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75" r:id="rId2"/>
    <p:sldId id="318" r:id="rId3"/>
    <p:sldId id="270" r:id="rId4"/>
    <p:sldId id="311" r:id="rId5"/>
    <p:sldId id="312" r:id="rId6"/>
    <p:sldId id="289" r:id="rId7"/>
    <p:sldId id="306" r:id="rId8"/>
    <p:sldId id="313" r:id="rId9"/>
    <p:sldId id="314" r:id="rId10"/>
    <p:sldId id="316" r:id="rId11"/>
    <p:sldId id="317" r:id="rId12"/>
    <p:sldId id="31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Yu" initials="JY" lastIdx="54" clrIdx="0">
    <p:extLst/>
  </p:cmAuthor>
  <p:cmAuthor id="2" name="William Franceschi" initials="WF" lastIdx="2" clrIdx="1">
    <p:extLst/>
  </p:cmAuthor>
  <p:cmAuthor id="3" name="Patrick Boyle" initials="PB" lastIdx="1" clrIdx="2">
    <p:extLst/>
  </p:cmAuthor>
  <p:cmAuthor id="4" name="Patrick Boyle" initials="PB [2]" lastIdx="1" clrIdx="3">
    <p:extLst/>
  </p:cmAuthor>
  <p:cmAuthor id="5" name="Patrick Boyle" initials="PB [3]" lastIdx="1" clrIdx="4">
    <p:extLst/>
  </p:cmAuthor>
  <p:cmAuthor id="6" name="Patrick Boyle" initials="PB [4]" lastIdx="1" clrIdx="5">
    <p:extLst/>
  </p:cmAuthor>
  <p:cmAuthor id="7" name="Patrick Boyle" initials="PB [5]" lastIdx="1" clrIdx="6">
    <p:extLst/>
  </p:cmAuthor>
  <p:cmAuthor id="8" name="Patrick Boyle" initials="PB [6]" lastIdx="1" clrIdx="7">
    <p:extLst/>
  </p:cmAuthor>
  <p:cmAuthor id="9" name="Patrick Boyle" initials="PB [7]" lastIdx="1" clrIdx="8">
    <p:extLst/>
  </p:cmAuthor>
  <p:cmAuthor id="10" name="Patrick Boyle" initials="PB [8]" lastIdx="1" clrIdx="9">
    <p:extLst/>
  </p:cmAuthor>
  <p:cmAuthor id="11" name="Patrick Boyle" initials="PB [9]" lastIdx="1" clrIdx="10">
    <p:extLst/>
  </p:cmAuthor>
  <p:cmAuthor id="12" name="Patrick Boyle" initials="PB [10]" lastIdx="1" clrIdx="11">
    <p:extLst/>
  </p:cmAuthor>
  <p:cmAuthor id="13" name="Patrick Boyle" initials="PB [11]" lastIdx="1" clrIdx="12">
    <p:extLst/>
  </p:cmAuthor>
  <p:cmAuthor id="14" name="Patrick Boyle" initials="PB [12]" lastIdx="1" clrIdx="13">
    <p:extLst/>
  </p:cmAuthor>
  <p:cmAuthor id="15" name="Patrick Boyle" initials="PB [13]" lastIdx="1" clrIdx="14">
    <p:extLst/>
  </p:cmAuthor>
  <p:cmAuthor id="16" name="Patrick Boyle" initials="PB [14]" lastIdx="1" clrIdx="1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FFFF"/>
    <a:srgbClr val="69D3F3"/>
    <a:srgbClr val="FC9BB8"/>
    <a:srgbClr val="F74782"/>
    <a:srgbClr val="F74783"/>
    <a:srgbClr val="61E50F"/>
    <a:srgbClr val="00A99D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8" autoAdjust="0"/>
    <p:restoredTop sz="87810" autoAdjust="0"/>
  </p:normalViewPr>
  <p:slideViewPr>
    <p:cSldViewPr snapToGrid="0">
      <p:cViewPr varScale="1">
        <p:scale>
          <a:sx n="82" d="100"/>
          <a:sy n="82" d="100"/>
        </p:scale>
        <p:origin x="447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61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</a:t>
          </a:r>
          <a:r>
            <a:rPr lang="en-US" sz="2800" b="1" dirty="0">
              <a:latin typeface="Arial Narrow" panose="020B0606020202030204" pitchFamily="34" charset="0"/>
            </a:rPr>
            <a:t>Background</a:t>
          </a:r>
          <a:endParaRPr lang="en-US" sz="2400" b="1" dirty="0"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</a:t>
          </a:r>
          <a:r>
            <a:rPr lang="en-US" sz="2800" dirty="0">
              <a:latin typeface="Arial Narrow" panose="020B0606020202030204" pitchFamily="34" charset="0"/>
            </a:rPr>
            <a:t>Methods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Results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b="1" dirty="0">
              <a:latin typeface="Arial Narrow" panose="020B0606020202030204" pitchFamily="34" charset="0"/>
            </a:rPr>
            <a:t>Results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Results</a:t>
          </a:r>
          <a:endParaRPr lang="en-US" sz="26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solidFill>
                <a:srgbClr val="A50021"/>
              </a:solidFill>
              <a:latin typeface="Arial Narrow" panose="020B0606020202030204" pitchFamily="34" charset="0"/>
            </a:rPr>
            <a:t>      </a:t>
          </a:r>
          <a:r>
            <a:rPr lang="en-US" sz="2800" b="1" dirty="0">
              <a:solidFill>
                <a:schemeClr val="bg1"/>
              </a:solidFill>
              <a:latin typeface="Arial Narrow" panose="020B0606020202030204" pitchFamily="34" charset="0"/>
            </a:rPr>
            <a:t>Conclusion</a:t>
          </a:r>
          <a:endParaRPr lang="en-US" sz="2600" b="1" dirty="0">
            <a:solidFill>
              <a:schemeClr val="bg1"/>
            </a:solidFill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</a:t>
          </a:r>
          <a:r>
            <a:rPr lang="en-US" sz="2800" b="1" dirty="0">
              <a:latin typeface="Arial Narrow" panose="020B0606020202030204" pitchFamily="34" charset="0"/>
            </a:rPr>
            <a:t>Background</a:t>
          </a:r>
          <a:endParaRPr lang="en-US" sz="2400" b="1" dirty="0"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</a:t>
          </a:r>
          <a:r>
            <a:rPr lang="en-US" sz="2800" dirty="0">
              <a:latin typeface="Arial Narrow" panose="020B0606020202030204" pitchFamily="34" charset="0"/>
            </a:rPr>
            <a:t>Methods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Results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1" dirty="0">
              <a:latin typeface="Arial Narrow" panose="020B0606020202030204" pitchFamily="34" charset="0"/>
            </a:rPr>
            <a:t>Methods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Results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85763016-7963-4965-BD13-671DE35C3881}" type="presOf" srcId="{A8E4A1CC-EA9A-4D01-A2CB-E7452AB6DD0F}" destId="{E95152A5-C92E-4550-B24E-65484DE69EFE}" srcOrd="0" destOrd="0" presId="urn:microsoft.com/office/officeart/2005/8/layout/hChevron3"/>
    <dgm:cxn modelId="{22A5211B-30EC-4824-BB7A-8CC34C0ED004}" type="presOf" srcId="{B48E371D-0965-45B9-85F6-269A87C28D02}" destId="{FE69A897-5402-4D5C-B2F8-853F27C0A95A}" srcOrd="0" destOrd="0" presId="urn:microsoft.com/office/officeart/2005/8/layout/hChevron3"/>
    <dgm:cxn modelId="{F67F0A40-DC79-470E-936B-8E6924842D50}" type="presOf" srcId="{50E84229-1A18-43CE-98C9-AD2437A48BE1}" destId="{D45CDACD-FB7F-415B-BFEE-52C1C946F506}" srcOrd="0" destOrd="0" presId="urn:microsoft.com/office/officeart/2005/8/layout/hChevron3"/>
    <dgm:cxn modelId="{2069605E-B7A2-49B1-B82C-3765842EF691}" type="presOf" srcId="{3CEB928D-CDAC-4C06-983D-74369D557DB5}" destId="{252132EB-84D8-4DD7-BADC-AD8D1552257B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CE869D55-9580-48CE-99E7-6D1C126BE661}" type="presOf" srcId="{E08C27EB-A82E-4EB3-BD0E-885A2F4C501B}" destId="{DEDA3CCB-81CD-4D85-AFDB-42AA4A0B33B8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FBE81CDC-9657-4A23-AF93-289F0F2C1C5A}" type="presParOf" srcId="{D45CDACD-FB7F-415B-BFEE-52C1C946F506}" destId="{FE69A897-5402-4D5C-B2F8-853F27C0A95A}" srcOrd="0" destOrd="0" presId="urn:microsoft.com/office/officeart/2005/8/layout/hChevron3"/>
    <dgm:cxn modelId="{1DC78CB0-5CA7-4CC7-8990-C02BFC5F95BB}" type="presParOf" srcId="{D45CDACD-FB7F-415B-BFEE-52C1C946F506}" destId="{0B34EF97-3E84-4CC0-8DEA-79675EDEFA5F}" srcOrd="1" destOrd="0" presId="urn:microsoft.com/office/officeart/2005/8/layout/hChevron3"/>
    <dgm:cxn modelId="{E6394276-6658-4A89-9AC2-7CB646032B51}" type="presParOf" srcId="{D45CDACD-FB7F-415B-BFEE-52C1C946F506}" destId="{DEDA3CCB-81CD-4D85-AFDB-42AA4A0B33B8}" srcOrd="2" destOrd="0" presId="urn:microsoft.com/office/officeart/2005/8/layout/hChevron3"/>
    <dgm:cxn modelId="{FF667E17-3389-40F1-A16D-7A7D9230C6AB}" type="presParOf" srcId="{D45CDACD-FB7F-415B-BFEE-52C1C946F506}" destId="{C0841FC1-5AEF-498D-9074-73A73382105D}" srcOrd="3" destOrd="0" presId="urn:microsoft.com/office/officeart/2005/8/layout/hChevron3"/>
    <dgm:cxn modelId="{773CEB38-82F5-41D3-B158-90404DF55725}" type="presParOf" srcId="{D45CDACD-FB7F-415B-BFEE-52C1C946F506}" destId="{252132EB-84D8-4DD7-BADC-AD8D1552257B}" srcOrd="4" destOrd="0" presId="urn:microsoft.com/office/officeart/2005/8/layout/hChevron3"/>
    <dgm:cxn modelId="{CC0DCF50-AB7A-45CC-A16D-7AD474836950}" type="presParOf" srcId="{D45CDACD-FB7F-415B-BFEE-52C1C946F506}" destId="{A246787B-FA5A-46BC-AA8C-92AA5D13CFD2}" srcOrd="5" destOrd="0" presId="urn:microsoft.com/office/officeart/2005/8/layout/hChevron3"/>
    <dgm:cxn modelId="{D7B0E6F8-979D-47FC-B536-73934C4691B0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1" dirty="0">
              <a:latin typeface="Arial Narrow" panose="020B0606020202030204" pitchFamily="34" charset="0"/>
            </a:rPr>
            <a:t>Methods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Results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85763016-7963-4965-BD13-671DE35C3881}" type="presOf" srcId="{A8E4A1CC-EA9A-4D01-A2CB-E7452AB6DD0F}" destId="{E95152A5-C92E-4550-B24E-65484DE69EFE}" srcOrd="0" destOrd="0" presId="urn:microsoft.com/office/officeart/2005/8/layout/hChevron3"/>
    <dgm:cxn modelId="{22A5211B-30EC-4824-BB7A-8CC34C0ED004}" type="presOf" srcId="{B48E371D-0965-45B9-85F6-269A87C28D02}" destId="{FE69A897-5402-4D5C-B2F8-853F27C0A95A}" srcOrd="0" destOrd="0" presId="urn:microsoft.com/office/officeart/2005/8/layout/hChevron3"/>
    <dgm:cxn modelId="{F67F0A40-DC79-470E-936B-8E6924842D50}" type="presOf" srcId="{50E84229-1A18-43CE-98C9-AD2437A48BE1}" destId="{D45CDACD-FB7F-415B-BFEE-52C1C946F506}" srcOrd="0" destOrd="0" presId="urn:microsoft.com/office/officeart/2005/8/layout/hChevron3"/>
    <dgm:cxn modelId="{2069605E-B7A2-49B1-B82C-3765842EF691}" type="presOf" srcId="{3CEB928D-CDAC-4C06-983D-74369D557DB5}" destId="{252132EB-84D8-4DD7-BADC-AD8D1552257B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CE869D55-9580-48CE-99E7-6D1C126BE661}" type="presOf" srcId="{E08C27EB-A82E-4EB3-BD0E-885A2F4C501B}" destId="{DEDA3CCB-81CD-4D85-AFDB-42AA4A0B33B8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FBE81CDC-9657-4A23-AF93-289F0F2C1C5A}" type="presParOf" srcId="{D45CDACD-FB7F-415B-BFEE-52C1C946F506}" destId="{FE69A897-5402-4D5C-B2F8-853F27C0A95A}" srcOrd="0" destOrd="0" presId="urn:microsoft.com/office/officeart/2005/8/layout/hChevron3"/>
    <dgm:cxn modelId="{1DC78CB0-5CA7-4CC7-8990-C02BFC5F95BB}" type="presParOf" srcId="{D45CDACD-FB7F-415B-BFEE-52C1C946F506}" destId="{0B34EF97-3E84-4CC0-8DEA-79675EDEFA5F}" srcOrd="1" destOrd="0" presId="urn:microsoft.com/office/officeart/2005/8/layout/hChevron3"/>
    <dgm:cxn modelId="{E6394276-6658-4A89-9AC2-7CB646032B51}" type="presParOf" srcId="{D45CDACD-FB7F-415B-BFEE-52C1C946F506}" destId="{DEDA3CCB-81CD-4D85-AFDB-42AA4A0B33B8}" srcOrd="2" destOrd="0" presId="urn:microsoft.com/office/officeart/2005/8/layout/hChevron3"/>
    <dgm:cxn modelId="{FF667E17-3389-40F1-A16D-7A7D9230C6AB}" type="presParOf" srcId="{D45CDACD-FB7F-415B-BFEE-52C1C946F506}" destId="{C0841FC1-5AEF-498D-9074-73A73382105D}" srcOrd="3" destOrd="0" presId="urn:microsoft.com/office/officeart/2005/8/layout/hChevron3"/>
    <dgm:cxn modelId="{773CEB38-82F5-41D3-B158-90404DF55725}" type="presParOf" srcId="{D45CDACD-FB7F-415B-BFEE-52C1C946F506}" destId="{252132EB-84D8-4DD7-BADC-AD8D1552257B}" srcOrd="4" destOrd="0" presId="urn:microsoft.com/office/officeart/2005/8/layout/hChevron3"/>
    <dgm:cxn modelId="{CC0DCF50-AB7A-45CC-A16D-7AD474836950}" type="presParOf" srcId="{D45CDACD-FB7F-415B-BFEE-52C1C946F506}" destId="{A246787B-FA5A-46BC-AA8C-92AA5D13CFD2}" srcOrd="5" destOrd="0" presId="urn:microsoft.com/office/officeart/2005/8/layout/hChevron3"/>
    <dgm:cxn modelId="{D7B0E6F8-979D-47FC-B536-73934C4691B0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1" dirty="0">
              <a:latin typeface="Arial Narrow" panose="020B0606020202030204" pitchFamily="34" charset="0"/>
            </a:rPr>
            <a:t>Methods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Results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85763016-7963-4965-BD13-671DE35C3881}" type="presOf" srcId="{A8E4A1CC-EA9A-4D01-A2CB-E7452AB6DD0F}" destId="{E95152A5-C92E-4550-B24E-65484DE69EFE}" srcOrd="0" destOrd="0" presId="urn:microsoft.com/office/officeart/2005/8/layout/hChevron3"/>
    <dgm:cxn modelId="{22A5211B-30EC-4824-BB7A-8CC34C0ED004}" type="presOf" srcId="{B48E371D-0965-45B9-85F6-269A87C28D02}" destId="{FE69A897-5402-4D5C-B2F8-853F27C0A95A}" srcOrd="0" destOrd="0" presId="urn:microsoft.com/office/officeart/2005/8/layout/hChevron3"/>
    <dgm:cxn modelId="{F67F0A40-DC79-470E-936B-8E6924842D50}" type="presOf" srcId="{50E84229-1A18-43CE-98C9-AD2437A48BE1}" destId="{D45CDACD-FB7F-415B-BFEE-52C1C946F506}" srcOrd="0" destOrd="0" presId="urn:microsoft.com/office/officeart/2005/8/layout/hChevron3"/>
    <dgm:cxn modelId="{2069605E-B7A2-49B1-B82C-3765842EF691}" type="presOf" srcId="{3CEB928D-CDAC-4C06-983D-74369D557DB5}" destId="{252132EB-84D8-4DD7-BADC-AD8D1552257B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CE869D55-9580-48CE-99E7-6D1C126BE661}" type="presOf" srcId="{E08C27EB-A82E-4EB3-BD0E-885A2F4C501B}" destId="{DEDA3CCB-81CD-4D85-AFDB-42AA4A0B33B8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FBE81CDC-9657-4A23-AF93-289F0F2C1C5A}" type="presParOf" srcId="{D45CDACD-FB7F-415B-BFEE-52C1C946F506}" destId="{FE69A897-5402-4D5C-B2F8-853F27C0A95A}" srcOrd="0" destOrd="0" presId="urn:microsoft.com/office/officeart/2005/8/layout/hChevron3"/>
    <dgm:cxn modelId="{1DC78CB0-5CA7-4CC7-8990-C02BFC5F95BB}" type="presParOf" srcId="{D45CDACD-FB7F-415B-BFEE-52C1C946F506}" destId="{0B34EF97-3E84-4CC0-8DEA-79675EDEFA5F}" srcOrd="1" destOrd="0" presId="urn:microsoft.com/office/officeart/2005/8/layout/hChevron3"/>
    <dgm:cxn modelId="{E6394276-6658-4A89-9AC2-7CB646032B51}" type="presParOf" srcId="{D45CDACD-FB7F-415B-BFEE-52C1C946F506}" destId="{DEDA3CCB-81CD-4D85-AFDB-42AA4A0B33B8}" srcOrd="2" destOrd="0" presId="urn:microsoft.com/office/officeart/2005/8/layout/hChevron3"/>
    <dgm:cxn modelId="{FF667E17-3389-40F1-A16D-7A7D9230C6AB}" type="presParOf" srcId="{D45CDACD-FB7F-415B-BFEE-52C1C946F506}" destId="{C0841FC1-5AEF-498D-9074-73A73382105D}" srcOrd="3" destOrd="0" presId="urn:microsoft.com/office/officeart/2005/8/layout/hChevron3"/>
    <dgm:cxn modelId="{773CEB38-82F5-41D3-B158-90404DF55725}" type="presParOf" srcId="{D45CDACD-FB7F-415B-BFEE-52C1C946F506}" destId="{252132EB-84D8-4DD7-BADC-AD8D1552257B}" srcOrd="4" destOrd="0" presId="urn:microsoft.com/office/officeart/2005/8/layout/hChevron3"/>
    <dgm:cxn modelId="{CC0DCF50-AB7A-45CC-A16D-7AD474836950}" type="presParOf" srcId="{D45CDACD-FB7F-415B-BFEE-52C1C946F506}" destId="{A246787B-FA5A-46BC-AA8C-92AA5D13CFD2}" srcOrd="5" destOrd="0" presId="urn:microsoft.com/office/officeart/2005/8/layout/hChevron3"/>
    <dgm:cxn modelId="{D7B0E6F8-979D-47FC-B536-73934C4691B0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b="1" dirty="0">
              <a:latin typeface="Arial Narrow" panose="020B0606020202030204" pitchFamily="34" charset="0"/>
            </a:rPr>
            <a:t>Results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b="1" dirty="0">
              <a:latin typeface="Arial Narrow" panose="020B0606020202030204" pitchFamily="34" charset="0"/>
            </a:rPr>
            <a:t>Results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b="1" dirty="0">
              <a:latin typeface="Arial Narrow" panose="020B0606020202030204" pitchFamily="34" charset="0"/>
            </a:rPr>
            <a:t>Results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E84229-1A18-43CE-98C9-AD2437A48BE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48E371D-0965-45B9-85F6-269A87C28D0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D91C8624-EFD3-482A-BFD9-1514E2D86F2F}" type="par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142734B6-0407-43AB-9704-0965E82A0961}" type="sibTrans" cxnId="{26C61392-1300-4E04-880D-A5E29176D3A2}">
      <dgm:prSet/>
      <dgm:spPr/>
      <dgm:t>
        <a:bodyPr/>
        <a:lstStyle/>
        <a:p>
          <a:pPr algn="l"/>
          <a:endParaRPr lang="en-US"/>
        </a:p>
      </dgm:t>
    </dgm:pt>
    <dgm:pt modelId="{E08C27EB-A82E-4EB3-BD0E-885A2F4C501B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2400" b="1" dirty="0">
              <a:latin typeface="Arial Narrow" panose="020B0606020202030204" pitchFamily="34" charset="0"/>
            </a:rPr>
            <a:t>      </a:t>
          </a:r>
          <a:r>
            <a:rPr lang="en-US" sz="2800" b="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AB24DBCF-06DC-4057-AA05-0A92A8923207}" type="par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2E3895D9-6595-40CD-9BE4-AF2FE6C3AF5D}" type="sibTrans" cxnId="{F4049461-3BEA-44A9-8ADF-DA50D51EB2F0}">
      <dgm:prSet/>
      <dgm:spPr/>
      <dgm:t>
        <a:bodyPr/>
        <a:lstStyle/>
        <a:p>
          <a:pPr algn="l"/>
          <a:endParaRPr lang="en-US"/>
        </a:p>
      </dgm:t>
    </dgm:pt>
    <dgm:pt modelId="{3CEB928D-CDAC-4C06-983D-74369D557DB5}">
      <dgm:prSet phldrT="[Text]" custT="1"/>
      <dgm:spPr>
        <a:solidFill>
          <a:srgbClr val="A50021"/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b="1" dirty="0">
              <a:latin typeface="Arial Narrow" panose="020B0606020202030204" pitchFamily="34" charset="0"/>
            </a:rPr>
            <a:t>Results</a:t>
          </a:r>
          <a:endParaRPr lang="en-US" sz="2600" b="1" dirty="0">
            <a:latin typeface="Arial Narrow" panose="020B0606020202030204" pitchFamily="34" charset="0"/>
          </a:endParaRPr>
        </a:p>
      </dgm:t>
    </dgm:pt>
    <dgm:pt modelId="{F22FC9DF-0B1B-4BF0-A224-0C67E28DB391}" type="par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249B40D5-EA6E-48F1-859D-3D64C538C3EE}" type="sibTrans" cxnId="{8B71A6FF-AC30-4FE6-9D6F-49CC9E2A8F00}">
      <dgm:prSet/>
      <dgm:spPr/>
      <dgm:t>
        <a:bodyPr/>
        <a:lstStyle/>
        <a:p>
          <a:pPr algn="l"/>
          <a:endParaRPr lang="en-US"/>
        </a:p>
      </dgm:t>
    </dgm:pt>
    <dgm:pt modelId="{A8E4A1CC-EA9A-4D01-A2CB-E7452AB6DD0F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400" dirty="0">
              <a:latin typeface="Arial Narrow" panose="020B0606020202030204" pitchFamily="34" charset="0"/>
            </a:rPr>
            <a:t>       </a:t>
          </a:r>
          <a:r>
            <a:rPr lang="en-US" sz="2800" dirty="0">
              <a:latin typeface="Arial Narrow" panose="020B0606020202030204" pitchFamily="34" charset="0"/>
            </a:rPr>
            <a:t>Conclusion</a:t>
          </a:r>
          <a:endParaRPr lang="en-US" sz="2600" dirty="0">
            <a:latin typeface="Arial Narrow" panose="020B0606020202030204" pitchFamily="34" charset="0"/>
          </a:endParaRPr>
        </a:p>
      </dgm:t>
    </dgm:pt>
    <dgm:pt modelId="{CF9D3BC0-A13E-4704-B23D-0A0B1CA4B1D4}" type="par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18EF9A55-DB6A-4B81-A7D0-361BE16209B1}" type="sibTrans" cxnId="{5F6095C3-A5BC-41FF-8605-2FE4C025F83C}">
      <dgm:prSet/>
      <dgm:spPr/>
      <dgm:t>
        <a:bodyPr/>
        <a:lstStyle/>
        <a:p>
          <a:pPr algn="l"/>
          <a:endParaRPr lang="en-US"/>
        </a:p>
      </dgm:t>
    </dgm:pt>
    <dgm:pt modelId="{D45CDACD-FB7F-415B-BFEE-52C1C946F506}" type="pres">
      <dgm:prSet presAssocID="{50E84229-1A18-43CE-98C9-AD2437A48BE1}" presName="Name0" presStyleCnt="0">
        <dgm:presLayoutVars>
          <dgm:dir/>
          <dgm:resizeHandles val="exact"/>
        </dgm:presLayoutVars>
      </dgm:prSet>
      <dgm:spPr/>
    </dgm:pt>
    <dgm:pt modelId="{FE69A897-5402-4D5C-B2F8-853F27C0A95A}" type="pres">
      <dgm:prSet presAssocID="{B48E371D-0965-45B9-85F6-269A87C28D02}" presName="parTxOnly" presStyleLbl="node1" presStyleIdx="0" presStyleCnt="4">
        <dgm:presLayoutVars>
          <dgm:bulletEnabled val="1"/>
        </dgm:presLayoutVars>
      </dgm:prSet>
      <dgm:spPr/>
    </dgm:pt>
    <dgm:pt modelId="{0B34EF97-3E84-4CC0-8DEA-79675EDEFA5F}" type="pres">
      <dgm:prSet presAssocID="{142734B6-0407-43AB-9704-0965E82A0961}" presName="parSpace" presStyleCnt="0"/>
      <dgm:spPr/>
    </dgm:pt>
    <dgm:pt modelId="{DEDA3CCB-81CD-4D85-AFDB-42AA4A0B33B8}" type="pres">
      <dgm:prSet presAssocID="{E08C27EB-A82E-4EB3-BD0E-885A2F4C501B}" presName="parTxOnly" presStyleLbl="node1" presStyleIdx="1" presStyleCnt="4">
        <dgm:presLayoutVars>
          <dgm:bulletEnabled val="1"/>
        </dgm:presLayoutVars>
      </dgm:prSet>
      <dgm:spPr/>
    </dgm:pt>
    <dgm:pt modelId="{C0841FC1-5AEF-498D-9074-73A73382105D}" type="pres">
      <dgm:prSet presAssocID="{2E3895D9-6595-40CD-9BE4-AF2FE6C3AF5D}" presName="parSpace" presStyleCnt="0"/>
      <dgm:spPr/>
    </dgm:pt>
    <dgm:pt modelId="{252132EB-84D8-4DD7-BADC-AD8D1552257B}" type="pres">
      <dgm:prSet presAssocID="{3CEB928D-CDAC-4C06-983D-74369D557DB5}" presName="parTxOnly" presStyleLbl="node1" presStyleIdx="2" presStyleCnt="4">
        <dgm:presLayoutVars>
          <dgm:bulletEnabled val="1"/>
        </dgm:presLayoutVars>
      </dgm:prSet>
      <dgm:spPr/>
    </dgm:pt>
    <dgm:pt modelId="{A246787B-FA5A-46BC-AA8C-92AA5D13CFD2}" type="pres">
      <dgm:prSet presAssocID="{249B40D5-EA6E-48F1-859D-3D64C538C3EE}" presName="parSpace" presStyleCnt="0"/>
      <dgm:spPr/>
    </dgm:pt>
    <dgm:pt modelId="{E95152A5-C92E-4550-B24E-65484DE69EFE}" type="pres">
      <dgm:prSet presAssocID="{A8E4A1CC-EA9A-4D01-A2CB-E7452AB6DD0F}" presName="parTxOnly" presStyleLbl="node1" presStyleIdx="3" presStyleCnt="4" custLinFactNeighborY="1876">
        <dgm:presLayoutVars>
          <dgm:bulletEnabled val="1"/>
        </dgm:presLayoutVars>
      </dgm:prSet>
      <dgm:spPr/>
    </dgm:pt>
  </dgm:ptLst>
  <dgm:cxnLst>
    <dgm:cxn modelId="{9EDA7311-461A-4B61-8999-50A983352A65}" type="presOf" srcId="{E08C27EB-A82E-4EB3-BD0E-885A2F4C501B}" destId="{DEDA3CCB-81CD-4D85-AFDB-42AA4A0B33B8}" srcOrd="0" destOrd="0" presId="urn:microsoft.com/office/officeart/2005/8/layout/hChevron3"/>
    <dgm:cxn modelId="{F4049461-3BEA-44A9-8ADF-DA50D51EB2F0}" srcId="{50E84229-1A18-43CE-98C9-AD2437A48BE1}" destId="{E08C27EB-A82E-4EB3-BD0E-885A2F4C501B}" srcOrd="1" destOrd="0" parTransId="{AB24DBCF-06DC-4057-AA05-0A92A8923207}" sibTransId="{2E3895D9-6595-40CD-9BE4-AF2FE6C3AF5D}"/>
    <dgm:cxn modelId="{D86AA255-086E-4B04-815C-B7B0C9AA51BE}" type="presOf" srcId="{A8E4A1CC-EA9A-4D01-A2CB-E7452AB6DD0F}" destId="{E95152A5-C92E-4550-B24E-65484DE69EFE}" srcOrd="0" destOrd="0" presId="urn:microsoft.com/office/officeart/2005/8/layout/hChevron3"/>
    <dgm:cxn modelId="{26C61392-1300-4E04-880D-A5E29176D3A2}" srcId="{50E84229-1A18-43CE-98C9-AD2437A48BE1}" destId="{B48E371D-0965-45B9-85F6-269A87C28D02}" srcOrd="0" destOrd="0" parTransId="{D91C8624-EFD3-482A-BFD9-1514E2D86F2F}" sibTransId="{142734B6-0407-43AB-9704-0965E82A0961}"/>
    <dgm:cxn modelId="{5F6095C3-A5BC-41FF-8605-2FE4C025F83C}" srcId="{50E84229-1A18-43CE-98C9-AD2437A48BE1}" destId="{A8E4A1CC-EA9A-4D01-A2CB-E7452AB6DD0F}" srcOrd="3" destOrd="0" parTransId="{CF9D3BC0-A13E-4704-B23D-0A0B1CA4B1D4}" sibTransId="{18EF9A55-DB6A-4B81-A7D0-361BE16209B1}"/>
    <dgm:cxn modelId="{38F2B1C5-43DC-477F-BA3F-01BC9E21F8FA}" type="presOf" srcId="{B48E371D-0965-45B9-85F6-269A87C28D02}" destId="{FE69A897-5402-4D5C-B2F8-853F27C0A95A}" srcOrd="0" destOrd="0" presId="urn:microsoft.com/office/officeart/2005/8/layout/hChevron3"/>
    <dgm:cxn modelId="{AA8F73CE-0531-4DE1-A1C5-520B4A9446A9}" type="presOf" srcId="{3CEB928D-CDAC-4C06-983D-74369D557DB5}" destId="{252132EB-84D8-4DD7-BADC-AD8D1552257B}" srcOrd="0" destOrd="0" presId="urn:microsoft.com/office/officeart/2005/8/layout/hChevron3"/>
    <dgm:cxn modelId="{029E12DA-D270-4965-97B6-E993DDDAA307}" type="presOf" srcId="{50E84229-1A18-43CE-98C9-AD2437A48BE1}" destId="{D45CDACD-FB7F-415B-BFEE-52C1C946F506}" srcOrd="0" destOrd="0" presId="urn:microsoft.com/office/officeart/2005/8/layout/hChevron3"/>
    <dgm:cxn modelId="{8B71A6FF-AC30-4FE6-9D6F-49CC9E2A8F00}" srcId="{50E84229-1A18-43CE-98C9-AD2437A48BE1}" destId="{3CEB928D-CDAC-4C06-983D-74369D557DB5}" srcOrd="2" destOrd="0" parTransId="{F22FC9DF-0B1B-4BF0-A224-0C67E28DB391}" sibTransId="{249B40D5-EA6E-48F1-859D-3D64C538C3EE}"/>
    <dgm:cxn modelId="{B1FDF177-B935-454C-AB8C-11AF2DAAB6C3}" type="presParOf" srcId="{D45CDACD-FB7F-415B-BFEE-52C1C946F506}" destId="{FE69A897-5402-4D5C-B2F8-853F27C0A95A}" srcOrd="0" destOrd="0" presId="urn:microsoft.com/office/officeart/2005/8/layout/hChevron3"/>
    <dgm:cxn modelId="{0FE296D0-7B61-4AED-862B-5154F03F89DE}" type="presParOf" srcId="{D45CDACD-FB7F-415B-BFEE-52C1C946F506}" destId="{0B34EF97-3E84-4CC0-8DEA-79675EDEFA5F}" srcOrd="1" destOrd="0" presId="urn:microsoft.com/office/officeart/2005/8/layout/hChevron3"/>
    <dgm:cxn modelId="{FA090465-36D7-46D9-84BF-6A4D773B25F6}" type="presParOf" srcId="{D45CDACD-FB7F-415B-BFEE-52C1C946F506}" destId="{DEDA3CCB-81CD-4D85-AFDB-42AA4A0B33B8}" srcOrd="2" destOrd="0" presId="urn:microsoft.com/office/officeart/2005/8/layout/hChevron3"/>
    <dgm:cxn modelId="{885125DE-536D-4C5C-8B6E-61A7F82400C0}" type="presParOf" srcId="{D45CDACD-FB7F-415B-BFEE-52C1C946F506}" destId="{C0841FC1-5AEF-498D-9074-73A73382105D}" srcOrd="3" destOrd="0" presId="urn:microsoft.com/office/officeart/2005/8/layout/hChevron3"/>
    <dgm:cxn modelId="{0DF32817-3411-40AF-A45E-0D00A14A60CF}" type="presParOf" srcId="{D45CDACD-FB7F-415B-BFEE-52C1C946F506}" destId="{252132EB-84D8-4DD7-BADC-AD8D1552257B}" srcOrd="4" destOrd="0" presId="urn:microsoft.com/office/officeart/2005/8/layout/hChevron3"/>
    <dgm:cxn modelId="{96CFC79C-3AA5-44B0-998F-5E389480BF6D}" type="presParOf" srcId="{D45CDACD-FB7F-415B-BFEE-52C1C946F506}" destId="{A246787B-FA5A-46BC-AA8C-92AA5D13CFD2}" srcOrd="5" destOrd="0" presId="urn:microsoft.com/office/officeart/2005/8/layout/hChevron3"/>
    <dgm:cxn modelId="{5326FDA2-969E-4415-BA82-BE340DF73ADA}" type="presParOf" srcId="{D45CDACD-FB7F-415B-BFEE-52C1C946F506}" destId="{E95152A5-C92E-4550-B24E-65484DE69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</a:t>
          </a:r>
          <a:r>
            <a:rPr lang="en-US" sz="2800" b="1" kern="1200" dirty="0">
              <a:latin typeface="Arial Narrow" panose="020B0606020202030204" pitchFamily="34" charset="0"/>
            </a:rPr>
            <a:t>Background</a:t>
          </a:r>
          <a:endParaRPr lang="en-US" sz="2400" b="1" kern="1200" dirty="0"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</a:t>
          </a:r>
          <a:r>
            <a:rPr lang="en-US" sz="2800" kern="1200" dirty="0">
              <a:latin typeface="Arial Narrow" panose="020B0606020202030204" pitchFamily="34" charset="0"/>
            </a:rPr>
            <a:t>Methods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Results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b="1" kern="1200" dirty="0">
              <a:latin typeface="Arial Narrow" panose="020B0606020202030204" pitchFamily="34" charset="0"/>
            </a:rPr>
            <a:t>Results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Results</a:t>
          </a:r>
          <a:endParaRPr lang="en-US" sz="26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A50021"/>
              </a:solidFill>
              <a:latin typeface="Arial Narrow" panose="020B0606020202030204" pitchFamily="34" charset="0"/>
            </a:rPr>
            <a:t>      </a:t>
          </a:r>
          <a:r>
            <a:rPr lang="en-US" sz="2800" b="1" kern="1200" dirty="0">
              <a:solidFill>
                <a:schemeClr val="bg1"/>
              </a:solidFill>
              <a:latin typeface="Arial Narrow" panose="020B0606020202030204" pitchFamily="34" charset="0"/>
            </a:rPr>
            <a:t>Conclusion</a:t>
          </a:r>
          <a:endParaRPr lang="en-US" sz="2600" b="1" kern="1200" dirty="0">
            <a:solidFill>
              <a:schemeClr val="bg1"/>
            </a:solidFill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</a:t>
          </a:r>
          <a:r>
            <a:rPr lang="en-US" sz="2800" b="1" kern="1200" dirty="0">
              <a:latin typeface="Arial Narrow" panose="020B0606020202030204" pitchFamily="34" charset="0"/>
            </a:rPr>
            <a:t>Background</a:t>
          </a:r>
          <a:endParaRPr lang="en-US" sz="2400" b="1" kern="1200" dirty="0"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</a:t>
          </a:r>
          <a:r>
            <a:rPr lang="en-US" sz="2800" kern="1200" dirty="0">
              <a:latin typeface="Arial Narrow" panose="020B0606020202030204" pitchFamily="34" charset="0"/>
            </a:rPr>
            <a:t>Methods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Results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1" kern="1200" dirty="0">
              <a:latin typeface="Arial Narrow" panose="020B0606020202030204" pitchFamily="34" charset="0"/>
            </a:rPr>
            <a:t>Methods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Results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1" kern="1200" dirty="0">
              <a:latin typeface="Arial Narrow" panose="020B0606020202030204" pitchFamily="34" charset="0"/>
            </a:rPr>
            <a:t>Methods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Results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1" kern="1200" dirty="0">
              <a:latin typeface="Arial Narrow" panose="020B0606020202030204" pitchFamily="34" charset="0"/>
            </a:rPr>
            <a:t>Methods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Results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b="1" kern="1200" dirty="0">
              <a:latin typeface="Arial Narrow" panose="020B0606020202030204" pitchFamily="34" charset="0"/>
            </a:rPr>
            <a:t>Results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b="1" kern="1200" dirty="0">
              <a:latin typeface="Arial Narrow" panose="020B0606020202030204" pitchFamily="34" charset="0"/>
            </a:rPr>
            <a:t>Results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b="1" kern="1200" dirty="0">
              <a:latin typeface="Arial Narrow" panose="020B0606020202030204" pitchFamily="34" charset="0"/>
            </a:rPr>
            <a:t>Results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9A897-5402-4D5C-B2F8-853F27C0A95A}">
      <dsp:nvSpPr>
        <dsp:cNvPr id="0" name=""/>
        <dsp:cNvSpPr/>
      </dsp:nvSpPr>
      <dsp:spPr>
        <a:xfrm>
          <a:off x="3080" y="0"/>
          <a:ext cx="3091011" cy="594360"/>
        </a:xfrm>
        <a:prstGeom prst="homePlat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Background</a:t>
          </a:r>
          <a:endParaRPr lang="en-US" sz="24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3080" y="0"/>
        <a:ext cx="2942421" cy="594360"/>
      </dsp:txXfrm>
    </dsp:sp>
    <dsp:sp modelId="{DEDA3CCB-81CD-4D85-AFDB-42AA4A0B33B8}">
      <dsp:nvSpPr>
        <dsp:cNvPr id="0" name=""/>
        <dsp:cNvSpPr/>
      </dsp:nvSpPr>
      <dsp:spPr>
        <a:xfrm>
          <a:off x="2475889" y="0"/>
          <a:ext cx="3091011" cy="59436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Narrow" panose="020B0606020202030204" pitchFamily="34" charset="0"/>
            </a:rPr>
            <a:t>      </a:t>
          </a:r>
          <a:r>
            <a:rPr lang="en-US" sz="2800" b="0" kern="1200" dirty="0">
              <a:solidFill>
                <a:schemeClr val="tx1"/>
              </a:solidFill>
              <a:latin typeface="Arial Narrow" panose="020B0606020202030204" pitchFamily="34" charset="0"/>
            </a:rPr>
            <a:t>Methods</a:t>
          </a:r>
          <a:endParaRPr lang="en-US" sz="2600" b="0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2773069" y="0"/>
        <a:ext cx="2496651" cy="594360"/>
      </dsp:txXfrm>
    </dsp:sp>
    <dsp:sp modelId="{252132EB-84D8-4DD7-BADC-AD8D1552257B}">
      <dsp:nvSpPr>
        <dsp:cNvPr id="0" name=""/>
        <dsp:cNvSpPr/>
      </dsp:nvSpPr>
      <dsp:spPr>
        <a:xfrm>
          <a:off x="4948698" y="0"/>
          <a:ext cx="3091011" cy="594360"/>
        </a:xfrm>
        <a:prstGeom prst="chevron">
          <a:avLst/>
        </a:prstGeom>
        <a:solidFill>
          <a:srgbClr val="A500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b="1" kern="1200" dirty="0">
              <a:latin typeface="Arial Narrow" panose="020B0606020202030204" pitchFamily="34" charset="0"/>
            </a:rPr>
            <a:t>Results</a:t>
          </a:r>
          <a:endParaRPr lang="en-US" sz="2600" b="1" kern="1200" dirty="0">
            <a:latin typeface="Arial Narrow" panose="020B0606020202030204" pitchFamily="34" charset="0"/>
          </a:endParaRPr>
        </a:p>
      </dsp:txBody>
      <dsp:txXfrm>
        <a:off x="5245878" y="0"/>
        <a:ext cx="2496651" cy="594360"/>
      </dsp:txXfrm>
    </dsp:sp>
    <dsp:sp modelId="{E95152A5-C92E-4550-B24E-65484DE69EFE}">
      <dsp:nvSpPr>
        <dsp:cNvPr id="0" name=""/>
        <dsp:cNvSpPr/>
      </dsp:nvSpPr>
      <dsp:spPr>
        <a:xfrm>
          <a:off x="7421507" y="0"/>
          <a:ext cx="3091011" cy="59436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       </a:t>
          </a:r>
          <a:r>
            <a:rPr lang="en-US" sz="2800" kern="1200" dirty="0">
              <a:latin typeface="Arial Narrow" panose="020B0606020202030204" pitchFamily="34" charset="0"/>
            </a:rPr>
            <a:t>Conclusion</a:t>
          </a:r>
          <a:endParaRPr lang="en-US" sz="2600" kern="1200" dirty="0">
            <a:latin typeface="Arial Narrow" panose="020B0606020202030204" pitchFamily="34" charset="0"/>
          </a:endParaRPr>
        </a:p>
      </dsp:txBody>
      <dsp:txXfrm>
        <a:off x="7718687" y="0"/>
        <a:ext cx="2496651" cy="59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D0012-571A-4339-B178-ABC07F08029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A45C-07D0-4F6C-AE83-D8A7AB2E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1DCA1-6188-4A58-961F-FB809B73476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382D-542F-4F00-8B9E-3D44A537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Going to the Bayesian implementation, we used the JAGS R package to conduct our MCMC sampling for our model parameters.</a:t>
            </a:r>
          </a:p>
          <a:p>
            <a:endParaRPr lang="en-US" dirty="0"/>
          </a:p>
          <a:p>
            <a:r>
              <a:rPr lang="en-US" dirty="0"/>
              <a:t>Shown here are Gelman convergence diagnostics, autocorrelation, and trace plots of beta_1 and beta_2, two of our model parameters (1000 burn-in period, 5000 sampled, &amp; thinned chain sampling [every 5])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2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the probability density plotted for the predicted batting average values derived from the frequentist model in blue, and the actual batting average data in red.</a:t>
            </a:r>
          </a:p>
          <a:p>
            <a:endParaRPr lang="en-US" dirty="0"/>
          </a:p>
          <a:p>
            <a:r>
              <a:rPr lang="en-US" dirty="0"/>
              <a:t>And while the frequentist approach does a good job capturing the mean batting average, it fails to capture the variability, especially at the tail ends of the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382D-542F-4F00-8B9E-3D44A537DC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594230" y="6356354"/>
            <a:ext cx="2597772" cy="501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576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031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5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Arial Narrow" panose="020B0606020202030204" pitchFamily="34" charset="0"/>
              </a:defRPr>
            </a:lvl1pPr>
            <a:lvl2pPr>
              <a:defRPr b="0" i="0">
                <a:latin typeface="Arial Narrow" panose="020B0606020202030204" pitchFamily="34" charset="0"/>
              </a:defRPr>
            </a:lvl2pPr>
            <a:lvl3pPr>
              <a:defRPr b="0" i="0">
                <a:latin typeface="Arial Narrow" panose="020B0606020202030204" pitchFamily="34" charset="0"/>
              </a:defRPr>
            </a:lvl3pPr>
            <a:lvl4pPr>
              <a:defRPr b="0" i="0">
                <a:latin typeface="Arial Narrow" panose="020B0606020202030204" pitchFamily="34" charset="0"/>
              </a:defRPr>
            </a:lvl4pPr>
            <a:lvl5pPr>
              <a:defRPr b="0" i="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Arial Narrow" panose="020B0606020202030204" pitchFamily="34" charset="0"/>
              </a:defRPr>
            </a:lvl1pPr>
            <a:lvl2pPr>
              <a:defRPr b="0" i="0">
                <a:latin typeface="Arial Narrow" panose="020B0606020202030204" pitchFamily="34" charset="0"/>
              </a:defRPr>
            </a:lvl2pPr>
            <a:lvl3pPr>
              <a:defRPr b="0" i="0">
                <a:latin typeface="Arial Narrow" panose="020B0606020202030204" pitchFamily="34" charset="0"/>
              </a:defRPr>
            </a:lvl3pPr>
            <a:lvl4pPr>
              <a:defRPr b="0" i="0">
                <a:latin typeface="Arial Narrow" panose="020B0606020202030204" pitchFamily="34" charset="0"/>
              </a:defRPr>
            </a:lvl4pPr>
            <a:lvl5pPr>
              <a:defRPr b="0" i="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2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40880" y="6392596"/>
            <a:ext cx="8351125" cy="46540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7000">
                <a:schemeClr val="bg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3276-327C-4A56-84CE-EE858E8C37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4963-BD14-46A0-B641-F2A03EBD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seanlahman.com/baseball-archive/statistics/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-23906"/>
            <a:ext cx="12192000" cy="411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806859"/>
            <a:ext cx="9601200" cy="2387600"/>
          </a:xfrm>
        </p:spPr>
        <p:txBody>
          <a:bodyPr anchor="ctr" anchorCtr="0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Predicting MLB player batting average (BA): A comparison between Bayesian and frequentist approaches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09531"/>
            <a:ext cx="9601200" cy="1655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Arial Narrow" panose="020B0606020202030204" pitchFamily="34" charset="0"/>
              </a:rPr>
              <a:t>Kenneth Feder, Joseph High, Joseph Yu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039321"/>
            <a:ext cx="12192000" cy="89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8244591" y="3471226"/>
            <a:ext cx="3947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EN.553.732 Bayesian Statistics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atin typeface="Arial Narrow" panose="020B0606020202030204" pitchFamily="34" charset="0"/>
              </a:rPr>
              <a:t>Dec 2</a:t>
            </a:r>
            <a:r>
              <a:rPr lang="en-US" sz="2000" baseline="30000" dirty="0">
                <a:latin typeface="Arial Narrow" panose="020B0606020202030204" pitchFamily="34" charset="0"/>
              </a:rPr>
              <a:t>nd</a:t>
            </a:r>
            <a:r>
              <a:rPr lang="en-US" sz="2000" dirty="0">
                <a:latin typeface="Arial Narrow" panose="020B0606020202030204" pitchFamily="34" charset="0"/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251296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596"/>
            <a:ext cx="10515600" cy="81156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Bayesian model parameters demonstrate convergence</a:t>
            </a:r>
            <a:br>
              <a:rPr lang="en-US" sz="3600" b="1" dirty="0"/>
            </a:br>
            <a:r>
              <a:rPr lang="en-US" sz="2800" dirty="0"/>
              <a:t>(MCMC sampling implemented R package JAGS)</a:t>
            </a:r>
            <a:endParaRPr lang="en-US" sz="3600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1C675B2-ACA5-4EEA-978B-7E4552C1C553}"/>
              </a:ext>
            </a:extLst>
          </p:cNvPr>
          <p:cNvGraphicFramePr/>
          <p:nvPr>
            <p:extLst/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381" y="1688290"/>
            <a:ext cx="6841401" cy="5101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142" y="1928183"/>
            <a:ext cx="3695700" cy="2252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312" y="4339724"/>
            <a:ext cx="4399153" cy="2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4271"/>
            <a:ext cx="12192000" cy="81156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Bayesian </a:t>
            </a:r>
            <a:r>
              <a:rPr lang="en-US" b="1" dirty="0"/>
              <a:t>posterior predictive reflects full variability in data</a:t>
            </a:r>
            <a:endParaRPr lang="en-US" sz="4000" b="1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1C675B2-ACA5-4EEA-978B-7E4552C1C553}"/>
              </a:ext>
            </a:extLst>
          </p:cNvPr>
          <p:cNvGraphicFramePr/>
          <p:nvPr>
            <p:extLst/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24CAD50-E98C-439D-A21A-AAE301BBF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96" y="1737360"/>
            <a:ext cx="57386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2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352790D-A06C-4155-A511-E8C0D022CC28}"/>
              </a:ext>
            </a:extLst>
          </p:cNvPr>
          <p:cNvSpPr txBox="1">
            <a:spLocks/>
          </p:cNvSpPr>
          <p:nvPr/>
        </p:nvSpPr>
        <p:spPr>
          <a:xfrm>
            <a:off x="803302" y="2802482"/>
            <a:ext cx="10585397" cy="4347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A2C6-E520-45A0-9ECE-DE1F61CD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Developed a multi-level Bayesian model in predicting MLB player BA for a given season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2FDBDA1-2041-4878-B0FA-FECB02F7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471"/>
            <a:ext cx="10515600" cy="41384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Predictors included: BA in previous and prior years, age, height, weight, era, and years in league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Frequentist and Bayesian models are similar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Frequentist model provides less uncertainty in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Bayesian posterior predictive distribution fits true BA well 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30E26F0E-1C53-483D-8BD3-B47CBEE37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14315"/>
              </p:ext>
            </p:extLst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688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0050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49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Oakland A’s successfully leveraged sabermetrics to field a competitive MLB team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FF54DBA-C63A-40F3-B29A-C5DFD41BA174}"/>
              </a:ext>
            </a:extLst>
          </p:cNvPr>
          <p:cNvGrpSpPr/>
          <p:nvPr/>
        </p:nvGrpSpPr>
        <p:grpSpPr>
          <a:xfrm>
            <a:off x="1006506" y="2020481"/>
            <a:ext cx="10178989" cy="4581118"/>
            <a:chOff x="1174811" y="2020481"/>
            <a:chExt cx="10178989" cy="4581118"/>
          </a:xfrm>
        </p:grpSpPr>
        <p:pic>
          <p:nvPicPr>
            <p:cNvPr id="1026" name="Picture 2" descr="Image result for Moneyball book">
              <a:extLst>
                <a:ext uri="{FF2B5EF4-FFF2-40B4-BE49-F238E27FC236}">
                  <a16:creationId xmlns:a16="http://schemas.microsoft.com/office/drawing/2014/main" id="{ED9BB4B2-71B2-48EF-9F2C-5F641A722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811" y="2020481"/>
              <a:ext cx="29083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a/ae/MONEYBALLchart.png">
              <a:extLst>
                <a:ext uri="{FF2B5EF4-FFF2-40B4-BE49-F238E27FC236}">
                  <a16:creationId xmlns:a16="http://schemas.microsoft.com/office/drawing/2014/main" id="{29740569-CE35-4412-A322-DB41F428D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721" y="2029599"/>
              <a:ext cx="6934079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346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49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Oakland A’s successfully leveraged sabermetrics to field a competitive MLB team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9160167"/>
              </p:ext>
            </p:extLst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FF54DBA-C63A-40F3-B29A-C5DFD41BA174}"/>
              </a:ext>
            </a:extLst>
          </p:cNvPr>
          <p:cNvGrpSpPr/>
          <p:nvPr/>
        </p:nvGrpSpPr>
        <p:grpSpPr>
          <a:xfrm>
            <a:off x="1006506" y="2020481"/>
            <a:ext cx="10178989" cy="4581118"/>
            <a:chOff x="1174811" y="2020481"/>
            <a:chExt cx="10178989" cy="4581118"/>
          </a:xfrm>
        </p:grpSpPr>
        <p:pic>
          <p:nvPicPr>
            <p:cNvPr id="1026" name="Picture 2" descr="Image result for Moneyball book">
              <a:extLst>
                <a:ext uri="{FF2B5EF4-FFF2-40B4-BE49-F238E27FC236}">
                  <a16:creationId xmlns:a16="http://schemas.microsoft.com/office/drawing/2014/main" id="{ED9BB4B2-71B2-48EF-9F2C-5F641A722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811" y="2020481"/>
              <a:ext cx="29083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a/ae/MONEYBALLchart.png">
              <a:extLst>
                <a:ext uri="{FF2B5EF4-FFF2-40B4-BE49-F238E27FC236}">
                  <a16:creationId xmlns:a16="http://schemas.microsoft.com/office/drawing/2014/main" id="{29740569-CE35-4412-A322-DB41F428D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721" y="2029599"/>
              <a:ext cx="6934079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34A6B-2E12-4064-9C6E-E6099B0FDF01}"/>
              </a:ext>
            </a:extLst>
          </p:cNvPr>
          <p:cNvGrpSpPr/>
          <p:nvPr/>
        </p:nvGrpSpPr>
        <p:grpSpPr>
          <a:xfrm>
            <a:off x="803302" y="2802482"/>
            <a:ext cx="10620295" cy="2128772"/>
            <a:chOff x="803302" y="2802482"/>
            <a:chExt cx="10620295" cy="21287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0FAC52-662C-4DB5-A70E-644617553C89}"/>
                </a:ext>
              </a:extLst>
            </p:cNvPr>
            <p:cNvSpPr/>
            <p:nvPr/>
          </p:nvSpPr>
          <p:spPr>
            <a:xfrm>
              <a:off x="838200" y="2880594"/>
              <a:ext cx="10585397" cy="20506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B823714D-49AA-484C-87F7-5565F66996A8}"/>
                </a:ext>
              </a:extLst>
            </p:cNvPr>
            <p:cNvSpPr txBox="1">
              <a:spLocks/>
            </p:cNvSpPr>
            <p:nvPr/>
          </p:nvSpPr>
          <p:spPr>
            <a:xfrm>
              <a:off x="803302" y="2802482"/>
              <a:ext cx="10585397" cy="20506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0" i="0" kern="1200">
                  <a:solidFill>
                    <a:schemeClr val="tx1"/>
                  </a:solidFill>
                  <a:latin typeface="Arial Narrow" panose="020B0606020202030204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dirty="0"/>
                <a:t>Can we build a statistical model to predict </a:t>
              </a:r>
              <a:r>
                <a:rPr lang="en-US" b="1" dirty="0"/>
                <a:t>batting average (BA)</a:t>
              </a:r>
              <a:r>
                <a:rPr lang="en-US" dirty="0"/>
                <a:t>, a measure of player productivity?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7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ML</a:t>
            </a:r>
            <a:r>
              <a:rPr lang="en-US" b="1" dirty="0"/>
              <a:t>B player statistics and inclusion criteria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9F1-2B54-4520-99C1-62ABFDFE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acquired from </a:t>
            </a:r>
            <a:r>
              <a:rPr lang="en-US" dirty="0" err="1"/>
              <a:t>Lahman</a:t>
            </a:r>
            <a:r>
              <a:rPr lang="en-US" dirty="0"/>
              <a:t> Baseball archive</a:t>
            </a:r>
          </a:p>
          <a:p>
            <a:pPr lvl="1"/>
            <a:r>
              <a:rPr lang="en-US" dirty="0">
                <a:hlinkClick r:id="rId3"/>
              </a:rPr>
              <a:t>http://www.seanlahman.com/baseball-archive/statistics/</a:t>
            </a:r>
            <a:endParaRPr lang="en-US" dirty="0"/>
          </a:p>
          <a:p>
            <a:endParaRPr lang="en-US" dirty="0"/>
          </a:p>
          <a:p>
            <a:r>
              <a:rPr lang="en-US" dirty="0"/>
              <a:t>MLB player data inclusion criteria: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Played after 1901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Had at least 100 at bats per season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Played in either the National League or American League</a:t>
            </a:r>
          </a:p>
          <a:p>
            <a:pPr lvl="1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5F7800-F1D9-46C0-8D60-F5A838BB9840}"/>
              </a:ext>
            </a:extLst>
          </p:cNvPr>
          <p:cNvGraphicFramePr/>
          <p:nvPr>
            <p:extLst/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283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Batting average data visualized</a:t>
            </a:r>
            <a:endParaRPr lang="en-US" sz="40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5F7800-F1D9-46C0-8D60-F5A838BB9840}"/>
              </a:ext>
            </a:extLst>
          </p:cNvPr>
          <p:cNvGraphicFramePr/>
          <p:nvPr>
            <p:extLst/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2C913A-61EA-4250-A4D0-4288219FD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877"/>
            <a:ext cx="5216916" cy="4572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0AF430-46EE-49D7-B6CF-9A7C7F6DDA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27" y="1975877"/>
            <a:ext cx="52169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0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/>
              <a:t>Multi-level Bayesian model was implemented</a:t>
            </a:r>
            <a:endParaRPr lang="en-US" sz="40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5F7800-F1D9-46C0-8D60-F5A838BB9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226934"/>
              </p:ext>
            </p:extLst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3F37D31-509C-4C3A-BB22-A137E1148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07739"/>
            <a:ext cx="11201399" cy="52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595"/>
            <a:ext cx="10515600" cy="811561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Predictive accuracy of fitted frequentist model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1C675B2-ACA5-4EEA-978B-7E4552C1C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117957"/>
              </p:ext>
            </p:extLst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161641-5CC0-4AF0-AB14-C70F81B6F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96" y="1624952"/>
            <a:ext cx="57386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7178"/>
            <a:ext cx="10515600" cy="81156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Fitted frequentist model predicted trajectories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1C675B2-ACA5-4EEA-978B-7E4552C1C553}"/>
              </a:ext>
            </a:extLst>
          </p:cNvPr>
          <p:cNvGraphicFramePr/>
          <p:nvPr>
            <p:extLst/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6458A93-A819-43ED-BC58-E9AB6CD8D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1926"/>
            <a:ext cx="5738608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570" y="1626414"/>
            <a:ext cx="5732224" cy="51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7178"/>
            <a:ext cx="11277600" cy="81156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Frequentist</a:t>
            </a:r>
            <a:r>
              <a:rPr lang="en-US" sz="4000" b="1" dirty="0"/>
              <a:t> – Accurate Mean, no Model for Variability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1C675B2-ACA5-4EEA-978B-7E4552C1C553}"/>
              </a:ext>
            </a:extLst>
          </p:cNvPr>
          <p:cNvGraphicFramePr/>
          <p:nvPr>
            <p:extLst/>
          </p:nvPr>
        </p:nvGraphicFramePr>
        <p:xfrm>
          <a:off x="838200" y="91440"/>
          <a:ext cx="10515600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907B32-3C19-40BD-A8FE-6B6D9AD62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96" y="1595832"/>
            <a:ext cx="57386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28951</TotalTime>
  <Words>450</Words>
  <Application>Microsoft Office PowerPoint</Application>
  <PresentationFormat>Widescreen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Office Theme</vt:lpstr>
      <vt:lpstr>Predicting MLB player batting average (BA): A comparison between Bayesian and frequentist approaches</vt:lpstr>
      <vt:lpstr>Oakland A’s successfully leveraged sabermetrics to field a competitive MLB team</vt:lpstr>
      <vt:lpstr>Oakland A’s successfully leveraged sabermetrics to field a competitive MLB team</vt:lpstr>
      <vt:lpstr>MLB player statistics and inclusion criteria</vt:lpstr>
      <vt:lpstr>Batting average data visualized</vt:lpstr>
      <vt:lpstr>Multi-level Bayesian model was implemented</vt:lpstr>
      <vt:lpstr>Predictive accuracy of fitted frequentist model</vt:lpstr>
      <vt:lpstr>Fitted frequentist model predicted trajectories</vt:lpstr>
      <vt:lpstr>Frequentist – Accurate Mean, no Model for Variability</vt:lpstr>
      <vt:lpstr>Bayesian model parameters demonstrate convergence (MCMC sampling implemented R package JAGS)</vt:lpstr>
      <vt:lpstr>Bayesian posterior predictive reflects full variability in data</vt:lpstr>
      <vt:lpstr>Developed a multi-level Bayesian model in predicting MLB player BA for a given season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Franceschi</dc:creator>
  <cp:lastModifiedBy>Joseph Yu</cp:lastModifiedBy>
  <cp:revision>424</cp:revision>
  <dcterms:created xsi:type="dcterms:W3CDTF">2017-03-20T16:01:25Z</dcterms:created>
  <dcterms:modified xsi:type="dcterms:W3CDTF">2017-12-05T19:21:54Z</dcterms:modified>
</cp:coreProperties>
</file>