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22"/>
  </p:notesMasterIdLst>
  <p:sldIdLst>
    <p:sldId id="256" r:id="rId2"/>
    <p:sldId id="257" r:id="rId3"/>
    <p:sldId id="259" r:id="rId4"/>
    <p:sldId id="265" r:id="rId5"/>
    <p:sldId id="260" r:id="rId6"/>
    <p:sldId id="261" r:id="rId7"/>
    <p:sldId id="262" r:id="rId8"/>
    <p:sldId id="263" r:id="rId9"/>
    <p:sldId id="271" r:id="rId10"/>
    <p:sldId id="274" r:id="rId11"/>
    <p:sldId id="275" r:id="rId12"/>
    <p:sldId id="280" r:id="rId13"/>
    <p:sldId id="281" r:id="rId14"/>
    <p:sldId id="270" r:id="rId15"/>
    <p:sldId id="276" r:id="rId16"/>
    <p:sldId id="277" r:id="rId17"/>
    <p:sldId id="282" r:id="rId18"/>
    <p:sldId id="264" r:id="rId19"/>
    <p:sldId id="279"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79922" autoAdjust="0"/>
  </p:normalViewPr>
  <p:slideViewPr>
    <p:cSldViewPr snapToGrid="0">
      <p:cViewPr varScale="1">
        <p:scale>
          <a:sx n="67" d="100"/>
          <a:sy n="67" d="100"/>
        </p:scale>
        <p:origin x="1301"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1A6974-CA6D-4731-86E5-1993EBD19035}" type="datetimeFigureOut">
              <a:rPr lang="en-CA" smtClean="0"/>
              <a:t>2021-12-26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4CBF60-96E1-46BB-9179-FE47A7C7716C}" type="slidenum">
              <a:rPr lang="en-CA" smtClean="0"/>
              <a:t>‹#›</a:t>
            </a:fld>
            <a:endParaRPr lang="en-CA"/>
          </a:p>
        </p:txBody>
      </p:sp>
    </p:spTree>
    <p:extLst>
      <p:ext uri="{BB962C8B-B14F-4D97-AF65-F5344CB8AC3E}">
        <p14:creationId xmlns:p14="http://schemas.microsoft.com/office/powerpoint/2010/main" val="3916225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Today I will talk about estimating the temporal radius of influence using scalar-on-function regression</a:t>
            </a:r>
          </a:p>
        </p:txBody>
      </p:sp>
      <p:sp>
        <p:nvSpPr>
          <p:cNvPr id="4" name="Slide Number Placeholder 3"/>
          <p:cNvSpPr>
            <a:spLocks noGrp="1"/>
          </p:cNvSpPr>
          <p:nvPr>
            <p:ph type="sldNum" sz="quarter" idx="5"/>
          </p:nvPr>
        </p:nvSpPr>
        <p:spPr/>
        <p:txBody>
          <a:bodyPr/>
          <a:lstStyle/>
          <a:p>
            <a:fld id="{ED4CBF60-96E1-46BB-9179-FE47A7C7716C}" type="slidenum">
              <a:rPr lang="en-CA" smtClean="0"/>
              <a:t>1</a:t>
            </a:fld>
            <a:endParaRPr lang="en-CA"/>
          </a:p>
        </p:txBody>
      </p:sp>
    </p:spTree>
    <p:extLst>
      <p:ext uri="{BB962C8B-B14F-4D97-AF65-F5344CB8AC3E}">
        <p14:creationId xmlns:p14="http://schemas.microsoft.com/office/powerpoint/2010/main" val="3194936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that we have explained how to modify our explanatory variables into functional data, we can now focus on modeling our response along with the coefficient functions. Firstly, we would like to make the irrelevant parts of the coefficient function 0. This will reduce model variance and help us determine the temporal radius of influence. Further, we would like our coefficient function to be continuous and smooth and obviously fit the data well. Finally, since we may be modeling each area separately and each year separately we would like our modelling technique to be computationally efficient.</a:t>
            </a:r>
          </a:p>
        </p:txBody>
      </p:sp>
      <p:sp>
        <p:nvSpPr>
          <p:cNvPr id="4" name="Slide Number Placeholder 3"/>
          <p:cNvSpPr>
            <a:spLocks noGrp="1"/>
          </p:cNvSpPr>
          <p:nvPr>
            <p:ph type="sldNum" sz="quarter" idx="5"/>
          </p:nvPr>
        </p:nvSpPr>
        <p:spPr/>
        <p:txBody>
          <a:bodyPr/>
          <a:lstStyle/>
          <a:p>
            <a:fld id="{ED4CBF60-96E1-46BB-9179-FE47A7C7716C}" type="slidenum">
              <a:rPr lang="en-CA" smtClean="0"/>
              <a:t>10</a:t>
            </a:fld>
            <a:endParaRPr lang="en-CA"/>
          </a:p>
        </p:txBody>
      </p:sp>
    </p:spTree>
    <p:extLst>
      <p:ext uri="{BB962C8B-B14F-4D97-AF65-F5344CB8AC3E}">
        <p14:creationId xmlns:p14="http://schemas.microsoft.com/office/powerpoint/2010/main" val="2580203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current state-of-the-art method for estimating functional linear models along with the temporal radius of influence is the nested group bridge approach developed in 2020 by Guan, Lin, and Cao. Here they try to minimize the sum of squared errors, the smoothness penalty term, and the nested group bridge penalty term. The coefficients, b, are grouped together and a power, gamma, of the L1 norm of these groups are added together such that the coefficients further in the past are punished more than coefficients that multiply the basis functions closer to the present. To solve this minimization problem, they initialize the coefficients at the optimal smooth solution then solve for the coefficients by iteratively solving a lasso problem until convergence. Unfortunately, the problem is not convex and only converges to a local minimum and it has only be tested and formulated on a single explanatory variable.</a:t>
            </a:r>
          </a:p>
        </p:txBody>
      </p:sp>
      <p:sp>
        <p:nvSpPr>
          <p:cNvPr id="4" name="Slide Number Placeholder 3"/>
          <p:cNvSpPr>
            <a:spLocks noGrp="1"/>
          </p:cNvSpPr>
          <p:nvPr>
            <p:ph type="sldNum" sz="quarter" idx="5"/>
          </p:nvPr>
        </p:nvSpPr>
        <p:spPr/>
        <p:txBody>
          <a:bodyPr/>
          <a:lstStyle/>
          <a:p>
            <a:fld id="{ED4CBF60-96E1-46BB-9179-FE47A7C7716C}" type="slidenum">
              <a:rPr lang="en-CA" smtClean="0"/>
              <a:t>11</a:t>
            </a:fld>
            <a:endParaRPr lang="en-CA"/>
          </a:p>
        </p:txBody>
      </p:sp>
    </p:spTree>
    <p:extLst>
      <p:ext uri="{BB962C8B-B14F-4D97-AF65-F5344CB8AC3E}">
        <p14:creationId xmlns:p14="http://schemas.microsoft.com/office/powerpoint/2010/main" val="4200434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are left with several options for finding the temporal radius of influence that could out compete the current state of the art. The first one uses a ridge penalty with soft thresholding. In this method, the exact solution for the past and derivative penalized least squares problem is found, then if the coefficients are less than some threshold, gamma, the coefficients are set to 0. The matrix Z, used to penalize the coefficients further back in time is shown on the right. The second method, sequential thresholding minimizes the derivative penalized least squares problem with gradient decent. After each step, coefficients less than some threshold are set to 0. This is similar to the truncated gradient method discussed in Langford et al. The final method is the normal functional linear regression method which just solves the derivative penalized least squares problem. This is solved via gradient decent and not with the exact solution because the derivative matrix is singular and results become unstable.</a:t>
            </a:r>
          </a:p>
        </p:txBody>
      </p:sp>
      <p:sp>
        <p:nvSpPr>
          <p:cNvPr id="4" name="Slide Number Placeholder 3"/>
          <p:cNvSpPr>
            <a:spLocks noGrp="1"/>
          </p:cNvSpPr>
          <p:nvPr>
            <p:ph type="sldNum" sz="quarter" idx="5"/>
          </p:nvPr>
        </p:nvSpPr>
        <p:spPr/>
        <p:txBody>
          <a:bodyPr/>
          <a:lstStyle/>
          <a:p>
            <a:fld id="{ED4CBF60-96E1-46BB-9179-FE47A7C7716C}" type="slidenum">
              <a:rPr lang="en-CA" smtClean="0"/>
              <a:t>12</a:t>
            </a:fld>
            <a:endParaRPr lang="en-CA"/>
          </a:p>
        </p:txBody>
      </p:sp>
    </p:spTree>
    <p:extLst>
      <p:ext uri="{BB962C8B-B14F-4D97-AF65-F5344CB8AC3E}">
        <p14:creationId xmlns:p14="http://schemas.microsoft.com/office/powerpoint/2010/main" val="4155720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Next, we will conduct a few simulation experiments to verify that the proposed methods can indeed do what we hypothesize. To do this, for each simulation experiment, we generate 1000 timeseries of length 24 which is a simple sine wave plus some noise for two explanatory variables. The simulations done for truncated linear models, such as the ones we are currently exploring have been consistent across previous papers starting with Hall and Hooker and Guan et al. who used and indicator function for scenario 1 and a sine wave times an indicator function for Scenario 2. They always set their indicator function to be 1 between 0 and .5 but in our case we generalize this to be a random number between 2 and 24. We test each of our proposed methods including ridge penalty with soft thresholding, sequential thresholding, and normal functional linear regression.</a:t>
            </a:r>
          </a:p>
        </p:txBody>
      </p:sp>
      <p:sp>
        <p:nvSpPr>
          <p:cNvPr id="4" name="Slide Number Placeholder 3"/>
          <p:cNvSpPr>
            <a:spLocks noGrp="1"/>
          </p:cNvSpPr>
          <p:nvPr>
            <p:ph type="sldNum" sz="quarter" idx="5"/>
          </p:nvPr>
        </p:nvSpPr>
        <p:spPr/>
        <p:txBody>
          <a:bodyPr/>
          <a:lstStyle/>
          <a:p>
            <a:fld id="{ED4CBF60-96E1-46BB-9179-FE47A7C7716C}" type="slidenum">
              <a:rPr lang="en-CA" smtClean="0"/>
              <a:t>13</a:t>
            </a:fld>
            <a:endParaRPr lang="en-CA"/>
          </a:p>
        </p:txBody>
      </p:sp>
    </p:spTree>
    <p:extLst>
      <p:ext uri="{BB962C8B-B14F-4D97-AF65-F5344CB8AC3E}">
        <p14:creationId xmlns:p14="http://schemas.microsoft.com/office/powerpoint/2010/main" val="2011525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Each panel shows 2 lines. The blue line shows the first explanatory variable function and the orange line shows the second explanatory variable function. From experiment 1, we can see that sequential thresholding and the soft thresholding approach both produce an accurate and smooth representation of the true beta. Both of them correctly displace a coefficient of 0 towards the beginning of the timeseries as expected. On the other hand, the multiple functional linear regression method mistakenly shows that the beta is non-zero from t=0 to t=4. </a:t>
            </a:r>
          </a:p>
        </p:txBody>
      </p:sp>
      <p:sp>
        <p:nvSpPr>
          <p:cNvPr id="4" name="Slide Number Placeholder 3"/>
          <p:cNvSpPr>
            <a:spLocks noGrp="1"/>
          </p:cNvSpPr>
          <p:nvPr>
            <p:ph type="sldNum" sz="quarter" idx="5"/>
          </p:nvPr>
        </p:nvSpPr>
        <p:spPr/>
        <p:txBody>
          <a:bodyPr/>
          <a:lstStyle/>
          <a:p>
            <a:fld id="{ED4CBF60-96E1-46BB-9179-FE47A7C7716C}" type="slidenum">
              <a:rPr lang="en-CA" smtClean="0"/>
              <a:t>14</a:t>
            </a:fld>
            <a:endParaRPr lang="en-CA"/>
          </a:p>
        </p:txBody>
      </p:sp>
    </p:spTree>
    <p:extLst>
      <p:ext uri="{BB962C8B-B14F-4D97-AF65-F5344CB8AC3E}">
        <p14:creationId xmlns:p14="http://schemas.microsoft.com/office/powerpoint/2010/main" val="2450741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experiment 2, all methods show a similar result and all are close to the true beta. Though it may seem that the multiple functional linear regression method produces 0 values for much of the second beta as it should, it in fact does not. Even though the beta values here should be exactly 0, they are in fact all non zero.</a:t>
            </a:r>
          </a:p>
        </p:txBody>
      </p:sp>
      <p:sp>
        <p:nvSpPr>
          <p:cNvPr id="4" name="Slide Number Placeholder 3"/>
          <p:cNvSpPr>
            <a:spLocks noGrp="1"/>
          </p:cNvSpPr>
          <p:nvPr>
            <p:ph type="sldNum" sz="quarter" idx="5"/>
          </p:nvPr>
        </p:nvSpPr>
        <p:spPr/>
        <p:txBody>
          <a:bodyPr/>
          <a:lstStyle/>
          <a:p>
            <a:fld id="{ED4CBF60-96E1-46BB-9179-FE47A7C7716C}" type="slidenum">
              <a:rPr lang="en-CA" smtClean="0"/>
              <a:t>15</a:t>
            </a:fld>
            <a:endParaRPr lang="en-CA"/>
          </a:p>
        </p:txBody>
      </p:sp>
    </p:spTree>
    <p:extLst>
      <p:ext uri="{BB962C8B-B14F-4D97-AF65-F5344CB8AC3E}">
        <p14:creationId xmlns:p14="http://schemas.microsoft.com/office/powerpoint/2010/main" val="2714858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Likewise, in experiment 3, all methods show a similar result and all are close to the true beta. Again the multiple functional linear regression method produces betas that are non-zero when they should be exactly zero.</a:t>
            </a:r>
          </a:p>
          <a:p>
            <a:endParaRPr lang="en-CA" dirty="0"/>
          </a:p>
        </p:txBody>
      </p:sp>
      <p:sp>
        <p:nvSpPr>
          <p:cNvPr id="4" name="Slide Number Placeholder 3"/>
          <p:cNvSpPr>
            <a:spLocks noGrp="1"/>
          </p:cNvSpPr>
          <p:nvPr>
            <p:ph type="sldNum" sz="quarter" idx="5"/>
          </p:nvPr>
        </p:nvSpPr>
        <p:spPr/>
        <p:txBody>
          <a:bodyPr/>
          <a:lstStyle/>
          <a:p>
            <a:fld id="{ED4CBF60-96E1-46BB-9179-FE47A7C7716C}" type="slidenum">
              <a:rPr lang="en-CA" smtClean="0"/>
              <a:t>16</a:t>
            </a:fld>
            <a:endParaRPr lang="en-CA"/>
          </a:p>
        </p:txBody>
      </p:sp>
    </p:spTree>
    <p:extLst>
      <p:ext uri="{BB962C8B-B14F-4D97-AF65-F5344CB8AC3E}">
        <p14:creationId xmlns:p14="http://schemas.microsoft.com/office/powerpoint/2010/main" val="3412098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SOTA results shown in the paper by Guan et all are good, but nowhere near perfect. Their method NGR estimates a time radius of influence that is around 0.6 when there true value is 0.5, thus their estimates are off by 20%. Though their estimates of the radius of influence are considerably biased, their estimate of the true coefficient function are highly accurate as shown in the top table.</a:t>
            </a:r>
          </a:p>
        </p:txBody>
      </p:sp>
      <p:sp>
        <p:nvSpPr>
          <p:cNvPr id="4" name="Slide Number Placeholder 3"/>
          <p:cNvSpPr>
            <a:spLocks noGrp="1"/>
          </p:cNvSpPr>
          <p:nvPr>
            <p:ph type="sldNum" sz="quarter" idx="5"/>
          </p:nvPr>
        </p:nvSpPr>
        <p:spPr/>
        <p:txBody>
          <a:bodyPr/>
          <a:lstStyle/>
          <a:p>
            <a:fld id="{ED4CBF60-96E1-46BB-9179-FE47A7C7716C}" type="slidenum">
              <a:rPr lang="en-CA" smtClean="0"/>
              <a:t>17</a:t>
            </a:fld>
            <a:endParaRPr lang="en-CA"/>
          </a:p>
        </p:txBody>
      </p:sp>
    </p:spTree>
    <p:extLst>
      <p:ext uri="{BB962C8B-B14F-4D97-AF65-F5344CB8AC3E}">
        <p14:creationId xmlns:p14="http://schemas.microsoft.com/office/powerpoint/2010/main" val="3719606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 we have seen, the current state-of-the-art method which is the nested group bridge approach requires many iterations of lasso, it only works for a single explanatory variable, it is not convex and thus converges to a local optimal solution. The ridge penalty method with soft-thresholding can be solved directly and provides good solutions for multiple explanatory variables. The sequential thresholding method converges quickly in a few thousand iterations. This method provides similarly good solutions for multiple explanatory variables.</a:t>
            </a:r>
          </a:p>
        </p:txBody>
      </p:sp>
      <p:sp>
        <p:nvSpPr>
          <p:cNvPr id="4" name="Slide Number Placeholder 3"/>
          <p:cNvSpPr>
            <a:spLocks noGrp="1"/>
          </p:cNvSpPr>
          <p:nvPr>
            <p:ph type="sldNum" sz="quarter" idx="5"/>
          </p:nvPr>
        </p:nvSpPr>
        <p:spPr/>
        <p:txBody>
          <a:bodyPr/>
          <a:lstStyle/>
          <a:p>
            <a:fld id="{ED4CBF60-96E1-46BB-9179-FE47A7C7716C}" type="slidenum">
              <a:rPr lang="en-CA" smtClean="0"/>
              <a:t>18</a:t>
            </a:fld>
            <a:endParaRPr lang="en-CA"/>
          </a:p>
        </p:txBody>
      </p:sp>
    </p:spTree>
    <p:extLst>
      <p:ext uri="{BB962C8B-B14F-4D97-AF65-F5344CB8AC3E}">
        <p14:creationId xmlns:p14="http://schemas.microsoft.com/office/powerpoint/2010/main" val="36503103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conclusion finding the temporal radius of influence can be done without lasso iterations without loss of accuracy. For future work, we will add the ability to have more basis functions than observations. This will enable less biased estimates of the radius of influence and allow for faster changes in the coefficient function. After that is done, we will apply the methods using real NDMI and hydrology data.</a:t>
            </a:r>
          </a:p>
        </p:txBody>
      </p:sp>
      <p:sp>
        <p:nvSpPr>
          <p:cNvPr id="4" name="Slide Number Placeholder 3"/>
          <p:cNvSpPr>
            <a:spLocks noGrp="1"/>
          </p:cNvSpPr>
          <p:nvPr>
            <p:ph type="sldNum" sz="quarter" idx="5"/>
          </p:nvPr>
        </p:nvSpPr>
        <p:spPr/>
        <p:txBody>
          <a:bodyPr/>
          <a:lstStyle/>
          <a:p>
            <a:fld id="{ED4CBF60-96E1-46BB-9179-FE47A7C7716C}" type="slidenum">
              <a:rPr lang="en-CA" smtClean="0"/>
              <a:t>19</a:t>
            </a:fld>
            <a:endParaRPr lang="en-CA"/>
          </a:p>
        </p:txBody>
      </p:sp>
    </p:spTree>
    <p:extLst>
      <p:ext uri="{BB962C8B-B14F-4D97-AF65-F5344CB8AC3E}">
        <p14:creationId xmlns:p14="http://schemas.microsoft.com/office/powerpoint/2010/main" val="1917702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First, I will talk about the problem we are trying to solve. Then I will introduce functional data analysis and in particular scalar-on-function regression.  I will then discuss the objective functions we aim to compare and go through the results of a simulation experiment and end the talk with my conclusions.</a:t>
            </a:r>
          </a:p>
        </p:txBody>
      </p:sp>
      <p:sp>
        <p:nvSpPr>
          <p:cNvPr id="4" name="Slide Number Placeholder 3"/>
          <p:cNvSpPr>
            <a:spLocks noGrp="1"/>
          </p:cNvSpPr>
          <p:nvPr>
            <p:ph type="sldNum" sz="quarter" idx="5"/>
          </p:nvPr>
        </p:nvSpPr>
        <p:spPr/>
        <p:txBody>
          <a:bodyPr/>
          <a:lstStyle/>
          <a:p>
            <a:fld id="{ED4CBF60-96E1-46BB-9179-FE47A7C7716C}" type="slidenum">
              <a:rPr lang="en-CA" smtClean="0"/>
              <a:t>2</a:t>
            </a:fld>
            <a:endParaRPr lang="en-CA"/>
          </a:p>
        </p:txBody>
      </p:sp>
    </p:spTree>
    <p:extLst>
      <p:ext uri="{BB962C8B-B14F-4D97-AF65-F5344CB8AC3E}">
        <p14:creationId xmlns:p14="http://schemas.microsoft.com/office/powerpoint/2010/main" val="34317962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Thank you.</a:t>
            </a:r>
          </a:p>
        </p:txBody>
      </p:sp>
      <p:sp>
        <p:nvSpPr>
          <p:cNvPr id="4" name="Slide Number Placeholder 3"/>
          <p:cNvSpPr>
            <a:spLocks noGrp="1"/>
          </p:cNvSpPr>
          <p:nvPr>
            <p:ph type="sldNum" sz="quarter" idx="5"/>
          </p:nvPr>
        </p:nvSpPr>
        <p:spPr/>
        <p:txBody>
          <a:bodyPr/>
          <a:lstStyle/>
          <a:p>
            <a:fld id="{ED4CBF60-96E1-46BB-9179-FE47A7C7716C}" type="slidenum">
              <a:rPr lang="en-CA" smtClean="0"/>
              <a:t>20</a:t>
            </a:fld>
            <a:endParaRPr lang="en-CA"/>
          </a:p>
        </p:txBody>
      </p:sp>
    </p:spTree>
    <p:extLst>
      <p:ext uri="{BB962C8B-B14F-4D97-AF65-F5344CB8AC3E}">
        <p14:creationId xmlns:p14="http://schemas.microsoft.com/office/powerpoint/2010/main" val="1019743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NDMI is a measure of tree health/moisture. In previous literature, NDMI has been associated with destructive droughts and wildfire risk. Historically, NDMI has been modeled as a function of only climate, but we hypothesize that it is also a function of local hydrology. In our research project that will span the next 2-3 years, we have several questions that we would like to ask. First, we would like to test our hypothesis and find if local hydrologic characteristics influence NDMI. If they are related we would like to see how far back in time the relationship continues to exist and how far out in space does hydrology impact NDMI. In this project, I will focus on the first two questions and the spatial influence will be delt with later on in the project.</a:t>
            </a:r>
          </a:p>
        </p:txBody>
      </p:sp>
      <p:sp>
        <p:nvSpPr>
          <p:cNvPr id="4" name="Slide Number Placeholder 3"/>
          <p:cNvSpPr>
            <a:spLocks noGrp="1"/>
          </p:cNvSpPr>
          <p:nvPr>
            <p:ph type="sldNum" sz="quarter" idx="5"/>
          </p:nvPr>
        </p:nvSpPr>
        <p:spPr/>
        <p:txBody>
          <a:bodyPr/>
          <a:lstStyle/>
          <a:p>
            <a:fld id="{ED4CBF60-96E1-46BB-9179-FE47A7C7716C}" type="slidenum">
              <a:rPr lang="en-CA" smtClean="0"/>
              <a:t>3</a:t>
            </a:fld>
            <a:endParaRPr lang="en-CA"/>
          </a:p>
        </p:txBody>
      </p:sp>
    </p:spTree>
    <p:extLst>
      <p:ext uri="{BB962C8B-B14F-4D97-AF65-F5344CB8AC3E}">
        <p14:creationId xmlns:p14="http://schemas.microsoft.com/office/powerpoint/2010/main" val="248678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One way to answer these questions is through functional data analysis. The roots of functional data analysis dates back to the 1800s with Fourier decomposition. Exploration in this area continued within stochastic processes in the form of </a:t>
            </a:r>
            <a:r>
              <a:rPr lang="en-CA" dirty="0" err="1"/>
              <a:t>Karhunen-Loeve</a:t>
            </a:r>
            <a:r>
              <a:rPr lang="en-CA" dirty="0"/>
              <a:t> theorem from the 1940s which is similar to </a:t>
            </a:r>
            <a:r>
              <a:rPr lang="en-CA" dirty="0" err="1"/>
              <a:t>fourier</a:t>
            </a:r>
            <a:r>
              <a:rPr lang="en-CA" dirty="0"/>
              <a:t> decomposition, but the coefficients are random variables instead of fixed values. The field of functional data analysis was then named and formalized by Ramsay and Silverman in the 1990s. The main motivations for using FDA include having missing or irregularly spaced data, and the fact that the discrete input data or the relationships within your dataset may </a:t>
            </a:r>
            <a:r>
              <a:rPr lang="en-CA" dirty="0" err="1"/>
              <a:t>infact</a:t>
            </a:r>
            <a:r>
              <a:rPr lang="en-CA" dirty="0"/>
              <a:t> be continuous.</a:t>
            </a:r>
          </a:p>
        </p:txBody>
      </p:sp>
      <p:sp>
        <p:nvSpPr>
          <p:cNvPr id="4" name="Slide Number Placeholder 3"/>
          <p:cNvSpPr>
            <a:spLocks noGrp="1"/>
          </p:cNvSpPr>
          <p:nvPr>
            <p:ph type="sldNum" sz="quarter" idx="5"/>
          </p:nvPr>
        </p:nvSpPr>
        <p:spPr/>
        <p:txBody>
          <a:bodyPr/>
          <a:lstStyle/>
          <a:p>
            <a:fld id="{ED4CBF60-96E1-46BB-9179-FE47A7C7716C}" type="slidenum">
              <a:rPr lang="en-CA" smtClean="0"/>
              <a:t>4</a:t>
            </a:fld>
            <a:endParaRPr lang="en-CA"/>
          </a:p>
        </p:txBody>
      </p:sp>
    </p:spTree>
    <p:extLst>
      <p:ext uri="{BB962C8B-B14F-4D97-AF65-F5344CB8AC3E}">
        <p14:creationId xmlns:p14="http://schemas.microsoft.com/office/powerpoint/2010/main" val="2064722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the previously mentioned questions, scalar-on-function regression is well suited. As the first step, the explanatory variables are modeled as continuous functions. For each explanatory variable, L weighted basis functions are fitted to the data. An example of the fit is shown on the right side here, where the blue line shows the fitted function and the orange shows the observed data. Note that the plot seems to be showing some severe overfitting, we will talk about that later. The coefficients are also able to change with time and thus are also modeled as continuous functions with M basis functions. The response variable Y is a scalar and is modeled as the sum of E explanatory variables which are integrated from time 0 to t, with the weights modeled as the continuous function beta.</a:t>
            </a:r>
          </a:p>
        </p:txBody>
      </p:sp>
      <p:sp>
        <p:nvSpPr>
          <p:cNvPr id="4" name="Slide Number Placeholder 3"/>
          <p:cNvSpPr>
            <a:spLocks noGrp="1"/>
          </p:cNvSpPr>
          <p:nvPr>
            <p:ph type="sldNum" sz="quarter" idx="5"/>
          </p:nvPr>
        </p:nvSpPr>
        <p:spPr/>
        <p:txBody>
          <a:bodyPr/>
          <a:lstStyle/>
          <a:p>
            <a:fld id="{ED4CBF60-96E1-46BB-9179-FE47A7C7716C}" type="slidenum">
              <a:rPr lang="en-CA" smtClean="0"/>
              <a:t>5</a:t>
            </a:fld>
            <a:endParaRPr lang="en-CA"/>
          </a:p>
        </p:txBody>
      </p:sp>
    </p:spTree>
    <p:extLst>
      <p:ext uri="{BB962C8B-B14F-4D97-AF65-F5344CB8AC3E}">
        <p14:creationId xmlns:p14="http://schemas.microsoft.com/office/powerpoint/2010/main" val="3230464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 I stated earlier, the first step is to fit functions to our discrete explanatory data. To do this, we must first consider which basis function to use throughout the analysis. The simplest one is the monomial basis which is 1, t, t-squared, etc. The next simplest basis function is Fourier which is composed of sine and cosine pairs at varying frequencies. The advantages of using Fourier basis functions is that it automatically induces periodicity. B-splines are another popular choice for basis functions. They are defined by the recursive function here. The advantage of using B-splines is they are non-zero on a compact domain which is useful for out purposes since we can force some parts of the function to 0 if needed. Thus, we will be using B-splines for the remainder of this project.</a:t>
            </a:r>
          </a:p>
        </p:txBody>
      </p:sp>
      <p:sp>
        <p:nvSpPr>
          <p:cNvPr id="4" name="Slide Number Placeholder 3"/>
          <p:cNvSpPr>
            <a:spLocks noGrp="1"/>
          </p:cNvSpPr>
          <p:nvPr>
            <p:ph type="sldNum" sz="quarter" idx="5"/>
          </p:nvPr>
        </p:nvSpPr>
        <p:spPr/>
        <p:txBody>
          <a:bodyPr/>
          <a:lstStyle/>
          <a:p>
            <a:fld id="{ED4CBF60-96E1-46BB-9179-FE47A7C7716C}" type="slidenum">
              <a:rPr lang="en-CA" smtClean="0"/>
              <a:t>6</a:t>
            </a:fld>
            <a:endParaRPr lang="en-CA"/>
          </a:p>
        </p:txBody>
      </p:sp>
    </p:spTree>
    <p:extLst>
      <p:ext uri="{BB962C8B-B14F-4D97-AF65-F5344CB8AC3E}">
        <p14:creationId xmlns:p14="http://schemas.microsoft.com/office/powerpoint/2010/main" val="3487770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Given a set of discrete data that you want to turn continuous. As you may have noticed in one the previous slides, overfitting can be a huge issue and can be seen by the amount of quote un-quote </a:t>
            </a:r>
            <a:r>
              <a:rPr lang="en-CA" dirty="0" err="1"/>
              <a:t>wigglyness</a:t>
            </a:r>
            <a:r>
              <a:rPr lang="en-CA" dirty="0"/>
              <a:t> in the fitted function. One should choose the basis functions and coefficients such that the function fits the data well but does not overfit. There are a few ways to do this. One can either choose the number of basis functions or set a high number of basis functions and choose a smoothing parameter which reduces the squared second derivative over the entire function.</a:t>
            </a:r>
          </a:p>
        </p:txBody>
      </p:sp>
      <p:sp>
        <p:nvSpPr>
          <p:cNvPr id="4" name="Slide Number Placeholder 3"/>
          <p:cNvSpPr>
            <a:spLocks noGrp="1"/>
          </p:cNvSpPr>
          <p:nvPr>
            <p:ph type="sldNum" sz="quarter" idx="5"/>
          </p:nvPr>
        </p:nvSpPr>
        <p:spPr/>
        <p:txBody>
          <a:bodyPr/>
          <a:lstStyle/>
          <a:p>
            <a:fld id="{ED4CBF60-96E1-46BB-9179-FE47A7C7716C}" type="slidenum">
              <a:rPr lang="en-CA" smtClean="0"/>
              <a:t>7</a:t>
            </a:fld>
            <a:endParaRPr lang="en-CA"/>
          </a:p>
        </p:txBody>
      </p:sp>
    </p:spTree>
    <p:extLst>
      <p:ext uri="{BB962C8B-B14F-4D97-AF65-F5344CB8AC3E}">
        <p14:creationId xmlns:p14="http://schemas.microsoft.com/office/powerpoint/2010/main" val="1238120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Instead of evaluating the integral of the double derivative, we can constrain the squared 2-norm of the second derivative of the coefficient sequence. We can then solve for the coefficients by minimizing the sum of squares plus some factor of the second derivative penalty. It remains to be seen how to choose the penalty parameter lambda.</a:t>
            </a:r>
          </a:p>
        </p:txBody>
      </p:sp>
      <p:sp>
        <p:nvSpPr>
          <p:cNvPr id="4" name="Slide Number Placeholder 3"/>
          <p:cNvSpPr>
            <a:spLocks noGrp="1"/>
          </p:cNvSpPr>
          <p:nvPr>
            <p:ph type="sldNum" sz="quarter" idx="5"/>
          </p:nvPr>
        </p:nvSpPr>
        <p:spPr/>
        <p:txBody>
          <a:bodyPr/>
          <a:lstStyle/>
          <a:p>
            <a:fld id="{ED4CBF60-96E1-46BB-9179-FE47A7C7716C}" type="slidenum">
              <a:rPr lang="en-CA" smtClean="0"/>
              <a:t>8</a:t>
            </a:fld>
            <a:endParaRPr lang="en-CA"/>
          </a:p>
        </p:txBody>
      </p:sp>
    </p:spTree>
    <p:extLst>
      <p:ext uri="{BB962C8B-B14F-4D97-AF65-F5344CB8AC3E}">
        <p14:creationId xmlns:p14="http://schemas.microsoft.com/office/powerpoint/2010/main" val="4143117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 choose the lambda parameter, we use generalized cross validation which is the sum of square errors divided by n minus the trace of the H matrix squared. We average the GCV across all observations. As shown in the plot on the right, the optimal lambda, which minimizes the average GCV, is around 1.</a:t>
            </a:r>
          </a:p>
        </p:txBody>
      </p:sp>
      <p:sp>
        <p:nvSpPr>
          <p:cNvPr id="4" name="Slide Number Placeholder 3"/>
          <p:cNvSpPr>
            <a:spLocks noGrp="1"/>
          </p:cNvSpPr>
          <p:nvPr>
            <p:ph type="sldNum" sz="quarter" idx="5"/>
          </p:nvPr>
        </p:nvSpPr>
        <p:spPr/>
        <p:txBody>
          <a:bodyPr/>
          <a:lstStyle/>
          <a:p>
            <a:fld id="{ED4CBF60-96E1-46BB-9179-FE47A7C7716C}" type="slidenum">
              <a:rPr lang="en-CA" smtClean="0"/>
              <a:t>9</a:t>
            </a:fld>
            <a:endParaRPr lang="en-CA"/>
          </a:p>
        </p:txBody>
      </p:sp>
    </p:spTree>
    <p:extLst>
      <p:ext uri="{BB962C8B-B14F-4D97-AF65-F5344CB8AC3E}">
        <p14:creationId xmlns:p14="http://schemas.microsoft.com/office/powerpoint/2010/main" val="1975016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12/26/2021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147913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12/26/2021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7642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12/26/2021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89541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12/26/2021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08046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12/26/2021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80326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12/26/2021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16998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12/26/2021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71369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12/26/2021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03100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12/26/2021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98197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12/26/2021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875811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12/26/2021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44555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12/26/2021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607962375"/>
      </p:ext>
    </p:extLst>
  </p:cSld>
  <p:clrMap bg1="dk1" tx1="lt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0" r:id="rId6"/>
    <p:sldLayoutId id="2147483686" r:id="rId7"/>
    <p:sldLayoutId id="2147483687" r:id="rId8"/>
    <p:sldLayoutId id="2147483688" r:id="rId9"/>
    <p:sldLayoutId id="2147483689" r:id="rId10"/>
    <p:sldLayoutId id="21474836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ieeexplore.ieee.org/stamp/stamp.jsp?tp=&amp;arnumber=9194760"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4" name="Picture 3">
            <a:extLst>
              <a:ext uri="{FF2B5EF4-FFF2-40B4-BE49-F238E27FC236}">
                <a16:creationId xmlns:a16="http://schemas.microsoft.com/office/drawing/2014/main" id="{640611EA-A3ED-472A-A300-F5A61089097E}"/>
              </a:ext>
            </a:extLst>
          </p:cNvPr>
          <p:cNvPicPr>
            <a:picLocks noChangeAspect="1"/>
          </p:cNvPicPr>
          <p:nvPr/>
        </p:nvPicPr>
        <p:blipFill rotWithShape="1">
          <a:blip r:embed="rId3"/>
          <a:srcRect t="31699" b="12121"/>
          <a:stretch/>
        </p:blipFill>
        <p:spPr>
          <a:xfrm>
            <a:off x="20" y="10"/>
            <a:ext cx="12207220" cy="6857990"/>
          </a:xfrm>
          <a:prstGeom prst="rect">
            <a:avLst/>
          </a:prstGeom>
        </p:spPr>
      </p:pic>
      <p:sp>
        <p:nvSpPr>
          <p:cNvPr id="22" name="Rectangle 21">
            <a:extLst>
              <a:ext uri="{FF2B5EF4-FFF2-40B4-BE49-F238E27FC236}">
                <a16:creationId xmlns:a16="http://schemas.microsoft.com/office/drawing/2014/main" id="{0ED8FC7E-742C-4B53-B6FF-F19F8EDA2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1928"/>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BC9B24-1C78-4FEC-8ABA-FA47D82806C6}"/>
              </a:ext>
            </a:extLst>
          </p:cNvPr>
          <p:cNvSpPr>
            <a:spLocks noGrp="1"/>
          </p:cNvSpPr>
          <p:nvPr>
            <p:ph type="ctrTitle"/>
          </p:nvPr>
        </p:nvSpPr>
        <p:spPr>
          <a:xfrm>
            <a:off x="2091427" y="1454111"/>
            <a:ext cx="8009146" cy="2212848"/>
          </a:xfrm>
        </p:spPr>
        <p:txBody>
          <a:bodyPr>
            <a:normAutofit/>
          </a:bodyPr>
          <a:lstStyle/>
          <a:p>
            <a:r>
              <a:rPr lang="en-CA" sz="4300"/>
              <a:t>Estimating the Temporal Radius of Influence using Scalar-on-Function Regression</a:t>
            </a:r>
          </a:p>
        </p:txBody>
      </p:sp>
      <p:sp>
        <p:nvSpPr>
          <p:cNvPr id="3" name="Subtitle 2">
            <a:extLst>
              <a:ext uri="{FF2B5EF4-FFF2-40B4-BE49-F238E27FC236}">
                <a16:creationId xmlns:a16="http://schemas.microsoft.com/office/drawing/2014/main" id="{B1ADF709-D405-43BF-A945-49BF06279C94}"/>
              </a:ext>
            </a:extLst>
          </p:cNvPr>
          <p:cNvSpPr>
            <a:spLocks noGrp="1"/>
          </p:cNvSpPr>
          <p:nvPr>
            <p:ph type="subTitle" idx="1"/>
          </p:nvPr>
        </p:nvSpPr>
        <p:spPr>
          <a:xfrm>
            <a:off x="2891020" y="3749255"/>
            <a:ext cx="6409960" cy="1188720"/>
          </a:xfrm>
        </p:spPr>
        <p:txBody>
          <a:bodyPr>
            <a:normAutofit/>
          </a:bodyPr>
          <a:lstStyle/>
          <a:p>
            <a:r>
              <a:rPr lang="en-CA">
                <a:solidFill>
                  <a:schemeClr val="tx1">
                    <a:alpha val="80000"/>
                  </a:schemeClr>
                </a:solidFill>
              </a:rPr>
              <a:t>Joe Janssen</a:t>
            </a:r>
          </a:p>
        </p:txBody>
      </p:sp>
    </p:spTree>
    <p:extLst>
      <p:ext uri="{BB962C8B-B14F-4D97-AF65-F5344CB8AC3E}">
        <p14:creationId xmlns:p14="http://schemas.microsoft.com/office/powerpoint/2010/main" val="289699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CD680-2F84-4151-971F-E47FAADB6438}"/>
              </a:ext>
            </a:extLst>
          </p:cNvPr>
          <p:cNvSpPr>
            <a:spLocks noGrp="1"/>
          </p:cNvSpPr>
          <p:nvPr>
            <p:ph type="title"/>
          </p:nvPr>
        </p:nvSpPr>
        <p:spPr/>
        <p:txBody>
          <a:bodyPr/>
          <a:lstStyle/>
          <a:p>
            <a:r>
              <a:rPr lang="en-CA" dirty="0"/>
              <a:t>Finding Temporal Radius of Influence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CE3DA8-EA65-4918-91D9-9A25316CFB1B}"/>
                  </a:ext>
                </a:extLst>
              </p:cNvPr>
              <p:cNvSpPr>
                <a:spLocks noGrp="1"/>
              </p:cNvSpPr>
              <p:nvPr>
                <p:ph idx="1"/>
              </p:nvPr>
            </p:nvSpPr>
            <p:spPr/>
            <p:txBody>
              <a:bodyPr>
                <a:normAutofit/>
              </a:bodyPr>
              <a:lstStyle/>
              <a:p>
                <a:r>
                  <a:rPr lang="en-CA" dirty="0"/>
                  <a:t>Goals for estimated coefficient function</a:t>
                </a:r>
              </a:p>
              <a:p>
                <a:pPr lvl="1"/>
                <a:r>
                  <a:rPr lang="en-CA" dirty="0"/>
                  <a:t>Make irrelevant parts 0</a:t>
                </a:r>
              </a:p>
              <a:p>
                <a:pPr lvl="1"/>
                <a:r>
                  <a:rPr lang="en-CA" dirty="0"/>
                  <a:t>Should be continuous (Guan et al, 2020)</a:t>
                </a:r>
              </a:p>
              <a:p>
                <a:pPr lvl="1"/>
                <a:r>
                  <a:rPr lang="en-CA" dirty="0"/>
                  <a:t>Good fit and smooth, minimize: </a:t>
                </a:r>
                <a14:m>
                  <m:oMath xmlns:m="http://schemas.openxmlformats.org/officeDocument/2006/math">
                    <m:f>
                      <m:fPr>
                        <m:ctrlPr>
                          <a:rPr lang="en-CA" i="1" smtClean="0">
                            <a:latin typeface="Cambria Math" panose="02040503050406030204" pitchFamily="18" charset="0"/>
                          </a:rPr>
                        </m:ctrlPr>
                      </m:fPr>
                      <m:num>
                        <m:r>
                          <a:rPr lang="en-CA" b="0" i="1" smtClean="0">
                            <a:latin typeface="Cambria Math" panose="02040503050406030204" pitchFamily="18" charset="0"/>
                          </a:rPr>
                          <m:t>1</m:t>
                        </m:r>
                      </m:num>
                      <m:den>
                        <m:r>
                          <a:rPr lang="en-CA" b="0" i="1" smtClean="0">
                            <a:latin typeface="Cambria Math" panose="02040503050406030204" pitchFamily="18" charset="0"/>
                          </a:rPr>
                          <m:t>2</m:t>
                        </m:r>
                      </m:den>
                    </m:f>
                    <m:r>
                      <a:rPr lang="en-CA" b="0" i="1" smtClean="0">
                        <a:latin typeface="Cambria Math" panose="02040503050406030204" pitchFamily="18" charset="0"/>
                      </a:rPr>
                      <m:t>|</m:t>
                    </m:r>
                    <m:d>
                      <m:dPr>
                        <m:begChr m:val="|"/>
                        <m:endChr m:val="|"/>
                        <m:ctrlPr>
                          <a:rPr lang="en-CA" b="0" i="1" smtClean="0">
                            <a:latin typeface="Cambria Math" panose="02040503050406030204" pitchFamily="18" charset="0"/>
                          </a:rPr>
                        </m:ctrlPr>
                      </m:dPr>
                      <m:e>
                        <m:r>
                          <a:rPr lang="en-CA" b="0" i="1" smtClean="0">
                            <a:latin typeface="Cambria Math" panose="02040503050406030204" pitchFamily="18" charset="0"/>
                          </a:rPr>
                          <m:t>𝑦</m:t>
                        </m:r>
                        <m:r>
                          <a:rPr lang="en-CA" b="0" i="1" smtClean="0">
                            <a:latin typeface="Cambria Math" panose="02040503050406030204" pitchFamily="18" charset="0"/>
                          </a:rPr>
                          <m:t>−</m:t>
                        </m:r>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𝑦</m:t>
                            </m:r>
                          </m:e>
                        </m:acc>
                      </m:e>
                    </m:d>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m:t>
                        </m:r>
                      </m:e>
                      <m:sub>
                        <m:r>
                          <a:rPr lang="en-CA" b="0" i="1" smtClean="0">
                            <a:latin typeface="Cambria Math" panose="02040503050406030204" pitchFamily="18" charset="0"/>
                          </a:rPr>
                          <m:t>2</m:t>
                        </m:r>
                      </m:sub>
                      <m:sup>
                        <m:r>
                          <a:rPr lang="en-CA" b="0" i="1" smtClean="0">
                            <a:latin typeface="Cambria Math" panose="02040503050406030204" pitchFamily="18" charset="0"/>
                          </a:rPr>
                          <m:t>2</m:t>
                        </m:r>
                      </m:sup>
                    </m:sSubSup>
                    <m:r>
                      <a:rPr lang="en-CA" b="0" i="1" smtClean="0">
                        <a:latin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𝜆</m:t>
                    </m:r>
                    <m:nary>
                      <m:naryPr>
                        <m:chr m:val="∑"/>
                        <m:ctrlPr>
                          <a:rPr lang="en-CA" b="0" i="1" smtClean="0">
                            <a:latin typeface="Cambria Math" panose="02040503050406030204" pitchFamily="18" charset="0"/>
                            <a:ea typeface="Cambria Math" panose="02040503050406030204" pitchFamily="18" charset="0"/>
                          </a:rPr>
                        </m:ctrlPr>
                      </m:naryPr>
                      <m:sub>
                        <m:r>
                          <m:rPr>
                            <m:brk m:alnAt="23"/>
                          </m:rPr>
                          <a:rPr lang="en-CA" b="0" i="1" smtClean="0">
                            <a:latin typeface="Cambria Math" panose="02040503050406030204" pitchFamily="18" charset="0"/>
                            <a:ea typeface="Cambria Math" panose="02040503050406030204" pitchFamily="18" charset="0"/>
                          </a:rPr>
                          <m:t>𝑗</m:t>
                        </m:r>
                        <m:r>
                          <a:rPr lang="en-CA" b="0" i="1" smtClean="0">
                            <a:latin typeface="Cambria Math" panose="02040503050406030204" pitchFamily="18" charset="0"/>
                            <a:ea typeface="Cambria Math" panose="02040503050406030204" pitchFamily="18" charset="0"/>
                          </a:rPr>
                          <m:t>=1</m:t>
                        </m:r>
                      </m:sub>
                      <m:sup>
                        <m:r>
                          <a:rPr lang="en-CA" b="0" i="1" smtClean="0">
                            <a:latin typeface="Cambria Math" panose="02040503050406030204" pitchFamily="18" charset="0"/>
                            <a:ea typeface="Cambria Math" panose="02040503050406030204" pitchFamily="18" charset="0"/>
                          </a:rPr>
                          <m:t>𝑝</m:t>
                        </m:r>
                      </m:sup>
                      <m:e>
                        <m:r>
                          <a:rPr lang="en-CA" b="0" i="1" smtClean="0">
                            <a:latin typeface="Cambria Math" panose="02040503050406030204" pitchFamily="18" charset="0"/>
                            <a:ea typeface="Cambria Math" panose="02040503050406030204" pitchFamily="18" charset="0"/>
                          </a:rPr>
                          <m:t>||</m:t>
                        </m:r>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𝐷</m:t>
                            </m:r>
                          </m:e>
                          <m:sub>
                            <m:r>
                              <a:rPr lang="en-CA" b="0" i="1" smtClean="0">
                                <a:latin typeface="Cambria Math" panose="02040503050406030204" pitchFamily="18" charset="0"/>
                                <a:ea typeface="Cambria Math" panose="02040503050406030204" pitchFamily="18" charset="0"/>
                              </a:rPr>
                              <m:t>2</m:t>
                            </m:r>
                          </m:sub>
                        </m:sSub>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𝑏</m:t>
                            </m:r>
                          </m:e>
                          <m:sub>
                            <m:r>
                              <a:rPr lang="en-CA" b="0" i="1" smtClean="0">
                                <a:latin typeface="Cambria Math" panose="02040503050406030204" pitchFamily="18" charset="0"/>
                                <a:ea typeface="Cambria Math" panose="02040503050406030204" pitchFamily="18" charset="0"/>
                              </a:rPr>
                              <m:t>𝑗</m:t>
                            </m:r>
                          </m:sub>
                        </m:sSub>
                        <m:r>
                          <a:rPr lang="en-CA" b="0" i="1" smtClean="0">
                            <a:latin typeface="Cambria Math" panose="02040503050406030204" pitchFamily="18" charset="0"/>
                            <a:ea typeface="Cambria Math" panose="02040503050406030204" pitchFamily="18" charset="0"/>
                          </a:rPr>
                          <m:t>|</m:t>
                        </m:r>
                        <m:sSubSup>
                          <m:sSubSupPr>
                            <m:ctrlPr>
                              <a:rPr lang="en-CA" b="0" i="1" smtClean="0">
                                <a:latin typeface="Cambria Math" panose="02040503050406030204" pitchFamily="18" charset="0"/>
                                <a:ea typeface="Cambria Math" panose="02040503050406030204" pitchFamily="18" charset="0"/>
                              </a:rPr>
                            </m:ctrlPr>
                          </m:sSubSupPr>
                          <m:e>
                            <m:r>
                              <a:rPr lang="en-CA" b="0" i="1" smtClean="0">
                                <a:latin typeface="Cambria Math" panose="02040503050406030204" pitchFamily="18" charset="0"/>
                                <a:ea typeface="Cambria Math" panose="02040503050406030204" pitchFamily="18" charset="0"/>
                              </a:rPr>
                              <m:t>|</m:t>
                            </m:r>
                          </m:e>
                          <m:sub>
                            <m:r>
                              <a:rPr lang="en-CA" b="0" i="1" smtClean="0">
                                <a:latin typeface="Cambria Math" panose="02040503050406030204" pitchFamily="18" charset="0"/>
                                <a:ea typeface="Cambria Math" panose="02040503050406030204" pitchFamily="18" charset="0"/>
                              </a:rPr>
                              <m:t>2</m:t>
                            </m:r>
                          </m:sub>
                          <m:sup>
                            <m:r>
                              <a:rPr lang="en-CA" b="0" i="1" smtClean="0">
                                <a:latin typeface="Cambria Math" panose="02040503050406030204" pitchFamily="18" charset="0"/>
                                <a:ea typeface="Cambria Math" panose="02040503050406030204" pitchFamily="18" charset="0"/>
                              </a:rPr>
                              <m:t>2</m:t>
                            </m:r>
                          </m:sup>
                        </m:sSubSup>
                      </m:e>
                    </m:nary>
                  </m:oMath>
                </a14:m>
                <a:endParaRPr lang="en-CA" dirty="0"/>
              </a:p>
              <a:p>
                <a:pPr lvl="1"/>
                <a:r>
                  <a:rPr lang="en-CA" dirty="0"/>
                  <a:t>Don’t want to solve lasso, should be fast, differentiable, convex</a:t>
                </a:r>
              </a:p>
              <a:p>
                <a:pPr lvl="1"/>
                <a:endParaRPr lang="en-CA" dirty="0"/>
              </a:p>
            </p:txBody>
          </p:sp>
        </mc:Choice>
        <mc:Fallback xmlns="">
          <p:sp>
            <p:nvSpPr>
              <p:cNvPr id="3" name="Content Placeholder 2">
                <a:extLst>
                  <a:ext uri="{FF2B5EF4-FFF2-40B4-BE49-F238E27FC236}">
                    <a16:creationId xmlns:a16="http://schemas.microsoft.com/office/drawing/2014/main" id="{DECE3DA8-EA65-4918-91D9-9A25316CFB1B}"/>
                  </a:ext>
                </a:extLst>
              </p:cNvPr>
              <p:cNvSpPr>
                <a:spLocks noGrp="1" noRot="1" noChangeAspect="1" noMove="1" noResize="1" noEditPoints="1" noAdjustHandles="1" noChangeArrowheads="1" noChangeShapeType="1" noTextEdit="1"/>
              </p:cNvSpPr>
              <p:nvPr>
                <p:ph idx="1"/>
              </p:nvPr>
            </p:nvSpPr>
            <p:spPr>
              <a:blipFill>
                <a:blip r:embed="rId3"/>
                <a:stretch>
                  <a:fillRect l="-1029"/>
                </a:stretch>
              </a:blipFill>
            </p:spPr>
            <p:txBody>
              <a:bodyPr/>
              <a:lstStyle/>
              <a:p>
                <a:r>
                  <a:rPr lang="en-CA">
                    <a:noFill/>
                  </a:rPr>
                  <a:t> </a:t>
                </a:r>
              </a:p>
            </p:txBody>
          </p:sp>
        </mc:Fallback>
      </mc:AlternateContent>
    </p:spTree>
    <p:extLst>
      <p:ext uri="{BB962C8B-B14F-4D97-AF65-F5344CB8AC3E}">
        <p14:creationId xmlns:p14="http://schemas.microsoft.com/office/powerpoint/2010/main" val="1867473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CD680-2F84-4151-971F-E47FAADB6438}"/>
              </a:ext>
            </a:extLst>
          </p:cNvPr>
          <p:cNvSpPr>
            <a:spLocks noGrp="1"/>
          </p:cNvSpPr>
          <p:nvPr>
            <p:ph type="title"/>
          </p:nvPr>
        </p:nvSpPr>
        <p:spPr/>
        <p:txBody>
          <a:bodyPr/>
          <a:lstStyle/>
          <a:p>
            <a:r>
              <a:rPr lang="en-CA" dirty="0"/>
              <a:t>Finding Temporal Radius of Influence- Current State of the Art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ECE3DA8-EA65-4918-91D9-9A25316CFB1B}"/>
                  </a:ext>
                </a:extLst>
              </p:cNvPr>
              <p:cNvSpPr>
                <a:spLocks noGrp="1"/>
              </p:cNvSpPr>
              <p:nvPr>
                <p:ph idx="1"/>
              </p:nvPr>
            </p:nvSpPr>
            <p:spPr/>
            <p:txBody>
              <a:bodyPr>
                <a:normAutofit lnSpcReduction="10000"/>
              </a:bodyPr>
              <a:lstStyle/>
              <a:p>
                <a:r>
                  <a:rPr lang="en-CA" dirty="0"/>
                  <a:t>Nested Group Bridge</a:t>
                </a:r>
              </a:p>
              <a:p>
                <a:pPr lvl="1"/>
                <a:r>
                  <a:rPr lang="en-CA" dirty="0"/>
                  <a:t>Developed in 2020 by Guan, Lin, and Cao</a:t>
                </a:r>
              </a:p>
              <a:p>
                <a:pPr lvl="1"/>
                <a:r>
                  <a:rPr lang="en-CA" dirty="0"/>
                  <a:t>Minimize: </a:t>
                </a:r>
                <a14:m>
                  <m:oMath xmlns:m="http://schemas.openxmlformats.org/officeDocument/2006/math">
                    <m:f>
                      <m:fPr>
                        <m:ctrlPr>
                          <a:rPr lang="en-CA" i="1" smtClean="0">
                            <a:latin typeface="Cambria Math" panose="02040503050406030204" pitchFamily="18" charset="0"/>
                          </a:rPr>
                        </m:ctrlPr>
                      </m:fPr>
                      <m:num>
                        <m:r>
                          <a:rPr lang="en-CA" b="0" i="1" smtClean="0">
                            <a:latin typeface="Cambria Math" panose="02040503050406030204" pitchFamily="18" charset="0"/>
                          </a:rPr>
                          <m:t>1</m:t>
                        </m:r>
                      </m:num>
                      <m:den>
                        <m:r>
                          <a:rPr lang="en-CA" b="0" i="1" smtClean="0">
                            <a:latin typeface="Cambria Math" panose="02040503050406030204" pitchFamily="18" charset="0"/>
                          </a:rPr>
                          <m:t>2</m:t>
                        </m:r>
                      </m:den>
                    </m:f>
                    <m:r>
                      <a:rPr lang="en-CA" b="0" i="1" smtClean="0">
                        <a:latin typeface="Cambria Math" panose="02040503050406030204" pitchFamily="18" charset="0"/>
                      </a:rPr>
                      <m:t>|</m:t>
                    </m:r>
                    <m:d>
                      <m:dPr>
                        <m:begChr m:val="|"/>
                        <m:endChr m:val="|"/>
                        <m:ctrlPr>
                          <a:rPr lang="en-CA" b="0" i="1" smtClean="0">
                            <a:latin typeface="Cambria Math" panose="02040503050406030204" pitchFamily="18" charset="0"/>
                          </a:rPr>
                        </m:ctrlPr>
                      </m:dPr>
                      <m:e>
                        <m:r>
                          <a:rPr lang="en-CA" b="0" i="1" smtClean="0">
                            <a:latin typeface="Cambria Math" panose="02040503050406030204" pitchFamily="18" charset="0"/>
                          </a:rPr>
                          <m:t>𝑦</m:t>
                        </m:r>
                        <m:r>
                          <a:rPr lang="en-CA" b="0" i="1" smtClean="0">
                            <a:latin typeface="Cambria Math" panose="02040503050406030204" pitchFamily="18" charset="0"/>
                          </a:rPr>
                          <m:t>−</m:t>
                        </m:r>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𝑦</m:t>
                            </m:r>
                          </m:e>
                        </m:acc>
                      </m:e>
                    </m:d>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m:t>
                        </m:r>
                      </m:e>
                      <m:sub>
                        <m:r>
                          <a:rPr lang="en-CA" b="0" i="1" smtClean="0">
                            <a:latin typeface="Cambria Math" panose="02040503050406030204" pitchFamily="18" charset="0"/>
                          </a:rPr>
                          <m:t>2</m:t>
                        </m:r>
                      </m:sub>
                      <m:sup>
                        <m:r>
                          <a:rPr lang="en-CA" b="0" i="1" smtClean="0">
                            <a:latin typeface="Cambria Math" panose="02040503050406030204" pitchFamily="18" charset="0"/>
                          </a:rPr>
                          <m:t>2</m:t>
                        </m:r>
                      </m:sup>
                    </m:sSubSup>
                    <m:r>
                      <a:rPr lang="en-CA" b="0" i="1" smtClean="0">
                        <a:latin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𝜆</m:t>
                    </m:r>
                    <m:r>
                      <a:rPr lang="en-CA" i="1">
                        <a:latin typeface="Cambria Math" panose="02040503050406030204" pitchFamily="18" charset="0"/>
                        <a:ea typeface="Cambria Math" panose="02040503050406030204" pitchFamily="18" charset="0"/>
                      </a:rPr>
                      <m:t>||</m:t>
                    </m:r>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𝐷</m:t>
                        </m:r>
                      </m:e>
                      <m:sub>
                        <m:r>
                          <a:rPr lang="en-CA" i="1">
                            <a:latin typeface="Cambria Math" panose="02040503050406030204" pitchFamily="18" charset="0"/>
                            <a:ea typeface="Cambria Math" panose="02040503050406030204" pitchFamily="18" charset="0"/>
                          </a:rPr>
                          <m:t>2</m:t>
                        </m:r>
                      </m:sub>
                    </m:sSub>
                    <m:r>
                      <a:rPr lang="en-CA" b="0" i="1" smtClean="0">
                        <a:latin typeface="Cambria Math" panose="02040503050406030204" pitchFamily="18" charset="0"/>
                        <a:ea typeface="Cambria Math" panose="02040503050406030204" pitchFamily="18" charset="0"/>
                      </a:rPr>
                      <m:t>𝑏</m:t>
                    </m:r>
                    <m:r>
                      <a:rPr lang="en-CA" i="1">
                        <a:latin typeface="Cambria Math" panose="02040503050406030204" pitchFamily="18" charset="0"/>
                        <a:ea typeface="Cambria Math" panose="02040503050406030204" pitchFamily="18" charset="0"/>
                      </a:rPr>
                      <m:t>|</m:t>
                    </m:r>
                    <m:sSubSup>
                      <m:sSubSupPr>
                        <m:ctrlPr>
                          <a:rPr lang="en-CA" i="1">
                            <a:latin typeface="Cambria Math" panose="02040503050406030204" pitchFamily="18" charset="0"/>
                            <a:ea typeface="Cambria Math" panose="02040503050406030204" pitchFamily="18" charset="0"/>
                          </a:rPr>
                        </m:ctrlPr>
                      </m:sSubSupPr>
                      <m:e>
                        <m:r>
                          <a:rPr lang="en-CA" i="1">
                            <a:latin typeface="Cambria Math" panose="02040503050406030204" pitchFamily="18" charset="0"/>
                            <a:ea typeface="Cambria Math" panose="02040503050406030204" pitchFamily="18" charset="0"/>
                          </a:rPr>
                          <m:t>|</m:t>
                        </m:r>
                      </m:e>
                      <m:sub>
                        <m:r>
                          <a:rPr lang="en-CA" i="1">
                            <a:latin typeface="Cambria Math" panose="02040503050406030204" pitchFamily="18" charset="0"/>
                            <a:ea typeface="Cambria Math" panose="02040503050406030204" pitchFamily="18" charset="0"/>
                          </a:rPr>
                          <m:t>2</m:t>
                        </m:r>
                      </m:sub>
                      <m:sup>
                        <m:r>
                          <a:rPr lang="en-CA" i="1">
                            <a:latin typeface="Cambria Math" panose="02040503050406030204" pitchFamily="18" charset="0"/>
                            <a:ea typeface="Cambria Math" panose="02040503050406030204" pitchFamily="18" charset="0"/>
                          </a:rPr>
                          <m:t>2</m:t>
                        </m:r>
                      </m:sup>
                    </m:sSubSup>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𝜏</m:t>
                    </m:r>
                    <m:nary>
                      <m:naryPr>
                        <m:chr m:val="∑"/>
                        <m:ctrlPr>
                          <a:rPr lang="en-CA" b="0" i="1" smtClean="0">
                            <a:latin typeface="Cambria Math" panose="02040503050406030204" pitchFamily="18" charset="0"/>
                            <a:ea typeface="Cambria Math" panose="02040503050406030204" pitchFamily="18" charset="0"/>
                          </a:rPr>
                        </m:ctrlPr>
                      </m:naryPr>
                      <m:sub>
                        <m:r>
                          <m:rPr>
                            <m:brk m:alnAt="23"/>
                          </m:rPr>
                          <a:rPr lang="en-CA" b="0" i="1" smtClean="0">
                            <a:latin typeface="Cambria Math" panose="02040503050406030204" pitchFamily="18" charset="0"/>
                            <a:ea typeface="Cambria Math" panose="02040503050406030204" pitchFamily="18" charset="0"/>
                          </a:rPr>
                          <m:t>𝑗</m:t>
                        </m:r>
                        <m:r>
                          <a:rPr lang="en-CA" b="0" i="1" smtClean="0">
                            <a:latin typeface="Cambria Math" panose="02040503050406030204" pitchFamily="18" charset="0"/>
                            <a:ea typeface="Cambria Math" panose="02040503050406030204" pitchFamily="18" charset="0"/>
                          </a:rPr>
                          <m:t>=1</m:t>
                        </m:r>
                      </m:sub>
                      <m:sup>
                        <m:r>
                          <a:rPr lang="en-CA" b="0" i="1" smtClean="0">
                            <a:latin typeface="Cambria Math" panose="02040503050406030204" pitchFamily="18" charset="0"/>
                            <a:ea typeface="Cambria Math" panose="02040503050406030204" pitchFamily="18" charset="0"/>
                          </a:rPr>
                          <m:t>𝑀</m:t>
                        </m:r>
                      </m:sup>
                      <m:e>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𝑐</m:t>
                            </m:r>
                          </m:e>
                          <m:sub>
                            <m:r>
                              <a:rPr lang="en-CA" b="0" i="1" smtClean="0">
                                <a:latin typeface="Cambria Math" panose="02040503050406030204" pitchFamily="18" charset="0"/>
                                <a:ea typeface="Cambria Math" panose="02040503050406030204" pitchFamily="18" charset="0"/>
                              </a:rPr>
                              <m:t>𝑗</m:t>
                            </m:r>
                          </m:sub>
                        </m:sSub>
                        <m:r>
                          <a:rPr lang="en-CA" b="0" i="1" smtClean="0">
                            <a:latin typeface="Cambria Math" panose="02040503050406030204" pitchFamily="18" charset="0"/>
                            <a:ea typeface="Cambria Math" panose="02040503050406030204" pitchFamily="18" charset="0"/>
                          </a:rPr>
                          <m:t>||</m:t>
                        </m:r>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𝑏</m:t>
                            </m:r>
                          </m:e>
                          <m:sub>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𝐴</m:t>
                                </m:r>
                              </m:e>
                              <m:sub>
                                <m:r>
                                  <a:rPr lang="en-CA" b="0" i="1" smtClean="0">
                                    <a:latin typeface="Cambria Math" panose="02040503050406030204" pitchFamily="18" charset="0"/>
                                    <a:ea typeface="Cambria Math" panose="02040503050406030204" pitchFamily="18" charset="0"/>
                                  </a:rPr>
                                  <m:t>𝑗</m:t>
                                </m:r>
                              </m:sub>
                            </m:sSub>
                          </m:sub>
                        </m:sSub>
                        <m:r>
                          <a:rPr lang="en-CA" b="0" i="1" smtClean="0">
                            <a:latin typeface="Cambria Math" panose="02040503050406030204" pitchFamily="18" charset="0"/>
                            <a:ea typeface="Cambria Math" panose="02040503050406030204" pitchFamily="18" charset="0"/>
                          </a:rPr>
                          <m:t>|</m:t>
                        </m:r>
                        <m:sSubSup>
                          <m:sSubSupPr>
                            <m:ctrlPr>
                              <a:rPr lang="en-CA" b="0" i="1" smtClean="0">
                                <a:latin typeface="Cambria Math" panose="02040503050406030204" pitchFamily="18" charset="0"/>
                                <a:ea typeface="Cambria Math" panose="02040503050406030204" pitchFamily="18" charset="0"/>
                              </a:rPr>
                            </m:ctrlPr>
                          </m:sSubSupPr>
                          <m:e>
                            <m:r>
                              <a:rPr lang="en-CA" b="0" i="1" smtClean="0">
                                <a:latin typeface="Cambria Math" panose="02040503050406030204" pitchFamily="18" charset="0"/>
                                <a:ea typeface="Cambria Math" panose="02040503050406030204" pitchFamily="18" charset="0"/>
                              </a:rPr>
                              <m:t>|</m:t>
                            </m:r>
                          </m:e>
                          <m:sub>
                            <m:r>
                              <a:rPr lang="en-CA" b="0" i="1" smtClean="0">
                                <a:latin typeface="Cambria Math" panose="02040503050406030204" pitchFamily="18" charset="0"/>
                                <a:ea typeface="Cambria Math" panose="02040503050406030204" pitchFamily="18" charset="0"/>
                              </a:rPr>
                              <m:t>1</m:t>
                            </m:r>
                          </m:sub>
                          <m:sup>
                            <m:r>
                              <a:rPr lang="en-CA" b="0" i="1" smtClean="0">
                                <a:latin typeface="Cambria Math" panose="02040503050406030204" pitchFamily="18" charset="0"/>
                                <a:ea typeface="Cambria Math" panose="02040503050406030204" pitchFamily="18" charset="0"/>
                              </a:rPr>
                              <m:t>𝛾</m:t>
                            </m:r>
                          </m:sup>
                        </m:sSubSup>
                      </m:e>
                    </m:nary>
                  </m:oMath>
                </a14:m>
                <a:endParaRPr lang="en-CA" dirty="0"/>
              </a:p>
              <a:p>
                <a:pPr lvl="1"/>
                <a:r>
                  <a:rPr lang="en-CA" dirty="0"/>
                  <a:t>Initialize at optimal smooth solution and iterate with lasso problems at each step until convergence</a:t>
                </a:r>
              </a:p>
              <a:p>
                <a:pPr lvl="1"/>
                <a:r>
                  <a:rPr lang="en-CA" dirty="0"/>
                  <a:t>Not convex, converges to local minimum</a:t>
                </a:r>
              </a:p>
              <a:p>
                <a:pPr lvl="1"/>
                <a:r>
                  <a:rPr lang="en-CA" dirty="0"/>
                  <a:t>Only for a single explanatory variable</a:t>
                </a:r>
              </a:p>
            </p:txBody>
          </p:sp>
        </mc:Choice>
        <mc:Fallback>
          <p:sp>
            <p:nvSpPr>
              <p:cNvPr id="3" name="Content Placeholder 2">
                <a:extLst>
                  <a:ext uri="{FF2B5EF4-FFF2-40B4-BE49-F238E27FC236}">
                    <a16:creationId xmlns:a16="http://schemas.microsoft.com/office/drawing/2014/main" id="{DECE3DA8-EA65-4918-91D9-9A25316CFB1B}"/>
                  </a:ext>
                </a:extLst>
              </p:cNvPr>
              <p:cNvSpPr>
                <a:spLocks noGrp="1" noRot="1" noChangeAspect="1" noMove="1" noResize="1" noEditPoints="1" noAdjustHandles="1" noChangeArrowheads="1" noChangeShapeType="1" noTextEdit="1"/>
              </p:cNvSpPr>
              <p:nvPr>
                <p:ph idx="1"/>
              </p:nvPr>
            </p:nvSpPr>
            <p:spPr>
              <a:blipFill>
                <a:blip r:embed="rId3"/>
                <a:stretch>
                  <a:fillRect l="-1029" t="-799" r="-286"/>
                </a:stretch>
              </a:blipFill>
            </p:spPr>
            <p:txBody>
              <a:bodyPr/>
              <a:lstStyle/>
              <a:p>
                <a:r>
                  <a:rPr lang="en-CA">
                    <a:noFill/>
                  </a:rPr>
                  <a:t> </a:t>
                </a:r>
              </a:p>
            </p:txBody>
          </p:sp>
        </mc:Fallback>
      </mc:AlternateContent>
    </p:spTree>
    <p:extLst>
      <p:ext uri="{BB962C8B-B14F-4D97-AF65-F5344CB8AC3E}">
        <p14:creationId xmlns:p14="http://schemas.microsoft.com/office/powerpoint/2010/main" val="597856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CD680-2F84-4151-971F-E47FAADB6438}"/>
              </a:ext>
            </a:extLst>
          </p:cNvPr>
          <p:cNvSpPr>
            <a:spLocks noGrp="1"/>
          </p:cNvSpPr>
          <p:nvPr>
            <p:ph type="title"/>
          </p:nvPr>
        </p:nvSpPr>
        <p:spPr/>
        <p:txBody>
          <a:bodyPr/>
          <a:lstStyle/>
          <a:p>
            <a:r>
              <a:rPr lang="en-CA" dirty="0"/>
              <a:t>Finding Temporal Radius of Influence- Options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ECE3DA8-EA65-4918-91D9-9A25316CFB1B}"/>
                  </a:ext>
                </a:extLst>
              </p:cNvPr>
              <p:cNvSpPr>
                <a:spLocks noGrp="1"/>
              </p:cNvSpPr>
              <p:nvPr>
                <p:ph idx="1"/>
              </p:nvPr>
            </p:nvSpPr>
            <p:spPr/>
            <p:txBody>
              <a:bodyPr>
                <a:normAutofit fontScale="77500" lnSpcReduction="20000"/>
              </a:bodyPr>
              <a:lstStyle/>
              <a:p>
                <a:r>
                  <a:rPr lang="en-CA" dirty="0"/>
                  <a:t>Ridge penalty with soft thresholding- solve exactly</a:t>
                </a:r>
              </a:p>
              <a:p>
                <a:pPr lvl="1"/>
                <a:r>
                  <a:rPr lang="en-CA" dirty="0"/>
                  <a:t>Minimize: </a:t>
                </a:r>
                <a14:m>
                  <m:oMath xmlns:m="http://schemas.openxmlformats.org/officeDocument/2006/math">
                    <m:f>
                      <m:fPr>
                        <m:ctrlPr>
                          <a:rPr lang="en-CA" i="1" smtClean="0">
                            <a:latin typeface="Cambria Math" panose="02040503050406030204" pitchFamily="18" charset="0"/>
                          </a:rPr>
                        </m:ctrlPr>
                      </m:fPr>
                      <m:num>
                        <m:r>
                          <a:rPr lang="en-CA" b="0" i="1" smtClean="0">
                            <a:latin typeface="Cambria Math" panose="02040503050406030204" pitchFamily="18" charset="0"/>
                          </a:rPr>
                          <m:t>1</m:t>
                        </m:r>
                      </m:num>
                      <m:den>
                        <m:r>
                          <a:rPr lang="en-CA" b="0" i="1" smtClean="0">
                            <a:latin typeface="Cambria Math" panose="02040503050406030204" pitchFamily="18" charset="0"/>
                          </a:rPr>
                          <m:t>2</m:t>
                        </m:r>
                      </m:den>
                    </m:f>
                    <m:r>
                      <a:rPr lang="en-CA" b="0" i="1" smtClean="0">
                        <a:latin typeface="Cambria Math" panose="02040503050406030204" pitchFamily="18" charset="0"/>
                      </a:rPr>
                      <m:t>|</m:t>
                    </m:r>
                    <m:d>
                      <m:dPr>
                        <m:begChr m:val="|"/>
                        <m:endChr m:val="|"/>
                        <m:ctrlPr>
                          <a:rPr lang="en-CA" b="0" i="1" smtClean="0">
                            <a:latin typeface="Cambria Math" panose="02040503050406030204" pitchFamily="18" charset="0"/>
                          </a:rPr>
                        </m:ctrlPr>
                      </m:dPr>
                      <m:e>
                        <m:r>
                          <a:rPr lang="en-CA" b="0" i="1" smtClean="0">
                            <a:latin typeface="Cambria Math" panose="02040503050406030204" pitchFamily="18" charset="0"/>
                          </a:rPr>
                          <m:t>𝑦</m:t>
                        </m:r>
                        <m:r>
                          <a:rPr lang="en-CA" b="0" i="1" smtClean="0">
                            <a:latin typeface="Cambria Math" panose="02040503050406030204" pitchFamily="18" charset="0"/>
                          </a:rPr>
                          <m:t>−</m:t>
                        </m:r>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𝑦</m:t>
                            </m:r>
                          </m:e>
                        </m:acc>
                      </m:e>
                    </m:d>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m:t>
                        </m:r>
                      </m:e>
                      <m:sub>
                        <m:r>
                          <a:rPr lang="en-CA" b="0" i="1" smtClean="0">
                            <a:latin typeface="Cambria Math" panose="02040503050406030204" pitchFamily="18" charset="0"/>
                          </a:rPr>
                          <m:t>2</m:t>
                        </m:r>
                      </m:sub>
                      <m:sup>
                        <m:r>
                          <a:rPr lang="en-CA" b="0" i="1" smtClean="0">
                            <a:latin typeface="Cambria Math" panose="02040503050406030204" pitchFamily="18" charset="0"/>
                          </a:rPr>
                          <m:t>2</m:t>
                        </m:r>
                      </m:sup>
                    </m:sSubSup>
                    <m:r>
                      <a:rPr lang="en-CA" b="0" i="1" smtClean="0">
                        <a:latin typeface="Cambria Math" panose="02040503050406030204" pitchFamily="18" charset="0"/>
                      </a:rPr>
                      <m:t>+</m:t>
                    </m:r>
                    <m:r>
                      <a:rPr lang="en-CA" i="1">
                        <a:latin typeface="Cambria Math" panose="02040503050406030204" pitchFamily="18" charset="0"/>
                        <a:ea typeface="Cambria Math" panose="02040503050406030204" pitchFamily="18" charset="0"/>
                      </a:rPr>
                      <m:t>𝜆</m:t>
                    </m:r>
                    <m:nary>
                      <m:naryPr>
                        <m:chr m:val="∑"/>
                        <m:supHide m:val="on"/>
                        <m:ctrlPr>
                          <a:rPr lang="en-CA" i="1">
                            <a:latin typeface="Cambria Math" panose="02040503050406030204" pitchFamily="18" charset="0"/>
                            <a:ea typeface="Cambria Math" panose="02040503050406030204" pitchFamily="18" charset="0"/>
                          </a:rPr>
                        </m:ctrlPr>
                      </m:naryPr>
                      <m:sub>
                        <m:r>
                          <m:rPr>
                            <m:brk m:alnAt="23"/>
                          </m:rPr>
                          <a:rPr lang="en-CA" i="1">
                            <a:latin typeface="Cambria Math" panose="02040503050406030204" pitchFamily="18" charset="0"/>
                            <a:ea typeface="Cambria Math" panose="02040503050406030204" pitchFamily="18" charset="0"/>
                          </a:rPr>
                          <m:t>𝑗</m:t>
                        </m:r>
                      </m:sub>
                      <m:sup/>
                      <m:e>
                        <m:r>
                          <a:rPr lang="en-CA" i="1">
                            <a:latin typeface="Cambria Math" panose="02040503050406030204" pitchFamily="18" charset="0"/>
                            <a:ea typeface="Cambria Math" panose="02040503050406030204" pitchFamily="18" charset="0"/>
                          </a:rPr>
                          <m:t>||</m:t>
                        </m:r>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𝐷</m:t>
                            </m:r>
                          </m:e>
                          <m:sub>
                            <m:r>
                              <a:rPr lang="en-CA" i="1">
                                <a:latin typeface="Cambria Math" panose="02040503050406030204" pitchFamily="18" charset="0"/>
                                <a:ea typeface="Cambria Math" panose="02040503050406030204" pitchFamily="18" charset="0"/>
                              </a:rPr>
                              <m:t>2</m:t>
                            </m:r>
                          </m:sub>
                        </m:sSub>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𝑏</m:t>
                            </m:r>
                          </m:e>
                          <m:sub>
                            <m:r>
                              <a:rPr lang="en-CA" i="1">
                                <a:latin typeface="Cambria Math" panose="02040503050406030204" pitchFamily="18" charset="0"/>
                                <a:ea typeface="Cambria Math" panose="02040503050406030204" pitchFamily="18" charset="0"/>
                              </a:rPr>
                              <m:t>𝑗</m:t>
                            </m:r>
                          </m:sub>
                        </m:sSub>
                        <m:r>
                          <a:rPr lang="en-CA" i="1">
                            <a:latin typeface="Cambria Math" panose="02040503050406030204" pitchFamily="18" charset="0"/>
                            <a:ea typeface="Cambria Math" panose="02040503050406030204" pitchFamily="18" charset="0"/>
                          </a:rPr>
                          <m:t>|</m:t>
                        </m:r>
                        <m:sSubSup>
                          <m:sSubSupPr>
                            <m:ctrlPr>
                              <a:rPr lang="en-CA" i="1">
                                <a:latin typeface="Cambria Math" panose="02040503050406030204" pitchFamily="18" charset="0"/>
                                <a:ea typeface="Cambria Math" panose="02040503050406030204" pitchFamily="18" charset="0"/>
                              </a:rPr>
                            </m:ctrlPr>
                          </m:sSubSupPr>
                          <m:e>
                            <m:r>
                              <a:rPr lang="en-CA" i="1">
                                <a:latin typeface="Cambria Math" panose="02040503050406030204" pitchFamily="18" charset="0"/>
                                <a:ea typeface="Cambria Math" panose="02040503050406030204" pitchFamily="18" charset="0"/>
                              </a:rPr>
                              <m:t>|</m:t>
                            </m:r>
                          </m:e>
                          <m:sub>
                            <m:r>
                              <a:rPr lang="en-CA" i="1">
                                <a:latin typeface="Cambria Math" panose="02040503050406030204" pitchFamily="18" charset="0"/>
                                <a:ea typeface="Cambria Math" panose="02040503050406030204" pitchFamily="18" charset="0"/>
                              </a:rPr>
                              <m:t>2</m:t>
                            </m:r>
                          </m:sub>
                          <m:sup>
                            <m:r>
                              <a:rPr lang="en-CA" i="1">
                                <a:latin typeface="Cambria Math" panose="02040503050406030204" pitchFamily="18" charset="0"/>
                                <a:ea typeface="Cambria Math" panose="02040503050406030204" pitchFamily="18" charset="0"/>
                              </a:rPr>
                              <m:t>2</m:t>
                            </m:r>
                          </m:sup>
                        </m:sSubSup>
                      </m:e>
                    </m:nary>
                    <m:r>
                      <a:rPr lang="en-CA" b="0" i="1" smtClean="0">
                        <a:latin typeface="Cambria Math" panose="02040503050406030204" pitchFamily="18" charset="0"/>
                        <a:ea typeface="Cambria Math" panose="02040503050406030204" pitchFamily="18" charset="0"/>
                      </a:rPr>
                      <m:t>+</m:t>
                    </m:r>
                    <m:r>
                      <a:rPr lang="en-CA" i="1">
                        <a:latin typeface="Cambria Math" panose="02040503050406030204" pitchFamily="18" charset="0"/>
                        <a:ea typeface="Cambria Math" panose="02040503050406030204" pitchFamily="18" charset="0"/>
                      </a:rPr>
                      <m:t>𝜏</m:t>
                    </m:r>
                    <m:nary>
                      <m:naryPr>
                        <m:chr m:val="∑"/>
                        <m:ctrlPr>
                          <a:rPr lang="en-CA" i="1">
                            <a:latin typeface="Cambria Math" panose="02040503050406030204" pitchFamily="18" charset="0"/>
                          </a:rPr>
                        </m:ctrlPr>
                      </m:naryPr>
                      <m:sub>
                        <m:r>
                          <m:rPr>
                            <m:brk m:alnAt="23"/>
                          </m:rPr>
                          <a:rPr lang="en-CA" i="1">
                            <a:latin typeface="Cambria Math" panose="02040503050406030204" pitchFamily="18" charset="0"/>
                          </a:rPr>
                          <m:t>𝑗</m:t>
                        </m:r>
                        <m:r>
                          <a:rPr lang="en-CA" i="1">
                            <a:latin typeface="Cambria Math" panose="02040503050406030204" pitchFamily="18" charset="0"/>
                          </a:rPr>
                          <m:t>=1</m:t>
                        </m:r>
                      </m:sub>
                      <m:sup>
                        <m:r>
                          <a:rPr lang="en-CA" i="1">
                            <a:latin typeface="Cambria Math" panose="02040503050406030204" pitchFamily="18" charset="0"/>
                          </a:rPr>
                          <m:t>𝑝</m:t>
                        </m:r>
                      </m:sup>
                      <m:e>
                        <m:r>
                          <a:rPr lang="en-CA" i="1">
                            <a:latin typeface="Cambria Math" panose="02040503050406030204" pitchFamily="18" charset="0"/>
                          </a:rPr>
                          <m:t>||</m:t>
                        </m:r>
                        <m:r>
                          <a:rPr lang="en-CA" i="1">
                            <a:latin typeface="Cambria Math" panose="02040503050406030204" pitchFamily="18" charset="0"/>
                          </a:rPr>
                          <m:t>𝑍</m:t>
                        </m:r>
                        <m:sSub>
                          <m:sSubPr>
                            <m:ctrlPr>
                              <a:rPr lang="en-CA" i="1">
                                <a:latin typeface="Cambria Math" panose="02040503050406030204" pitchFamily="18" charset="0"/>
                              </a:rPr>
                            </m:ctrlPr>
                          </m:sSubPr>
                          <m:e>
                            <m:r>
                              <a:rPr lang="en-CA" i="1">
                                <a:latin typeface="Cambria Math" panose="02040503050406030204" pitchFamily="18" charset="0"/>
                              </a:rPr>
                              <m:t>𝑏</m:t>
                            </m:r>
                          </m:e>
                          <m:sub>
                            <m:r>
                              <a:rPr lang="en-CA" i="1">
                                <a:latin typeface="Cambria Math" panose="02040503050406030204" pitchFamily="18" charset="0"/>
                              </a:rPr>
                              <m:t>𝑗</m:t>
                            </m:r>
                          </m:sub>
                        </m:sSub>
                        <m:r>
                          <a:rPr lang="en-CA" i="1">
                            <a:latin typeface="Cambria Math" panose="02040503050406030204" pitchFamily="18" charset="0"/>
                          </a:rPr>
                          <m:t>|</m:t>
                        </m:r>
                        <m:sSubSup>
                          <m:sSubSupPr>
                            <m:ctrlPr>
                              <a:rPr lang="en-CA" i="1">
                                <a:latin typeface="Cambria Math" panose="02040503050406030204" pitchFamily="18" charset="0"/>
                              </a:rPr>
                            </m:ctrlPr>
                          </m:sSubSupPr>
                          <m:e>
                            <m:r>
                              <a:rPr lang="en-CA" i="1">
                                <a:latin typeface="Cambria Math" panose="02040503050406030204" pitchFamily="18" charset="0"/>
                              </a:rPr>
                              <m:t>|</m:t>
                            </m:r>
                          </m:e>
                          <m:sub>
                            <m:r>
                              <a:rPr lang="en-CA" i="1">
                                <a:latin typeface="Cambria Math" panose="02040503050406030204" pitchFamily="18" charset="0"/>
                              </a:rPr>
                              <m:t>2</m:t>
                            </m:r>
                          </m:sub>
                          <m:sup>
                            <m:r>
                              <a:rPr lang="en-CA" i="1">
                                <a:latin typeface="Cambria Math" panose="02040503050406030204" pitchFamily="18" charset="0"/>
                              </a:rPr>
                              <m:t>2</m:t>
                            </m:r>
                          </m:sup>
                        </m:sSubSup>
                      </m:e>
                    </m:nary>
                  </m:oMath>
                </a14:m>
                <a:endParaRPr lang="en-CA" dirty="0"/>
              </a:p>
              <a:p>
                <a:pPr lvl="1"/>
                <a:r>
                  <a:rPr lang="en-CA" dirty="0"/>
                  <a:t>If </a:t>
                </a:r>
                <a14:m>
                  <m:oMath xmlns:m="http://schemas.openxmlformats.org/officeDocument/2006/math">
                    <m:sSub>
                      <m:sSubPr>
                        <m:ctrlPr>
                          <a:rPr lang="en-CA" i="1" smtClean="0">
                            <a:latin typeface="Cambria Math" panose="02040503050406030204" pitchFamily="18" charset="0"/>
                          </a:rPr>
                        </m:ctrlPr>
                      </m:sSubPr>
                      <m:e>
                        <m:r>
                          <a:rPr lang="en-CA" b="0" i="1" smtClean="0">
                            <a:latin typeface="Cambria Math" panose="02040503050406030204" pitchFamily="18" charset="0"/>
                          </a:rPr>
                          <m:t>|</m:t>
                        </m:r>
                        <m:r>
                          <a:rPr lang="en-CA" b="0" i="1" smtClean="0">
                            <a:latin typeface="Cambria Math" panose="02040503050406030204" pitchFamily="18" charset="0"/>
                          </a:rPr>
                          <m:t>𝑏</m:t>
                        </m:r>
                      </m:e>
                      <m:sub>
                        <m:r>
                          <a:rPr lang="en-CA" b="0" i="1" smtClean="0">
                            <a:latin typeface="Cambria Math" panose="02040503050406030204" pitchFamily="18" charset="0"/>
                          </a:rPr>
                          <m:t>𝑖</m:t>
                        </m:r>
                        <m:r>
                          <a:rPr lang="en-CA" b="0" i="1" smtClean="0">
                            <a:latin typeface="Cambria Math" panose="02040503050406030204" pitchFamily="18" charset="0"/>
                          </a:rPr>
                          <m:t>,</m:t>
                        </m:r>
                        <m:r>
                          <a:rPr lang="en-CA" b="0" i="1" smtClean="0">
                            <a:latin typeface="Cambria Math" panose="02040503050406030204" pitchFamily="18" charset="0"/>
                          </a:rPr>
                          <m:t>𝑗</m:t>
                        </m:r>
                      </m:sub>
                    </m:sSub>
                    <m:r>
                      <a:rPr lang="en-CA" b="0" i="1" smtClean="0">
                        <a:latin typeface="Cambria Math" panose="02040503050406030204" pitchFamily="18" charset="0"/>
                      </a:rPr>
                      <m:t>|</m:t>
                    </m:r>
                    <m:r>
                      <a:rPr lang="en-CA" b="0" i="1" smtClean="0">
                        <a:latin typeface="Cambria Math" panose="02040503050406030204" pitchFamily="18" charset="0"/>
                      </a:rPr>
                      <m:t>&lt;</m:t>
                    </m:r>
                    <m:r>
                      <a:rPr lang="en-CA" b="0" i="1" smtClean="0">
                        <a:latin typeface="Cambria Math" panose="02040503050406030204" pitchFamily="18" charset="0"/>
                        <a:ea typeface="Cambria Math" panose="02040503050406030204" pitchFamily="18" charset="0"/>
                      </a:rPr>
                      <m:t>𝛾</m:t>
                    </m:r>
                  </m:oMath>
                </a14:m>
                <a:r>
                  <a:rPr lang="en-CA" dirty="0"/>
                  <a:t>, set </a:t>
                </a:r>
                <a14:m>
                  <m:oMath xmlns:m="http://schemas.openxmlformats.org/officeDocument/2006/math">
                    <m:sSub>
                      <m:sSubPr>
                        <m:ctrlPr>
                          <a:rPr lang="en-CA" i="1" smtClean="0">
                            <a:latin typeface="Cambria Math" panose="02040503050406030204" pitchFamily="18" charset="0"/>
                          </a:rPr>
                        </m:ctrlPr>
                      </m:sSubPr>
                      <m:e>
                        <m:r>
                          <a:rPr lang="en-CA" b="0" i="1" smtClean="0">
                            <a:latin typeface="Cambria Math" panose="02040503050406030204" pitchFamily="18" charset="0"/>
                          </a:rPr>
                          <m:t>𝑏</m:t>
                        </m:r>
                      </m:e>
                      <m:sub>
                        <m:r>
                          <a:rPr lang="en-CA" b="0" i="1" smtClean="0">
                            <a:latin typeface="Cambria Math" panose="02040503050406030204" pitchFamily="18" charset="0"/>
                          </a:rPr>
                          <m:t>𝑖</m:t>
                        </m:r>
                        <m:r>
                          <a:rPr lang="en-CA" b="0" i="1" smtClean="0">
                            <a:latin typeface="Cambria Math" panose="02040503050406030204" pitchFamily="18" charset="0"/>
                          </a:rPr>
                          <m:t>,</m:t>
                        </m:r>
                        <m:r>
                          <a:rPr lang="en-CA" b="0" i="1" smtClean="0">
                            <a:latin typeface="Cambria Math" panose="02040503050406030204" pitchFamily="18" charset="0"/>
                          </a:rPr>
                          <m:t>𝑗</m:t>
                        </m:r>
                      </m:sub>
                    </m:sSub>
                    <m:r>
                      <a:rPr lang="en-CA" b="0" i="1" smtClean="0">
                        <a:latin typeface="Cambria Math" panose="02040503050406030204" pitchFamily="18" charset="0"/>
                      </a:rPr>
                      <m:t>=0</m:t>
                    </m:r>
                  </m:oMath>
                </a14:m>
                <a:endParaRPr lang="en-CA" dirty="0"/>
              </a:p>
              <a:p>
                <a:r>
                  <a:rPr lang="en-CA" dirty="0"/>
                  <a:t>Sequential thresholding- gradient decent</a:t>
                </a:r>
              </a:p>
              <a:p>
                <a:pPr lvl="1"/>
                <a:r>
                  <a:rPr lang="en-CA" dirty="0"/>
                  <a:t>Minimize: </a:t>
                </a:r>
                <a14:m>
                  <m:oMath xmlns:m="http://schemas.openxmlformats.org/officeDocument/2006/math">
                    <m:f>
                      <m:fPr>
                        <m:ctrlPr>
                          <a:rPr lang="en-CA" i="1" smtClean="0">
                            <a:latin typeface="Cambria Math" panose="02040503050406030204" pitchFamily="18" charset="0"/>
                          </a:rPr>
                        </m:ctrlPr>
                      </m:fPr>
                      <m:num>
                        <m:r>
                          <a:rPr lang="en-CA" b="0" i="1" smtClean="0">
                            <a:latin typeface="Cambria Math" panose="02040503050406030204" pitchFamily="18" charset="0"/>
                          </a:rPr>
                          <m:t>1</m:t>
                        </m:r>
                      </m:num>
                      <m:den>
                        <m:r>
                          <a:rPr lang="en-CA" b="0" i="1" smtClean="0">
                            <a:latin typeface="Cambria Math" panose="02040503050406030204" pitchFamily="18" charset="0"/>
                          </a:rPr>
                          <m:t>2</m:t>
                        </m:r>
                      </m:den>
                    </m:f>
                    <m:r>
                      <a:rPr lang="en-CA" b="0" i="1" smtClean="0">
                        <a:latin typeface="Cambria Math" panose="02040503050406030204" pitchFamily="18" charset="0"/>
                      </a:rPr>
                      <m:t>|</m:t>
                    </m:r>
                    <m:d>
                      <m:dPr>
                        <m:begChr m:val="|"/>
                        <m:endChr m:val="|"/>
                        <m:ctrlPr>
                          <a:rPr lang="en-CA" b="0" i="1" smtClean="0">
                            <a:latin typeface="Cambria Math" panose="02040503050406030204" pitchFamily="18" charset="0"/>
                          </a:rPr>
                        </m:ctrlPr>
                      </m:dPr>
                      <m:e>
                        <m:r>
                          <a:rPr lang="en-CA" b="0" i="1" smtClean="0">
                            <a:latin typeface="Cambria Math" panose="02040503050406030204" pitchFamily="18" charset="0"/>
                          </a:rPr>
                          <m:t>𝑦</m:t>
                        </m:r>
                        <m:r>
                          <a:rPr lang="en-CA" b="0" i="1" smtClean="0">
                            <a:latin typeface="Cambria Math" panose="02040503050406030204" pitchFamily="18" charset="0"/>
                          </a:rPr>
                          <m:t>−</m:t>
                        </m:r>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𝑦</m:t>
                            </m:r>
                          </m:e>
                        </m:acc>
                      </m:e>
                    </m:d>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m:t>
                        </m:r>
                      </m:e>
                      <m:sub>
                        <m:r>
                          <a:rPr lang="en-CA" b="0" i="1" smtClean="0">
                            <a:latin typeface="Cambria Math" panose="02040503050406030204" pitchFamily="18" charset="0"/>
                          </a:rPr>
                          <m:t>2</m:t>
                        </m:r>
                      </m:sub>
                      <m:sup>
                        <m:r>
                          <a:rPr lang="en-CA" b="0" i="1" smtClean="0">
                            <a:latin typeface="Cambria Math" panose="02040503050406030204" pitchFamily="18" charset="0"/>
                          </a:rPr>
                          <m:t>2</m:t>
                        </m:r>
                      </m:sup>
                    </m:sSubSup>
                    <m:r>
                      <a:rPr lang="en-CA" b="0" i="1" smtClean="0">
                        <a:latin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𝜆</m:t>
                    </m:r>
                    <m:nary>
                      <m:naryPr>
                        <m:chr m:val="∑"/>
                        <m:ctrlPr>
                          <a:rPr lang="en-CA" b="0" i="1" smtClean="0">
                            <a:latin typeface="Cambria Math" panose="02040503050406030204" pitchFamily="18" charset="0"/>
                            <a:ea typeface="Cambria Math" panose="02040503050406030204" pitchFamily="18" charset="0"/>
                          </a:rPr>
                        </m:ctrlPr>
                      </m:naryPr>
                      <m:sub>
                        <m:r>
                          <m:rPr>
                            <m:brk m:alnAt="23"/>
                          </m:rPr>
                          <a:rPr lang="en-CA" b="0" i="1" smtClean="0">
                            <a:latin typeface="Cambria Math" panose="02040503050406030204" pitchFamily="18" charset="0"/>
                            <a:ea typeface="Cambria Math" panose="02040503050406030204" pitchFamily="18" charset="0"/>
                          </a:rPr>
                          <m:t>𝑗</m:t>
                        </m:r>
                        <m:r>
                          <a:rPr lang="en-CA" b="0" i="1" smtClean="0">
                            <a:latin typeface="Cambria Math" panose="02040503050406030204" pitchFamily="18" charset="0"/>
                            <a:ea typeface="Cambria Math" panose="02040503050406030204" pitchFamily="18" charset="0"/>
                          </a:rPr>
                          <m:t>=1</m:t>
                        </m:r>
                      </m:sub>
                      <m:sup>
                        <m:r>
                          <a:rPr lang="en-CA" b="0" i="1" smtClean="0">
                            <a:latin typeface="Cambria Math" panose="02040503050406030204" pitchFamily="18" charset="0"/>
                            <a:ea typeface="Cambria Math" panose="02040503050406030204" pitchFamily="18" charset="0"/>
                          </a:rPr>
                          <m:t>𝑝</m:t>
                        </m:r>
                      </m:sup>
                      <m:e>
                        <m:r>
                          <a:rPr lang="en-CA" i="1">
                            <a:latin typeface="Cambria Math" panose="02040503050406030204" pitchFamily="18" charset="0"/>
                            <a:ea typeface="Cambria Math" panose="02040503050406030204" pitchFamily="18" charset="0"/>
                          </a:rPr>
                          <m:t>||</m:t>
                        </m:r>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𝐷</m:t>
                            </m:r>
                          </m:e>
                          <m:sub>
                            <m:r>
                              <a:rPr lang="en-CA" i="1">
                                <a:latin typeface="Cambria Math" panose="02040503050406030204" pitchFamily="18" charset="0"/>
                                <a:ea typeface="Cambria Math" panose="02040503050406030204" pitchFamily="18" charset="0"/>
                              </a:rPr>
                              <m:t>2</m:t>
                            </m:r>
                          </m:sub>
                        </m:sSub>
                        <m:sSub>
                          <m:sSubPr>
                            <m:ctrlPr>
                              <a:rPr lang="en-CA"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𝑏</m:t>
                            </m:r>
                          </m:e>
                          <m:sub>
                            <m:r>
                              <a:rPr lang="en-CA" b="0" i="1" smtClean="0">
                                <a:latin typeface="Cambria Math" panose="02040503050406030204" pitchFamily="18" charset="0"/>
                                <a:ea typeface="Cambria Math" panose="02040503050406030204" pitchFamily="18" charset="0"/>
                              </a:rPr>
                              <m:t>𝑗</m:t>
                            </m:r>
                          </m:sub>
                        </m:sSub>
                        <m:r>
                          <a:rPr lang="en-CA" i="1">
                            <a:latin typeface="Cambria Math" panose="02040503050406030204" pitchFamily="18" charset="0"/>
                            <a:ea typeface="Cambria Math" panose="02040503050406030204" pitchFamily="18" charset="0"/>
                          </a:rPr>
                          <m:t>|</m:t>
                        </m:r>
                        <m:sSubSup>
                          <m:sSubSupPr>
                            <m:ctrlPr>
                              <a:rPr lang="en-CA" i="1">
                                <a:latin typeface="Cambria Math" panose="02040503050406030204" pitchFamily="18" charset="0"/>
                                <a:ea typeface="Cambria Math" panose="02040503050406030204" pitchFamily="18" charset="0"/>
                              </a:rPr>
                            </m:ctrlPr>
                          </m:sSubSupPr>
                          <m:e>
                            <m:r>
                              <a:rPr lang="en-CA" i="1">
                                <a:latin typeface="Cambria Math" panose="02040503050406030204" pitchFamily="18" charset="0"/>
                                <a:ea typeface="Cambria Math" panose="02040503050406030204" pitchFamily="18" charset="0"/>
                              </a:rPr>
                              <m:t>|</m:t>
                            </m:r>
                          </m:e>
                          <m:sub>
                            <m:r>
                              <a:rPr lang="en-CA" i="1">
                                <a:latin typeface="Cambria Math" panose="02040503050406030204" pitchFamily="18" charset="0"/>
                                <a:ea typeface="Cambria Math" panose="02040503050406030204" pitchFamily="18" charset="0"/>
                              </a:rPr>
                              <m:t>2</m:t>
                            </m:r>
                          </m:sub>
                          <m:sup>
                            <m:r>
                              <a:rPr lang="en-CA" i="1">
                                <a:latin typeface="Cambria Math" panose="02040503050406030204" pitchFamily="18" charset="0"/>
                                <a:ea typeface="Cambria Math" panose="02040503050406030204" pitchFamily="18" charset="0"/>
                              </a:rPr>
                              <m:t>2</m:t>
                            </m:r>
                          </m:sup>
                        </m:sSubSup>
                      </m:e>
                    </m:nary>
                  </m:oMath>
                </a14:m>
                <a:endParaRPr lang="en-CA" dirty="0"/>
              </a:p>
              <a:p>
                <a:pPr lvl="1"/>
                <a:r>
                  <a:rPr lang="en-CA" dirty="0"/>
                  <a:t>If </a:t>
                </a:r>
                <a14:m>
                  <m:oMath xmlns:m="http://schemas.openxmlformats.org/officeDocument/2006/math">
                    <m:sSub>
                      <m:sSubPr>
                        <m:ctrlPr>
                          <a:rPr lang="en-CA" i="1" smtClean="0">
                            <a:latin typeface="Cambria Math" panose="02040503050406030204" pitchFamily="18" charset="0"/>
                          </a:rPr>
                        </m:ctrlPr>
                      </m:sSubPr>
                      <m:e>
                        <m:r>
                          <a:rPr lang="en-CA" b="0" i="1" smtClean="0">
                            <a:latin typeface="Cambria Math" panose="02040503050406030204" pitchFamily="18" charset="0"/>
                          </a:rPr>
                          <m:t>|</m:t>
                        </m:r>
                        <m:r>
                          <a:rPr lang="en-CA" b="0" i="1" smtClean="0">
                            <a:latin typeface="Cambria Math" panose="02040503050406030204" pitchFamily="18" charset="0"/>
                          </a:rPr>
                          <m:t>𝑏</m:t>
                        </m:r>
                      </m:e>
                      <m:sub>
                        <m:r>
                          <a:rPr lang="en-CA" b="0" i="1" smtClean="0">
                            <a:latin typeface="Cambria Math" panose="02040503050406030204" pitchFamily="18" charset="0"/>
                          </a:rPr>
                          <m:t>𝑖</m:t>
                        </m:r>
                      </m:sub>
                    </m:sSub>
                    <m:r>
                      <a:rPr lang="en-CA" b="0" i="1" smtClean="0">
                        <a:latin typeface="Cambria Math" panose="02040503050406030204" pitchFamily="18" charset="0"/>
                      </a:rPr>
                      <m:t>|&lt;</m:t>
                    </m:r>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𝜏</m:t>
                        </m:r>
                        <m:r>
                          <a:rPr lang="en-CA" b="0" i="1" smtClean="0">
                            <a:latin typeface="Cambria Math" panose="02040503050406030204" pitchFamily="18" charset="0"/>
                          </a:rPr>
                          <m:t>𝑍</m:t>
                        </m:r>
                      </m:e>
                      <m:sub>
                        <m:r>
                          <a:rPr lang="en-CA" b="0" i="1" smtClean="0">
                            <a:latin typeface="Cambria Math" panose="02040503050406030204" pitchFamily="18" charset="0"/>
                          </a:rPr>
                          <m:t>𝑖</m:t>
                        </m:r>
                        <m:r>
                          <a:rPr lang="en-CA" b="0" i="1" smtClean="0">
                            <a:latin typeface="Cambria Math" panose="02040503050406030204" pitchFamily="18" charset="0"/>
                          </a:rPr>
                          <m:t>,</m:t>
                        </m:r>
                        <m:r>
                          <a:rPr lang="en-CA" b="0" i="1" smtClean="0">
                            <a:latin typeface="Cambria Math" panose="02040503050406030204" pitchFamily="18" charset="0"/>
                          </a:rPr>
                          <m:t>𝑖</m:t>
                        </m:r>
                      </m:sub>
                    </m:sSub>
                  </m:oMath>
                </a14:m>
                <a:r>
                  <a:rPr lang="en-CA" dirty="0"/>
                  <a:t>, set </a:t>
                </a:r>
                <a14:m>
                  <m:oMath xmlns:m="http://schemas.openxmlformats.org/officeDocument/2006/math">
                    <m:sSub>
                      <m:sSubPr>
                        <m:ctrlPr>
                          <a:rPr lang="en-CA" i="1" smtClean="0">
                            <a:latin typeface="Cambria Math" panose="02040503050406030204" pitchFamily="18" charset="0"/>
                          </a:rPr>
                        </m:ctrlPr>
                      </m:sSubPr>
                      <m:e>
                        <m:r>
                          <a:rPr lang="en-CA" b="0" i="1" smtClean="0">
                            <a:latin typeface="Cambria Math" panose="02040503050406030204" pitchFamily="18" charset="0"/>
                          </a:rPr>
                          <m:t>𝑏</m:t>
                        </m:r>
                      </m:e>
                      <m:sub>
                        <m:r>
                          <a:rPr lang="en-CA" b="0" i="1" smtClean="0">
                            <a:latin typeface="Cambria Math" panose="02040503050406030204" pitchFamily="18" charset="0"/>
                          </a:rPr>
                          <m:t>𝑖</m:t>
                        </m:r>
                        <m:r>
                          <a:rPr lang="en-CA" b="0" i="1" smtClean="0">
                            <a:latin typeface="Cambria Math" panose="02040503050406030204" pitchFamily="18" charset="0"/>
                          </a:rPr>
                          <m:t>,</m:t>
                        </m:r>
                        <m:r>
                          <a:rPr lang="en-CA" b="0" i="1" smtClean="0">
                            <a:latin typeface="Cambria Math" panose="02040503050406030204" pitchFamily="18" charset="0"/>
                          </a:rPr>
                          <m:t>𝑗</m:t>
                        </m:r>
                      </m:sub>
                    </m:sSub>
                    <m:r>
                      <a:rPr lang="en-CA" b="0" i="1" smtClean="0">
                        <a:latin typeface="Cambria Math" panose="02040503050406030204" pitchFamily="18" charset="0"/>
                      </a:rPr>
                      <m:t>=0</m:t>
                    </m:r>
                  </m:oMath>
                </a14:m>
                <a:r>
                  <a:rPr lang="en-CA" dirty="0"/>
                  <a:t> at the end of each iteration</a:t>
                </a:r>
              </a:p>
              <a:p>
                <a:r>
                  <a:rPr lang="en-CA" dirty="0"/>
                  <a:t>Normal functional linear regression- gradient decent</a:t>
                </a:r>
              </a:p>
              <a:p>
                <a:pPr lvl="1"/>
                <a:r>
                  <a:rPr lang="en-CA" dirty="0"/>
                  <a:t>Minimize: </a:t>
                </a:r>
                <a14:m>
                  <m:oMath xmlns:m="http://schemas.openxmlformats.org/officeDocument/2006/math">
                    <m:f>
                      <m:fPr>
                        <m:ctrlPr>
                          <a:rPr lang="en-CA" i="1" smtClean="0">
                            <a:latin typeface="Cambria Math" panose="02040503050406030204" pitchFamily="18" charset="0"/>
                          </a:rPr>
                        </m:ctrlPr>
                      </m:fPr>
                      <m:num>
                        <m:r>
                          <a:rPr lang="en-CA" b="0" i="1" smtClean="0">
                            <a:latin typeface="Cambria Math" panose="02040503050406030204" pitchFamily="18" charset="0"/>
                          </a:rPr>
                          <m:t>1</m:t>
                        </m:r>
                      </m:num>
                      <m:den>
                        <m:r>
                          <a:rPr lang="en-CA" b="0" i="1" smtClean="0">
                            <a:latin typeface="Cambria Math" panose="02040503050406030204" pitchFamily="18" charset="0"/>
                          </a:rPr>
                          <m:t>2</m:t>
                        </m:r>
                      </m:den>
                    </m:f>
                    <m:r>
                      <a:rPr lang="en-CA" b="0" i="1" smtClean="0">
                        <a:latin typeface="Cambria Math" panose="02040503050406030204" pitchFamily="18" charset="0"/>
                      </a:rPr>
                      <m:t>|</m:t>
                    </m:r>
                    <m:d>
                      <m:dPr>
                        <m:begChr m:val="|"/>
                        <m:endChr m:val="|"/>
                        <m:ctrlPr>
                          <a:rPr lang="en-CA" b="0" i="1" smtClean="0">
                            <a:latin typeface="Cambria Math" panose="02040503050406030204" pitchFamily="18" charset="0"/>
                          </a:rPr>
                        </m:ctrlPr>
                      </m:dPr>
                      <m:e>
                        <m:r>
                          <a:rPr lang="en-CA" b="0" i="1" smtClean="0">
                            <a:latin typeface="Cambria Math" panose="02040503050406030204" pitchFamily="18" charset="0"/>
                          </a:rPr>
                          <m:t>𝑦</m:t>
                        </m:r>
                        <m:r>
                          <a:rPr lang="en-CA" b="0" i="1" smtClean="0">
                            <a:latin typeface="Cambria Math" panose="02040503050406030204" pitchFamily="18" charset="0"/>
                          </a:rPr>
                          <m:t>−</m:t>
                        </m:r>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𝑦</m:t>
                            </m:r>
                          </m:e>
                        </m:acc>
                      </m:e>
                    </m:d>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m:t>
                        </m:r>
                      </m:e>
                      <m:sub>
                        <m:r>
                          <a:rPr lang="en-CA" b="0" i="1" smtClean="0">
                            <a:latin typeface="Cambria Math" panose="02040503050406030204" pitchFamily="18" charset="0"/>
                          </a:rPr>
                          <m:t>2</m:t>
                        </m:r>
                      </m:sub>
                      <m:sup>
                        <m:r>
                          <a:rPr lang="en-CA" b="0" i="1" smtClean="0">
                            <a:latin typeface="Cambria Math" panose="02040503050406030204" pitchFamily="18" charset="0"/>
                          </a:rPr>
                          <m:t>2</m:t>
                        </m:r>
                      </m:sup>
                    </m:sSubSup>
                    <m:r>
                      <a:rPr lang="en-CA" b="0" i="1" smtClean="0">
                        <a:latin typeface="Cambria Math" panose="02040503050406030204" pitchFamily="18" charset="0"/>
                      </a:rPr>
                      <m:t>+</m:t>
                    </m:r>
                    <m:r>
                      <a:rPr lang="en-CA" i="1">
                        <a:latin typeface="Cambria Math" panose="02040503050406030204" pitchFamily="18" charset="0"/>
                        <a:ea typeface="Cambria Math" panose="02040503050406030204" pitchFamily="18" charset="0"/>
                      </a:rPr>
                      <m:t>𝜆</m:t>
                    </m:r>
                    <m:nary>
                      <m:naryPr>
                        <m:chr m:val="∑"/>
                        <m:supHide m:val="on"/>
                        <m:ctrlPr>
                          <a:rPr lang="en-CA" i="1">
                            <a:latin typeface="Cambria Math" panose="02040503050406030204" pitchFamily="18" charset="0"/>
                            <a:ea typeface="Cambria Math" panose="02040503050406030204" pitchFamily="18" charset="0"/>
                          </a:rPr>
                        </m:ctrlPr>
                      </m:naryPr>
                      <m:sub>
                        <m:r>
                          <m:rPr>
                            <m:brk m:alnAt="23"/>
                          </m:rPr>
                          <a:rPr lang="en-CA" i="1" smtClean="0">
                            <a:latin typeface="Cambria Math" panose="02040503050406030204" pitchFamily="18" charset="0"/>
                            <a:ea typeface="Cambria Math" panose="02040503050406030204" pitchFamily="18" charset="0"/>
                          </a:rPr>
                          <m:t>𝑗</m:t>
                        </m:r>
                      </m:sub>
                      <m:sup/>
                      <m:e>
                        <m:r>
                          <a:rPr lang="en-CA" i="1">
                            <a:latin typeface="Cambria Math" panose="02040503050406030204" pitchFamily="18" charset="0"/>
                            <a:ea typeface="Cambria Math" panose="02040503050406030204" pitchFamily="18" charset="0"/>
                          </a:rPr>
                          <m:t>||</m:t>
                        </m:r>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𝐷</m:t>
                            </m:r>
                          </m:e>
                          <m:sub>
                            <m:r>
                              <a:rPr lang="en-CA" i="1">
                                <a:latin typeface="Cambria Math" panose="02040503050406030204" pitchFamily="18" charset="0"/>
                                <a:ea typeface="Cambria Math" panose="02040503050406030204" pitchFamily="18" charset="0"/>
                              </a:rPr>
                              <m:t>2</m:t>
                            </m:r>
                          </m:sub>
                        </m:sSub>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𝑏</m:t>
                            </m:r>
                          </m:e>
                          <m:sub>
                            <m:r>
                              <a:rPr lang="en-CA" i="1">
                                <a:latin typeface="Cambria Math" panose="02040503050406030204" pitchFamily="18" charset="0"/>
                                <a:ea typeface="Cambria Math" panose="02040503050406030204" pitchFamily="18" charset="0"/>
                              </a:rPr>
                              <m:t>𝑗</m:t>
                            </m:r>
                          </m:sub>
                        </m:sSub>
                        <m:r>
                          <a:rPr lang="en-CA" i="1">
                            <a:latin typeface="Cambria Math" panose="02040503050406030204" pitchFamily="18" charset="0"/>
                            <a:ea typeface="Cambria Math" panose="02040503050406030204" pitchFamily="18" charset="0"/>
                          </a:rPr>
                          <m:t>|</m:t>
                        </m:r>
                        <m:sSubSup>
                          <m:sSubSupPr>
                            <m:ctrlPr>
                              <a:rPr lang="en-CA" i="1">
                                <a:latin typeface="Cambria Math" panose="02040503050406030204" pitchFamily="18" charset="0"/>
                                <a:ea typeface="Cambria Math" panose="02040503050406030204" pitchFamily="18" charset="0"/>
                              </a:rPr>
                            </m:ctrlPr>
                          </m:sSubSupPr>
                          <m:e>
                            <m:r>
                              <a:rPr lang="en-CA" i="1">
                                <a:latin typeface="Cambria Math" panose="02040503050406030204" pitchFamily="18" charset="0"/>
                                <a:ea typeface="Cambria Math" panose="02040503050406030204" pitchFamily="18" charset="0"/>
                              </a:rPr>
                              <m:t>|</m:t>
                            </m:r>
                          </m:e>
                          <m:sub>
                            <m:r>
                              <a:rPr lang="en-CA" i="1">
                                <a:latin typeface="Cambria Math" panose="02040503050406030204" pitchFamily="18" charset="0"/>
                                <a:ea typeface="Cambria Math" panose="02040503050406030204" pitchFamily="18" charset="0"/>
                              </a:rPr>
                              <m:t>2</m:t>
                            </m:r>
                          </m:sub>
                          <m:sup>
                            <m:r>
                              <a:rPr lang="en-CA" i="1">
                                <a:latin typeface="Cambria Math" panose="02040503050406030204" pitchFamily="18" charset="0"/>
                                <a:ea typeface="Cambria Math" panose="02040503050406030204" pitchFamily="18" charset="0"/>
                              </a:rPr>
                              <m:t>2</m:t>
                            </m:r>
                          </m:sup>
                        </m:sSubSup>
                      </m:e>
                    </m:nary>
                  </m:oMath>
                </a14:m>
                <a:r>
                  <a:rPr lang="en-CA" dirty="0"/>
                  <a:t>, exact solution unstable</a:t>
                </a:r>
              </a:p>
            </p:txBody>
          </p:sp>
        </mc:Choice>
        <mc:Fallback>
          <p:sp>
            <p:nvSpPr>
              <p:cNvPr id="3" name="Content Placeholder 2">
                <a:extLst>
                  <a:ext uri="{FF2B5EF4-FFF2-40B4-BE49-F238E27FC236}">
                    <a16:creationId xmlns:a16="http://schemas.microsoft.com/office/drawing/2014/main" id="{DECE3DA8-EA65-4918-91D9-9A25316CFB1B}"/>
                  </a:ext>
                </a:extLst>
              </p:cNvPr>
              <p:cNvSpPr>
                <a:spLocks noGrp="1" noRot="1" noChangeAspect="1" noMove="1" noResize="1" noEditPoints="1" noAdjustHandles="1" noChangeArrowheads="1" noChangeShapeType="1" noTextEdit="1"/>
              </p:cNvSpPr>
              <p:nvPr>
                <p:ph idx="1"/>
              </p:nvPr>
            </p:nvSpPr>
            <p:spPr>
              <a:blipFill>
                <a:blip r:embed="rId3"/>
                <a:stretch>
                  <a:fillRect l="-629" t="-1118" b="-12939"/>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63DB3EED-E850-4428-864E-595CA9E4A1AB}"/>
              </a:ext>
            </a:extLst>
          </p:cNvPr>
          <p:cNvPicPr>
            <a:picLocks noChangeAspect="1"/>
          </p:cNvPicPr>
          <p:nvPr/>
        </p:nvPicPr>
        <p:blipFill>
          <a:blip r:embed="rId4"/>
          <a:stretch>
            <a:fillRect/>
          </a:stretch>
        </p:blipFill>
        <p:spPr>
          <a:xfrm>
            <a:off x="7233190" y="3057351"/>
            <a:ext cx="4958810" cy="1984424"/>
          </a:xfrm>
          <a:prstGeom prst="rect">
            <a:avLst/>
          </a:prstGeom>
        </p:spPr>
      </p:pic>
    </p:spTree>
    <p:extLst>
      <p:ext uri="{BB962C8B-B14F-4D97-AF65-F5344CB8AC3E}">
        <p14:creationId xmlns:p14="http://schemas.microsoft.com/office/powerpoint/2010/main" val="1284634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CD680-2F84-4151-971F-E47FAADB6438}"/>
              </a:ext>
            </a:extLst>
          </p:cNvPr>
          <p:cNvSpPr>
            <a:spLocks noGrp="1"/>
          </p:cNvSpPr>
          <p:nvPr>
            <p:ph type="title"/>
          </p:nvPr>
        </p:nvSpPr>
        <p:spPr/>
        <p:txBody>
          <a:bodyPr/>
          <a:lstStyle/>
          <a:p>
            <a:r>
              <a:rPr lang="en-CA" dirty="0"/>
              <a:t>Experiments</a:t>
            </a:r>
          </a:p>
        </p:txBody>
      </p:sp>
      <p:sp>
        <p:nvSpPr>
          <p:cNvPr id="3" name="Content Placeholder 2">
            <a:extLst>
              <a:ext uri="{FF2B5EF4-FFF2-40B4-BE49-F238E27FC236}">
                <a16:creationId xmlns:a16="http://schemas.microsoft.com/office/drawing/2014/main" id="{DECE3DA8-EA65-4918-91D9-9A25316CFB1B}"/>
              </a:ext>
            </a:extLst>
          </p:cNvPr>
          <p:cNvSpPr>
            <a:spLocks noGrp="1"/>
          </p:cNvSpPr>
          <p:nvPr>
            <p:ph idx="1"/>
          </p:nvPr>
        </p:nvSpPr>
        <p:spPr/>
        <p:txBody>
          <a:bodyPr>
            <a:normAutofit/>
          </a:bodyPr>
          <a:lstStyle/>
          <a:p>
            <a:r>
              <a:rPr lang="en-CA" dirty="0"/>
              <a:t>Use Scenario I and II from Hall and Hooker and Guan et al.</a:t>
            </a:r>
          </a:p>
          <a:p>
            <a:pPr lvl="1"/>
            <a:r>
              <a:rPr lang="en-CA" dirty="0"/>
              <a:t>Generate 2*1000 timeseries of length 24 (2 explanatory vars)</a:t>
            </a:r>
          </a:p>
          <a:p>
            <a:pPr lvl="1"/>
            <a:r>
              <a:rPr lang="en-CA" dirty="0"/>
              <a:t>Generalize scenarios such that radius can be between 2 and 24</a:t>
            </a:r>
          </a:p>
          <a:p>
            <a:pPr lvl="1"/>
            <a:r>
              <a:rPr lang="en-CA" dirty="0"/>
              <a:t>Test</a:t>
            </a:r>
          </a:p>
          <a:p>
            <a:pPr lvl="2"/>
            <a:r>
              <a:rPr lang="en-CA" dirty="0"/>
              <a:t>Ridge penalty with soft thresholding</a:t>
            </a:r>
          </a:p>
          <a:p>
            <a:pPr lvl="2"/>
            <a:r>
              <a:rPr lang="en-CA" dirty="0"/>
              <a:t>Sequential thresholding</a:t>
            </a:r>
          </a:p>
          <a:p>
            <a:pPr lvl="2"/>
            <a:r>
              <a:rPr lang="en-CA" dirty="0"/>
              <a:t>Normal functional linear regression</a:t>
            </a:r>
          </a:p>
        </p:txBody>
      </p:sp>
      <p:pic>
        <p:nvPicPr>
          <p:cNvPr id="5" name="Picture 4">
            <a:extLst>
              <a:ext uri="{FF2B5EF4-FFF2-40B4-BE49-F238E27FC236}">
                <a16:creationId xmlns:a16="http://schemas.microsoft.com/office/drawing/2014/main" id="{16B9FDA5-6F5C-4CD8-AE4D-11D9839CC7B2}"/>
              </a:ext>
            </a:extLst>
          </p:cNvPr>
          <p:cNvPicPr>
            <a:picLocks noChangeAspect="1"/>
          </p:cNvPicPr>
          <p:nvPr/>
        </p:nvPicPr>
        <p:blipFill>
          <a:blip r:embed="rId3"/>
          <a:stretch>
            <a:fillRect/>
          </a:stretch>
        </p:blipFill>
        <p:spPr>
          <a:xfrm>
            <a:off x="5796429" y="5738425"/>
            <a:ext cx="6395571" cy="995588"/>
          </a:xfrm>
          <a:prstGeom prst="rect">
            <a:avLst/>
          </a:prstGeom>
        </p:spPr>
      </p:pic>
    </p:spTree>
    <p:extLst>
      <p:ext uri="{BB962C8B-B14F-4D97-AF65-F5344CB8AC3E}">
        <p14:creationId xmlns:p14="http://schemas.microsoft.com/office/powerpoint/2010/main" val="114913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CD680-2F84-4151-971F-E47FAADB6438}"/>
              </a:ext>
            </a:extLst>
          </p:cNvPr>
          <p:cNvSpPr>
            <a:spLocks noGrp="1"/>
          </p:cNvSpPr>
          <p:nvPr>
            <p:ph type="title"/>
          </p:nvPr>
        </p:nvSpPr>
        <p:spPr>
          <a:xfrm>
            <a:off x="626534" y="121938"/>
            <a:ext cx="10668000" cy="1524000"/>
          </a:xfrm>
        </p:spPr>
        <p:txBody>
          <a:bodyPr/>
          <a:lstStyle/>
          <a:p>
            <a:pPr algn="ctr"/>
            <a:r>
              <a:rPr lang="en-CA" dirty="0"/>
              <a:t>Experiment 1</a:t>
            </a:r>
          </a:p>
        </p:txBody>
      </p:sp>
      <p:pic>
        <p:nvPicPr>
          <p:cNvPr id="9" name="Picture 8" descr="Chart, histogram&#10;&#10;Description automatically generated">
            <a:extLst>
              <a:ext uri="{FF2B5EF4-FFF2-40B4-BE49-F238E27FC236}">
                <a16:creationId xmlns:a16="http://schemas.microsoft.com/office/drawing/2014/main" id="{36D8C0A1-467B-4DBC-A549-A18E5C0920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534" y="1300480"/>
            <a:ext cx="4482794" cy="2656897"/>
          </a:xfrm>
          <a:prstGeom prst="rect">
            <a:avLst/>
          </a:prstGeom>
        </p:spPr>
      </p:pic>
      <p:pic>
        <p:nvPicPr>
          <p:cNvPr id="13" name="Picture 12" descr="Chart, line chart&#10;&#10;Description automatically generated">
            <a:extLst>
              <a:ext uri="{FF2B5EF4-FFF2-40B4-BE49-F238E27FC236}">
                <a16:creationId xmlns:a16="http://schemas.microsoft.com/office/drawing/2014/main" id="{897CB969-C2DE-49A4-B75D-44926330BD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7099" y="1300480"/>
            <a:ext cx="4901587" cy="2656897"/>
          </a:xfrm>
          <a:prstGeom prst="rect">
            <a:avLst/>
          </a:prstGeom>
        </p:spPr>
      </p:pic>
      <p:pic>
        <p:nvPicPr>
          <p:cNvPr id="19" name="Picture 18" descr="Chart, line chart&#10;&#10;Description automatically generated">
            <a:extLst>
              <a:ext uri="{FF2B5EF4-FFF2-40B4-BE49-F238E27FC236}">
                <a16:creationId xmlns:a16="http://schemas.microsoft.com/office/drawing/2014/main" id="{EECB8EF0-61C2-4EB1-8AA9-1B7BD420C5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7100" y="4009814"/>
            <a:ext cx="4901586" cy="2745500"/>
          </a:xfrm>
          <a:prstGeom prst="rect">
            <a:avLst/>
          </a:prstGeom>
        </p:spPr>
      </p:pic>
      <p:pic>
        <p:nvPicPr>
          <p:cNvPr id="21" name="Picture 20" descr="Chart, line chart&#10;&#10;Description automatically generated">
            <a:extLst>
              <a:ext uri="{FF2B5EF4-FFF2-40B4-BE49-F238E27FC236}">
                <a16:creationId xmlns:a16="http://schemas.microsoft.com/office/drawing/2014/main" id="{A1D5590A-5778-4647-9BD6-3DC071A81E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6535" y="4009814"/>
            <a:ext cx="4482794" cy="2765838"/>
          </a:xfrm>
          <a:prstGeom prst="rect">
            <a:avLst/>
          </a:prstGeom>
        </p:spPr>
      </p:pic>
    </p:spTree>
    <p:extLst>
      <p:ext uri="{BB962C8B-B14F-4D97-AF65-F5344CB8AC3E}">
        <p14:creationId xmlns:p14="http://schemas.microsoft.com/office/powerpoint/2010/main" val="4104867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CD680-2F84-4151-971F-E47FAADB6438}"/>
              </a:ext>
            </a:extLst>
          </p:cNvPr>
          <p:cNvSpPr>
            <a:spLocks noGrp="1"/>
          </p:cNvSpPr>
          <p:nvPr>
            <p:ph type="title"/>
          </p:nvPr>
        </p:nvSpPr>
        <p:spPr>
          <a:xfrm>
            <a:off x="626534" y="121938"/>
            <a:ext cx="10668000" cy="1524000"/>
          </a:xfrm>
        </p:spPr>
        <p:txBody>
          <a:bodyPr/>
          <a:lstStyle/>
          <a:p>
            <a:pPr algn="ctr"/>
            <a:r>
              <a:rPr lang="en-CA" dirty="0"/>
              <a:t>Experiment 2</a:t>
            </a:r>
          </a:p>
        </p:txBody>
      </p:sp>
      <p:pic>
        <p:nvPicPr>
          <p:cNvPr id="6" name="Picture 5" descr="Chart, line chart&#10;&#10;Description automatically generated">
            <a:extLst>
              <a:ext uri="{FF2B5EF4-FFF2-40B4-BE49-F238E27FC236}">
                <a16:creationId xmlns:a16="http://schemas.microsoft.com/office/drawing/2014/main" id="{5FDB467B-E016-4353-8C07-6ED4DF00EB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7100" y="1300479"/>
            <a:ext cx="4482794" cy="2656897"/>
          </a:xfrm>
          <a:prstGeom prst="rect">
            <a:avLst/>
          </a:prstGeom>
        </p:spPr>
      </p:pic>
      <p:pic>
        <p:nvPicPr>
          <p:cNvPr id="8" name="Picture 7" descr="A picture containing square&#10;&#10;Description automatically generated">
            <a:extLst>
              <a:ext uri="{FF2B5EF4-FFF2-40B4-BE49-F238E27FC236}">
                <a16:creationId xmlns:a16="http://schemas.microsoft.com/office/drawing/2014/main" id="{7655C905-E2D2-4F62-8B03-EDC3032725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534" y="1300479"/>
            <a:ext cx="4482793" cy="2656897"/>
          </a:xfrm>
          <a:prstGeom prst="rect">
            <a:avLst/>
          </a:prstGeom>
        </p:spPr>
      </p:pic>
      <p:pic>
        <p:nvPicPr>
          <p:cNvPr id="11" name="Picture 10" descr="Chart, line chart&#10;&#10;Description automatically generated">
            <a:extLst>
              <a:ext uri="{FF2B5EF4-FFF2-40B4-BE49-F238E27FC236}">
                <a16:creationId xmlns:a16="http://schemas.microsoft.com/office/drawing/2014/main" id="{20039F63-35F2-43E3-9721-AAB679DBB6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534" y="4013397"/>
            <a:ext cx="4482793" cy="2670816"/>
          </a:xfrm>
          <a:prstGeom prst="rect">
            <a:avLst/>
          </a:prstGeom>
        </p:spPr>
      </p:pic>
      <p:pic>
        <p:nvPicPr>
          <p:cNvPr id="14" name="Picture 13" descr="Chart, line chart&#10;&#10;Description automatically generated">
            <a:extLst>
              <a:ext uri="{FF2B5EF4-FFF2-40B4-BE49-F238E27FC236}">
                <a16:creationId xmlns:a16="http://schemas.microsoft.com/office/drawing/2014/main" id="{AE4D54CD-00C5-4B01-BDDB-70CBAC827C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17100" y="4027316"/>
            <a:ext cx="4482793" cy="2656897"/>
          </a:xfrm>
          <a:prstGeom prst="rect">
            <a:avLst/>
          </a:prstGeom>
        </p:spPr>
      </p:pic>
    </p:spTree>
    <p:extLst>
      <p:ext uri="{BB962C8B-B14F-4D97-AF65-F5344CB8AC3E}">
        <p14:creationId xmlns:p14="http://schemas.microsoft.com/office/powerpoint/2010/main" val="3534973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CD680-2F84-4151-971F-E47FAADB6438}"/>
              </a:ext>
            </a:extLst>
          </p:cNvPr>
          <p:cNvSpPr>
            <a:spLocks noGrp="1"/>
          </p:cNvSpPr>
          <p:nvPr>
            <p:ph type="title"/>
          </p:nvPr>
        </p:nvSpPr>
        <p:spPr>
          <a:xfrm>
            <a:off x="626534" y="121938"/>
            <a:ext cx="10668000" cy="1524000"/>
          </a:xfrm>
        </p:spPr>
        <p:txBody>
          <a:bodyPr/>
          <a:lstStyle/>
          <a:p>
            <a:pPr algn="ctr"/>
            <a:r>
              <a:rPr lang="en-CA" dirty="0"/>
              <a:t>Experiment 3</a:t>
            </a:r>
          </a:p>
        </p:txBody>
      </p:sp>
      <p:pic>
        <p:nvPicPr>
          <p:cNvPr id="4" name="Picture 3" descr="Chart, line chart&#10;&#10;Description automatically generated">
            <a:extLst>
              <a:ext uri="{FF2B5EF4-FFF2-40B4-BE49-F238E27FC236}">
                <a16:creationId xmlns:a16="http://schemas.microsoft.com/office/drawing/2014/main" id="{962A8F5A-7BE6-404D-B73A-93CA7B8A11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534" y="1300479"/>
            <a:ext cx="4482793" cy="2656897"/>
          </a:xfrm>
          <a:prstGeom prst="rect">
            <a:avLst/>
          </a:prstGeom>
        </p:spPr>
      </p:pic>
      <p:pic>
        <p:nvPicPr>
          <p:cNvPr id="7" name="Picture 6" descr="Chart, line chart&#10;&#10;Description automatically generated">
            <a:extLst>
              <a:ext uri="{FF2B5EF4-FFF2-40B4-BE49-F238E27FC236}">
                <a16:creationId xmlns:a16="http://schemas.microsoft.com/office/drawing/2014/main" id="{6B43D176-E681-43BC-9C65-6CE83C93C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7100" y="1300480"/>
            <a:ext cx="4482793" cy="2676326"/>
          </a:xfrm>
          <a:prstGeom prst="rect">
            <a:avLst/>
          </a:prstGeom>
        </p:spPr>
      </p:pic>
      <p:pic>
        <p:nvPicPr>
          <p:cNvPr id="10" name="Picture 9" descr="Chart, line chart&#10;&#10;Description automatically generated">
            <a:extLst>
              <a:ext uri="{FF2B5EF4-FFF2-40B4-BE49-F238E27FC236}">
                <a16:creationId xmlns:a16="http://schemas.microsoft.com/office/drawing/2014/main" id="{889FEE07-D25F-4332-94D3-53E8E02F0A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534" y="4027316"/>
            <a:ext cx="4482793" cy="2708746"/>
          </a:xfrm>
          <a:prstGeom prst="rect">
            <a:avLst/>
          </a:prstGeom>
        </p:spPr>
      </p:pic>
      <p:pic>
        <p:nvPicPr>
          <p:cNvPr id="13" name="Picture 12" descr="Chart, line chart&#10;&#10;Description automatically generated">
            <a:extLst>
              <a:ext uri="{FF2B5EF4-FFF2-40B4-BE49-F238E27FC236}">
                <a16:creationId xmlns:a16="http://schemas.microsoft.com/office/drawing/2014/main" id="{C07D003A-7938-49E2-804C-10E50FEE3B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17100" y="4027316"/>
            <a:ext cx="4482793" cy="2708746"/>
          </a:xfrm>
          <a:prstGeom prst="rect">
            <a:avLst/>
          </a:prstGeom>
        </p:spPr>
      </p:pic>
    </p:spTree>
    <p:extLst>
      <p:ext uri="{BB962C8B-B14F-4D97-AF65-F5344CB8AC3E}">
        <p14:creationId xmlns:p14="http://schemas.microsoft.com/office/powerpoint/2010/main" val="2089948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CD680-2F84-4151-971F-E47FAADB6438}"/>
              </a:ext>
            </a:extLst>
          </p:cNvPr>
          <p:cNvSpPr>
            <a:spLocks noGrp="1"/>
          </p:cNvSpPr>
          <p:nvPr>
            <p:ph type="title"/>
          </p:nvPr>
        </p:nvSpPr>
        <p:spPr>
          <a:xfrm>
            <a:off x="626534" y="121938"/>
            <a:ext cx="10668000" cy="1524000"/>
          </a:xfrm>
        </p:spPr>
        <p:txBody>
          <a:bodyPr/>
          <a:lstStyle/>
          <a:p>
            <a:pPr algn="ctr"/>
            <a:r>
              <a:rPr lang="en-CA" dirty="0"/>
              <a:t>SOTA results</a:t>
            </a:r>
          </a:p>
        </p:txBody>
      </p:sp>
      <p:pic>
        <p:nvPicPr>
          <p:cNvPr id="5" name="Picture 4">
            <a:extLst>
              <a:ext uri="{FF2B5EF4-FFF2-40B4-BE49-F238E27FC236}">
                <a16:creationId xmlns:a16="http://schemas.microsoft.com/office/drawing/2014/main" id="{65BDA6BA-1D0D-4EB5-8171-BD701316EBA9}"/>
              </a:ext>
            </a:extLst>
          </p:cNvPr>
          <p:cNvPicPr>
            <a:picLocks noChangeAspect="1"/>
          </p:cNvPicPr>
          <p:nvPr/>
        </p:nvPicPr>
        <p:blipFill>
          <a:blip r:embed="rId3"/>
          <a:stretch>
            <a:fillRect/>
          </a:stretch>
        </p:blipFill>
        <p:spPr>
          <a:xfrm>
            <a:off x="388328" y="1446552"/>
            <a:ext cx="11415344" cy="2396173"/>
          </a:xfrm>
          <a:prstGeom prst="rect">
            <a:avLst/>
          </a:prstGeom>
        </p:spPr>
      </p:pic>
      <p:pic>
        <p:nvPicPr>
          <p:cNvPr id="8" name="Picture 7">
            <a:extLst>
              <a:ext uri="{FF2B5EF4-FFF2-40B4-BE49-F238E27FC236}">
                <a16:creationId xmlns:a16="http://schemas.microsoft.com/office/drawing/2014/main" id="{5FBE2B70-A9B9-41E1-9F1A-C52DB1FD1DB6}"/>
              </a:ext>
            </a:extLst>
          </p:cNvPr>
          <p:cNvPicPr>
            <a:picLocks noChangeAspect="1"/>
          </p:cNvPicPr>
          <p:nvPr/>
        </p:nvPicPr>
        <p:blipFill>
          <a:blip r:embed="rId4"/>
          <a:stretch>
            <a:fillRect/>
          </a:stretch>
        </p:blipFill>
        <p:spPr>
          <a:xfrm>
            <a:off x="388328" y="4001254"/>
            <a:ext cx="11415344" cy="2191700"/>
          </a:xfrm>
          <a:prstGeom prst="rect">
            <a:avLst/>
          </a:prstGeom>
        </p:spPr>
      </p:pic>
    </p:spTree>
    <p:extLst>
      <p:ext uri="{BB962C8B-B14F-4D97-AF65-F5344CB8AC3E}">
        <p14:creationId xmlns:p14="http://schemas.microsoft.com/office/powerpoint/2010/main" val="3544551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FF8B7-C584-47D7-BE86-FE053EAF7A91}"/>
              </a:ext>
            </a:extLst>
          </p:cNvPr>
          <p:cNvSpPr>
            <a:spLocks noGrp="1"/>
          </p:cNvSpPr>
          <p:nvPr>
            <p:ph type="title"/>
          </p:nvPr>
        </p:nvSpPr>
        <p:spPr/>
        <p:txBody>
          <a:bodyPr/>
          <a:lstStyle/>
          <a:p>
            <a:r>
              <a:rPr lang="en-CA" dirty="0"/>
              <a:t>Discussions</a:t>
            </a:r>
          </a:p>
        </p:txBody>
      </p:sp>
      <p:sp>
        <p:nvSpPr>
          <p:cNvPr id="3" name="Content Placeholder 2">
            <a:extLst>
              <a:ext uri="{FF2B5EF4-FFF2-40B4-BE49-F238E27FC236}">
                <a16:creationId xmlns:a16="http://schemas.microsoft.com/office/drawing/2014/main" id="{D0A2876D-4223-47CE-B069-DBF397B9BED3}"/>
              </a:ext>
            </a:extLst>
          </p:cNvPr>
          <p:cNvSpPr>
            <a:spLocks noGrp="1"/>
          </p:cNvSpPr>
          <p:nvPr>
            <p:ph idx="1"/>
          </p:nvPr>
        </p:nvSpPr>
        <p:spPr>
          <a:xfrm>
            <a:off x="762000" y="2286000"/>
            <a:ext cx="10668000" cy="4103580"/>
          </a:xfrm>
        </p:spPr>
        <p:txBody>
          <a:bodyPr>
            <a:normAutofit fontScale="70000" lnSpcReduction="20000"/>
          </a:bodyPr>
          <a:lstStyle/>
          <a:p>
            <a:r>
              <a:rPr lang="en-CA" dirty="0"/>
              <a:t>Current SOTA: Nested Group Bridge Approach</a:t>
            </a:r>
          </a:p>
          <a:p>
            <a:pPr lvl="1"/>
            <a:r>
              <a:rPr lang="en-CA" dirty="0"/>
              <a:t>Requires many iterations of lasso</a:t>
            </a:r>
          </a:p>
          <a:p>
            <a:pPr lvl="1"/>
            <a:r>
              <a:rPr lang="en-CA" dirty="0"/>
              <a:t>Only works for single explanatory variable</a:t>
            </a:r>
          </a:p>
          <a:p>
            <a:pPr lvl="1"/>
            <a:r>
              <a:rPr lang="en-CA" dirty="0"/>
              <a:t>Not convex, converges to local optimal solution</a:t>
            </a:r>
          </a:p>
          <a:p>
            <a:pPr lvl="1"/>
            <a:r>
              <a:rPr lang="en-CA" dirty="0"/>
              <a:t>Provides good solutions, but is not perfectly accurate</a:t>
            </a:r>
          </a:p>
          <a:p>
            <a:r>
              <a:rPr lang="en-CA" dirty="0"/>
              <a:t>Ridge Penalty with soft-thresholding</a:t>
            </a:r>
          </a:p>
          <a:p>
            <a:pPr lvl="1"/>
            <a:r>
              <a:rPr lang="en-CA" dirty="0"/>
              <a:t>Can be solved analytically</a:t>
            </a:r>
          </a:p>
          <a:p>
            <a:pPr lvl="1"/>
            <a:r>
              <a:rPr lang="en-CA" dirty="0"/>
              <a:t>Provides good solutions for multiple explanatory variables</a:t>
            </a:r>
          </a:p>
          <a:p>
            <a:r>
              <a:rPr lang="en-CA" dirty="0"/>
              <a:t>Sequential thresholding</a:t>
            </a:r>
          </a:p>
          <a:p>
            <a:pPr lvl="1"/>
            <a:r>
              <a:rPr lang="en-CA" dirty="0"/>
              <a:t>Converges quickly</a:t>
            </a:r>
          </a:p>
          <a:p>
            <a:pPr lvl="1"/>
            <a:r>
              <a:rPr lang="en-CA" dirty="0"/>
              <a:t>Provides good solutions for multiple explanatory variables</a:t>
            </a:r>
          </a:p>
        </p:txBody>
      </p:sp>
    </p:spTree>
    <p:extLst>
      <p:ext uri="{BB962C8B-B14F-4D97-AF65-F5344CB8AC3E}">
        <p14:creationId xmlns:p14="http://schemas.microsoft.com/office/powerpoint/2010/main" val="3274385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FF8B7-C584-47D7-BE86-FE053EAF7A91}"/>
              </a:ext>
            </a:extLst>
          </p:cNvPr>
          <p:cNvSpPr>
            <a:spLocks noGrp="1"/>
          </p:cNvSpPr>
          <p:nvPr>
            <p:ph type="title"/>
          </p:nvPr>
        </p:nvSpPr>
        <p:spPr/>
        <p:txBody>
          <a:bodyPr/>
          <a:lstStyle/>
          <a:p>
            <a:r>
              <a:rPr lang="en-CA" dirty="0"/>
              <a:t>Conclusions</a:t>
            </a:r>
          </a:p>
        </p:txBody>
      </p:sp>
      <p:sp>
        <p:nvSpPr>
          <p:cNvPr id="3" name="Content Placeholder 2">
            <a:extLst>
              <a:ext uri="{FF2B5EF4-FFF2-40B4-BE49-F238E27FC236}">
                <a16:creationId xmlns:a16="http://schemas.microsoft.com/office/drawing/2014/main" id="{D0A2876D-4223-47CE-B069-DBF397B9BED3}"/>
              </a:ext>
            </a:extLst>
          </p:cNvPr>
          <p:cNvSpPr>
            <a:spLocks noGrp="1"/>
          </p:cNvSpPr>
          <p:nvPr>
            <p:ph idx="1"/>
          </p:nvPr>
        </p:nvSpPr>
        <p:spPr/>
        <p:txBody>
          <a:bodyPr>
            <a:normAutofit/>
          </a:bodyPr>
          <a:lstStyle/>
          <a:p>
            <a:r>
              <a:rPr lang="en-CA" dirty="0"/>
              <a:t>Summary</a:t>
            </a:r>
          </a:p>
          <a:p>
            <a:pPr lvl="1"/>
            <a:r>
              <a:rPr lang="en-CA" dirty="0"/>
              <a:t>Finding temporal radius of influence can be done without lasso iterations without loss of accuracy</a:t>
            </a:r>
          </a:p>
          <a:p>
            <a:r>
              <a:rPr lang="en-CA" dirty="0"/>
              <a:t>Future work</a:t>
            </a:r>
          </a:p>
          <a:p>
            <a:pPr lvl="1"/>
            <a:r>
              <a:rPr lang="en-CA" dirty="0"/>
              <a:t>Add the ability to have more basis functions than observations</a:t>
            </a:r>
          </a:p>
          <a:p>
            <a:pPr lvl="2"/>
            <a:r>
              <a:rPr lang="en-CA" dirty="0"/>
              <a:t>Fast changes in the coefficient function is allowed</a:t>
            </a:r>
          </a:p>
          <a:p>
            <a:pPr lvl="1"/>
            <a:r>
              <a:rPr lang="en-CA" dirty="0"/>
              <a:t>Apply methods on real NDMI and hydrology data</a:t>
            </a:r>
          </a:p>
        </p:txBody>
      </p:sp>
    </p:spTree>
    <p:extLst>
      <p:ext uri="{BB962C8B-B14F-4D97-AF65-F5344CB8AC3E}">
        <p14:creationId xmlns:p14="http://schemas.microsoft.com/office/powerpoint/2010/main" val="4247236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45" name="Freeform: Shape 44">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47" name="Freeform: Shape 46">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49" name="Rectangle 48">
            <a:extLst>
              <a:ext uri="{FF2B5EF4-FFF2-40B4-BE49-F238E27FC236}">
                <a16:creationId xmlns:a16="http://schemas.microsoft.com/office/drawing/2014/main" id="{21A32728-C5F7-449E-8F69-191DD1BC37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28F539D3-3C02-4EDE-8291-375F97A20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417925">
            <a:off x="7129332" y="1277529"/>
            <a:ext cx="5553331" cy="4302939"/>
          </a:xfrm>
          <a:custGeom>
            <a:avLst/>
            <a:gdLst>
              <a:gd name="connsiteX0" fmla="*/ 4594048 w 9861488"/>
              <a:gd name="connsiteY0" fmla="*/ 11458472 h 11458472"/>
              <a:gd name="connsiteX1" fmla="*/ 0 w 9861488"/>
              <a:gd name="connsiteY1" fmla="*/ 5948221 h 11458472"/>
              <a:gd name="connsiteX2" fmla="*/ 1863 w 9861488"/>
              <a:gd name="connsiteY2" fmla="*/ 5698862 h 11458472"/>
              <a:gd name="connsiteX3" fmla="*/ 320025 w 9861488"/>
              <a:gd name="connsiteY3" fmla="*/ 3799836 h 11458472"/>
              <a:gd name="connsiteX4" fmla="*/ 3430486 w 9861488"/>
              <a:gd name="connsiteY4" fmla="*/ 295907 h 11458472"/>
              <a:gd name="connsiteX5" fmla="*/ 3863859 w 9861488"/>
              <a:gd name="connsiteY5" fmla="*/ 55612 h 11458472"/>
              <a:gd name="connsiteX6" fmla="*/ 3969651 w 9861488"/>
              <a:gd name="connsiteY6" fmla="*/ 0 h 11458472"/>
              <a:gd name="connsiteX7" fmla="*/ 9861488 w 9861488"/>
              <a:gd name="connsiteY7" fmla="*/ 7066862 h 11458472"/>
              <a:gd name="connsiteX8" fmla="*/ 4594048 w 9861488"/>
              <a:gd name="connsiteY8" fmla="*/ 11458472 h 11458472"/>
              <a:gd name="connsiteX0" fmla="*/ 0 w 9861488"/>
              <a:gd name="connsiteY0" fmla="*/ 5948221 h 11549912"/>
              <a:gd name="connsiteX1" fmla="*/ 1863 w 9861488"/>
              <a:gd name="connsiteY1" fmla="*/ 5698862 h 11549912"/>
              <a:gd name="connsiteX2" fmla="*/ 320025 w 9861488"/>
              <a:gd name="connsiteY2" fmla="*/ 3799836 h 11549912"/>
              <a:gd name="connsiteX3" fmla="*/ 3430486 w 9861488"/>
              <a:gd name="connsiteY3" fmla="*/ 295907 h 11549912"/>
              <a:gd name="connsiteX4" fmla="*/ 3863859 w 9861488"/>
              <a:gd name="connsiteY4" fmla="*/ 55612 h 11549912"/>
              <a:gd name="connsiteX5" fmla="*/ 3969651 w 9861488"/>
              <a:gd name="connsiteY5" fmla="*/ 0 h 11549912"/>
              <a:gd name="connsiteX6" fmla="*/ 9861488 w 9861488"/>
              <a:gd name="connsiteY6" fmla="*/ 7066862 h 11549912"/>
              <a:gd name="connsiteX7" fmla="*/ 4685488 w 9861488"/>
              <a:gd name="connsiteY7" fmla="*/ 11549912 h 11549912"/>
              <a:gd name="connsiteX0" fmla="*/ 0 w 9861488"/>
              <a:gd name="connsiteY0" fmla="*/ 5948221 h 7066862"/>
              <a:gd name="connsiteX1" fmla="*/ 1863 w 9861488"/>
              <a:gd name="connsiteY1" fmla="*/ 5698862 h 7066862"/>
              <a:gd name="connsiteX2" fmla="*/ 320025 w 9861488"/>
              <a:gd name="connsiteY2" fmla="*/ 3799836 h 7066862"/>
              <a:gd name="connsiteX3" fmla="*/ 3430486 w 9861488"/>
              <a:gd name="connsiteY3" fmla="*/ 295907 h 7066862"/>
              <a:gd name="connsiteX4" fmla="*/ 3863859 w 9861488"/>
              <a:gd name="connsiteY4" fmla="*/ 55612 h 7066862"/>
              <a:gd name="connsiteX5" fmla="*/ 3969651 w 9861488"/>
              <a:gd name="connsiteY5" fmla="*/ 0 h 7066862"/>
              <a:gd name="connsiteX6" fmla="*/ 9861488 w 9861488"/>
              <a:gd name="connsiteY6" fmla="*/ 7066862 h 7066862"/>
              <a:gd name="connsiteX0" fmla="*/ 0 w 3969651"/>
              <a:gd name="connsiteY0" fmla="*/ 5948221 h 5948221"/>
              <a:gd name="connsiteX1" fmla="*/ 1863 w 3969651"/>
              <a:gd name="connsiteY1" fmla="*/ 5698862 h 5948221"/>
              <a:gd name="connsiteX2" fmla="*/ 320025 w 3969651"/>
              <a:gd name="connsiteY2" fmla="*/ 3799836 h 5948221"/>
              <a:gd name="connsiteX3" fmla="*/ 3430486 w 3969651"/>
              <a:gd name="connsiteY3" fmla="*/ 295907 h 5948221"/>
              <a:gd name="connsiteX4" fmla="*/ 3863859 w 3969651"/>
              <a:gd name="connsiteY4" fmla="*/ 55612 h 5948221"/>
              <a:gd name="connsiteX5" fmla="*/ 3969651 w 3969651"/>
              <a:gd name="connsiteY5" fmla="*/ 0 h 5948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9651" h="5948221">
                <a:moveTo>
                  <a:pt x="0" y="5948221"/>
                </a:moveTo>
                <a:lnTo>
                  <a:pt x="1863" y="5698862"/>
                </a:lnTo>
                <a:cubicBezTo>
                  <a:pt x="27184" y="5017139"/>
                  <a:pt x="133214" y="4368297"/>
                  <a:pt x="320025" y="3799836"/>
                </a:cubicBezTo>
                <a:cubicBezTo>
                  <a:pt x="810579" y="2305232"/>
                  <a:pt x="2027133" y="1118138"/>
                  <a:pt x="3430486" y="295907"/>
                </a:cubicBezTo>
                <a:cubicBezTo>
                  <a:pt x="3545941" y="228312"/>
                  <a:pt x="3692079" y="146862"/>
                  <a:pt x="3863859" y="55612"/>
                </a:cubicBezTo>
                <a:lnTo>
                  <a:pt x="3969651" y="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8E715D56-1A15-431C-9AEF-48761EC4FFBA}"/>
              </a:ext>
            </a:extLst>
          </p:cNvPr>
          <p:cNvSpPr>
            <a:spLocks noGrp="1"/>
          </p:cNvSpPr>
          <p:nvPr>
            <p:ph type="title"/>
          </p:nvPr>
        </p:nvSpPr>
        <p:spPr>
          <a:xfrm>
            <a:off x="762000" y="762000"/>
            <a:ext cx="5334000" cy="1524000"/>
          </a:xfrm>
        </p:spPr>
        <p:txBody>
          <a:bodyPr>
            <a:normAutofit/>
          </a:bodyPr>
          <a:lstStyle/>
          <a:p>
            <a:r>
              <a:rPr lang="en-CA" sz="4800" dirty="0"/>
              <a:t>Outline</a:t>
            </a:r>
          </a:p>
        </p:txBody>
      </p:sp>
      <p:sp>
        <p:nvSpPr>
          <p:cNvPr id="3" name="TextBox 2">
            <a:extLst>
              <a:ext uri="{FF2B5EF4-FFF2-40B4-BE49-F238E27FC236}">
                <a16:creationId xmlns:a16="http://schemas.microsoft.com/office/drawing/2014/main" id="{32BD129A-3B08-46EE-98AD-D21090A22FBF}"/>
              </a:ext>
            </a:extLst>
          </p:cNvPr>
          <p:cNvSpPr txBox="1"/>
          <p:nvPr/>
        </p:nvSpPr>
        <p:spPr>
          <a:xfrm>
            <a:off x="933651" y="2322378"/>
            <a:ext cx="8835991" cy="3416320"/>
          </a:xfrm>
          <a:prstGeom prst="rect">
            <a:avLst/>
          </a:prstGeom>
          <a:noFill/>
        </p:spPr>
        <p:txBody>
          <a:bodyPr wrap="square" rtlCol="0">
            <a:spAutoFit/>
          </a:bodyPr>
          <a:lstStyle/>
          <a:p>
            <a:pPr marL="285750" indent="-285750">
              <a:buFont typeface="Arial" panose="020B0604020202020204" pitchFamily="34" charset="0"/>
              <a:buChar char="•"/>
            </a:pPr>
            <a:r>
              <a:rPr lang="en-CA" sz="3600" dirty="0"/>
              <a:t>Problem Statement</a:t>
            </a:r>
          </a:p>
          <a:p>
            <a:pPr marL="285750" indent="-285750">
              <a:buFont typeface="Arial" panose="020B0604020202020204" pitchFamily="34" charset="0"/>
              <a:buChar char="•"/>
            </a:pPr>
            <a:r>
              <a:rPr lang="en-CA" sz="3600" dirty="0"/>
              <a:t>Functional data analysis</a:t>
            </a:r>
          </a:p>
          <a:p>
            <a:pPr marL="285750" indent="-285750">
              <a:buFont typeface="Arial" panose="020B0604020202020204" pitchFamily="34" charset="0"/>
              <a:buChar char="•"/>
            </a:pPr>
            <a:r>
              <a:rPr lang="en-CA" sz="3600" dirty="0"/>
              <a:t>Scalar-on-function regression</a:t>
            </a:r>
          </a:p>
          <a:p>
            <a:pPr marL="285750" indent="-285750">
              <a:buFont typeface="Arial" panose="020B0604020202020204" pitchFamily="34" charset="0"/>
              <a:buChar char="•"/>
            </a:pPr>
            <a:r>
              <a:rPr lang="en-CA" sz="3600" dirty="0"/>
              <a:t>Objective functions</a:t>
            </a:r>
          </a:p>
          <a:p>
            <a:pPr marL="285750" indent="-285750">
              <a:buFont typeface="Arial" panose="020B0604020202020204" pitchFamily="34" charset="0"/>
              <a:buChar char="•"/>
            </a:pPr>
            <a:r>
              <a:rPr lang="en-CA" sz="3600" dirty="0"/>
              <a:t>A simulation experiment</a:t>
            </a:r>
          </a:p>
          <a:p>
            <a:pPr marL="285750" indent="-285750">
              <a:buFont typeface="Arial" panose="020B0604020202020204" pitchFamily="34" charset="0"/>
              <a:buChar char="•"/>
            </a:pPr>
            <a:r>
              <a:rPr lang="en-CA" sz="3600"/>
              <a:t>Discussion and </a:t>
            </a:r>
            <a:r>
              <a:rPr lang="en-CA" sz="3600" dirty="0"/>
              <a:t>c</a:t>
            </a:r>
            <a:r>
              <a:rPr lang="en-CA" sz="3600"/>
              <a:t>onclusions</a:t>
            </a:r>
            <a:endParaRPr lang="en-CA" sz="3600" dirty="0"/>
          </a:p>
        </p:txBody>
      </p:sp>
    </p:spTree>
    <p:extLst>
      <p:ext uri="{BB962C8B-B14F-4D97-AF65-F5344CB8AC3E}">
        <p14:creationId xmlns:p14="http://schemas.microsoft.com/office/powerpoint/2010/main" val="2556371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FF8B7-C584-47D7-BE86-FE053EAF7A91}"/>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D0A2876D-4223-47CE-B069-DBF397B9BED3}"/>
              </a:ext>
            </a:extLst>
          </p:cNvPr>
          <p:cNvSpPr>
            <a:spLocks noGrp="1"/>
          </p:cNvSpPr>
          <p:nvPr>
            <p:ph idx="1"/>
          </p:nvPr>
        </p:nvSpPr>
        <p:spPr>
          <a:xfrm>
            <a:off x="762000" y="1910142"/>
            <a:ext cx="10668000" cy="4883345"/>
          </a:xfrm>
        </p:spPr>
        <p:txBody>
          <a:bodyPr>
            <a:noAutofit/>
          </a:bodyPr>
          <a:lstStyle/>
          <a:p>
            <a:pPr algn="l"/>
            <a:r>
              <a:rPr lang="en-US" sz="1200" b="0" i="0" dirty="0" err="1">
                <a:solidFill>
                  <a:schemeClr val="tx1"/>
                </a:solidFill>
                <a:effectLst/>
              </a:rPr>
              <a:t>Eilers</a:t>
            </a:r>
            <a:r>
              <a:rPr lang="en-US" sz="1200" b="0" i="0" dirty="0">
                <a:solidFill>
                  <a:schemeClr val="tx1"/>
                </a:solidFill>
                <a:effectLst/>
              </a:rPr>
              <a:t>, P. H., Marx, B. D., &amp; </a:t>
            </a:r>
            <a:r>
              <a:rPr lang="en-US" sz="1200" b="0" i="0" dirty="0" err="1">
                <a:solidFill>
                  <a:schemeClr val="tx1"/>
                </a:solidFill>
                <a:effectLst/>
              </a:rPr>
              <a:t>Durbán</a:t>
            </a:r>
            <a:r>
              <a:rPr lang="en-US" sz="1200" b="0" i="0" dirty="0">
                <a:solidFill>
                  <a:schemeClr val="tx1"/>
                </a:solidFill>
                <a:effectLst/>
              </a:rPr>
              <a:t>, M. (2015). Twenty years of P-splines. </a:t>
            </a:r>
            <a:r>
              <a:rPr lang="en-US" sz="1200" b="0" i="1" dirty="0">
                <a:solidFill>
                  <a:schemeClr val="tx1"/>
                </a:solidFill>
                <a:effectLst/>
              </a:rPr>
              <a:t>Sort</a:t>
            </a:r>
            <a:r>
              <a:rPr lang="en-US" sz="1200" b="0" i="0" dirty="0">
                <a:solidFill>
                  <a:schemeClr val="tx1"/>
                </a:solidFill>
                <a:effectLst/>
              </a:rPr>
              <a:t>, </a:t>
            </a:r>
            <a:r>
              <a:rPr lang="en-US" sz="1200" b="0" i="1" dirty="0">
                <a:solidFill>
                  <a:schemeClr val="tx1"/>
                </a:solidFill>
                <a:effectLst/>
              </a:rPr>
              <a:t>39</a:t>
            </a:r>
            <a:r>
              <a:rPr lang="en-US" sz="1200" b="0" i="0" dirty="0">
                <a:solidFill>
                  <a:schemeClr val="tx1"/>
                </a:solidFill>
                <a:effectLst/>
              </a:rPr>
              <a:t>(2), 149-186.</a:t>
            </a:r>
            <a:endParaRPr lang="en-CA" sz="1200" dirty="0">
              <a:solidFill>
                <a:schemeClr val="tx1"/>
              </a:solidFill>
              <a:hlinkClick r:id="rId3">
                <a:extLst>
                  <a:ext uri="{A12FA001-AC4F-418D-AE19-62706E023703}">
                    <ahyp:hlinkClr xmlns:ahyp="http://schemas.microsoft.com/office/drawing/2018/hyperlinkcolor" val="tx"/>
                  </a:ext>
                </a:extLst>
              </a:hlinkClick>
            </a:endParaRPr>
          </a:p>
          <a:p>
            <a:pPr algn="l"/>
            <a:r>
              <a:rPr lang="en-CA" sz="1200" b="0" i="0" dirty="0">
                <a:solidFill>
                  <a:schemeClr val="tx1"/>
                </a:solidFill>
                <a:effectLst/>
              </a:rPr>
              <a:t>Champion, K., Zheng, P., </a:t>
            </a:r>
            <a:r>
              <a:rPr lang="en-CA" sz="1200" b="0" i="0" dirty="0" err="1">
                <a:solidFill>
                  <a:schemeClr val="tx1"/>
                </a:solidFill>
                <a:effectLst/>
              </a:rPr>
              <a:t>Aravkin</a:t>
            </a:r>
            <a:r>
              <a:rPr lang="en-CA" sz="1200" b="0" i="0" dirty="0">
                <a:solidFill>
                  <a:schemeClr val="tx1"/>
                </a:solidFill>
                <a:effectLst/>
              </a:rPr>
              <a:t>, A. Y., Brunton, S. L., &amp; </a:t>
            </a:r>
            <a:r>
              <a:rPr lang="en-CA" sz="1200" b="0" i="0" dirty="0" err="1">
                <a:solidFill>
                  <a:schemeClr val="tx1"/>
                </a:solidFill>
                <a:effectLst/>
              </a:rPr>
              <a:t>Kutz</a:t>
            </a:r>
            <a:r>
              <a:rPr lang="en-CA" sz="1200" b="0" i="0" dirty="0">
                <a:solidFill>
                  <a:schemeClr val="tx1"/>
                </a:solidFill>
                <a:effectLst/>
              </a:rPr>
              <a:t>, J. N. (2020). A unified sparse optimization framework to learn parsimonious physics-informed models from data. </a:t>
            </a:r>
            <a:r>
              <a:rPr lang="en-CA" sz="1200" b="0" i="1" dirty="0">
                <a:solidFill>
                  <a:schemeClr val="tx1"/>
                </a:solidFill>
                <a:effectLst/>
              </a:rPr>
              <a:t>IEEE Access</a:t>
            </a:r>
            <a:r>
              <a:rPr lang="en-CA" sz="1200" b="0" i="0" dirty="0">
                <a:solidFill>
                  <a:schemeClr val="tx1"/>
                </a:solidFill>
                <a:effectLst/>
              </a:rPr>
              <a:t>, </a:t>
            </a:r>
            <a:r>
              <a:rPr lang="en-CA" sz="1200" b="0" i="1" dirty="0">
                <a:solidFill>
                  <a:schemeClr val="tx1"/>
                </a:solidFill>
                <a:effectLst/>
              </a:rPr>
              <a:t>8</a:t>
            </a:r>
            <a:r>
              <a:rPr lang="en-CA" sz="1200" b="0" i="0" dirty="0">
                <a:solidFill>
                  <a:schemeClr val="tx1"/>
                </a:solidFill>
                <a:effectLst/>
              </a:rPr>
              <a:t>, 169259-169271.</a:t>
            </a:r>
          </a:p>
          <a:p>
            <a:pPr algn="l"/>
            <a:r>
              <a:rPr lang="en-US" sz="1200" b="0" i="0" dirty="0">
                <a:solidFill>
                  <a:schemeClr val="tx1"/>
                </a:solidFill>
                <a:effectLst/>
              </a:rPr>
              <a:t>Guan, T., Lin, Z., &amp; Cao, J. (2020). Estimating truncated functional linear models with a nested group bridge approach. </a:t>
            </a:r>
            <a:r>
              <a:rPr lang="en-US" sz="1200" b="0" i="1" dirty="0">
                <a:solidFill>
                  <a:schemeClr val="tx1"/>
                </a:solidFill>
                <a:effectLst/>
              </a:rPr>
              <a:t>Journal of Computational and Graphical Statistics</a:t>
            </a:r>
            <a:r>
              <a:rPr lang="en-US" sz="1200" b="0" i="0" dirty="0">
                <a:solidFill>
                  <a:schemeClr val="tx1"/>
                </a:solidFill>
                <a:effectLst/>
              </a:rPr>
              <a:t>, </a:t>
            </a:r>
            <a:r>
              <a:rPr lang="en-US" sz="1200" b="0" i="1" dirty="0">
                <a:solidFill>
                  <a:schemeClr val="tx1"/>
                </a:solidFill>
                <a:effectLst/>
              </a:rPr>
              <a:t>29</a:t>
            </a:r>
            <a:r>
              <a:rPr lang="en-US" sz="1200" b="0" i="0" dirty="0">
                <a:solidFill>
                  <a:schemeClr val="tx1"/>
                </a:solidFill>
                <a:effectLst/>
              </a:rPr>
              <a:t>(3), 620-628.</a:t>
            </a:r>
          </a:p>
          <a:p>
            <a:pPr algn="l"/>
            <a:r>
              <a:rPr lang="en-US" sz="1200" b="0" i="0" dirty="0">
                <a:solidFill>
                  <a:schemeClr val="tx1"/>
                </a:solidFill>
                <a:effectLst/>
              </a:rPr>
              <a:t>Lin, Z., Cao, J., Wang, L., &amp; Wang, H. (2017). Locally sparse estimator for functional linear regression models. </a:t>
            </a:r>
            <a:r>
              <a:rPr lang="en-US" sz="1200" b="0" i="1" dirty="0">
                <a:solidFill>
                  <a:schemeClr val="tx1"/>
                </a:solidFill>
                <a:effectLst/>
              </a:rPr>
              <a:t>Journal of Computational and Graphical Statistics</a:t>
            </a:r>
            <a:r>
              <a:rPr lang="en-US" sz="1200" b="0" i="0" dirty="0">
                <a:solidFill>
                  <a:schemeClr val="tx1"/>
                </a:solidFill>
                <a:effectLst/>
              </a:rPr>
              <a:t>, </a:t>
            </a:r>
            <a:r>
              <a:rPr lang="en-US" sz="1200" b="0" i="1" dirty="0">
                <a:solidFill>
                  <a:schemeClr val="tx1"/>
                </a:solidFill>
                <a:effectLst/>
              </a:rPr>
              <a:t>26</a:t>
            </a:r>
            <a:r>
              <a:rPr lang="en-US" sz="1200" b="0" i="0" dirty="0">
                <a:solidFill>
                  <a:schemeClr val="tx1"/>
                </a:solidFill>
                <a:effectLst/>
              </a:rPr>
              <a:t>(2), 306-318.</a:t>
            </a:r>
          </a:p>
          <a:p>
            <a:pPr algn="l"/>
            <a:r>
              <a:rPr lang="en-US" sz="1200" b="0" i="0" dirty="0">
                <a:solidFill>
                  <a:schemeClr val="tx1"/>
                </a:solidFill>
                <a:effectLst/>
              </a:rPr>
              <a:t>Langford, J., Li, L., &amp; Zhang, T. (2009). Sparse Online Learning via Truncated Gradient. </a:t>
            </a:r>
            <a:r>
              <a:rPr lang="en-US" sz="1200" b="0" i="1" dirty="0">
                <a:solidFill>
                  <a:schemeClr val="tx1"/>
                </a:solidFill>
                <a:effectLst/>
              </a:rPr>
              <a:t>Journal of Machine Learning Research</a:t>
            </a:r>
            <a:r>
              <a:rPr lang="en-US" sz="1200" b="0" i="0" dirty="0">
                <a:solidFill>
                  <a:schemeClr val="tx1"/>
                </a:solidFill>
                <a:effectLst/>
              </a:rPr>
              <a:t>, </a:t>
            </a:r>
            <a:r>
              <a:rPr lang="en-US" sz="1200" b="0" i="1" dirty="0">
                <a:solidFill>
                  <a:schemeClr val="tx1"/>
                </a:solidFill>
                <a:effectLst/>
              </a:rPr>
              <a:t>10</a:t>
            </a:r>
            <a:r>
              <a:rPr lang="en-US" sz="1200" b="0" i="0" dirty="0">
                <a:solidFill>
                  <a:schemeClr val="tx1"/>
                </a:solidFill>
                <a:effectLst/>
              </a:rPr>
              <a:t>(3).</a:t>
            </a:r>
          </a:p>
          <a:p>
            <a:pPr algn="l"/>
            <a:r>
              <a:rPr lang="en-US" sz="1200" b="0" i="0" dirty="0">
                <a:solidFill>
                  <a:schemeClr val="tx1"/>
                </a:solidFill>
                <a:effectLst/>
              </a:rPr>
              <a:t>Hall, P., &amp; Hooker, G. (2016). Truncated linear models for functional data. </a:t>
            </a:r>
            <a:r>
              <a:rPr lang="en-US" sz="1200" b="0" i="1" dirty="0">
                <a:solidFill>
                  <a:schemeClr val="tx1"/>
                </a:solidFill>
                <a:effectLst/>
              </a:rPr>
              <a:t>Journal of the Royal Statistical Society: Series B (Statistical Methodology)</a:t>
            </a:r>
            <a:r>
              <a:rPr lang="en-US" sz="1200" b="0" i="0" dirty="0">
                <a:solidFill>
                  <a:schemeClr val="tx1"/>
                </a:solidFill>
                <a:effectLst/>
              </a:rPr>
              <a:t>, </a:t>
            </a:r>
            <a:r>
              <a:rPr lang="en-US" sz="1200" b="0" i="1" dirty="0">
                <a:solidFill>
                  <a:schemeClr val="tx1"/>
                </a:solidFill>
                <a:effectLst/>
              </a:rPr>
              <a:t>78</a:t>
            </a:r>
            <a:r>
              <a:rPr lang="en-US" sz="1200" b="0" i="0" dirty="0">
                <a:solidFill>
                  <a:schemeClr val="tx1"/>
                </a:solidFill>
                <a:effectLst/>
              </a:rPr>
              <a:t>(3), 637-653.</a:t>
            </a:r>
          </a:p>
          <a:p>
            <a:pPr algn="l"/>
            <a:r>
              <a:rPr lang="en-CA" sz="1200" b="0" i="0" dirty="0" err="1">
                <a:solidFill>
                  <a:schemeClr val="tx1"/>
                </a:solidFill>
                <a:effectLst/>
              </a:rPr>
              <a:t>Eilers</a:t>
            </a:r>
            <a:r>
              <a:rPr lang="en-CA" sz="1200" b="0" i="0" dirty="0">
                <a:solidFill>
                  <a:schemeClr val="tx1"/>
                </a:solidFill>
                <a:effectLst/>
              </a:rPr>
              <a:t>, P., &amp; Marx, B. (2015). A Crash Course on P-splines.</a:t>
            </a:r>
          </a:p>
          <a:p>
            <a:pPr algn="l"/>
            <a:r>
              <a:rPr lang="en-US" sz="1200" b="0" i="0" dirty="0">
                <a:solidFill>
                  <a:schemeClr val="tx1"/>
                </a:solidFill>
                <a:effectLst/>
              </a:rPr>
              <a:t>Hislop, S., Jones, S., Soto-</a:t>
            </a:r>
            <a:r>
              <a:rPr lang="en-US" sz="1200" b="0" i="0" dirty="0" err="1">
                <a:solidFill>
                  <a:schemeClr val="tx1"/>
                </a:solidFill>
                <a:effectLst/>
              </a:rPr>
              <a:t>Berelov</a:t>
            </a:r>
            <a:r>
              <a:rPr lang="en-US" sz="1200" b="0" i="0" dirty="0">
                <a:solidFill>
                  <a:schemeClr val="tx1"/>
                </a:solidFill>
                <a:effectLst/>
              </a:rPr>
              <a:t>, M., Skidmore, A., Haywood, A., &amp; Nguyen, T. H. (2018). Using </a:t>
            </a:r>
            <a:r>
              <a:rPr lang="en-US" sz="1200" b="0" i="0" dirty="0" err="1">
                <a:solidFill>
                  <a:schemeClr val="tx1"/>
                </a:solidFill>
                <a:effectLst/>
              </a:rPr>
              <a:t>landsat</a:t>
            </a:r>
            <a:r>
              <a:rPr lang="en-US" sz="1200" b="0" i="0" dirty="0">
                <a:solidFill>
                  <a:schemeClr val="tx1"/>
                </a:solidFill>
                <a:effectLst/>
              </a:rPr>
              <a:t> spectral indices in time-series to assess wildfire disturbance and recovery. </a:t>
            </a:r>
            <a:r>
              <a:rPr lang="en-US" sz="1200" b="0" i="1" dirty="0">
                <a:solidFill>
                  <a:schemeClr val="tx1"/>
                </a:solidFill>
                <a:effectLst/>
              </a:rPr>
              <a:t>Remote sensing</a:t>
            </a:r>
            <a:r>
              <a:rPr lang="en-US" sz="1200" b="0" i="0" dirty="0">
                <a:solidFill>
                  <a:schemeClr val="tx1"/>
                </a:solidFill>
                <a:effectLst/>
              </a:rPr>
              <a:t>, </a:t>
            </a:r>
            <a:r>
              <a:rPr lang="en-US" sz="1200" b="0" i="1" dirty="0">
                <a:solidFill>
                  <a:schemeClr val="tx1"/>
                </a:solidFill>
                <a:effectLst/>
              </a:rPr>
              <a:t>10</a:t>
            </a:r>
            <a:r>
              <a:rPr lang="en-US" sz="1200" b="0" i="0" dirty="0">
                <a:solidFill>
                  <a:schemeClr val="tx1"/>
                </a:solidFill>
                <a:effectLst/>
              </a:rPr>
              <a:t>(3), 460.</a:t>
            </a:r>
          </a:p>
          <a:p>
            <a:pPr algn="l"/>
            <a:r>
              <a:rPr lang="en-CA" sz="1200" b="0" i="0" dirty="0">
                <a:solidFill>
                  <a:schemeClr val="tx1"/>
                </a:solidFill>
                <a:effectLst/>
              </a:rPr>
              <a:t>Van Le, H., Hoang, D. A., Tran, C. T., Nguyen, P. Q., Hoang, N. D., Amiri, M., ... &amp; Bui, D. T. (2021). A new approach of deep neural computing for spatial prediction of wildfire danger at tropical climate areas. </a:t>
            </a:r>
            <a:r>
              <a:rPr lang="en-CA" sz="1200" b="0" i="1" dirty="0">
                <a:solidFill>
                  <a:schemeClr val="tx1"/>
                </a:solidFill>
                <a:effectLst/>
              </a:rPr>
              <a:t>Ecological Informatics</a:t>
            </a:r>
            <a:r>
              <a:rPr lang="en-CA" sz="1200" b="0" i="0" dirty="0">
                <a:solidFill>
                  <a:schemeClr val="tx1"/>
                </a:solidFill>
                <a:effectLst/>
              </a:rPr>
              <a:t>, </a:t>
            </a:r>
            <a:r>
              <a:rPr lang="en-CA" sz="1200" b="0" i="1" dirty="0">
                <a:solidFill>
                  <a:schemeClr val="tx1"/>
                </a:solidFill>
                <a:effectLst/>
              </a:rPr>
              <a:t>63</a:t>
            </a:r>
            <a:r>
              <a:rPr lang="en-CA" sz="1200" b="0" i="0" dirty="0">
                <a:solidFill>
                  <a:schemeClr val="tx1"/>
                </a:solidFill>
                <a:effectLst/>
              </a:rPr>
              <a:t>, 101300.</a:t>
            </a:r>
            <a:endParaRPr lang="en-CA" sz="1200" dirty="0">
              <a:solidFill>
                <a:schemeClr val="tx1"/>
              </a:solidFill>
            </a:endParaRPr>
          </a:p>
        </p:txBody>
      </p:sp>
    </p:spTree>
    <p:extLst>
      <p:ext uri="{BB962C8B-B14F-4D97-AF65-F5344CB8AC3E}">
        <p14:creationId xmlns:p14="http://schemas.microsoft.com/office/powerpoint/2010/main" val="346326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6FC6F62-FEC6-45C4-B697-39FDA62A9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53162" y="-776838"/>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latin typeface="Avenir Next LT Pro" panose="020B0504020202020204" pitchFamily="34" charset="0"/>
            </a:endParaRPr>
          </a:p>
        </p:txBody>
      </p:sp>
      <p:pic>
        <p:nvPicPr>
          <p:cNvPr id="5" name="Picture 4">
            <a:extLst>
              <a:ext uri="{FF2B5EF4-FFF2-40B4-BE49-F238E27FC236}">
                <a16:creationId xmlns:a16="http://schemas.microsoft.com/office/drawing/2014/main" id="{6B4E7524-8BEC-4051-B145-EDA2A8F21FDD}"/>
              </a:ext>
            </a:extLst>
          </p:cNvPr>
          <p:cNvPicPr>
            <a:picLocks noChangeAspect="1"/>
          </p:cNvPicPr>
          <p:nvPr/>
        </p:nvPicPr>
        <p:blipFill rotWithShape="1">
          <a:blip r:embed="rId3"/>
          <a:srcRect l="24816" r="25898" b="-1"/>
          <a:stretch/>
        </p:blipFill>
        <p:spPr>
          <a:xfrm>
            <a:off x="762000" y="762001"/>
            <a:ext cx="4572000" cy="5334000"/>
          </a:xfrm>
          <a:prstGeom prst="rect">
            <a:avLst/>
          </a:prstGeom>
        </p:spPr>
      </p:pic>
      <p:grpSp>
        <p:nvGrpSpPr>
          <p:cNvPr id="14" name="Group 13">
            <a:extLst>
              <a:ext uri="{FF2B5EF4-FFF2-40B4-BE49-F238E27FC236}">
                <a16:creationId xmlns:a16="http://schemas.microsoft.com/office/drawing/2014/main" id="{F8D7210F-BCFD-46C1-9A2C-3717368B1A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5829359"/>
            <a:ext cx="4333875" cy="1028642"/>
            <a:chOff x="7153921" y="5829359"/>
            <a:chExt cx="5038079" cy="1028642"/>
          </a:xfrm>
        </p:grpSpPr>
        <p:sp>
          <p:nvSpPr>
            <p:cNvPr id="15" name="Freeform: Shape 14">
              <a:extLst>
                <a:ext uri="{FF2B5EF4-FFF2-40B4-BE49-F238E27FC236}">
                  <a16:creationId xmlns:a16="http://schemas.microsoft.com/office/drawing/2014/main" id="{2C96BB9F-FD85-4689-A888-9A5AA0A14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63906" y="5913098"/>
              <a:ext cx="4228094" cy="944903"/>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16" name="Freeform: Shape 15">
              <a:extLst>
                <a:ext uri="{FF2B5EF4-FFF2-40B4-BE49-F238E27FC236}">
                  <a16:creationId xmlns:a16="http://schemas.microsoft.com/office/drawing/2014/main" id="{78545FC7-27EF-4BF9-A88F-35F089DF69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53921" y="5829359"/>
              <a:ext cx="5038078" cy="1028642"/>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grpSp>
      <p:sp>
        <p:nvSpPr>
          <p:cNvPr id="3" name="Content Placeholder 2">
            <a:extLst>
              <a:ext uri="{FF2B5EF4-FFF2-40B4-BE49-F238E27FC236}">
                <a16:creationId xmlns:a16="http://schemas.microsoft.com/office/drawing/2014/main" id="{9B9748BC-D1FA-46ED-82A6-8A0913C20F8E}"/>
              </a:ext>
            </a:extLst>
          </p:cNvPr>
          <p:cNvSpPr>
            <a:spLocks noGrp="1"/>
          </p:cNvSpPr>
          <p:nvPr>
            <p:ph idx="1"/>
          </p:nvPr>
        </p:nvSpPr>
        <p:spPr>
          <a:xfrm>
            <a:off x="5582653" y="2286000"/>
            <a:ext cx="6448925" cy="4278429"/>
          </a:xfrm>
        </p:spPr>
        <p:txBody>
          <a:bodyPr>
            <a:normAutofit lnSpcReduction="10000"/>
          </a:bodyPr>
          <a:lstStyle/>
          <a:p>
            <a:pPr>
              <a:lnSpc>
                <a:spcPct val="115000"/>
              </a:lnSpc>
            </a:pPr>
            <a:r>
              <a:rPr lang="en-CA" sz="1800" dirty="0"/>
              <a:t>Background</a:t>
            </a:r>
          </a:p>
          <a:p>
            <a:pPr lvl="1">
              <a:lnSpc>
                <a:spcPct val="115000"/>
              </a:lnSpc>
            </a:pPr>
            <a:r>
              <a:rPr lang="en-CA" sz="1800" dirty="0"/>
              <a:t>NDMI is a measure of tree health/moisture</a:t>
            </a:r>
          </a:p>
          <a:p>
            <a:pPr lvl="1">
              <a:lnSpc>
                <a:spcPct val="115000"/>
              </a:lnSpc>
            </a:pPr>
            <a:r>
              <a:rPr lang="en-CA" sz="1800" dirty="0"/>
              <a:t>Is associated with destructive droughts and wildfire risk</a:t>
            </a:r>
          </a:p>
          <a:p>
            <a:pPr lvl="1">
              <a:lnSpc>
                <a:spcPct val="115000"/>
              </a:lnSpc>
            </a:pPr>
            <a:r>
              <a:rPr lang="en-CA" sz="1800" dirty="0"/>
              <a:t>Has historically been associated with climate only</a:t>
            </a:r>
          </a:p>
          <a:p>
            <a:pPr>
              <a:lnSpc>
                <a:spcPct val="115000"/>
              </a:lnSpc>
            </a:pPr>
            <a:r>
              <a:rPr lang="en-CA" sz="1800" dirty="0"/>
              <a:t>Questions</a:t>
            </a:r>
          </a:p>
          <a:p>
            <a:pPr lvl="1">
              <a:lnSpc>
                <a:spcPct val="115000"/>
              </a:lnSpc>
            </a:pPr>
            <a:r>
              <a:rPr lang="en-CA" sz="1800" b="1" dirty="0"/>
              <a:t>Is NDMI also associated with local hydrologic characteristics</a:t>
            </a:r>
          </a:p>
          <a:p>
            <a:pPr lvl="1">
              <a:lnSpc>
                <a:spcPct val="115000"/>
              </a:lnSpc>
            </a:pPr>
            <a:r>
              <a:rPr lang="en-CA" sz="1800" b="1" dirty="0"/>
              <a:t>How far back in time does hydrology impact NDMI (temporal radius of influence)</a:t>
            </a:r>
          </a:p>
          <a:p>
            <a:pPr lvl="1">
              <a:lnSpc>
                <a:spcPct val="115000"/>
              </a:lnSpc>
            </a:pPr>
            <a:r>
              <a:rPr lang="en-CA" sz="1800" dirty="0"/>
              <a:t>How far out in space does hydrology impact NDMI (spatial radius of influence)</a:t>
            </a:r>
          </a:p>
          <a:p>
            <a:pPr lvl="1">
              <a:lnSpc>
                <a:spcPct val="115000"/>
              </a:lnSpc>
            </a:pPr>
            <a:endParaRPr lang="en-CA" sz="1700" dirty="0"/>
          </a:p>
        </p:txBody>
      </p:sp>
      <p:sp>
        <p:nvSpPr>
          <p:cNvPr id="2" name="Title 1">
            <a:extLst>
              <a:ext uri="{FF2B5EF4-FFF2-40B4-BE49-F238E27FC236}">
                <a16:creationId xmlns:a16="http://schemas.microsoft.com/office/drawing/2014/main" id="{D5E5A705-63D6-47F4-9383-9516BE1EDB2A}"/>
              </a:ext>
            </a:extLst>
          </p:cNvPr>
          <p:cNvSpPr>
            <a:spLocks noGrp="1"/>
          </p:cNvSpPr>
          <p:nvPr>
            <p:ph type="title"/>
          </p:nvPr>
        </p:nvSpPr>
        <p:spPr>
          <a:xfrm>
            <a:off x="5669281" y="762000"/>
            <a:ext cx="6256420" cy="1524000"/>
          </a:xfrm>
        </p:spPr>
        <p:txBody>
          <a:bodyPr>
            <a:normAutofit/>
          </a:bodyPr>
          <a:lstStyle/>
          <a:p>
            <a:pPr algn="ctr"/>
            <a:r>
              <a:rPr lang="en-CA" sz="3200" dirty="0"/>
              <a:t> Normalized Difference Moisture Index (NDMI)</a:t>
            </a:r>
          </a:p>
        </p:txBody>
      </p:sp>
    </p:spTree>
    <p:extLst>
      <p:ext uri="{BB962C8B-B14F-4D97-AF65-F5344CB8AC3E}">
        <p14:creationId xmlns:p14="http://schemas.microsoft.com/office/powerpoint/2010/main" val="1528246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5A705-63D6-47F4-9383-9516BE1EDB2A}"/>
              </a:ext>
            </a:extLst>
          </p:cNvPr>
          <p:cNvSpPr>
            <a:spLocks noGrp="1"/>
          </p:cNvSpPr>
          <p:nvPr>
            <p:ph type="title"/>
          </p:nvPr>
        </p:nvSpPr>
        <p:spPr/>
        <p:txBody>
          <a:bodyPr/>
          <a:lstStyle/>
          <a:p>
            <a:r>
              <a:rPr lang="en-CA" dirty="0"/>
              <a:t>Functional Data Analysis (FDA)- Background and Motivations</a:t>
            </a:r>
          </a:p>
        </p:txBody>
      </p:sp>
      <p:sp>
        <p:nvSpPr>
          <p:cNvPr id="3" name="Content Placeholder 2">
            <a:extLst>
              <a:ext uri="{FF2B5EF4-FFF2-40B4-BE49-F238E27FC236}">
                <a16:creationId xmlns:a16="http://schemas.microsoft.com/office/drawing/2014/main" id="{9B9748BC-D1FA-46ED-82A6-8A0913C20F8E}"/>
              </a:ext>
            </a:extLst>
          </p:cNvPr>
          <p:cNvSpPr>
            <a:spLocks noGrp="1"/>
          </p:cNvSpPr>
          <p:nvPr>
            <p:ph idx="1"/>
          </p:nvPr>
        </p:nvSpPr>
        <p:spPr/>
        <p:txBody>
          <a:bodyPr>
            <a:normAutofit fontScale="92500" lnSpcReduction="20000"/>
          </a:bodyPr>
          <a:lstStyle/>
          <a:p>
            <a:r>
              <a:rPr lang="en-CA" dirty="0"/>
              <a:t>Background</a:t>
            </a:r>
          </a:p>
          <a:p>
            <a:pPr lvl="1"/>
            <a:r>
              <a:rPr lang="en-CA" dirty="0"/>
              <a:t>Roots in Fourier decomposition (1800s)</a:t>
            </a:r>
          </a:p>
          <a:p>
            <a:pPr lvl="1"/>
            <a:r>
              <a:rPr lang="en-CA" dirty="0"/>
              <a:t>Expanded in stochastic processes (</a:t>
            </a:r>
            <a:r>
              <a:rPr lang="en-CA" dirty="0" err="1"/>
              <a:t>Karhunen</a:t>
            </a:r>
            <a:r>
              <a:rPr lang="en-CA" dirty="0"/>
              <a:t>–</a:t>
            </a:r>
            <a:r>
              <a:rPr lang="en-CA" dirty="0" err="1"/>
              <a:t>Loève</a:t>
            </a:r>
            <a:r>
              <a:rPr lang="en-CA" dirty="0"/>
              <a:t> theorem, 1940s)</a:t>
            </a:r>
          </a:p>
          <a:p>
            <a:pPr lvl="1"/>
            <a:r>
              <a:rPr lang="en-CA" dirty="0"/>
              <a:t>Formalized by Ramsay and Silverman (1990s)</a:t>
            </a:r>
          </a:p>
          <a:p>
            <a:r>
              <a:rPr lang="en-CA" dirty="0"/>
              <a:t>Motivations</a:t>
            </a:r>
          </a:p>
          <a:p>
            <a:pPr lvl="1"/>
            <a:r>
              <a:rPr lang="en-CA" dirty="0"/>
              <a:t>Missing or irregularly spaced data</a:t>
            </a:r>
          </a:p>
          <a:p>
            <a:pPr lvl="1"/>
            <a:r>
              <a:rPr lang="en-CA" dirty="0"/>
              <a:t>Discrete data may act continuously in real life</a:t>
            </a:r>
          </a:p>
          <a:p>
            <a:pPr lvl="1"/>
            <a:r>
              <a:rPr lang="en-CA" dirty="0"/>
              <a:t>Relationships between variables may also be continuous in real life</a:t>
            </a:r>
          </a:p>
          <a:p>
            <a:pPr lvl="1"/>
            <a:endParaRPr lang="en-CA" dirty="0"/>
          </a:p>
          <a:p>
            <a:pPr lvl="1"/>
            <a:endParaRPr lang="en-CA" dirty="0"/>
          </a:p>
        </p:txBody>
      </p:sp>
    </p:spTree>
    <p:extLst>
      <p:ext uri="{BB962C8B-B14F-4D97-AF65-F5344CB8AC3E}">
        <p14:creationId xmlns:p14="http://schemas.microsoft.com/office/powerpoint/2010/main" val="2239323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2D42DB-7964-493C-80A3-EEED6F8FE89C}"/>
                  </a:ext>
                </a:extLst>
              </p:cNvPr>
              <p:cNvSpPr>
                <a:spLocks noGrp="1"/>
              </p:cNvSpPr>
              <p:nvPr>
                <p:ph idx="1"/>
              </p:nvPr>
            </p:nvSpPr>
            <p:spPr>
              <a:xfrm>
                <a:off x="762000" y="2286000"/>
                <a:ext cx="5334000" cy="4480560"/>
              </a:xfrm>
            </p:spPr>
            <p:txBody>
              <a:bodyPr>
                <a:normAutofit/>
              </a:bodyPr>
              <a:lstStyle/>
              <a:p>
                <a:pPr>
                  <a:lnSpc>
                    <a:spcPct val="115000"/>
                  </a:lnSpc>
                </a:pPr>
                <a:r>
                  <a:rPr lang="en-CA" sz="2000" dirty="0"/>
                  <a:t>Explanatory variables can be modeled as functions</a:t>
                </a:r>
              </a:p>
              <a:p>
                <a:pPr lvl="1">
                  <a:lnSpc>
                    <a:spcPct val="115000"/>
                  </a:lnSpc>
                </a:pPr>
                <a14:m>
                  <m:oMath xmlns:m="http://schemas.openxmlformats.org/officeDocument/2006/math">
                    <m:sSubSup>
                      <m:sSubSupPr>
                        <m:ctrlPr>
                          <a:rPr lang="en-CA" sz="1800" i="1">
                            <a:latin typeface="Cambria Math" panose="02040503050406030204" pitchFamily="18" charset="0"/>
                          </a:rPr>
                        </m:ctrlPr>
                      </m:sSubSupPr>
                      <m:e>
                        <m:r>
                          <a:rPr lang="en-CA" sz="1800" b="0" i="1">
                            <a:latin typeface="Cambria Math" panose="02040503050406030204" pitchFamily="18" charset="0"/>
                          </a:rPr>
                          <m:t>𝑋</m:t>
                        </m:r>
                      </m:e>
                      <m:sub>
                        <m:r>
                          <a:rPr lang="en-CA" sz="1800" b="0" i="1">
                            <a:latin typeface="Cambria Math" panose="02040503050406030204" pitchFamily="18" charset="0"/>
                          </a:rPr>
                          <m:t>𝑖</m:t>
                        </m:r>
                      </m:sub>
                      <m:sup>
                        <m:r>
                          <a:rPr lang="en-CA" sz="1800" b="0" i="1">
                            <a:latin typeface="Cambria Math" panose="02040503050406030204" pitchFamily="18" charset="0"/>
                          </a:rPr>
                          <m:t>𝑘</m:t>
                        </m:r>
                      </m:sup>
                    </m:sSubSup>
                    <m:d>
                      <m:dPr>
                        <m:ctrlPr>
                          <a:rPr lang="en-CA" sz="1800" b="0" i="1">
                            <a:latin typeface="Cambria Math" panose="02040503050406030204" pitchFamily="18" charset="0"/>
                          </a:rPr>
                        </m:ctrlPr>
                      </m:dPr>
                      <m:e>
                        <m:r>
                          <a:rPr lang="en-CA" sz="1800" b="0" i="1">
                            <a:latin typeface="Cambria Math" panose="02040503050406030204" pitchFamily="18" charset="0"/>
                          </a:rPr>
                          <m:t>𝑠</m:t>
                        </m:r>
                      </m:e>
                    </m:d>
                    <m:r>
                      <a:rPr lang="en-CA" sz="1800" b="0" i="1">
                        <a:latin typeface="Cambria Math" panose="02040503050406030204" pitchFamily="18" charset="0"/>
                      </a:rPr>
                      <m:t>=</m:t>
                    </m:r>
                    <m:nary>
                      <m:naryPr>
                        <m:chr m:val="∑"/>
                        <m:ctrlPr>
                          <a:rPr lang="en-CA" sz="1800" b="0" i="1">
                            <a:latin typeface="Cambria Math" panose="02040503050406030204" pitchFamily="18" charset="0"/>
                          </a:rPr>
                        </m:ctrlPr>
                      </m:naryPr>
                      <m:sub>
                        <m:r>
                          <m:rPr>
                            <m:brk m:alnAt="23"/>
                          </m:rPr>
                          <a:rPr lang="en-CA" sz="1800" b="0" i="1">
                            <a:latin typeface="Cambria Math" panose="02040503050406030204" pitchFamily="18" charset="0"/>
                          </a:rPr>
                          <m:t>𝑖</m:t>
                        </m:r>
                        <m:r>
                          <a:rPr lang="en-CA" sz="1800" b="0" i="1">
                            <a:latin typeface="Cambria Math" panose="02040503050406030204" pitchFamily="18" charset="0"/>
                          </a:rPr>
                          <m:t>=1</m:t>
                        </m:r>
                      </m:sub>
                      <m:sup>
                        <m:r>
                          <a:rPr lang="en-CA" sz="1800" b="0" i="1">
                            <a:latin typeface="Cambria Math" panose="02040503050406030204" pitchFamily="18" charset="0"/>
                          </a:rPr>
                          <m:t>𝐿</m:t>
                        </m:r>
                      </m:sup>
                      <m:e>
                        <m:sSub>
                          <m:sSubPr>
                            <m:ctrlPr>
                              <a:rPr lang="en-CA" sz="1800" b="0" i="1">
                                <a:latin typeface="Cambria Math" panose="02040503050406030204" pitchFamily="18" charset="0"/>
                              </a:rPr>
                            </m:ctrlPr>
                          </m:sSubPr>
                          <m:e>
                            <m:r>
                              <a:rPr lang="en-CA" sz="1800" b="0" i="1">
                                <a:latin typeface="Cambria Math" panose="02040503050406030204" pitchFamily="18" charset="0"/>
                              </a:rPr>
                              <m:t>h</m:t>
                            </m:r>
                          </m:e>
                          <m:sub>
                            <m:r>
                              <a:rPr lang="en-CA" sz="1800" b="0" i="1">
                                <a:latin typeface="Cambria Math" panose="02040503050406030204" pitchFamily="18" charset="0"/>
                              </a:rPr>
                              <m:t>𝑖</m:t>
                            </m:r>
                            <m:r>
                              <a:rPr lang="en-CA" sz="1800" b="0" i="1">
                                <a:latin typeface="Cambria Math" panose="02040503050406030204" pitchFamily="18" charset="0"/>
                              </a:rPr>
                              <m:t>,</m:t>
                            </m:r>
                            <m:r>
                              <a:rPr lang="en-CA" sz="1800" b="0" i="1">
                                <a:latin typeface="Cambria Math" panose="02040503050406030204" pitchFamily="18" charset="0"/>
                              </a:rPr>
                              <m:t>𝑗</m:t>
                            </m:r>
                            <m:r>
                              <a:rPr lang="en-CA" sz="1800" b="0" i="1">
                                <a:latin typeface="Cambria Math" panose="02040503050406030204" pitchFamily="18" charset="0"/>
                              </a:rPr>
                              <m:t>,</m:t>
                            </m:r>
                            <m:r>
                              <a:rPr lang="en-CA" sz="1800" b="0" i="1">
                                <a:latin typeface="Cambria Math" panose="02040503050406030204" pitchFamily="18" charset="0"/>
                              </a:rPr>
                              <m:t>𝑘</m:t>
                            </m:r>
                          </m:sub>
                        </m:sSub>
                        <m:sSub>
                          <m:sSubPr>
                            <m:ctrlPr>
                              <a:rPr lang="en-CA" sz="1800" b="0" i="1">
                                <a:latin typeface="Cambria Math" panose="02040503050406030204" pitchFamily="18" charset="0"/>
                              </a:rPr>
                            </m:ctrlPr>
                          </m:sSubPr>
                          <m:e>
                            <m:r>
                              <a:rPr lang="en-CA" sz="1800" b="0" i="1">
                                <a:latin typeface="Cambria Math" panose="02040503050406030204" pitchFamily="18" charset="0"/>
                                <a:ea typeface="Cambria Math" panose="02040503050406030204" pitchFamily="18" charset="0"/>
                              </a:rPr>
                              <m:t>𝛼</m:t>
                            </m:r>
                          </m:e>
                          <m:sub>
                            <m:r>
                              <a:rPr lang="en-CA" sz="1800" b="0" i="1">
                                <a:latin typeface="Cambria Math" panose="02040503050406030204" pitchFamily="18" charset="0"/>
                              </a:rPr>
                              <m:t>𝑗</m:t>
                            </m:r>
                          </m:sub>
                        </m:sSub>
                        <m:r>
                          <a:rPr lang="en-CA" sz="1800" b="0" i="1">
                            <a:latin typeface="Cambria Math" panose="02040503050406030204" pitchFamily="18" charset="0"/>
                          </a:rPr>
                          <m:t>(</m:t>
                        </m:r>
                        <m:r>
                          <a:rPr lang="en-CA" sz="1800" b="0" i="1">
                            <a:latin typeface="Cambria Math" panose="02040503050406030204" pitchFamily="18" charset="0"/>
                          </a:rPr>
                          <m:t>𝑠</m:t>
                        </m:r>
                        <m:r>
                          <a:rPr lang="en-CA" sz="1800" b="0" i="1">
                            <a:latin typeface="Cambria Math" panose="02040503050406030204" pitchFamily="18" charset="0"/>
                          </a:rPr>
                          <m:t>)</m:t>
                        </m:r>
                      </m:e>
                    </m:nary>
                  </m:oMath>
                </a14:m>
                <a:r>
                  <a:rPr lang="en-CA" sz="1800" dirty="0"/>
                  <a:t> for variable </a:t>
                </a:r>
                <a14:m>
                  <m:oMath xmlns:m="http://schemas.openxmlformats.org/officeDocument/2006/math">
                    <m:r>
                      <a:rPr lang="en-CA" sz="1800" b="0" i="1">
                        <a:latin typeface="Cambria Math" panose="02040503050406030204" pitchFamily="18" charset="0"/>
                      </a:rPr>
                      <m:t>𝑘</m:t>
                    </m:r>
                  </m:oMath>
                </a14:m>
                <a:r>
                  <a:rPr lang="en-CA" sz="1800" dirty="0"/>
                  <a:t> and observation </a:t>
                </a:r>
                <a14:m>
                  <m:oMath xmlns:m="http://schemas.openxmlformats.org/officeDocument/2006/math">
                    <m:r>
                      <a:rPr lang="en-CA" sz="1800" b="0" i="1">
                        <a:latin typeface="Cambria Math" panose="02040503050406030204" pitchFamily="18" charset="0"/>
                      </a:rPr>
                      <m:t>𝑖</m:t>
                    </m:r>
                  </m:oMath>
                </a14:m>
                <a:endParaRPr lang="en-CA" sz="1800" dirty="0"/>
              </a:p>
              <a:p>
                <a:pPr lvl="1">
                  <a:lnSpc>
                    <a:spcPct val="115000"/>
                  </a:lnSpc>
                </a:pPr>
                <a14:m>
                  <m:oMath xmlns:m="http://schemas.openxmlformats.org/officeDocument/2006/math">
                    <m:sSub>
                      <m:sSubPr>
                        <m:ctrlPr>
                          <a:rPr lang="en-CA" sz="1800" i="1">
                            <a:latin typeface="Cambria Math" panose="02040503050406030204" pitchFamily="18" charset="0"/>
                          </a:rPr>
                        </m:ctrlPr>
                      </m:sSubPr>
                      <m:e>
                        <m:r>
                          <a:rPr lang="en-CA" sz="1800" i="1">
                            <a:latin typeface="Cambria Math" panose="02040503050406030204" pitchFamily="18" charset="0"/>
                            <a:ea typeface="Cambria Math" panose="02040503050406030204" pitchFamily="18" charset="0"/>
                          </a:rPr>
                          <m:t>𝛼</m:t>
                        </m:r>
                      </m:e>
                      <m:sub>
                        <m:r>
                          <a:rPr lang="en-CA" sz="1800" b="0" i="1">
                            <a:latin typeface="Cambria Math" panose="02040503050406030204" pitchFamily="18" charset="0"/>
                          </a:rPr>
                          <m:t>𝑗</m:t>
                        </m:r>
                      </m:sub>
                    </m:sSub>
                    <m:d>
                      <m:dPr>
                        <m:ctrlPr>
                          <a:rPr lang="en-CA" sz="1800" b="0" i="1">
                            <a:latin typeface="Cambria Math" panose="02040503050406030204" pitchFamily="18" charset="0"/>
                          </a:rPr>
                        </m:ctrlPr>
                      </m:dPr>
                      <m:e>
                        <m:r>
                          <a:rPr lang="en-CA" sz="1800" b="0" i="1">
                            <a:latin typeface="Cambria Math" panose="02040503050406030204" pitchFamily="18" charset="0"/>
                          </a:rPr>
                          <m:t>𝑠</m:t>
                        </m:r>
                      </m:e>
                    </m:d>
                  </m:oMath>
                </a14:m>
                <a:r>
                  <a:rPr lang="en-CA" sz="1800" dirty="0"/>
                  <a:t> is a basis function</a:t>
                </a:r>
              </a:p>
              <a:p>
                <a:pPr>
                  <a:lnSpc>
                    <a:spcPct val="115000"/>
                  </a:lnSpc>
                </a:pPr>
                <a:r>
                  <a:rPr lang="en-CA" sz="2000" dirty="0"/>
                  <a:t>Coefficients connecting explanatory and response is a function</a:t>
                </a:r>
              </a:p>
              <a:p>
                <a:pPr lvl="1">
                  <a:lnSpc>
                    <a:spcPct val="115000"/>
                  </a:lnSpc>
                </a:pPr>
                <a14:m>
                  <m:oMath xmlns:m="http://schemas.openxmlformats.org/officeDocument/2006/math">
                    <m:sSup>
                      <m:sSupPr>
                        <m:ctrlPr>
                          <a:rPr lang="en-CA" sz="1800" i="1">
                            <a:latin typeface="Cambria Math" panose="02040503050406030204" pitchFamily="18" charset="0"/>
                          </a:rPr>
                        </m:ctrlPr>
                      </m:sSupPr>
                      <m:e>
                        <m:r>
                          <a:rPr lang="en-CA" sz="1800" i="1">
                            <a:latin typeface="Cambria Math" panose="02040503050406030204" pitchFamily="18" charset="0"/>
                            <a:ea typeface="Cambria Math" panose="02040503050406030204" pitchFamily="18" charset="0"/>
                          </a:rPr>
                          <m:t>𝛽</m:t>
                        </m:r>
                      </m:e>
                      <m:sup>
                        <m:r>
                          <a:rPr lang="en-CA" sz="1800" b="0" i="1">
                            <a:latin typeface="Cambria Math" panose="02040503050406030204" pitchFamily="18" charset="0"/>
                          </a:rPr>
                          <m:t>𝑘</m:t>
                        </m:r>
                      </m:sup>
                    </m:sSup>
                    <m:d>
                      <m:dPr>
                        <m:ctrlPr>
                          <a:rPr lang="en-CA" sz="1800" b="0" i="1">
                            <a:latin typeface="Cambria Math" panose="02040503050406030204" pitchFamily="18" charset="0"/>
                          </a:rPr>
                        </m:ctrlPr>
                      </m:dPr>
                      <m:e>
                        <m:r>
                          <a:rPr lang="en-CA" sz="1800" b="0" i="1">
                            <a:latin typeface="Cambria Math" panose="02040503050406030204" pitchFamily="18" charset="0"/>
                          </a:rPr>
                          <m:t>𝑠</m:t>
                        </m:r>
                      </m:e>
                    </m:d>
                    <m:r>
                      <a:rPr lang="en-CA" sz="1800" b="0" i="1">
                        <a:latin typeface="Cambria Math" panose="02040503050406030204" pitchFamily="18" charset="0"/>
                      </a:rPr>
                      <m:t>=</m:t>
                    </m:r>
                    <m:nary>
                      <m:naryPr>
                        <m:chr m:val="∑"/>
                        <m:ctrlPr>
                          <a:rPr lang="en-CA" sz="1800" b="0" i="1">
                            <a:latin typeface="Cambria Math" panose="02040503050406030204" pitchFamily="18" charset="0"/>
                          </a:rPr>
                        </m:ctrlPr>
                      </m:naryPr>
                      <m:sub>
                        <m:r>
                          <m:rPr>
                            <m:brk m:alnAt="23"/>
                          </m:rPr>
                          <a:rPr lang="en-CA" sz="1800" b="0" i="1">
                            <a:latin typeface="Cambria Math" panose="02040503050406030204" pitchFamily="18" charset="0"/>
                          </a:rPr>
                          <m:t>𝑖</m:t>
                        </m:r>
                        <m:r>
                          <a:rPr lang="en-CA" sz="1800" b="0" i="1">
                            <a:latin typeface="Cambria Math" panose="02040503050406030204" pitchFamily="18" charset="0"/>
                          </a:rPr>
                          <m:t>=1</m:t>
                        </m:r>
                      </m:sub>
                      <m:sup>
                        <m:r>
                          <a:rPr lang="en-CA" sz="1800" b="0" i="1" smtClean="0">
                            <a:latin typeface="Cambria Math" panose="02040503050406030204" pitchFamily="18" charset="0"/>
                          </a:rPr>
                          <m:t>𝑀</m:t>
                        </m:r>
                      </m:sup>
                      <m:e>
                        <m:sSubSup>
                          <m:sSubSupPr>
                            <m:ctrlPr>
                              <a:rPr lang="en-CA" sz="1800" b="0" i="1">
                                <a:latin typeface="Cambria Math" panose="02040503050406030204" pitchFamily="18" charset="0"/>
                              </a:rPr>
                            </m:ctrlPr>
                          </m:sSubSupPr>
                          <m:e>
                            <m:r>
                              <a:rPr lang="en-CA" sz="1800" b="0" i="1">
                                <a:latin typeface="Cambria Math" panose="02040503050406030204" pitchFamily="18" charset="0"/>
                              </a:rPr>
                              <m:t>𝑏</m:t>
                            </m:r>
                          </m:e>
                          <m:sub>
                            <m:r>
                              <a:rPr lang="en-CA" sz="1800" b="0" i="1">
                                <a:latin typeface="Cambria Math" panose="02040503050406030204" pitchFamily="18" charset="0"/>
                              </a:rPr>
                              <m:t>𝑗</m:t>
                            </m:r>
                          </m:sub>
                          <m:sup>
                            <m:r>
                              <a:rPr lang="en-CA" sz="1800" b="0" i="1">
                                <a:latin typeface="Cambria Math" panose="02040503050406030204" pitchFamily="18" charset="0"/>
                              </a:rPr>
                              <m:t>𝑘</m:t>
                            </m:r>
                          </m:sup>
                        </m:sSubSup>
                        <m:sSub>
                          <m:sSubPr>
                            <m:ctrlPr>
                              <a:rPr lang="en-CA" sz="1800" b="0" i="1">
                                <a:latin typeface="Cambria Math" panose="02040503050406030204" pitchFamily="18" charset="0"/>
                              </a:rPr>
                            </m:ctrlPr>
                          </m:sSubPr>
                          <m:e>
                            <m:r>
                              <a:rPr lang="en-CA" sz="1800" b="0" i="1">
                                <a:latin typeface="Cambria Math" panose="02040503050406030204" pitchFamily="18" charset="0"/>
                              </a:rPr>
                              <m:t>𝐵</m:t>
                            </m:r>
                          </m:e>
                          <m:sub>
                            <m:r>
                              <a:rPr lang="en-CA" sz="1800" b="0" i="1">
                                <a:latin typeface="Cambria Math" panose="02040503050406030204" pitchFamily="18" charset="0"/>
                              </a:rPr>
                              <m:t>𝑗</m:t>
                            </m:r>
                          </m:sub>
                        </m:sSub>
                        <m:r>
                          <a:rPr lang="en-CA" sz="1800" b="0" i="1">
                            <a:latin typeface="Cambria Math" panose="02040503050406030204" pitchFamily="18" charset="0"/>
                          </a:rPr>
                          <m:t>(</m:t>
                        </m:r>
                        <m:r>
                          <a:rPr lang="en-CA" sz="1800" b="0" i="1">
                            <a:latin typeface="Cambria Math" panose="02040503050406030204" pitchFamily="18" charset="0"/>
                          </a:rPr>
                          <m:t>𝑠</m:t>
                        </m:r>
                        <m:r>
                          <a:rPr lang="en-CA" sz="1800" b="0" i="1">
                            <a:latin typeface="Cambria Math" panose="02040503050406030204" pitchFamily="18" charset="0"/>
                          </a:rPr>
                          <m:t>)</m:t>
                        </m:r>
                      </m:e>
                    </m:nary>
                  </m:oMath>
                </a14:m>
                <a:endParaRPr lang="en-CA" sz="1800" dirty="0"/>
              </a:p>
              <a:p>
                <a:pPr lvl="1">
                  <a:lnSpc>
                    <a:spcPct val="115000"/>
                  </a:lnSpc>
                </a:pPr>
                <a14:m>
                  <m:oMath xmlns:m="http://schemas.openxmlformats.org/officeDocument/2006/math">
                    <m:sSub>
                      <m:sSubPr>
                        <m:ctrlPr>
                          <a:rPr lang="en-CA" sz="1800" i="1">
                            <a:latin typeface="Cambria Math" panose="02040503050406030204" pitchFamily="18" charset="0"/>
                          </a:rPr>
                        </m:ctrlPr>
                      </m:sSubPr>
                      <m:e>
                        <m:r>
                          <a:rPr lang="en-CA" sz="1800" b="0" i="1">
                            <a:latin typeface="Cambria Math" panose="02040503050406030204" pitchFamily="18" charset="0"/>
                          </a:rPr>
                          <m:t>𝐵</m:t>
                        </m:r>
                      </m:e>
                      <m:sub>
                        <m:r>
                          <a:rPr lang="en-CA" sz="1800" b="0" i="1">
                            <a:latin typeface="Cambria Math" panose="02040503050406030204" pitchFamily="18" charset="0"/>
                          </a:rPr>
                          <m:t>𝑗</m:t>
                        </m:r>
                      </m:sub>
                    </m:sSub>
                    <m:r>
                      <a:rPr lang="en-CA" sz="1800" b="0" i="1">
                        <a:latin typeface="Cambria Math" panose="02040503050406030204" pitchFamily="18" charset="0"/>
                      </a:rPr>
                      <m:t>(</m:t>
                    </m:r>
                    <m:r>
                      <a:rPr lang="en-CA" sz="1800" b="0" i="1">
                        <a:latin typeface="Cambria Math" panose="02040503050406030204" pitchFamily="18" charset="0"/>
                      </a:rPr>
                      <m:t>𝑠</m:t>
                    </m:r>
                    <m:r>
                      <a:rPr lang="en-CA" sz="1800" b="0" i="1">
                        <a:latin typeface="Cambria Math" panose="02040503050406030204" pitchFamily="18" charset="0"/>
                      </a:rPr>
                      <m:t>)</m:t>
                    </m:r>
                  </m:oMath>
                </a14:m>
                <a:r>
                  <a:rPr lang="en-CA" sz="1800" dirty="0"/>
                  <a:t> is a basis function</a:t>
                </a:r>
              </a:p>
              <a:p>
                <a:pPr>
                  <a:lnSpc>
                    <a:spcPct val="115000"/>
                  </a:lnSpc>
                </a:pPr>
                <a14:m>
                  <m:oMath xmlns:m="http://schemas.openxmlformats.org/officeDocument/2006/math">
                    <m:sSubSup>
                      <m:sSubSupPr>
                        <m:ctrlPr>
                          <a:rPr lang="en-CA" sz="2000" i="1">
                            <a:latin typeface="Cambria Math" panose="02040503050406030204" pitchFamily="18" charset="0"/>
                          </a:rPr>
                        </m:ctrlPr>
                      </m:sSubSupPr>
                      <m:e>
                        <m:r>
                          <a:rPr lang="en-CA" sz="2000" b="0" i="1">
                            <a:latin typeface="Cambria Math" panose="02040503050406030204" pitchFamily="18" charset="0"/>
                          </a:rPr>
                          <m:t>𝑌</m:t>
                        </m:r>
                      </m:e>
                      <m:sub>
                        <m:r>
                          <a:rPr lang="en-CA" sz="2000" b="0" i="1">
                            <a:latin typeface="Cambria Math" panose="02040503050406030204" pitchFamily="18" charset="0"/>
                          </a:rPr>
                          <m:t>𝑖</m:t>
                        </m:r>
                      </m:sub>
                      <m:sup>
                        <m:r>
                          <a:rPr lang="en-CA" sz="2000" b="0" i="1">
                            <a:latin typeface="Cambria Math" panose="02040503050406030204" pitchFamily="18" charset="0"/>
                          </a:rPr>
                          <m:t>𝑡</m:t>
                        </m:r>
                      </m:sup>
                    </m:sSubSup>
                    <m:r>
                      <a:rPr lang="en-CA" sz="2000" b="0" i="1">
                        <a:latin typeface="Cambria Math" panose="02040503050406030204" pitchFamily="18" charset="0"/>
                      </a:rPr>
                      <m:t>=</m:t>
                    </m:r>
                    <m:nary>
                      <m:naryPr>
                        <m:chr m:val="∑"/>
                        <m:ctrlPr>
                          <a:rPr lang="en-CA" sz="2000" b="0" i="1">
                            <a:latin typeface="Cambria Math" panose="02040503050406030204" pitchFamily="18" charset="0"/>
                          </a:rPr>
                        </m:ctrlPr>
                      </m:naryPr>
                      <m:sub>
                        <m:r>
                          <m:rPr>
                            <m:brk m:alnAt="23"/>
                          </m:rPr>
                          <a:rPr lang="en-CA" sz="2000" b="0" i="1">
                            <a:latin typeface="Cambria Math" panose="02040503050406030204" pitchFamily="18" charset="0"/>
                          </a:rPr>
                          <m:t>𝑘</m:t>
                        </m:r>
                        <m:r>
                          <a:rPr lang="en-CA" sz="2000" b="0" i="1">
                            <a:latin typeface="Cambria Math" panose="02040503050406030204" pitchFamily="18" charset="0"/>
                          </a:rPr>
                          <m:t>=1</m:t>
                        </m:r>
                      </m:sub>
                      <m:sup>
                        <m:r>
                          <a:rPr lang="en-CA" sz="2000" b="0" i="1">
                            <a:latin typeface="Cambria Math" panose="02040503050406030204" pitchFamily="18" charset="0"/>
                          </a:rPr>
                          <m:t>𝐸</m:t>
                        </m:r>
                      </m:sup>
                      <m:e>
                        <m:nary>
                          <m:naryPr>
                            <m:ctrlPr>
                              <a:rPr lang="en-CA" sz="2000" b="0" i="1">
                                <a:latin typeface="Cambria Math" panose="02040503050406030204" pitchFamily="18" charset="0"/>
                              </a:rPr>
                            </m:ctrlPr>
                          </m:naryPr>
                          <m:sub>
                            <m:r>
                              <m:rPr>
                                <m:brk m:alnAt="23"/>
                              </m:rPr>
                              <a:rPr lang="en-CA" sz="2000" b="0" i="1">
                                <a:latin typeface="Cambria Math" panose="02040503050406030204" pitchFamily="18" charset="0"/>
                              </a:rPr>
                              <m:t>0</m:t>
                            </m:r>
                          </m:sub>
                          <m:sup>
                            <m:r>
                              <a:rPr lang="en-CA" sz="2000" b="0" i="1">
                                <a:latin typeface="Cambria Math" panose="02040503050406030204" pitchFamily="18" charset="0"/>
                              </a:rPr>
                              <m:t>𝑡</m:t>
                            </m:r>
                          </m:sup>
                          <m:e>
                            <m:sSup>
                              <m:sSupPr>
                                <m:ctrlPr>
                                  <a:rPr lang="en-CA" sz="2000" b="0" i="1">
                                    <a:latin typeface="Cambria Math" panose="02040503050406030204" pitchFamily="18" charset="0"/>
                                  </a:rPr>
                                </m:ctrlPr>
                              </m:sSupPr>
                              <m:e>
                                <m:r>
                                  <a:rPr lang="en-CA" sz="2000" b="0" i="1">
                                    <a:latin typeface="Cambria Math" panose="02040503050406030204" pitchFamily="18" charset="0"/>
                                    <a:ea typeface="Cambria Math" panose="02040503050406030204" pitchFamily="18" charset="0"/>
                                  </a:rPr>
                                  <m:t>𝛽</m:t>
                                </m:r>
                              </m:e>
                              <m:sup>
                                <m:r>
                                  <a:rPr lang="en-CA" sz="2000" b="0" i="1">
                                    <a:latin typeface="Cambria Math" panose="02040503050406030204" pitchFamily="18" charset="0"/>
                                  </a:rPr>
                                  <m:t>𝑘</m:t>
                                </m:r>
                              </m:sup>
                            </m:sSup>
                            <m:d>
                              <m:dPr>
                                <m:ctrlPr>
                                  <a:rPr lang="en-CA" sz="2000" b="0" i="1">
                                    <a:latin typeface="Cambria Math" panose="02040503050406030204" pitchFamily="18" charset="0"/>
                                  </a:rPr>
                                </m:ctrlPr>
                              </m:dPr>
                              <m:e>
                                <m:r>
                                  <a:rPr lang="en-CA" sz="2000" b="0" i="1">
                                    <a:latin typeface="Cambria Math" panose="02040503050406030204" pitchFamily="18" charset="0"/>
                                  </a:rPr>
                                  <m:t>𝑠</m:t>
                                </m:r>
                              </m:e>
                            </m:d>
                            <m:sSubSup>
                              <m:sSubSupPr>
                                <m:ctrlPr>
                                  <a:rPr lang="en-CA" sz="2000" b="0" i="1">
                                    <a:latin typeface="Cambria Math" panose="02040503050406030204" pitchFamily="18" charset="0"/>
                                  </a:rPr>
                                </m:ctrlPr>
                              </m:sSubSupPr>
                              <m:e>
                                <m:r>
                                  <a:rPr lang="en-CA" sz="2000" b="0" i="1">
                                    <a:latin typeface="Cambria Math" panose="02040503050406030204" pitchFamily="18" charset="0"/>
                                  </a:rPr>
                                  <m:t>𝑋</m:t>
                                </m:r>
                              </m:e>
                              <m:sub>
                                <m:r>
                                  <a:rPr lang="en-CA" sz="2000" b="0" i="1">
                                    <a:latin typeface="Cambria Math" panose="02040503050406030204" pitchFamily="18" charset="0"/>
                                  </a:rPr>
                                  <m:t>𝑖</m:t>
                                </m:r>
                              </m:sub>
                              <m:sup>
                                <m:r>
                                  <a:rPr lang="en-CA" sz="2000" b="0" i="1">
                                    <a:latin typeface="Cambria Math" panose="02040503050406030204" pitchFamily="18" charset="0"/>
                                  </a:rPr>
                                  <m:t>𝑘</m:t>
                                </m:r>
                              </m:sup>
                            </m:sSubSup>
                            <m:d>
                              <m:dPr>
                                <m:ctrlPr>
                                  <a:rPr lang="en-CA" sz="2000" b="0" i="1">
                                    <a:latin typeface="Cambria Math" panose="02040503050406030204" pitchFamily="18" charset="0"/>
                                  </a:rPr>
                                </m:ctrlPr>
                              </m:dPr>
                              <m:e>
                                <m:r>
                                  <a:rPr lang="en-CA" sz="2000" b="0" i="1">
                                    <a:latin typeface="Cambria Math" panose="02040503050406030204" pitchFamily="18" charset="0"/>
                                  </a:rPr>
                                  <m:t>𝑠</m:t>
                                </m:r>
                              </m:e>
                            </m:d>
                            <m:r>
                              <a:rPr lang="en-CA" sz="2000" b="0" i="1">
                                <a:latin typeface="Cambria Math" panose="02040503050406030204" pitchFamily="18" charset="0"/>
                              </a:rPr>
                              <m:t> </m:t>
                            </m:r>
                            <m:r>
                              <a:rPr lang="en-CA" sz="2000" b="0" i="1">
                                <a:latin typeface="Cambria Math" panose="02040503050406030204" pitchFamily="18" charset="0"/>
                              </a:rPr>
                              <m:t>𝑑𝑠</m:t>
                            </m:r>
                          </m:e>
                        </m:nary>
                      </m:e>
                    </m:nary>
                    <m:r>
                      <a:rPr lang="en-CA" sz="2000" b="0" i="1">
                        <a:latin typeface="Cambria Math" panose="02040503050406030204" pitchFamily="18" charset="0"/>
                      </a:rPr>
                      <m:t>+</m:t>
                    </m:r>
                    <m:sSubSup>
                      <m:sSubSupPr>
                        <m:ctrlPr>
                          <a:rPr lang="en-CA" sz="2000" b="0" i="1">
                            <a:latin typeface="Cambria Math" panose="02040503050406030204" pitchFamily="18" charset="0"/>
                          </a:rPr>
                        </m:ctrlPr>
                      </m:sSubSupPr>
                      <m:e>
                        <m:r>
                          <a:rPr lang="en-CA" sz="2000" b="0" i="1">
                            <a:latin typeface="Cambria Math" panose="02040503050406030204" pitchFamily="18" charset="0"/>
                            <a:ea typeface="Cambria Math" panose="02040503050406030204" pitchFamily="18" charset="0"/>
                          </a:rPr>
                          <m:t>𝜀</m:t>
                        </m:r>
                      </m:e>
                      <m:sub>
                        <m:r>
                          <a:rPr lang="en-CA" sz="2000" b="0" i="1">
                            <a:latin typeface="Cambria Math" panose="02040503050406030204" pitchFamily="18" charset="0"/>
                          </a:rPr>
                          <m:t>𝑖</m:t>
                        </m:r>
                      </m:sub>
                      <m:sup>
                        <m:r>
                          <a:rPr lang="en-CA" sz="2000" b="0" i="1">
                            <a:latin typeface="Cambria Math" panose="02040503050406030204" pitchFamily="18" charset="0"/>
                          </a:rPr>
                          <m:t>𝑡</m:t>
                        </m:r>
                      </m:sup>
                    </m:sSubSup>
                  </m:oMath>
                </a14:m>
                <a:endParaRPr lang="en-CA" sz="2000" dirty="0"/>
              </a:p>
            </p:txBody>
          </p:sp>
        </mc:Choice>
        <mc:Fallback xmlns="">
          <p:sp>
            <p:nvSpPr>
              <p:cNvPr id="3" name="Content Placeholder 2">
                <a:extLst>
                  <a:ext uri="{FF2B5EF4-FFF2-40B4-BE49-F238E27FC236}">
                    <a16:creationId xmlns:a16="http://schemas.microsoft.com/office/drawing/2014/main" id="{8E2D42DB-7964-493C-80A3-EEED6F8FE89C}"/>
                  </a:ext>
                </a:extLst>
              </p:cNvPr>
              <p:cNvSpPr>
                <a:spLocks noGrp="1" noRot="1" noChangeAspect="1" noMove="1" noResize="1" noEditPoints="1" noAdjustHandles="1" noChangeArrowheads="1" noChangeShapeType="1" noTextEdit="1"/>
              </p:cNvSpPr>
              <p:nvPr>
                <p:ph idx="1"/>
              </p:nvPr>
            </p:nvSpPr>
            <p:spPr>
              <a:xfrm>
                <a:off x="762000" y="2286000"/>
                <a:ext cx="5334000" cy="4480560"/>
              </a:xfrm>
              <a:blipFill>
                <a:blip r:embed="rId3"/>
                <a:stretch>
                  <a:fillRect l="-1029" t="-136"/>
                </a:stretch>
              </a:blipFill>
            </p:spPr>
            <p:txBody>
              <a:bodyPr/>
              <a:lstStyle/>
              <a:p>
                <a:r>
                  <a:rPr lang="en-CA">
                    <a:noFill/>
                  </a:rPr>
                  <a:t> </a:t>
                </a:r>
              </a:p>
            </p:txBody>
          </p:sp>
        </mc:Fallback>
      </mc:AlternateContent>
      <p:sp>
        <p:nvSpPr>
          <p:cNvPr id="2" name="Title 1">
            <a:extLst>
              <a:ext uri="{FF2B5EF4-FFF2-40B4-BE49-F238E27FC236}">
                <a16:creationId xmlns:a16="http://schemas.microsoft.com/office/drawing/2014/main" id="{44765FEF-CDDB-4B72-B7A4-0A20F411C8E1}"/>
              </a:ext>
            </a:extLst>
          </p:cNvPr>
          <p:cNvSpPr>
            <a:spLocks noGrp="1"/>
          </p:cNvSpPr>
          <p:nvPr>
            <p:ph type="title"/>
          </p:nvPr>
        </p:nvSpPr>
        <p:spPr>
          <a:xfrm>
            <a:off x="762000" y="762000"/>
            <a:ext cx="6024880" cy="1524000"/>
          </a:xfrm>
        </p:spPr>
        <p:txBody>
          <a:bodyPr>
            <a:normAutofit/>
          </a:bodyPr>
          <a:lstStyle/>
          <a:p>
            <a:r>
              <a:rPr lang="en-CA" sz="3600" dirty="0"/>
              <a:t>Scalar-on-Function Regression</a:t>
            </a:r>
          </a:p>
        </p:txBody>
      </p:sp>
      <p:pic>
        <p:nvPicPr>
          <p:cNvPr id="5" name="Picture 4">
            <a:extLst>
              <a:ext uri="{FF2B5EF4-FFF2-40B4-BE49-F238E27FC236}">
                <a16:creationId xmlns:a16="http://schemas.microsoft.com/office/drawing/2014/main" id="{912187A0-28BC-45EB-AE2F-FB4396CB8E89}"/>
              </a:ext>
            </a:extLst>
          </p:cNvPr>
          <p:cNvPicPr>
            <a:picLocks noChangeAspect="1"/>
          </p:cNvPicPr>
          <p:nvPr/>
        </p:nvPicPr>
        <p:blipFill>
          <a:blip r:embed="rId4"/>
          <a:stretch>
            <a:fillRect/>
          </a:stretch>
        </p:blipFill>
        <p:spPr>
          <a:xfrm>
            <a:off x="6858000" y="1671637"/>
            <a:ext cx="5334000" cy="3533775"/>
          </a:xfrm>
          <a:prstGeom prst="rect">
            <a:avLst/>
          </a:prstGeom>
        </p:spPr>
      </p:pic>
    </p:spTree>
    <p:extLst>
      <p:ext uri="{BB962C8B-B14F-4D97-AF65-F5344CB8AC3E}">
        <p14:creationId xmlns:p14="http://schemas.microsoft.com/office/powerpoint/2010/main" val="1432674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05345-3C89-4F50-9B14-6870A0C359EC}"/>
              </a:ext>
            </a:extLst>
          </p:cNvPr>
          <p:cNvSpPr>
            <a:spLocks noGrp="1"/>
          </p:cNvSpPr>
          <p:nvPr>
            <p:ph type="title"/>
          </p:nvPr>
        </p:nvSpPr>
        <p:spPr/>
        <p:txBody>
          <a:bodyPr/>
          <a:lstStyle/>
          <a:p>
            <a:r>
              <a:rPr lang="en-CA" dirty="0"/>
              <a:t>Fitting Functional Data- Basis Functions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9E47FF-89CD-4254-A3E5-686C126736AF}"/>
                  </a:ext>
                </a:extLst>
              </p:cNvPr>
              <p:cNvSpPr>
                <a:spLocks noGrp="1"/>
              </p:cNvSpPr>
              <p:nvPr>
                <p:ph idx="1"/>
              </p:nvPr>
            </p:nvSpPr>
            <p:spPr/>
            <p:txBody>
              <a:bodyPr>
                <a:normAutofit fontScale="77500" lnSpcReduction="20000"/>
              </a:bodyPr>
              <a:lstStyle/>
              <a:p>
                <a:r>
                  <a:rPr lang="en-CA" dirty="0"/>
                  <a:t>Monomial</a:t>
                </a:r>
              </a:p>
              <a:p>
                <a:pPr lvl="1"/>
                <a:r>
                  <a:rPr lang="en-CA" dirty="0"/>
                  <a:t>1, t, t</a:t>
                </a:r>
                <a:r>
                  <a:rPr lang="en-CA" baseline="30000" dirty="0"/>
                  <a:t>2</a:t>
                </a:r>
                <a:r>
                  <a:rPr lang="en-CA" dirty="0"/>
                  <a:t>,… </a:t>
                </a:r>
                <a:r>
                  <a:rPr lang="en-CA" dirty="0" err="1"/>
                  <a:t>t</a:t>
                </a:r>
                <a:r>
                  <a:rPr lang="en-CA" baseline="30000" dirty="0" err="1"/>
                  <a:t>n</a:t>
                </a:r>
                <a:r>
                  <a:rPr lang="en-CA" dirty="0"/>
                  <a:t>…</a:t>
                </a:r>
                <a:endParaRPr lang="en-CA" baseline="30000" dirty="0"/>
              </a:p>
              <a:p>
                <a:r>
                  <a:rPr lang="en-CA" dirty="0"/>
                  <a:t>B-spline</a:t>
                </a:r>
              </a:p>
              <a:p>
                <a:pPr lvl="1"/>
                <a14:m>
                  <m:oMath xmlns:m="http://schemas.openxmlformats.org/officeDocument/2006/math">
                    <m:sSub>
                      <m:sSubPr>
                        <m:ctrlPr>
                          <a:rPr lang="en-CA" i="1" smtClean="0">
                            <a:latin typeface="Cambria Math" panose="02040503050406030204" pitchFamily="18" charset="0"/>
                          </a:rPr>
                        </m:ctrlPr>
                      </m:sSubPr>
                      <m:e>
                        <m:r>
                          <a:rPr lang="en-CA" b="0" i="1" smtClean="0">
                            <a:latin typeface="Cambria Math" panose="02040503050406030204" pitchFamily="18" charset="0"/>
                          </a:rPr>
                          <m:t>𝑁</m:t>
                        </m:r>
                      </m:e>
                      <m:sub>
                        <m:r>
                          <a:rPr lang="en-CA" b="0" i="1" smtClean="0">
                            <a:latin typeface="Cambria Math" panose="02040503050406030204" pitchFamily="18" charset="0"/>
                          </a:rPr>
                          <m:t>𝑖</m:t>
                        </m:r>
                        <m:r>
                          <a:rPr lang="en-CA" b="0" i="1" smtClean="0">
                            <a:latin typeface="Cambria Math" panose="02040503050406030204" pitchFamily="18" charset="0"/>
                          </a:rPr>
                          <m:t>,</m:t>
                        </m:r>
                        <m:r>
                          <a:rPr lang="en-CA" b="0" i="1" smtClean="0">
                            <a:latin typeface="Cambria Math" panose="02040503050406030204" pitchFamily="18" charset="0"/>
                          </a:rPr>
                          <m:t>𝑝</m:t>
                        </m:r>
                      </m:sub>
                    </m:sSub>
                    <m:d>
                      <m:dPr>
                        <m:ctrlPr>
                          <a:rPr lang="en-CA" b="0" i="1" smtClean="0">
                            <a:latin typeface="Cambria Math" panose="02040503050406030204" pitchFamily="18" charset="0"/>
                          </a:rPr>
                        </m:ctrlPr>
                      </m:dPr>
                      <m:e>
                        <m:r>
                          <a:rPr lang="en-CA" b="0" i="1" smtClean="0">
                            <a:latin typeface="Cambria Math" panose="02040503050406030204" pitchFamily="18" charset="0"/>
                          </a:rPr>
                          <m:t>𝑢</m:t>
                        </m:r>
                      </m:e>
                    </m:d>
                    <m:r>
                      <a:rPr lang="en-CA" b="0" i="1" smtClean="0">
                        <a:latin typeface="Cambria Math" panose="02040503050406030204" pitchFamily="18" charset="0"/>
                      </a:rPr>
                      <m:t>=</m:t>
                    </m:r>
                    <m:f>
                      <m:fPr>
                        <m:ctrlPr>
                          <a:rPr lang="en-CA" b="0" i="1" smtClean="0">
                            <a:latin typeface="Cambria Math" panose="02040503050406030204" pitchFamily="18" charset="0"/>
                          </a:rPr>
                        </m:ctrlPr>
                      </m:fPr>
                      <m:num>
                        <m:r>
                          <a:rPr lang="en-CA" b="0" i="1" smtClean="0">
                            <a:latin typeface="Cambria Math" panose="02040503050406030204" pitchFamily="18" charset="0"/>
                          </a:rPr>
                          <m:t>𝑢</m:t>
                        </m:r>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𝑢</m:t>
                            </m:r>
                          </m:e>
                          <m:sub>
                            <m:r>
                              <a:rPr lang="en-CA" b="0" i="1" smtClean="0">
                                <a:latin typeface="Cambria Math" panose="02040503050406030204" pitchFamily="18" charset="0"/>
                              </a:rPr>
                              <m:t>𝑖</m:t>
                            </m:r>
                          </m:sub>
                        </m:sSub>
                      </m:num>
                      <m:den>
                        <m:sSub>
                          <m:sSubPr>
                            <m:ctrlPr>
                              <a:rPr lang="en-CA" b="0" i="1" smtClean="0">
                                <a:latin typeface="Cambria Math" panose="02040503050406030204" pitchFamily="18" charset="0"/>
                              </a:rPr>
                            </m:ctrlPr>
                          </m:sSubPr>
                          <m:e>
                            <m:r>
                              <a:rPr lang="en-CA" b="0" i="1" smtClean="0">
                                <a:latin typeface="Cambria Math" panose="02040503050406030204" pitchFamily="18" charset="0"/>
                              </a:rPr>
                              <m:t>𝑢</m:t>
                            </m:r>
                          </m:e>
                          <m:sub>
                            <m:r>
                              <a:rPr lang="en-CA" b="0" i="1" smtClean="0">
                                <a:latin typeface="Cambria Math" panose="02040503050406030204" pitchFamily="18" charset="0"/>
                              </a:rPr>
                              <m:t>𝑖</m:t>
                            </m:r>
                            <m:r>
                              <a:rPr lang="en-CA" b="0" i="1" smtClean="0">
                                <a:latin typeface="Cambria Math" panose="02040503050406030204" pitchFamily="18" charset="0"/>
                              </a:rPr>
                              <m:t>+</m:t>
                            </m:r>
                            <m:r>
                              <a:rPr lang="en-CA" b="0" i="1" smtClean="0">
                                <a:latin typeface="Cambria Math" panose="02040503050406030204" pitchFamily="18" charset="0"/>
                              </a:rPr>
                              <m:t>𝑝</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𝑢</m:t>
                            </m:r>
                          </m:e>
                          <m:sub>
                            <m:r>
                              <a:rPr lang="en-CA" b="0" i="1" smtClean="0">
                                <a:latin typeface="Cambria Math" panose="02040503050406030204" pitchFamily="18" charset="0"/>
                              </a:rPr>
                              <m:t>𝑖</m:t>
                            </m:r>
                          </m:sub>
                        </m:sSub>
                      </m:den>
                    </m:f>
                    <m:sSub>
                      <m:sSubPr>
                        <m:ctrlPr>
                          <a:rPr lang="en-CA" b="0" i="1" smtClean="0">
                            <a:latin typeface="Cambria Math" panose="02040503050406030204" pitchFamily="18" charset="0"/>
                          </a:rPr>
                        </m:ctrlPr>
                      </m:sSubPr>
                      <m:e>
                        <m:r>
                          <a:rPr lang="en-CA" b="0" i="1" smtClean="0">
                            <a:latin typeface="Cambria Math" panose="02040503050406030204" pitchFamily="18" charset="0"/>
                          </a:rPr>
                          <m:t>𝑁</m:t>
                        </m:r>
                      </m:e>
                      <m:sub>
                        <m:r>
                          <a:rPr lang="en-CA" b="0" i="1" smtClean="0">
                            <a:latin typeface="Cambria Math" panose="02040503050406030204" pitchFamily="18" charset="0"/>
                          </a:rPr>
                          <m:t>𝑖</m:t>
                        </m:r>
                        <m:r>
                          <a:rPr lang="en-CA" b="0" i="1" smtClean="0">
                            <a:latin typeface="Cambria Math" panose="02040503050406030204" pitchFamily="18" charset="0"/>
                          </a:rPr>
                          <m:t>,</m:t>
                        </m:r>
                        <m:r>
                          <a:rPr lang="en-CA" b="0" i="1" smtClean="0">
                            <a:latin typeface="Cambria Math" panose="02040503050406030204" pitchFamily="18" charset="0"/>
                          </a:rPr>
                          <m:t>𝑝</m:t>
                        </m:r>
                        <m:r>
                          <a:rPr lang="en-CA" b="0" i="1" smtClean="0">
                            <a:latin typeface="Cambria Math" panose="02040503050406030204" pitchFamily="18" charset="0"/>
                          </a:rPr>
                          <m:t>−1</m:t>
                        </m:r>
                      </m:sub>
                    </m:sSub>
                    <m:d>
                      <m:dPr>
                        <m:ctrlPr>
                          <a:rPr lang="en-CA" b="0" i="1" smtClean="0">
                            <a:latin typeface="Cambria Math" panose="02040503050406030204" pitchFamily="18" charset="0"/>
                          </a:rPr>
                        </m:ctrlPr>
                      </m:dPr>
                      <m:e>
                        <m:r>
                          <a:rPr lang="en-CA" b="0" i="1" smtClean="0">
                            <a:latin typeface="Cambria Math" panose="02040503050406030204" pitchFamily="18" charset="0"/>
                          </a:rPr>
                          <m:t>𝑢</m:t>
                        </m:r>
                      </m:e>
                    </m:d>
                    <m:r>
                      <a:rPr lang="en-CA" b="0" i="1" smtClean="0">
                        <a:latin typeface="Cambria Math" panose="02040503050406030204" pitchFamily="18" charset="0"/>
                      </a:rPr>
                      <m:t>+</m:t>
                    </m:r>
                    <m:f>
                      <m:fPr>
                        <m:ctrlPr>
                          <a:rPr lang="en-CA" b="0" i="1" smtClean="0">
                            <a:latin typeface="Cambria Math" panose="02040503050406030204" pitchFamily="18" charset="0"/>
                          </a:rPr>
                        </m:ctrlPr>
                      </m:fPr>
                      <m:num>
                        <m:sSub>
                          <m:sSubPr>
                            <m:ctrlPr>
                              <a:rPr lang="en-CA" b="0" i="1" smtClean="0">
                                <a:latin typeface="Cambria Math" panose="02040503050406030204" pitchFamily="18" charset="0"/>
                              </a:rPr>
                            </m:ctrlPr>
                          </m:sSubPr>
                          <m:e>
                            <m:r>
                              <a:rPr lang="en-CA" b="0" i="1" smtClean="0">
                                <a:latin typeface="Cambria Math" panose="02040503050406030204" pitchFamily="18" charset="0"/>
                              </a:rPr>
                              <m:t>𝑢</m:t>
                            </m:r>
                          </m:e>
                          <m:sub>
                            <m:r>
                              <a:rPr lang="en-CA" b="0" i="1" smtClean="0">
                                <a:latin typeface="Cambria Math" panose="02040503050406030204" pitchFamily="18" charset="0"/>
                              </a:rPr>
                              <m:t>𝑖</m:t>
                            </m:r>
                            <m:r>
                              <a:rPr lang="en-CA" b="0" i="1" smtClean="0">
                                <a:latin typeface="Cambria Math" panose="02040503050406030204" pitchFamily="18" charset="0"/>
                              </a:rPr>
                              <m:t>+</m:t>
                            </m:r>
                            <m:r>
                              <a:rPr lang="en-CA" b="0" i="1" smtClean="0">
                                <a:latin typeface="Cambria Math" panose="02040503050406030204" pitchFamily="18" charset="0"/>
                              </a:rPr>
                              <m:t>𝑝</m:t>
                            </m:r>
                            <m:r>
                              <a:rPr lang="en-CA" b="0" i="1" smtClean="0">
                                <a:latin typeface="Cambria Math" panose="02040503050406030204" pitchFamily="18" charset="0"/>
                              </a:rPr>
                              <m:t>+1</m:t>
                            </m:r>
                          </m:sub>
                        </m:sSub>
                        <m:r>
                          <a:rPr lang="en-CA" b="0" i="1" smtClean="0">
                            <a:latin typeface="Cambria Math" panose="02040503050406030204" pitchFamily="18" charset="0"/>
                          </a:rPr>
                          <m:t>−</m:t>
                        </m:r>
                        <m:r>
                          <a:rPr lang="en-CA" b="0" i="1" smtClean="0">
                            <a:latin typeface="Cambria Math" panose="02040503050406030204" pitchFamily="18" charset="0"/>
                          </a:rPr>
                          <m:t>𝑢</m:t>
                        </m:r>
                      </m:num>
                      <m:den>
                        <m:sSub>
                          <m:sSubPr>
                            <m:ctrlPr>
                              <a:rPr lang="en-CA" b="0" i="1" smtClean="0">
                                <a:latin typeface="Cambria Math" panose="02040503050406030204" pitchFamily="18" charset="0"/>
                              </a:rPr>
                            </m:ctrlPr>
                          </m:sSubPr>
                          <m:e>
                            <m:r>
                              <a:rPr lang="en-CA" b="0" i="1" smtClean="0">
                                <a:latin typeface="Cambria Math" panose="02040503050406030204" pitchFamily="18" charset="0"/>
                              </a:rPr>
                              <m:t>𝑢</m:t>
                            </m:r>
                          </m:e>
                          <m:sub>
                            <m:r>
                              <a:rPr lang="en-CA" b="0" i="1" smtClean="0">
                                <a:latin typeface="Cambria Math" panose="02040503050406030204" pitchFamily="18" charset="0"/>
                              </a:rPr>
                              <m:t>𝑖</m:t>
                            </m:r>
                            <m:r>
                              <a:rPr lang="en-CA" b="0" i="1" smtClean="0">
                                <a:latin typeface="Cambria Math" panose="02040503050406030204" pitchFamily="18" charset="0"/>
                              </a:rPr>
                              <m:t>+</m:t>
                            </m:r>
                            <m:r>
                              <a:rPr lang="en-CA" b="0" i="1" smtClean="0">
                                <a:latin typeface="Cambria Math" panose="02040503050406030204" pitchFamily="18" charset="0"/>
                              </a:rPr>
                              <m:t>𝑝</m:t>
                            </m:r>
                            <m:r>
                              <a:rPr lang="en-CA" b="0" i="1" smtClean="0">
                                <a:latin typeface="Cambria Math" panose="02040503050406030204" pitchFamily="18" charset="0"/>
                              </a:rPr>
                              <m:t>+1</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𝑢</m:t>
                            </m:r>
                          </m:e>
                          <m:sub>
                            <m:r>
                              <a:rPr lang="en-CA" b="0" i="1" smtClean="0">
                                <a:latin typeface="Cambria Math" panose="02040503050406030204" pitchFamily="18" charset="0"/>
                              </a:rPr>
                              <m:t>𝑖</m:t>
                            </m:r>
                            <m:r>
                              <a:rPr lang="en-CA" b="0" i="1" smtClean="0">
                                <a:latin typeface="Cambria Math" panose="02040503050406030204" pitchFamily="18" charset="0"/>
                              </a:rPr>
                              <m:t>+1</m:t>
                            </m:r>
                          </m:sub>
                        </m:sSub>
                      </m:den>
                    </m:f>
                    <m:sSub>
                      <m:sSubPr>
                        <m:ctrlPr>
                          <a:rPr lang="en-CA" b="0" i="1" smtClean="0">
                            <a:latin typeface="Cambria Math" panose="02040503050406030204" pitchFamily="18" charset="0"/>
                          </a:rPr>
                        </m:ctrlPr>
                      </m:sSubPr>
                      <m:e>
                        <m:r>
                          <a:rPr lang="en-CA" b="0" i="1" smtClean="0">
                            <a:latin typeface="Cambria Math" panose="02040503050406030204" pitchFamily="18" charset="0"/>
                          </a:rPr>
                          <m:t>𝑁</m:t>
                        </m:r>
                      </m:e>
                      <m:sub>
                        <m:r>
                          <a:rPr lang="en-CA" b="0" i="1" smtClean="0">
                            <a:latin typeface="Cambria Math" panose="02040503050406030204" pitchFamily="18" charset="0"/>
                          </a:rPr>
                          <m:t>𝑖</m:t>
                        </m:r>
                        <m:r>
                          <a:rPr lang="en-CA" b="0" i="1" smtClean="0">
                            <a:latin typeface="Cambria Math" panose="02040503050406030204" pitchFamily="18" charset="0"/>
                          </a:rPr>
                          <m:t>+1,</m:t>
                        </m:r>
                        <m:r>
                          <a:rPr lang="en-CA" b="0" i="1" smtClean="0">
                            <a:latin typeface="Cambria Math" panose="02040503050406030204" pitchFamily="18" charset="0"/>
                          </a:rPr>
                          <m:t>𝑝</m:t>
                        </m:r>
                        <m:r>
                          <a:rPr lang="en-CA" b="0" i="1" smtClean="0">
                            <a:latin typeface="Cambria Math" panose="02040503050406030204" pitchFamily="18" charset="0"/>
                          </a:rPr>
                          <m:t>−1</m:t>
                        </m:r>
                      </m:sub>
                    </m:sSub>
                    <m:r>
                      <a:rPr lang="en-CA" b="0" i="1" smtClean="0">
                        <a:latin typeface="Cambria Math" panose="02040503050406030204" pitchFamily="18" charset="0"/>
                      </a:rPr>
                      <m:t>(</m:t>
                    </m:r>
                    <m:r>
                      <a:rPr lang="en-CA" b="0" i="1" smtClean="0">
                        <a:latin typeface="Cambria Math" panose="02040503050406030204" pitchFamily="18" charset="0"/>
                      </a:rPr>
                      <m:t>𝑢</m:t>
                    </m:r>
                    <m:r>
                      <a:rPr lang="en-CA" b="0" i="1" smtClean="0">
                        <a:latin typeface="Cambria Math" panose="02040503050406030204" pitchFamily="18" charset="0"/>
                      </a:rPr>
                      <m:t>)</m:t>
                    </m:r>
                  </m:oMath>
                </a14:m>
                <a:endParaRPr lang="en-CA" dirty="0"/>
              </a:p>
              <a:p>
                <a:pPr lvl="1"/>
                <a14:m>
                  <m:oMath xmlns:m="http://schemas.openxmlformats.org/officeDocument/2006/math">
                    <m:sSub>
                      <m:sSubPr>
                        <m:ctrlPr>
                          <a:rPr lang="en-CA" i="1" smtClean="0">
                            <a:latin typeface="Cambria Math" panose="02040503050406030204" pitchFamily="18" charset="0"/>
                          </a:rPr>
                        </m:ctrlPr>
                      </m:sSubPr>
                      <m:e>
                        <m:r>
                          <a:rPr lang="en-CA" b="0" i="1" smtClean="0">
                            <a:latin typeface="Cambria Math" panose="02040503050406030204" pitchFamily="18" charset="0"/>
                          </a:rPr>
                          <m:t>𝑁</m:t>
                        </m:r>
                      </m:e>
                      <m:sub>
                        <m:r>
                          <a:rPr lang="en-CA" b="0" i="1" smtClean="0">
                            <a:latin typeface="Cambria Math" panose="02040503050406030204" pitchFamily="18" charset="0"/>
                          </a:rPr>
                          <m:t>𝑖</m:t>
                        </m:r>
                        <m:r>
                          <a:rPr lang="en-CA" b="0" i="1" smtClean="0">
                            <a:latin typeface="Cambria Math" panose="02040503050406030204" pitchFamily="18" charset="0"/>
                          </a:rPr>
                          <m:t>,0</m:t>
                        </m:r>
                      </m:sub>
                    </m:sSub>
                    <m:d>
                      <m:dPr>
                        <m:ctrlPr>
                          <a:rPr lang="en-CA" b="0" i="1" smtClean="0">
                            <a:latin typeface="Cambria Math" panose="02040503050406030204" pitchFamily="18" charset="0"/>
                          </a:rPr>
                        </m:ctrlPr>
                      </m:dPr>
                      <m:e>
                        <m:r>
                          <a:rPr lang="en-CA" b="0" i="1" smtClean="0">
                            <a:latin typeface="Cambria Math" panose="02040503050406030204" pitchFamily="18" charset="0"/>
                          </a:rPr>
                          <m:t>𝑢</m:t>
                        </m:r>
                      </m:e>
                    </m:d>
                    <m:r>
                      <a:rPr lang="en-CA" b="0" i="1" smtClean="0">
                        <a:latin typeface="Cambria Math" panose="02040503050406030204" pitchFamily="18" charset="0"/>
                      </a:rPr>
                      <m:t>=</m:t>
                    </m:r>
                    <m:d>
                      <m:dPr>
                        <m:begChr m:val="{"/>
                        <m:endChr m:val=""/>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1,              </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𝑢</m:t>
                                </m:r>
                              </m:e>
                              <m:sub>
                                <m:r>
                                  <a:rPr lang="en-CA" b="0" i="1" smtClean="0">
                                    <a:latin typeface="Cambria Math" panose="02040503050406030204" pitchFamily="18" charset="0"/>
                                  </a:rPr>
                                  <m:t>𝑖</m:t>
                                </m:r>
                              </m:sub>
                            </m:sSub>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𝑢</m:t>
                            </m:r>
                            <m:r>
                              <a:rPr lang="en-CA" b="0" i="1" smtClean="0">
                                <a:latin typeface="Cambria Math" panose="02040503050406030204" pitchFamily="18" charset="0"/>
                                <a:ea typeface="Cambria Math" panose="02040503050406030204" pitchFamily="18" charset="0"/>
                              </a:rPr>
                              <m:t>&lt;</m:t>
                            </m:r>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𝑢</m:t>
                                </m:r>
                              </m:e>
                              <m:sub>
                                <m:r>
                                  <a:rPr lang="en-CA" b="0" i="1" smtClean="0">
                                    <a:latin typeface="Cambria Math" panose="02040503050406030204" pitchFamily="18" charset="0"/>
                                    <a:ea typeface="Cambria Math" panose="02040503050406030204" pitchFamily="18" charset="0"/>
                                  </a:rPr>
                                  <m:t>𝑖</m:t>
                                </m:r>
                                <m:r>
                                  <a:rPr lang="en-CA" b="0" i="1" smtClean="0">
                                    <a:latin typeface="Cambria Math" panose="02040503050406030204" pitchFamily="18" charset="0"/>
                                    <a:ea typeface="Cambria Math" panose="02040503050406030204" pitchFamily="18" charset="0"/>
                                  </a:rPr>
                                  <m:t>+1</m:t>
                                </m:r>
                              </m:sub>
                            </m:sSub>
                          </m:e>
                          <m:e>
                            <m:r>
                              <a:rPr lang="en-CA" b="0" i="1" smtClean="0">
                                <a:latin typeface="Cambria Math" panose="02040503050406030204" pitchFamily="18" charset="0"/>
                              </a:rPr>
                              <m:t>0,                                 </m:t>
                            </m:r>
                            <m:r>
                              <a:rPr lang="en-CA" b="0" i="1" smtClean="0">
                                <a:latin typeface="Cambria Math" panose="02040503050406030204" pitchFamily="18" charset="0"/>
                              </a:rPr>
                              <m:t>𝑒𝑙𝑠𝑒</m:t>
                            </m:r>
                          </m:e>
                        </m:eqArr>
                      </m:e>
                    </m:d>
                  </m:oMath>
                </a14:m>
                <a:endParaRPr lang="en-CA" dirty="0"/>
              </a:p>
              <a:p>
                <a:r>
                  <a:rPr lang="en-CA" dirty="0"/>
                  <a:t>Fourier</a:t>
                </a:r>
              </a:p>
              <a:p>
                <a:pPr lvl="1"/>
                <a14:m>
                  <m:oMath xmlns:m="http://schemas.openxmlformats.org/officeDocument/2006/math">
                    <m:r>
                      <a:rPr lang="en-CA" b="0" i="1" smtClean="0">
                        <a:latin typeface="Cambria Math" panose="02040503050406030204" pitchFamily="18" charset="0"/>
                      </a:rPr>
                      <m:t>1,</m:t>
                    </m:r>
                    <m:func>
                      <m:funcPr>
                        <m:ctrlPr>
                          <a:rPr lang="en-CA" b="0" i="1" smtClean="0">
                            <a:latin typeface="Cambria Math" panose="02040503050406030204" pitchFamily="18" charset="0"/>
                          </a:rPr>
                        </m:ctrlPr>
                      </m:funcPr>
                      <m:fName>
                        <m:r>
                          <m:rPr>
                            <m:sty m:val="p"/>
                          </m:rPr>
                          <a:rPr lang="en-CA" b="0" i="0" smtClean="0">
                            <a:latin typeface="Cambria Math" panose="02040503050406030204" pitchFamily="18" charset="0"/>
                          </a:rPr>
                          <m:t>sin</m:t>
                        </m:r>
                      </m:fName>
                      <m:e>
                        <m:d>
                          <m:dPr>
                            <m:ctrlPr>
                              <a:rPr lang="en-CA" b="0" i="1" smtClean="0">
                                <a:latin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𝜔</m:t>
                            </m:r>
                            <m:r>
                              <a:rPr lang="en-CA" b="0" i="1" smtClean="0">
                                <a:latin typeface="Cambria Math" panose="02040503050406030204" pitchFamily="18" charset="0"/>
                                <a:ea typeface="Cambria Math" panose="02040503050406030204" pitchFamily="18" charset="0"/>
                              </a:rPr>
                              <m:t>𝑡</m:t>
                            </m:r>
                          </m:e>
                        </m:d>
                      </m:e>
                    </m:func>
                    <m:r>
                      <a:rPr lang="en-CA" b="0" i="1" smtClean="0">
                        <a:latin typeface="Cambria Math" panose="02040503050406030204" pitchFamily="18" charset="0"/>
                        <a:ea typeface="Cambria Math" panose="02040503050406030204" pitchFamily="18" charset="0"/>
                      </a:rPr>
                      <m:t>,</m:t>
                    </m:r>
                    <m:func>
                      <m:funcPr>
                        <m:ctrlPr>
                          <a:rPr lang="en-CA" b="0" i="1" smtClean="0">
                            <a:latin typeface="Cambria Math" panose="02040503050406030204" pitchFamily="18" charset="0"/>
                            <a:ea typeface="Cambria Math" panose="02040503050406030204" pitchFamily="18" charset="0"/>
                          </a:rPr>
                        </m:ctrlPr>
                      </m:funcPr>
                      <m:fName>
                        <m:r>
                          <m:rPr>
                            <m:sty m:val="p"/>
                          </m:rPr>
                          <a:rPr lang="en-CA" b="0" i="0" smtClean="0">
                            <a:latin typeface="Cambria Math" panose="02040503050406030204" pitchFamily="18" charset="0"/>
                            <a:ea typeface="Cambria Math" panose="02040503050406030204" pitchFamily="18" charset="0"/>
                          </a:rPr>
                          <m:t>cos</m:t>
                        </m:r>
                      </m:fName>
                      <m:e>
                        <m:d>
                          <m:dPr>
                            <m:ctrlPr>
                              <a:rPr lang="en-CA" b="0" i="1" smtClean="0">
                                <a:latin typeface="Cambria Math" panose="02040503050406030204" pitchFamily="18" charset="0"/>
                                <a:ea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𝜔</m:t>
                            </m:r>
                            <m:r>
                              <a:rPr lang="en-CA" b="0" i="1" smtClean="0">
                                <a:latin typeface="Cambria Math" panose="02040503050406030204" pitchFamily="18" charset="0"/>
                                <a:ea typeface="Cambria Math" panose="02040503050406030204" pitchFamily="18" charset="0"/>
                              </a:rPr>
                              <m:t>𝑡</m:t>
                            </m:r>
                          </m:e>
                        </m:d>
                      </m:e>
                    </m:func>
                    <m:r>
                      <a:rPr lang="en-CA" b="0" i="1" smtClean="0">
                        <a:latin typeface="Cambria Math" panose="02040503050406030204" pitchFamily="18" charset="0"/>
                        <a:ea typeface="Cambria Math" panose="02040503050406030204" pitchFamily="18" charset="0"/>
                      </a:rPr>
                      <m:t>,</m:t>
                    </m:r>
                    <m:func>
                      <m:funcPr>
                        <m:ctrlPr>
                          <a:rPr lang="en-CA" b="0" i="1" smtClean="0">
                            <a:latin typeface="Cambria Math" panose="02040503050406030204" pitchFamily="18" charset="0"/>
                            <a:ea typeface="Cambria Math" panose="02040503050406030204" pitchFamily="18" charset="0"/>
                          </a:rPr>
                        </m:ctrlPr>
                      </m:funcPr>
                      <m:fName>
                        <m:r>
                          <m:rPr>
                            <m:sty m:val="p"/>
                          </m:rPr>
                          <a:rPr lang="en-CA" b="0" i="0" smtClean="0">
                            <a:latin typeface="Cambria Math" panose="02040503050406030204" pitchFamily="18" charset="0"/>
                            <a:ea typeface="Cambria Math" panose="02040503050406030204" pitchFamily="18" charset="0"/>
                          </a:rPr>
                          <m:t>sin</m:t>
                        </m:r>
                      </m:fName>
                      <m:e>
                        <m:d>
                          <m:dPr>
                            <m:ctrlPr>
                              <a:rPr lang="en-CA" b="0" i="1" smtClean="0">
                                <a:latin typeface="Cambria Math" panose="02040503050406030204" pitchFamily="18" charset="0"/>
                                <a:ea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2</m:t>
                            </m:r>
                            <m:r>
                              <a:rPr lang="en-CA" b="0" i="1" smtClean="0">
                                <a:latin typeface="Cambria Math" panose="02040503050406030204" pitchFamily="18" charset="0"/>
                                <a:ea typeface="Cambria Math" panose="02040503050406030204" pitchFamily="18" charset="0"/>
                              </a:rPr>
                              <m:t>𝜔</m:t>
                            </m:r>
                            <m:r>
                              <a:rPr lang="en-CA" b="0" i="1" smtClean="0">
                                <a:latin typeface="Cambria Math" panose="02040503050406030204" pitchFamily="18" charset="0"/>
                                <a:ea typeface="Cambria Math" panose="02040503050406030204" pitchFamily="18" charset="0"/>
                              </a:rPr>
                              <m:t>𝑡</m:t>
                            </m:r>
                          </m:e>
                        </m:d>
                      </m:e>
                    </m:func>
                    <m:r>
                      <a:rPr lang="en-CA" b="0" i="1" smtClean="0">
                        <a:latin typeface="Cambria Math" panose="02040503050406030204" pitchFamily="18" charset="0"/>
                        <a:ea typeface="Cambria Math" panose="02040503050406030204" pitchFamily="18" charset="0"/>
                      </a:rPr>
                      <m:t>,</m:t>
                    </m:r>
                    <m:func>
                      <m:funcPr>
                        <m:ctrlPr>
                          <a:rPr lang="en-CA" b="0" i="1" smtClean="0">
                            <a:latin typeface="Cambria Math" panose="02040503050406030204" pitchFamily="18" charset="0"/>
                            <a:ea typeface="Cambria Math" panose="02040503050406030204" pitchFamily="18" charset="0"/>
                          </a:rPr>
                        </m:ctrlPr>
                      </m:funcPr>
                      <m:fName>
                        <m:r>
                          <m:rPr>
                            <m:sty m:val="p"/>
                          </m:rPr>
                          <a:rPr lang="en-CA" b="0" i="0" smtClean="0">
                            <a:latin typeface="Cambria Math" panose="02040503050406030204" pitchFamily="18" charset="0"/>
                            <a:ea typeface="Cambria Math" panose="02040503050406030204" pitchFamily="18" charset="0"/>
                          </a:rPr>
                          <m:t>cos</m:t>
                        </m:r>
                      </m:fName>
                      <m:e>
                        <m:d>
                          <m:dPr>
                            <m:ctrlPr>
                              <a:rPr lang="en-CA" b="0" i="1" smtClean="0">
                                <a:latin typeface="Cambria Math" panose="02040503050406030204" pitchFamily="18" charset="0"/>
                                <a:ea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2</m:t>
                            </m:r>
                            <m:r>
                              <a:rPr lang="en-CA" b="0" i="1" smtClean="0">
                                <a:latin typeface="Cambria Math" panose="02040503050406030204" pitchFamily="18" charset="0"/>
                                <a:ea typeface="Cambria Math" panose="02040503050406030204" pitchFamily="18" charset="0"/>
                              </a:rPr>
                              <m:t>𝜔</m:t>
                            </m:r>
                            <m:r>
                              <a:rPr lang="en-CA" b="0" i="1" smtClean="0">
                                <a:latin typeface="Cambria Math" panose="02040503050406030204" pitchFamily="18" charset="0"/>
                                <a:ea typeface="Cambria Math" panose="02040503050406030204" pitchFamily="18" charset="0"/>
                              </a:rPr>
                              <m:t>𝑡</m:t>
                            </m:r>
                          </m:e>
                        </m:d>
                      </m:e>
                    </m:func>
                    <m:r>
                      <a:rPr lang="en-CA" b="0" i="1" smtClean="0">
                        <a:latin typeface="Cambria Math" panose="02040503050406030204" pitchFamily="18" charset="0"/>
                        <a:ea typeface="Cambria Math" panose="02040503050406030204" pitchFamily="18" charset="0"/>
                      </a:rPr>
                      <m:t>…</m:t>
                    </m:r>
                    <m:r>
                      <m:rPr>
                        <m:sty m:val="p"/>
                      </m:rPr>
                      <a:rPr lang="en-CA" b="0" i="0" smtClean="0">
                        <a:latin typeface="Cambria Math" panose="02040503050406030204" pitchFamily="18" charset="0"/>
                        <a:ea typeface="Cambria Math" panose="02040503050406030204" pitchFamily="18" charset="0"/>
                      </a:rPr>
                      <m:t>sin</m:t>
                    </m:r>
                    <m:d>
                      <m:dPr>
                        <m:ctrlPr>
                          <a:rPr lang="en-CA" b="0" i="1" smtClean="0">
                            <a:latin typeface="Cambria Math" panose="02040503050406030204" pitchFamily="18" charset="0"/>
                            <a:ea typeface="Cambria Math" panose="02040503050406030204" pitchFamily="18" charset="0"/>
                          </a:rPr>
                        </m:ctrlPr>
                      </m:dPr>
                      <m:e>
                        <m:r>
                          <m:rPr>
                            <m:sty m:val="p"/>
                          </m:rPr>
                          <a:rPr lang="en-CA" b="0" i="0" smtClean="0">
                            <a:latin typeface="Cambria Math" panose="02040503050406030204" pitchFamily="18" charset="0"/>
                            <a:ea typeface="Cambria Math" panose="02040503050406030204" pitchFamily="18" charset="0"/>
                          </a:rPr>
                          <m:t>n</m:t>
                        </m:r>
                        <m:r>
                          <m:rPr>
                            <m:sty m:val="p"/>
                          </m:rPr>
                          <a:rPr lang="el-GR" b="0" i="1" smtClean="0">
                            <a:latin typeface="Cambria Math" panose="02040503050406030204" pitchFamily="18" charset="0"/>
                            <a:ea typeface="Cambria Math" panose="02040503050406030204" pitchFamily="18" charset="0"/>
                          </a:rPr>
                          <m:t>ω</m:t>
                        </m:r>
                        <m:r>
                          <m:rPr>
                            <m:sty m:val="p"/>
                          </m:rPr>
                          <a:rPr lang="en-CA" b="0" i="0" smtClean="0">
                            <a:latin typeface="Cambria Math" panose="02040503050406030204" pitchFamily="18" charset="0"/>
                            <a:ea typeface="Cambria Math" panose="02040503050406030204" pitchFamily="18" charset="0"/>
                          </a:rPr>
                          <m:t>t</m:t>
                        </m:r>
                      </m:e>
                    </m:d>
                    <m:r>
                      <a:rPr lang="en-CA" b="0" i="0" smtClean="0">
                        <a:latin typeface="Cambria Math" panose="02040503050406030204" pitchFamily="18" charset="0"/>
                        <a:ea typeface="Cambria Math" panose="02040503050406030204" pitchFamily="18" charset="0"/>
                      </a:rPr>
                      <m:t>,</m:t>
                    </m:r>
                    <m:func>
                      <m:funcPr>
                        <m:ctrlPr>
                          <a:rPr lang="en-CA" b="0" i="1" smtClean="0">
                            <a:latin typeface="Cambria Math" panose="02040503050406030204" pitchFamily="18" charset="0"/>
                            <a:ea typeface="Cambria Math" panose="02040503050406030204" pitchFamily="18" charset="0"/>
                          </a:rPr>
                        </m:ctrlPr>
                      </m:funcPr>
                      <m:fName>
                        <m:r>
                          <m:rPr>
                            <m:sty m:val="p"/>
                          </m:rPr>
                          <a:rPr lang="en-CA" b="0" i="0" smtClean="0">
                            <a:latin typeface="Cambria Math" panose="02040503050406030204" pitchFamily="18" charset="0"/>
                            <a:ea typeface="Cambria Math" panose="02040503050406030204" pitchFamily="18" charset="0"/>
                          </a:rPr>
                          <m:t>cos</m:t>
                        </m:r>
                      </m:fName>
                      <m:e>
                        <m:d>
                          <m:dPr>
                            <m:ctrlPr>
                              <a:rPr lang="en-CA" b="0" i="1" smtClean="0">
                                <a:latin typeface="Cambria Math" panose="02040503050406030204" pitchFamily="18" charset="0"/>
                                <a:ea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𝑛</m:t>
                            </m:r>
                            <m:r>
                              <a:rPr lang="en-CA" b="0" i="1" smtClean="0">
                                <a:latin typeface="Cambria Math" panose="02040503050406030204" pitchFamily="18" charset="0"/>
                                <a:ea typeface="Cambria Math" panose="02040503050406030204" pitchFamily="18" charset="0"/>
                              </a:rPr>
                              <m:t>𝜔</m:t>
                            </m:r>
                            <m:r>
                              <a:rPr lang="en-CA" b="0" i="1" smtClean="0">
                                <a:latin typeface="Cambria Math" panose="02040503050406030204" pitchFamily="18" charset="0"/>
                                <a:ea typeface="Cambria Math" panose="02040503050406030204" pitchFamily="18" charset="0"/>
                              </a:rPr>
                              <m:t>𝑡</m:t>
                            </m:r>
                          </m:e>
                        </m:d>
                      </m:e>
                    </m:func>
                    <m:r>
                      <a:rPr lang="en-CA" b="0" i="1" smtClean="0">
                        <a:latin typeface="Cambria Math" panose="02040503050406030204" pitchFamily="18" charset="0"/>
                        <a:ea typeface="Cambria Math" panose="02040503050406030204" pitchFamily="18" charset="0"/>
                      </a:rPr>
                      <m:t>…</m:t>
                    </m:r>
                  </m:oMath>
                </a14:m>
                <a:endParaRPr lang="en-CA" dirty="0"/>
              </a:p>
            </p:txBody>
          </p:sp>
        </mc:Choice>
        <mc:Fallback xmlns="">
          <p:sp>
            <p:nvSpPr>
              <p:cNvPr id="3" name="Content Placeholder 2">
                <a:extLst>
                  <a:ext uri="{FF2B5EF4-FFF2-40B4-BE49-F238E27FC236}">
                    <a16:creationId xmlns:a16="http://schemas.microsoft.com/office/drawing/2014/main" id="{F59E47FF-89CD-4254-A3E5-686C126736AF}"/>
                  </a:ext>
                </a:extLst>
              </p:cNvPr>
              <p:cNvSpPr>
                <a:spLocks noGrp="1" noRot="1" noChangeAspect="1" noMove="1" noResize="1" noEditPoints="1" noAdjustHandles="1" noChangeArrowheads="1" noChangeShapeType="1" noTextEdit="1"/>
              </p:cNvSpPr>
              <p:nvPr>
                <p:ph idx="1"/>
              </p:nvPr>
            </p:nvSpPr>
            <p:spPr>
              <a:blipFill>
                <a:blip r:embed="rId3"/>
                <a:stretch>
                  <a:fillRect l="-629" t="-1118"/>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894D2127-9501-44DE-93BB-C9C7AF3D1BEE}"/>
              </a:ext>
            </a:extLst>
          </p:cNvPr>
          <p:cNvPicPr>
            <a:picLocks noChangeAspect="1"/>
          </p:cNvPicPr>
          <p:nvPr/>
        </p:nvPicPr>
        <p:blipFill>
          <a:blip r:embed="rId4"/>
          <a:stretch>
            <a:fillRect/>
          </a:stretch>
        </p:blipFill>
        <p:spPr>
          <a:xfrm>
            <a:off x="6920564" y="1926037"/>
            <a:ext cx="5271436" cy="3599196"/>
          </a:xfrm>
          <a:prstGeom prst="rect">
            <a:avLst/>
          </a:prstGeom>
        </p:spPr>
      </p:pic>
    </p:spTree>
    <p:extLst>
      <p:ext uri="{BB962C8B-B14F-4D97-AF65-F5344CB8AC3E}">
        <p14:creationId xmlns:p14="http://schemas.microsoft.com/office/powerpoint/2010/main" val="1784352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713-B085-4D15-9342-34991E85BFFC}"/>
              </a:ext>
            </a:extLst>
          </p:cNvPr>
          <p:cNvSpPr>
            <a:spLocks noGrp="1"/>
          </p:cNvSpPr>
          <p:nvPr>
            <p:ph type="title"/>
          </p:nvPr>
        </p:nvSpPr>
        <p:spPr/>
        <p:txBody>
          <a:bodyPr/>
          <a:lstStyle/>
          <a:p>
            <a:r>
              <a:rPr lang="en-CA" dirty="0"/>
              <a:t>Fitting Functional Data- Basics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3CA6A53-C5AE-4A4D-B5AB-4428E50DAE28}"/>
                  </a:ext>
                </a:extLst>
              </p:cNvPr>
              <p:cNvSpPr>
                <a:spLocks noGrp="1"/>
              </p:cNvSpPr>
              <p:nvPr>
                <p:ph idx="1"/>
              </p:nvPr>
            </p:nvSpPr>
            <p:spPr/>
            <p:txBody>
              <a:bodyPr>
                <a:normAutofit fontScale="92500" lnSpcReduction="20000"/>
              </a:bodyPr>
              <a:lstStyle/>
              <a:p>
                <a:r>
                  <a:rPr lang="en-CA" dirty="0"/>
                  <a:t>Fit data well, but avoid overfitting</a:t>
                </a:r>
              </a:p>
              <a:p>
                <a:r>
                  <a:rPr lang="en-CA" dirty="0"/>
                  <a:t>Choose number of basis functions with cross validation</a:t>
                </a:r>
              </a:p>
              <a:p>
                <a:pPr lvl="1"/>
                <a:r>
                  <a:rPr lang="en-CA" dirty="0"/>
                  <a:t>Such that we have low MSE and low “</a:t>
                </a:r>
                <a:r>
                  <a:rPr lang="en-CA" dirty="0" err="1"/>
                  <a:t>wigglyness</a:t>
                </a:r>
                <a:r>
                  <a:rPr lang="en-CA" dirty="0"/>
                  <a:t>”</a:t>
                </a:r>
              </a:p>
              <a:p>
                <a:r>
                  <a:rPr lang="en-CA" dirty="0"/>
                  <a:t>Choose high # of basis functions, then choose smoothing parameter </a:t>
                </a:r>
                <a:r>
                  <a:rPr lang="el-GR" dirty="0">
                    <a:ea typeface="Cambria Math" panose="02040503050406030204" pitchFamily="18" charset="0"/>
                  </a:rPr>
                  <a:t>λ</a:t>
                </a:r>
                <a:r>
                  <a:rPr lang="en-CA" dirty="0">
                    <a:ea typeface="Cambria Math" panose="02040503050406030204" pitchFamily="18" charset="0"/>
                  </a:rPr>
                  <a:t> with cross validation</a:t>
                </a:r>
              </a:p>
              <a:p>
                <a:pPr lvl="1"/>
                <a14:m>
                  <m:oMath xmlns:m="http://schemas.openxmlformats.org/officeDocument/2006/math">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𝑃𝐸𝑁</m:t>
                        </m:r>
                      </m:e>
                      <m:sub>
                        <m:r>
                          <a:rPr lang="en-CA" b="0" i="1" smtClean="0">
                            <a:latin typeface="Cambria Math" panose="02040503050406030204" pitchFamily="18" charset="0"/>
                            <a:ea typeface="Cambria Math" panose="02040503050406030204" pitchFamily="18" charset="0"/>
                          </a:rPr>
                          <m:t>2</m:t>
                        </m:r>
                      </m:sub>
                    </m:sSub>
                    <m:d>
                      <m:dPr>
                        <m:ctrlPr>
                          <a:rPr lang="en-CA" b="0" i="1" smtClean="0">
                            <a:latin typeface="Cambria Math" panose="02040503050406030204" pitchFamily="18" charset="0"/>
                            <a:ea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𝑥</m:t>
                        </m:r>
                      </m:e>
                    </m:d>
                    <m:r>
                      <a:rPr lang="en-CA" b="0" i="1" smtClean="0">
                        <a:latin typeface="Cambria Math" panose="02040503050406030204" pitchFamily="18" charset="0"/>
                        <a:ea typeface="Cambria Math" panose="02040503050406030204" pitchFamily="18" charset="0"/>
                      </a:rPr>
                      <m:t>=</m:t>
                    </m:r>
                    <m:nary>
                      <m:naryPr>
                        <m:limLoc m:val="undOvr"/>
                        <m:subHide m:val="on"/>
                        <m:supHide m:val="on"/>
                        <m:ctrlPr>
                          <a:rPr lang="en-CA" b="0" i="1" smtClean="0">
                            <a:latin typeface="Cambria Math" panose="02040503050406030204" pitchFamily="18" charset="0"/>
                            <a:ea typeface="Cambria Math" panose="02040503050406030204" pitchFamily="18" charset="0"/>
                          </a:rPr>
                        </m:ctrlPr>
                      </m:naryPr>
                      <m:sub/>
                      <m:sup/>
                      <m:e>
                        <m:r>
                          <a:rPr lang="en-CA" b="0" i="1" smtClean="0">
                            <a:latin typeface="Cambria Math" panose="02040503050406030204" pitchFamily="18" charset="0"/>
                            <a:ea typeface="Cambria Math" panose="02040503050406030204" pitchFamily="18" charset="0"/>
                          </a:rPr>
                          <m:t>[</m:t>
                        </m:r>
                        <m:sSup>
                          <m:sSupPr>
                            <m:ctrlPr>
                              <a:rPr lang="en-CA" b="0" i="1" smtClean="0">
                                <a:latin typeface="Cambria Math" panose="02040503050406030204" pitchFamily="18" charset="0"/>
                                <a:ea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𝐷</m:t>
                            </m:r>
                          </m:e>
                          <m:sup>
                            <m:r>
                              <a:rPr lang="en-CA" b="0" i="1" smtClean="0">
                                <a:latin typeface="Cambria Math" panose="02040503050406030204" pitchFamily="18" charset="0"/>
                                <a:ea typeface="Cambria Math" panose="02040503050406030204" pitchFamily="18" charset="0"/>
                              </a:rPr>
                              <m:t>2</m:t>
                            </m:r>
                          </m:sup>
                        </m:sSup>
                        <m:r>
                          <a:rPr lang="en-CA" b="0" i="1" smtClean="0">
                            <a:latin typeface="Cambria Math" panose="02040503050406030204" pitchFamily="18" charset="0"/>
                            <a:ea typeface="Cambria Math" panose="02040503050406030204" pitchFamily="18" charset="0"/>
                          </a:rPr>
                          <m:t>𝑥</m:t>
                        </m:r>
                        <m:d>
                          <m:dPr>
                            <m:ctrlPr>
                              <a:rPr lang="en-CA" b="0" i="1" smtClean="0">
                                <a:latin typeface="Cambria Math" panose="02040503050406030204" pitchFamily="18" charset="0"/>
                                <a:ea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𝑠</m:t>
                            </m:r>
                          </m:e>
                        </m:d>
                        <m:sSup>
                          <m:sSupPr>
                            <m:ctrlPr>
                              <a:rPr lang="en-CA" b="0" i="1" smtClean="0">
                                <a:latin typeface="Cambria Math" panose="02040503050406030204" pitchFamily="18" charset="0"/>
                                <a:ea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m:t>
                            </m:r>
                          </m:e>
                          <m:sup>
                            <m:r>
                              <a:rPr lang="en-CA" b="0" i="1" smtClean="0">
                                <a:latin typeface="Cambria Math" panose="02040503050406030204" pitchFamily="18" charset="0"/>
                                <a:ea typeface="Cambria Math" panose="02040503050406030204" pitchFamily="18" charset="0"/>
                              </a:rPr>
                              <m:t>2</m:t>
                            </m:r>
                          </m:sup>
                        </m:sSup>
                        <m:r>
                          <a:rPr lang="en-CA" b="0"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𝑑𝑠</m:t>
                        </m:r>
                      </m:e>
                    </m:nary>
                  </m:oMath>
                </a14:m>
                <a:endParaRPr lang="en-CA" dirty="0">
                  <a:ea typeface="Cambria Math" panose="02040503050406030204" pitchFamily="18" charset="0"/>
                </a:endParaRPr>
              </a:p>
              <a:p>
                <a:pPr lvl="1"/>
                <a14:m>
                  <m:oMath xmlns:m="http://schemas.openxmlformats.org/officeDocument/2006/math">
                    <m:func>
                      <m:funcPr>
                        <m:ctrlPr>
                          <a:rPr lang="en-CA" b="0" i="1" smtClean="0">
                            <a:latin typeface="Cambria Math" panose="02040503050406030204" pitchFamily="18" charset="0"/>
                            <a:ea typeface="Cambria Math" panose="02040503050406030204" pitchFamily="18" charset="0"/>
                          </a:rPr>
                        </m:ctrlPr>
                      </m:funcPr>
                      <m:fName>
                        <m:limLow>
                          <m:limLowPr>
                            <m:ctrlPr>
                              <a:rPr lang="en-CA" b="0" i="1" smtClean="0">
                                <a:latin typeface="Cambria Math" panose="02040503050406030204" pitchFamily="18" charset="0"/>
                                <a:ea typeface="Cambria Math" panose="02040503050406030204" pitchFamily="18" charset="0"/>
                              </a:rPr>
                            </m:ctrlPr>
                          </m:limLowPr>
                          <m:e>
                            <m:r>
                              <m:rPr>
                                <m:sty m:val="p"/>
                              </m:rPr>
                              <a:rPr lang="en-CA" b="0" i="0" smtClean="0">
                                <a:latin typeface="Cambria Math" panose="02040503050406030204" pitchFamily="18" charset="0"/>
                                <a:ea typeface="Cambria Math" panose="02040503050406030204" pitchFamily="18" charset="0"/>
                              </a:rPr>
                              <m:t>min</m:t>
                            </m:r>
                          </m:e>
                          <m:lim>
                            <m:r>
                              <a:rPr lang="en-CA" b="0" i="1" smtClean="0">
                                <a:latin typeface="Cambria Math" panose="02040503050406030204" pitchFamily="18" charset="0"/>
                                <a:ea typeface="Cambria Math" panose="02040503050406030204" pitchFamily="18" charset="0"/>
                              </a:rPr>
                              <m:t>𝑥</m:t>
                            </m:r>
                          </m:lim>
                        </m:limLow>
                      </m:fName>
                      <m:e>
                        <m:sSup>
                          <m:sSupPr>
                            <m:ctrlPr>
                              <a:rPr lang="en-CA" i="1">
                                <a:latin typeface="Cambria Math" panose="02040503050406030204" pitchFamily="18" charset="0"/>
                                <a:ea typeface="Cambria Math" panose="02040503050406030204" pitchFamily="18" charset="0"/>
                              </a:rPr>
                            </m:ctrlPr>
                          </m:sSupPr>
                          <m:e>
                            <m:d>
                              <m:dPr>
                                <m:ctrlPr>
                                  <a:rPr lang="en-CA" i="1">
                                    <a:latin typeface="Cambria Math" panose="02040503050406030204" pitchFamily="18" charset="0"/>
                                    <a:ea typeface="Cambria Math" panose="02040503050406030204" pitchFamily="18" charset="0"/>
                                  </a:rPr>
                                </m:ctrlPr>
                              </m:dPr>
                              <m:e>
                                <m:r>
                                  <a:rPr lang="en-CA" i="1">
                                    <a:latin typeface="Cambria Math" panose="02040503050406030204" pitchFamily="18" charset="0"/>
                                    <a:ea typeface="Cambria Math" panose="02040503050406030204" pitchFamily="18" charset="0"/>
                                  </a:rPr>
                                  <m:t>𝑦</m:t>
                                </m:r>
                                <m:r>
                                  <a:rPr lang="en-CA" i="1">
                                    <a:latin typeface="Cambria Math" panose="02040503050406030204" pitchFamily="18" charset="0"/>
                                    <a:ea typeface="Cambria Math" panose="02040503050406030204" pitchFamily="18" charset="0"/>
                                  </a:rPr>
                                  <m:t>−</m:t>
                                </m:r>
                                <m:r>
                                  <a:rPr lang="en-CA" i="1">
                                    <a:latin typeface="Cambria Math" panose="02040503050406030204" pitchFamily="18" charset="0"/>
                                    <a:ea typeface="Cambria Math" panose="02040503050406030204" pitchFamily="18" charset="0"/>
                                  </a:rPr>
                                  <m:t>𝑥</m:t>
                                </m:r>
                                <m:d>
                                  <m:dPr>
                                    <m:ctrlPr>
                                      <a:rPr lang="en-CA" i="1">
                                        <a:latin typeface="Cambria Math" panose="02040503050406030204" pitchFamily="18" charset="0"/>
                                        <a:ea typeface="Cambria Math" panose="02040503050406030204" pitchFamily="18" charset="0"/>
                                      </a:rPr>
                                    </m:ctrlPr>
                                  </m:dPr>
                                  <m:e>
                                    <m:r>
                                      <a:rPr lang="en-CA" i="1">
                                        <a:latin typeface="Cambria Math" panose="02040503050406030204" pitchFamily="18" charset="0"/>
                                        <a:ea typeface="Cambria Math" panose="02040503050406030204" pitchFamily="18" charset="0"/>
                                      </a:rPr>
                                      <m:t>𝑡</m:t>
                                    </m:r>
                                  </m:e>
                                </m:d>
                              </m:e>
                            </m:d>
                          </m:e>
                          <m:sup>
                            <m:r>
                              <a:rPr lang="en-CA" b="0" i="1" smtClean="0">
                                <a:latin typeface="Cambria Math" panose="02040503050406030204" pitchFamily="18" charset="0"/>
                                <a:ea typeface="Cambria Math" panose="02040503050406030204" pitchFamily="18" charset="0"/>
                              </a:rPr>
                              <m:t>𝑇</m:t>
                            </m:r>
                          </m:sup>
                        </m:sSup>
                        <m:d>
                          <m:dPr>
                            <m:ctrlPr>
                              <a:rPr lang="en-CA" i="1">
                                <a:latin typeface="Cambria Math" panose="02040503050406030204" pitchFamily="18" charset="0"/>
                                <a:ea typeface="Cambria Math" panose="02040503050406030204" pitchFamily="18" charset="0"/>
                              </a:rPr>
                            </m:ctrlPr>
                          </m:dPr>
                          <m:e>
                            <m:r>
                              <a:rPr lang="en-CA" i="1">
                                <a:latin typeface="Cambria Math" panose="02040503050406030204" pitchFamily="18" charset="0"/>
                                <a:ea typeface="Cambria Math" panose="02040503050406030204" pitchFamily="18" charset="0"/>
                              </a:rPr>
                              <m:t>𝑦</m:t>
                            </m:r>
                            <m:r>
                              <a:rPr lang="en-CA" i="1">
                                <a:latin typeface="Cambria Math" panose="02040503050406030204" pitchFamily="18" charset="0"/>
                                <a:ea typeface="Cambria Math" panose="02040503050406030204" pitchFamily="18" charset="0"/>
                              </a:rPr>
                              <m:t>−</m:t>
                            </m:r>
                            <m:r>
                              <a:rPr lang="en-CA" i="1">
                                <a:latin typeface="Cambria Math" panose="02040503050406030204" pitchFamily="18" charset="0"/>
                                <a:ea typeface="Cambria Math" panose="02040503050406030204" pitchFamily="18" charset="0"/>
                              </a:rPr>
                              <m:t>𝑥</m:t>
                            </m:r>
                            <m:d>
                              <m:dPr>
                                <m:ctrlPr>
                                  <a:rPr lang="en-CA" i="1">
                                    <a:latin typeface="Cambria Math" panose="02040503050406030204" pitchFamily="18" charset="0"/>
                                    <a:ea typeface="Cambria Math" panose="02040503050406030204" pitchFamily="18" charset="0"/>
                                  </a:rPr>
                                </m:ctrlPr>
                              </m:dPr>
                              <m:e>
                                <m:r>
                                  <a:rPr lang="en-CA" i="1">
                                    <a:latin typeface="Cambria Math" panose="02040503050406030204" pitchFamily="18" charset="0"/>
                                    <a:ea typeface="Cambria Math" panose="02040503050406030204" pitchFamily="18" charset="0"/>
                                  </a:rPr>
                                  <m:t>𝑡</m:t>
                                </m:r>
                              </m:e>
                            </m:d>
                          </m:e>
                        </m:d>
                        <m:r>
                          <a:rPr lang="en-CA" i="1">
                            <a:latin typeface="Cambria Math" panose="02040503050406030204" pitchFamily="18" charset="0"/>
                            <a:ea typeface="Cambria Math" panose="02040503050406030204" pitchFamily="18" charset="0"/>
                          </a:rPr>
                          <m:t>+</m:t>
                        </m:r>
                        <m:r>
                          <a:rPr lang="el-GR" i="1">
                            <a:latin typeface="Cambria Math" panose="02040503050406030204" pitchFamily="18" charset="0"/>
                            <a:ea typeface="Cambria Math" panose="02040503050406030204" pitchFamily="18" charset="0"/>
                          </a:rPr>
                          <m:t>𝜆</m:t>
                        </m:r>
                        <m:r>
                          <a:rPr lang="en-CA" i="1">
                            <a:latin typeface="Cambria Math" panose="02040503050406030204" pitchFamily="18" charset="0"/>
                            <a:ea typeface="Cambria Math" panose="02040503050406030204" pitchFamily="18" charset="0"/>
                          </a:rPr>
                          <m:t>𝑃𝐸</m:t>
                        </m:r>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𝑁</m:t>
                            </m:r>
                          </m:e>
                          <m:sub>
                            <m:r>
                              <a:rPr lang="en-CA" i="1">
                                <a:latin typeface="Cambria Math" panose="02040503050406030204" pitchFamily="18" charset="0"/>
                                <a:ea typeface="Cambria Math" panose="02040503050406030204" pitchFamily="18" charset="0"/>
                              </a:rPr>
                              <m:t>2</m:t>
                            </m:r>
                          </m:sub>
                        </m:sSub>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𝑥</m:t>
                        </m:r>
                        <m:r>
                          <a:rPr lang="en-CA" b="0" i="1" smtClean="0">
                            <a:latin typeface="Cambria Math" panose="02040503050406030204" pitchFamily="18" charset="0"/>
                            <a:ea typeface="Cambria Math" panose="02040503050406030204" pitchFamily="18" charset="0"/>
                          </a:rPr>
                          <m:t>)</m:t>
                        </m:r>
                      </m:e>
                    </m:func>
                  </m:oMath>
                </a14:m>
                <a:endParaRPr lang="en-CA" dirty="0">
                  <a:ea typeface="Cambria Math" panose="02040503050406030204" pitchFamily="18" charset="0"/>
                </a:endParaRPr>
              </a:p>
              <a:p>
                <a:pPr lvl="1"/>
                <a:endParaRPr lang="en-CA" dirty="0"/>
              </a:p>
            </p:txBody>
          </p:sp>
        </mc:Choice>
        <mc:Fallback>
          <p:sp>
            <p:nvSpPr>
              <p:cNvPr id="3" name="Content Placeholder 2">
                <a:extLst>
                  <a:ext uri="{FF2B5EF4-FFF2-40B4-BE49-F238E27FC236}">
                    <a16:creationId xmlns:a16="http://schemas.microsoft.com/office/drawing/2014/main" id="{13CA6A53-C5AE-4A4D-B5AB-4428E50DAE28}"/>
                  </a:ext>
                </a:extLst>
              </p:cNvPr>
              <p:cNvSpPr>
                <a:spLocks noGrp="1" noRot="1" noChangeAspect="1" noMove="1" noResize="1" noEditPoints="1" noAdjustHandles="1" noChangeArrowheads="1" noChangeShapeType="1" noTextEdit="1"/>
              </p:cNvSpPr>
              <p:nvPr>
                <p:ph idx="1"/>
              </p:nvPr>
            </p:nvSpPr>
            <p:spPr>
              <a:blipFill>
                <a:blip r:embed="rId3"/>
                <a:stretch>
                  <a:fillRect l="-857" t="-1438" r="-1771" b="-2396"/>
                </a:stretch>
              </a:blipFill>
            </p:spPr>
            <p:txBody>
              <a:bodyPr/>
              <a:lstStyle/>
              <a:p>
                <a:r>
                  <a:rPr lang="en-CA">
                    <a:noFill/>
                  </a:rPr>
                  <a:t> </a:t>
                </a:r>
              </a:p>
            </p:txBody>
          </p:sp>
        </mc:Fallback>
      </mc:AlternateContent>
    </p:spTree>
    <p:extLst>
      <p:ext uri="{BB962C8B-B14F-4D97-AF65-F5344CB8AC3E}">
        <p14:creationId xmlns:p14="http://schemas.microsoft.com/office/powerpoint/2010/main" val="704888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CE3DA8-EA65-4918-91D9-9A25316CFB1B}"/>
                  </a:ext>
                </a:extLst>
              </p:cNvPr>
              <p:cNvSpPr>
                <a:spLocks noGrp="1"/>
              </p:cNvSpPr>
              <p:nvPr>
                <p:ph idx="1"/>
              </p:nvPr>
            </p:nvSpPr>
            <p:spPr>
              <a:xfrm>
                <a:off x="762000" y="2286000"/>
                <a:ext cx="5334000" cy="3810001"/>
              </a:xfrm>
            </p:spPr>
            <p:txBody>
              <a:bodyPr>
                <a:normAutofit/>
              </a:bodyPr>
              <a:lstStyle/>
              <a:p>
                <a:pPr>
                  <a:lnSpc>
                    <a:spcPct val="115000"/>
                  </a:lnSpc>
                </a:pPr>
                <a:r>
                  <a:rPr lang="en-CA" sz="2000" dirty="0"/>
                  <a:t>Instead of evaluating integral of double derivative</a:t>
                </a:r>
              </a:p>
              <a:p>
                <a:pPr lvl="1">
                  <a:lnSpc>
                    <a:spcPct val="115000"/>
                  </a:lnSpc>
                </a:pPr>
                <a:r>
                  <a:rPr lang="en-CA" sz="2000" dirty="0"/>
                  <a:t>Constrain second order derivative of coefficient sequence</a:t>
                </a:r>
              </a:p>
              <a:p>
                <a:pPr lvl="1">
                  <a:lnSpc>
                    <a:spcPct val="115000"/>
                  </a:lnSpc>
                </a:pPr>
                <a14:m>
                  <m:oMath xmlns:m="http://schemas.openxmlformats.org/officeDocument/2006/math">
                    <m:func>
                      <m:funcPr>
                        <m:ctrlPr>
                          <a:rPr lang="en-CA" sz="2000" b="0" i="1">
                            <a:latin typeface="Cambria Math" panose="02040503050406030204" pitchFamily="18" charset="0"/>
                            <a:ea typeface="Cambria Math" panose="02040503050406030204" pitchFamily="18" charset="0"/>
                          </a:rPr>
                        </m:ctrlPr>
                      </m:funcPr>
                      <m:fName>
                        <m:limLow>
                          <m:limLowPr>
                            <m:ctrlPr>
                              <a:rPr lang="en-CA" sz="2000" b="0" i="1">
                                <a:latin typeface="Cambria Math" panose="02040503050406030204" pitchFamily="18" charset="0"/>
                                <a:ea typeface="Cambria Math" panose="02040503050406030204" pitchFamily="18" charset="0"/>
                              </a:rPr>
                            </m:ctrlPr>
                          </m:limLowPr>
                          <m:e>
                            <m:r>
                              <m:rPr>
                                <m:sty m:val="p"/>
                              </m:rPr>
                              <a:rPr lang="en-CA" sz="2000" b="0" i="0">
                                <a:latin typeface="Cambria Math" panose="02040503050406030204" pitchFamily="18" charset="0"/>
                                <a:ea typeface="Cambria Math" panose="02040503050406030204" pitchFamily="18" charset="0"/>
                              </a:rPr>
                              <m:t>min</m:t>
                            </m:r>
                          </m:e>
                          <m:lim>
                            <m:r>
                              <a:rPr lang="en-CA" sz="2000" b="0" i="1">
                                <a:latin typeface="Cambria Math" panose="02040503050406030204" pitchFamily="18" charset="0"/>
                                <a:ea typeface="Cambria Math" panose="02040503050406030204" pitchFamily="18" charset="0"/>
                              </a:rPr>
                              <m:t>𝑥</m:t>
                            </m:r>
                          </m:lim>
                        </m:limLow>
                      </m:fName>
                      <m:e>
                        <m:sSup>
                          <m:sSupPr>
                            <m:ctrlPr>
                              <a:rPr lang="en-CA" sz="2000" i="1">
                                <a:latin typeface="Cambria Math" panose="02040503050406030204" pitchFamily="18" charset="0"/>
                                <a:ea typeface="Cambria Math" panose="02040503050406030204" pitchFamily="18" charset="0"/>
                              </a:rPr>
                            </m:ctrlPr>
                          </m:sSupPr>
                          <m:e>
                            <m:d>
                              <m:dPr>
                                <m:ctrlPr>
                                  <a:rPr lang="en-CA" sz="2000" i="1">
                                    <a:latin typeface="Cambria Math" panose="02040503050406030204" pitchFamily="18" charset="0"/>
                                    <a:ea typeface="Cambria Math" panose="02040503050406030204" pitchFamily="18" charset="0"/>
                                  </a:rPr>
                                </m:ctrlPr>
                              </m:dPr>
                              <m:e>
                                <m:r>
                                  <a:rPr lang="en-CA" sz="2000" i="1">
                                    <a:latin typeface="Cambria Math" panose="02040503050406030204" pitchFamily="18" charset="0"/>
                                    <a:ea typeface="Cambria Math" panose="02040503050406030204" pitchFamily="18" charset="0"/>
                                  </a:rPr>
                                  <m:t>𝑦</m:t>
                                </m:r>
                                <m:r>
                                  <a:rPr lang="en-CA" sz="2000" i="1">
                                    <a:latin typeface="Cambria Math" panose="02040503050406030204" pitchFamily="18" charset="0"/>
                                    <a:ea typeface="Cambria Math" panose="02040503050406030204" pitchFamily="18" charset="0"/>
                                  </a:rPr>
                                  <m:t>−</m:t>
                                </m:r>
                                <m:r>
                                  <a:rPr lang="en-CA" sz="2000" i="1">
                                    <a:latin typeface="Cambria Math" panose="02040503050406030204" pitchFamily="18" charset="0"/>
                                    <a:ea typeface="Cambria Math" panose="02040503050406030204" pitchFamily="18" charset="0"/>
                                  </a:rPr>
                                  <m:t>𝜑</m:t>
                                </m:r>
                                <m:r>
                                  <a:rPr lang="en-CA" sz="2000" b="0" i="1">
                                    <a:latin typeface="Cambria Math" panose="02040503050406030204" pitchFamily="18" charset="0"/>
                                    <a:ea typeface="Cambria Math" panose="02040503050406030204" pitchFamily="18" charset="0"/>
                                  </a:rPr>
                                  <m:t>𝑐</m:t>
                                </m:r>
                              </m:e>
                            </m:d>
                          </m:e>
                          <m:sup>
                            <m:r>
                              <a:rPr lang="en-CA" sz="2000" b="0" i="1">
                                <a:latin typeface="Cambria Math" panose="02040503050406030204" pitchFamily="18" charset="0"/>
                                <a:ea typeface="Cambria Math" panose="02040503050406030204" pitchFamily="18" charset="0"/>
                              </a:rPr>
                              <m:t>𝑇</m:t>
                            </m:r>
                          </m:sup>
                        </m:sSup>
                        <m:d>
                          <m:dPr>
                            <m:ctrlPr>
                              <a:rPr lang="en-CA" sz="2000" i="1">
                                <a:latin typeface="Cambria Math" panose="02040503050406030204" pitchFamily="18" charset="0"/>
                                <a:ea typeface="Cambria Math" panose="02040503050406030204" pitchFamily="18" charset="0"/>
                              </a:rPr>
                            </m:ctrlPr>
                          </m:dPr>
                          <m:e>
                            <m:r>
                              <a:rPr lang="en-CA" sz="2000" i="1">
                                <a:latin typeface="Cambria Math" panose="02040503050406030204" pitchFamily="18" charset="0"/>
                                <a:ea typeface="Cambria Math" panose="02040503050406030204" pitchFamily="18" charset="0"/>
                              </a:rPr>
                              <m:t>𝑦</m:t>
                            </m:r>
                            <m:r>
                              <a:rPr lang="en-CA" sz="2000" i="1">
                                <a:latin typeface="Cambria Math" panose="02040503050406030204" pitchFamily="18" charset="0"/>
                                <a:ea typeface="Cambria Math" panose="02040503050406030204" pitchFamily="18" charset="0"/>
                              </a:rPr>
                              <m:t>−</m:t>
                            </m:r>
                            <m:r>
                              <a:rPr lang="en-CA" sz="2000" i="1">
                                <a:latin typeface="Cambria Math" panose="02040503050406030204" pitchFamily="18" charset="0"/>
                                <a:ea typeface="Cambria Math" panose="02040503050406030204" pitchFamily="18" charset="0"/>
                              </a:rPr>
                              <m:t>𝜑</m:t>
                            </m:r>
                            <m:r>
                              <a:rPr lang="en-CA" sz="2000" b="0" i="1">
                                <a:latin typeface="Cambria Math" panose="02040503050406030204" pitchFamily="18" charset="0"/>
                                <a:ea typeface="Cambria Math" panose="02040503050406030204" pitchFamily="18" charset="0"/>
                              </a:rPr>
                              <m:t>𝑐</m:t>
                            </m:r>
                          </m:e>
                        </m:d>
                        <m:r>
                          <a:rPr lang="en-CA" sz="2000" i="1">
                            <a:latin typeface="Cambria Math" panose="02040503050406030204" pitchFamily="18" charset="0"/>
                            <a:ea typeface="Cambria Math" panose="02040503050406030204" pitchFamily="18" charset="0"/>
                          </a:rPr>
                          <m:t>+</m:t>
                        </m:r>
                        <m:r>
                          <a:rPr lang="el-GR" sz="2000" i="1">
                            <a:latin typeface="Cambria Math" panose="02040503050406030204" pitchFamily="18" charset="0"/>
                            <a:ea typeface="Cambria Math" panose="02040503050406030204" pitchFamily="18" charset="0"/>
                          </a:rPr>
                          <m:t>𝜆</m:t>
                        </m:r>
                        <m:sSup>
                          <m:sSupPr>
                            <m:ctrlPr>
                              <a:rPr lang="el-GR" sz="2000" i="1">
                                <a:latin typeface="Cambria Math" panose="02040503050406030204" pitchFamily="18" charset="0"/>
                                <a:ea typeface="Cambria Math" panose="02040503050406030204" pitchFamily="18" charset="0"/>
                              </a:rPr>
                            </m:ctrlPr>
                          </m:sSupPr>
                          <m:e>
                            <m:r>
                              <a:rPr lang="en-CA" sz="2000" b="0" i="1">
                                <a:latin typeface="Cambria Math" panose="02040503050406030204" pitchFamily="18" charset="0"/>
                                <a:ea typeface="Cambria Math" panose="02040503050406030204" pitchFamily="18" charset="0"/>
                              </a:rPr>
                              <m:t>𝑐</m:t>
                            </m:r>
                          </m:e>
                          <m:sup>
                            <m:r>
                              <a:rPr lang="en-CA" sz="2000" b="0" i="1">
                                <a:latin typeface="Cambria Math" panose="02040503050406030204" pitchFamily="18" charset="0"/>
                                <a:ea typeface="Cambria Math" panose="02040503050406030204" pitchFamily="18" charset="0"/>
                              </a:rPr>
                              <m:t>𝑇</m:t>
                            </m:r>
                          </m:sup>
                        </m:sSup>
                        <m:sSubSup>
                          <m:sSubSupPr>
                            <m:ctrlPr>
                              <a:rPr lang="el-GR" sz="2000" i="1">
                                <a:latin typeface="Cambria Math" panose="02040503050406030204" pitchFamily="18" charset="0"/>
                                <a:ea typeface="Cambria Math" panose="02040503050406030204" pitchFamily="18" charset="0"/>
                              </a:rPr>
                            </m:ctrlPr>
                          </m:sSubSupPr>
                          <m:e>
                            <m:r>
                              <a:rPr lang="en-CA" sz="2000" b="0" i="1">
                                <a:latin typeface="Cambria Math" panose="02040503050406030204" pitchFamily="18" charset="0"/>
                                <a:ea typeface="Cambria Math" panose="02040503050406030204" pitchFamily="18" charset="0"/>
                              </a:rPr>
                              <m:t>𝐷</m:t>
                            </m:r>
                          </m:e>
                          <m:sub>
                            <m:r>
                              <a:rPr lang="en-CA" sz="2000" b="0" i="1">
                                <a:latin typeface="Cambria Math" panose="02040503050406030204" pitchFamily="18" charset="0"/>
                                <a:ea typeface="Cambria Math" panose="02040503050406030204" pitchFamily="18" charset="0"/>
                              </a:rPr>
                              <m:t>2</m:t>
                            </m:r>
                          </m:sub>
                          <m:sup>
                            <m:r>
                              <a:rPr lang="en-CA" sz="2000" b="0" i="1">
                                <a:latin typeface="Cambria Math" panose="02040503050406030204" pitchFamily="18" charset="0"/>
                                <a:ea typeface="Cambria Math" panose="02040503050406030204" pitchFamily="18" charset="0"/>
                              </a:rPr>
                              <m:t>𝑇</m:t>
                            </m:r>
                          </m:sup>
                        </m:sSubSup>
                        <m:sSub>
                          <m:sSubPr>
                            <m:ctrlPr>
                              <a:rPr lang="el-GR" sz="2000" i="1">
                                <a:latin typeface="Cambria Math" panose="02040503050406030204" pitchFamily="18" charset="0"/>
                                <a:ea typeface="Cambria Math" panose="02040503050406030204" pitchFamily="18" charset="0"/>
                              </a:rPr>
                            </m:ctrlPr>
                          </m:sSubPr>
                          <m:e>
                            <m:r>
                              <a:rPr lang="en-CA" sz="2000" b="0" i="1">
                                <a:latin typeface="Cambria Math" panose="02040503050406030204" pitchFamily="18" charset="0"/>
                                <a:ea typeface="Cambria Math" panose="02040503050406030204" pitchFamily="18" charset="0"/>
                              </a:rPr>
                              <m:t>𝐷</m:t>
                            </m:r>
                          </m:e>
                          <m:sub>
                            <m:r>
                              <a:rPr lang="en-CA" sz="2000" b="0" i="1">
                                <a:latin typeface="Cambria Math" panose="02040503050406030204" pitchFamily="18" charset="0"/>
                                <a:ea typeface="Cambria Math" panose="02040503050406030204" pitchFamily="18" charset="0"/>
                              </a:rPr>
                              <m:t>2</m:t>
                            </m:r>
                          </m:sub>
                        </m:sSub>
                      </m:e>
                    </m:func>
                    <m:r>
                      <a:rPr lang="en-CA" sz="2000" b="0" i="1">
                        <a:latin typeface="Cambria Math" panose="02040503050406030204" pitchFamily="18" charset="0"/>
                        <a:ea typeface="Cambria Math" panose="02040503050406030204" pitchFamily="18" charset="0"/>
                      </a:rPr>
                      <m:t>𝑐</m:t>
                    </m:r>
                  </m:oMath>
                </a14:m>
                <a:endParaRPr lang="en-CA" sz="2000" dirty="0"/>
              </a:p>
              <a:p>
                <a:pPr lvl="1">
                  <a:lnSpc>
                    <a:spcPct val="115000"/>
                  </a:lnSpc>
                </a:pPr>
                <a:r>
                  <a:rPr lang="en-CA" sz="2000" dirty="0"/>
                  <a:t>Set gradient to 0: </a:t>
                </a:r>
                <a14:m>
                  <m:oMath xmlns:m="http://schemas.openxmlformats.org/officeDocument/2006/math">
                    <m:r>
                      <a:rPr lang="en-CA" sz="2000" b="0" i="1">
                        <a:latin typeface="Cambria Math" panose="02040503050406030204" pitchFamily="18" charset="0"/>
                      </a:rPr>
                      <m:t>−2</m:t>
                    </m:r>
                    <m:sSup>
                      <m:sSupPr>
                        <m:ctrlPr>
                          <a:rPr lang="en-CA" sz="2000" b="0" i="1">
                            <a:latin typeface="Cambria Math" panose="02040503050406030204" pitchFamily="18" charset="0"/>
                          </a:rPr>
                        </m:ctrlPr>
                      </m:sSupPr>
                      <m:e>
                        <m:r>
                          <a:rPr lang="en-CA" sz="2000" b="0" i="1">
                            <a:latin typeface="Cambria Math" panose="02040503050406030204" pitchFamily="18" charset="0"/>
                            <a:ea typeface="Cambria Math" panose="02040503050406030204" pitchFamily="18" charset="0"/>
                          </a:rPr>
                          <m:t>𝜑</m:t>
                        </m:r>
                      </m:e>
                      <m:sup>
                        <m:r>
                          <a:rPr lang="en-CA" sz="2000" b="0" i="1">
                            <a:latin typeface="Cambria Math" panose="02040503050406030204" pitchFamily="18" charset="0"/>
                          </a:rPr>
                          <m:t>𝑇</m:t>
                        </m:r>
                      </m:sup>
                    </m:sSup>
                    <m:r>
                      <a:rPr lang="en-CA" sz="2000" b="0" i="1">
                        <a:latin typeface="Cambria Math" panose="02040503050406030204" pitchFamily="18" charset="0"/>
                      </a:rPr>
                      <m:t>𝑦</m:t>
                    </m:r>
                    <m:r>
                      <a:rPr lang="en-CA" sz="2000" b="0" i="1">
                        <a:latin typeface="Cambria Math" panose="02040503050406030204" pitchFamily="18" charset="0"/>
                      </a:rPr>
                      <m:t>+2</m:t>
                    </m:r>
                    <m:sSup>
                      <m:sSupPr>
                        <m:ctrlPr>
                          <a:rPr lang="en-CA" sz="2000" b="0" i="1">
                            <a:latin typeface="Cambria Math" panose="02040503050406030204" pitchFamily="18" charset="0"/>
                          </a:rPr>
                        </m:ctrlPr>
                      </m:sSupPr>
                      <m:e>
                        <m:r>
                          <a:rPr lang="en-CA" sz="2000" b="0" i="1">
                            <a:latin typeface="Cambria Math" panose="02040503050406030204" pitchFamily="18" charset="0"/>
                            <a:ea typeface="Cambria Math" panose="02040503050406030204" pitchFamily="18" charset="0"/>
                          </a:rPr>
                          <m:t>𝜑</m:t>
                        </m:r>
                      </m:e>
                      <m:sup>
                        <m:r>
                          <a:rPr lang="en-CA" sz="2000" b="0" i="1">
                            <a:latin typeface="Cambria Math" panose="02040503050406030204" pitchFamily="18" charset="0"/>
                          </a:rPr>
                          <m:t>𝑇</m:t>
                        </m:r>
                      </m:sup>
                    </m:sSup>
                    <m:r>
                      <a:rPr lang="en-CA" sz="2000" b="0" i="1">
                        <a:latin typeface="Cambria Math" panose="02040503050406030204" pitchFamily="18" charset="0"/>
                        <a:ea typeface="Cambria Math" panose="02040503050406030204" pitchFamily="18" charset="0"/>
                      </a:rPr>
                      <m:t>𝜑</m:t>
                    </m:r>
                    <m:r>
                      <a:rPr lang="en-CA" sz="2000" b="0" i="1">
                        <a:latin typeface="Cambria Math" panose="02040503050406030204" pitchFamily="18" charset="0"/>
                        <a:ea typeface="Cambria Math" panose="02040503050406030204" pitchFamily="18" charset="0"/>
                      </a:rPr>
                      <m:t>𝑐</m:t>
                    </m:r>
                    <m:r>
                      <a:rPr lang="en-CA" sz="2000" b="0" i="1">
                        <a:latin typeface="Cambria Math" panose="02040503050406030204" pitchFamily="18" charset="0"/>
                        <a:ea typeface="Cambria Math" panose="02040503050406030204" pitchFamily="18" charset="0"/>
                      </a:rPr>
                      <m:t>+2</m:t>
                    </m:r>
                    <m:r>
                      <m:rPr>
                        <m:sty m:val="p"/>
                      </m:rPr>
                      <a:rPr lang="el-GR" sz="2000" b="0" i="1">
                        <a:latin typeface="Cambria Math" panose="02040503050406030204" pitchFamily="18" charset="0"/>
                        <a:ea typeface="Cambria Math" panose="02040503050406030204" pitchFamily="18" charset="0"/>
                      </a:rPr>
                      <m:t>λ</m:t>
                    </m:r>
                    <m:sSup>
                      <m:sSupPr>
                        <m:ctrlPr>
                          <a:rPr lang="el-GR" sz="2000" b="0" i="1">
                            <a:latin typeface="Cambria Math" panose="02040503050406030204" pitchFamily="18" charset="0"/>
                            <a:ea typeface="Cambria Math" panose="02040503050406030204" pitchFamily="18" charset="0"/>
                          </a:rPr>
                        </m:ctrlPr>
                      </m:sSupPr>
                      <m:e>
                        <m:r>
                          <a:rPr lang="en-CA" sz="2000" b="0" i="1">
                            <a:latin typeface="Cambria Math" panose="02040503050406030204" pitchFamily="18" charset="0"/>
                            <a:ea typeface="Cambria Math" panose="02040503050406030204" pitchFamily="18" charset="0"/>
                          </a:rPr>
                          <m:t>𝑐</m:t>
                        </m:r>
                      </m:e>
                      <m:sup>
                        <m:r>
                          <a:rPr lang="en-CA" sz="2000" b="0" i="1">
                            <a:latin typeface="Cambria Math" panose="02040503050406030204" pitchFamily="18" charset="0"/>
                            <a:ea typeface="Cambria Math" panose="02040503050406030204" pitchFamily="18" charset="0"/>
                          </a:rPr>
                          <m:t>𝑇</m:t>
                        </m:r>
                      </m:sup>
                    </m:sSup>
                    <m:sSubSup>
                      <m:sSubSupPr>
                        <m:ctrlPr>
                          <a:rPr lang="el-GR" sz="2000" b="0" i="1">
                            <a:latin typeface="Cambria Math" panose="02040503050406030204" pitchFamily="18" charset="0"/>
                            <a:ea typeface="Cambria Math" panose="02040503050406030204" pitchFamily="18" charset="0"/>
                          </a:rPr>
                        </m:ctrlPr>
                      </m:sSubSupPr>
                      <m:e>
                        <m:r>
                          <a:rPr lang="en-CA" sz="2000" b="0" i="1">
                            <a:latin typeface="Cambria Math" panose="02040503050406030204" pitchFamily="18" charset="0"/>
                            <a:ea typeface="Cambria Math" panose="02040503050406030204" pitchFamily="18" charset="0"/>
                          </a:rPr>
                          <m:t>𝐷</m:t>
                        </m:r>
                      </m:e>
                      <m:sub>
                        <m:r>
                          <a:rPr lang="en-CA" sz="2000" b="0" i="1">
                            <a:latin typeface="Cambria Math" panose="02040503050406030204" pitchFamily="18" charset="0"/>
                            <a:ea typeface="Cambria Math" panose="02040503050406030204" pitchFamily="18" charset="0"/>
                          </a:rPr>
                          <m:t>2</m:t>
                        </m:r>
                      </m:sub>
                      <m:sup>
                        <m:r>
                          <a:rPr lang="en-CA" sz="2000" b="0" i="1">
                            <a:latin typeface="Cambria Math" panose="02040503050406030204" pitchFamily="18" charset="0"/>
                            <a:ea typeface="Cambria Math" panose="02040503050406030204" pitchFamily="18" charset="0"/>
                          </a:rPr>
                          <m:t>𝑇</m:t>
                        </m:r>
                      </m:sup>
                    </m:sSubSup>
                    <m:sSub>
                      <m:sSubPr>
                        <m:ctrlPr>
                          <a:rPr lang="el-GR" sz="2000" b="0" i="1">
                            <a:latin typeface="Cambria Math" panose="02040503050406030204" pitchFamily="18" charset="0"/>
                            <a:ea typeface="Cambria Math" panose="02040503050406030204" pitchFamily="18" charset="0"/>
                          </a:rPr>
                        </m:ctrlPr>
                      </m:sSubPr>
                      <m:e>
                        <m:r>
                          <a:rPr lang="en-CA" sz="2000" b="0" i="1">
                            <a:latin typeface="Cambria Math" panose="02040503050406030204" pitchFamily="18" charset="0"/>
                            <a:ea typeface="Cambria Math" panose="02040503050406030204" pitchFamily="18" charset="0"/>
                          </a:rPr>
                          <m:t>𝐷</m:t>
                        </m:r>
                      </m:e>
                      <m:sub>
                        <m:r>
                          <a:rPr lang="en-CA" sz="2000" b="0" i="1">
                            <a:latin typeface="Cambria Math" panose="02040503050406030204" pitchFamily="18" charset="0"/>
                            <a:ea typeface="Cambria Math" panose="02040503050406030204" pitchFamily="18" charset="0"/>
                          </a:rPr>
                          <m:t>2</m:t>
                        </m:r>
                      </m:sub>
                    </m:sSub>
                    <m:r>
                      <a:rPr lang="en-CA" sz="2000" b="0" i="1">
                        <a:latin typeface="Cambria Math" panose="02040503050406030204" pitchFamily="18" charset="0"/>
                        <a:ea typeface="Cambria Math" panose="02040503050406030204" pitchFamily="18" charset="0"/>
                      </a:rPr>
                      <m:t>𝑐</m:t>
                    </m:r>
                    <m:r>
                      <a:rPr lang="en-CA" sz="2000" b="0" i="1">
                        <a:latin typeface="Cambria Math" panose="02040503050406030204" pitchFamily="18" charset="0"/>
                        <a:ea typeface="Cambria Math" panose="02040503050406030204" pitchFamily="18" charset="0"/>
                      </a:rPr>
                      <m:t>=0</m:t>
                    </m:r>
                  </m:oMath>
                </a14:m>
                <a:endParaRPr lang="en-CA" sz="2000" dirty="0"/>
              </a:p>
              <a:p>
                <a:pPr lvl="1">
                  <a:lnSpc>
                    <a:spcPct val="115000"/>
                  </a:lnSpc>
                </a:pPr>
                <a:r>
                  <a:rPr lang="en-CA" sz="2000" dirty="0"/>
                  <a:t>Solve for coefficients: </a:t>
                </a:r>
                <a14:m>
                  <m:oMath xmlns:m="http://schemas.openxmlformats.org/officeDocument/2006/math">
                    <m:r>
                      <a:rPr lang="en-CA" sz="2000" b="0" i="1">
                        <a:latin typeface="Cambria Math" panose="02040503050406030204" pitchFamily="18" charset="0"/>
                      </a:rPr>
                      <m:t>𝑐</m:t>
                    </m:r>
                    <m:r>
                      <a:rPr lang="en-CA" sz="2000" b="0" i="1">
                        <a:latin typeface="Cambria Math" panose="02040503050406030204" pitchFamily="18" charset="0"/>
                      </a:rPr>
                      <m:t>=(</m:t>
                    </m:r>
                    <m:sSup>
                      <m:sSupPr>
                        <m:ctrlPr>
                          <a:rPr lang="en-CA" sz="2000" b="0" i="1">
                            <a:latin typeface="Cambria Math" panose="02040503050406030204" pitchFamily="18" charset="0"/>
                          </a:rPr>
                        </m:ctrlPr>
                      </m:sSupPr>
                      <m:e>
                        <m:r>
                          <a:rPr lang="en-CA" sz="2000" b="0" i="1">
                            <a:latin typeface="Cambria Math" panose="02040503050406030204" pitchFamily="18" charset="0"/>
                            <a:ea typeface="Cambria Math" panose="02040503050406030204" pitchFamily="18" charset="0"/>
                          </a:rPr>
                          <m:t>𝜑</m:t>
                        </m:r>
                      </m:e>
                      <m:sup>
                        <m:r>
                          <a:rPr lang="en-CA" sz="2000" b="0" i="1">
                            <a:latin typeface="Cambria Math" panose="02040503050406030204" pitchFamily="18" charset="0"/>
                          </a:rPr>
                          <m:t>𝑇</m:t>
                        </m:r>
                      </m:sup>
                    </m:sSup>
                    <m:r>
                      <a:rPr lang="en-CA" sz="2000" b="0" i="1">
                        <a:latin typeface="Cambria Math" panose="02040503050406030204" pitchFamily="18" charset="0"/>
                        <a:ea typeface="Cambria Math" panose="02040503050406030204" pitchFamily="18" charset="0"/>
                      </a:rPr>
                      <m:t>𝜑</m:t>
                    </m:r>
                    <m:r>
                      <a:rPr lang="en-CA" sz="2000" b="0" i="1">
                        <a:latin typeface="Cambria Math" panose="02040503050406030204" pitchFamily="18" charset="0"/>
                        <a:ea typeface="Cambria Math" panose="02040503050406030204" pitchFamily="18" charset="0"/>
                      </a:rPr>
                      <m:t>+</m:t>
                    </m:r>
                    <m:r>
                      <m:rPr>
                        <m:sty m:val="p"/>
                      </m:rPr>
                      <a:rPr lang="el-GR" sz="2000" b="0" i="1">
                        <a:latin typeface="Cambria Math" panose="02040503050406030204" pitchFamily="18" charset="0"/>
                        <a:ea typeface="Cambria Math" panose="02040503050406030204" pitchFamily="18" charset="0"/>
                      </a:rPr>
                      <m:t>λ</m:t>
                    </m:r>
                    <m:sSubSup>
                      <m:sSubSupPr>
                        <m:ctrlPr>
                          <a:rPr lang="el-GR" sz="2000" b="0" i="1">
                            <a:latin typeface="Cambria Math" panose="02040503050406030204" pitchFamily="18" charset="0"/>
                            <a:ea typeface="Cambria Math" panose="02040503050406030204" pitchFamily="18" charset="0"/>
                          </a:rPr>
                        </m:ctrlPr>
                      </m:sSubSupPr>
                      <m:e>
                        <m:r>
                          <a:rPr lang="en-CA" sz="2000" b="0" i="1">
                            <a:latin typeface="Cambria Math" panose="02040503050406030204" pitchFamily="18" charset="0"/>
                            <a:ea typeface="Cambria Math" panose="02040503050406030204" pitchFamily="18" charset="0"/>
                          </a:rPr>
                          <m:t>𝐷</m:t>
                        </m:r>
                      </m:e>
                      <m:sub>
                        <m:r>
                          <a:rPr lang="en-CA" sz="2000" b="0" i="1">
                            <a:latin typeface="Cambria Math" panose="02040503050406030204" pitchFamily="18" charset="0"/>
                            <a:ea typeface="Cambria Math" panose="02040503050406030204" pitchFamily="18" charset="0"/>
                          </a:rPr>
                          <m:t>2</m:t>
                        </m:r>
                      </m:sub>
                      <m:sup>
                        <m:r>
                          <a:rPr lang="en-CA" sz="2000" b="0" i="1">
                            <a:latin typeface="Cambria Math" panose="02040503050406030204" pitchFamily="18" charset="0"/>
                            <a:ea typeface="Cambria Math" panose="02040503050406030204" pitchFamily="18" charset="0"/>
                          </a:rPr>
                          <m:t>𝑇</m:t>
                        </m:r>
                      </m:sup>
                    </m:sSubSup>
                    <m:sSub>
                      <m:sSubPr>
                        <m:ctrlPr>
                          <a:rPr lang="el-GR" sz="2000" b="0" i="1">
                            <a:latin typeface="Cambria Math" panose="02040503050406030204" pitchFamily="18" charset="0"/>
                            <a:ea typeface="Cambria Math" panose="02040503050406030204" pitchFamily="18" charset="0"/>
                          </a:rPr>
                        </m:ctrlPr>
                      </m:sSubPr>
                      <m:e>
                        <m:r>
                          <a:rPr lang="en-CA" sz="2000" b="0" i="1">
                            <a:latin typeface="Cambria Math" panose="02040503050406030204" pitchFamily="18" charset="0"/>
                            <a:ea typeface="Cambria Math" panose="02040503050406030204" pitchFamily="18" charset="0"/>
                          </a:rPr>
                          <m:t>𝐷</m:t>
                        </m:r>
                      </m:e>
                      <m:sub>
                        <m:r>
                          <a:rPr lang="en-CA" sz="2000" b="0" i="1">
                            <a:latin typeface="Cambria Math" panose="02040503050406030204" pitchFamily="18" charset="0"/>
                            <a:ea typeface="Cambria Math" panose="02040503050406030204" pitchFamily="18" charset="0"/>
                          </a:rPr>
                          <m:t>2</m:t>
                        </m:r>
                      </m:sub>
                    </m:sSub>
                    <m:sSup>
                      <m:sSupPr>
                        <m:ctrlPr>
                          <a:rPr lang="el-GR" sz="2000" b="0" i="1">
                            <a:latin typeface="Cambria Math" panose="02040503050406030204" pitchFamily="18" charset="0"/>
                            <a:ea typeface="Cambria Math" panose="02040503050406030204" pitchFamily="18" charset="0"/>
                          </a:rPr>
                        </m:ctrlPr>
                      </m:sSupPr>
                      <m:e>
                        <m:r>
                          <a:rPr lang="en-CA" sz="2000" b="0" i="1">
                            <a:latin typeface="Cambria Math" panose="02040503050406030204" pitchFamily="18" charset="0"/>
                            <a:ea typeface="Cambria Math" panose="02040503050406030204" pitchFamily="18" charset="0"/>
                          </a:rPr>
                          <m:t>)</m:t>
                        </m:r>
                      </m:e>
                      <m:sup>
                        <m:r>
                          <a:rPr lang="en-CA" sz="2000" b="0" i="1">
                            <a:latin typeface="Cambria Math" panose="02040503050406030204" pitchFamily="18" charset="0"/>
                            <a:ea typeface="Cambria Math" panose="02040503050406030204" pitchFamily="18" charset="0"/>
                          </a:rPr>
                          <m:t>−1</m:t>
                        </m:r>
                      </m:sup>
                    </m:sSup>
                    <m:sSup>
                      <m:sSupPr>
                        <m:ctrlPr>
                          <a:rPr lang="el-GR" sz="2000" b="0" i="1">
                            <a:latin typeface="Cambria Math" panose="02040503050406030204" pitchFamily="18" charset="0"/>
                            <a:ea typeface="Cambria Math" panose="02040503050406030204" pitchFamily="18" charset="0"/>
                          </a:rPr>
                        </m:ctrlPr>
                      </m:sSupPr>
                      <m:e>
                        <m:r>
                          <a:rPr lang="el-GR" sz="2000" b="0" i="1">
                            <a:latin typeface="Cambria Math" panose="02040503050406030204" pitchFamily="18" charset="0"/>
                            <a:ea typeface="Cambria Math" panose="02040503050406030204" pitchFamily="18" charset="0"/>
                          </a:rPr>
                          <m:t>𝜑</m:t>
                        </m:r>
                      </m:e>
                      <m:sup>
                        <m:r>
                          <a:rPr lang="en-CA" sz="2000" b="0" i="1">
                            <a:latin typeface="Cambria Math" panose="02040503050406030204" pitchFamily="18" charset="0"/>
                            <a:ea typeface="Cambria Math" panose="02040503050406030204" pitchFamily="18" charset="0"/>
                          </a:rPr>
                          <m:t>𝑇</m:t>
                        </m:r>
                      </m:sup>
                    </m:sSup>
                    <m:r>
                      <a:rPr lang="en-CA" sz="2000" b="0" i="1">
                        <a:latin typeface="Cambria Math" panose="02040503050406030204" pitchFamily="18" charset="0"/>
                        <a:ea typeface="Cambria Math" panose="02040503050406030204" pitchFamily="18" charset="0"/>
                      </a:rPr>
                      <m:t>𝑦</m:t>
                    </m:r>
                  </m:oMath>
                </a14:m>
                <a:endParaRPr lang="en-CA" sz="2000" dirty="0"/>
              </a:p>
            </p:txBody>
          </p:sp>
        </mc:Choice>
        <mc:Fallback xmlns="">
          <p:sp>
            <p:nvSpPr>
              <p:cNvPr id="3" name="Content Placeholder 2">
                <a:extLst>
                  <a:ext uri="{FF2B5EF4-FFF2-40B4-BE49-F238E27FC236}">
                    <a16:creationId xmlns:a16="http://schemas.microsoft.com/office/drawing/2014/main" id="{DECE3DA8-EA65-4918-91D9-9A25316CFB1B}"/>
                  </a:ext>
                </a:extLst>
              </p:cNvPr>
              <p:cNvSpPr>
                <a:spLocks noGrp="1" noRot="1" noChangeAspect="1" noMove="1" noResize="1" noEditPoints="1" noAdjustHandles="1" noChangeArrowheads="1" noChangeShapeType="1" noTextEdit="1"/>
              </p:cNvSpPr>
              <p:nvPr>
                <p:ph idx="1"/>
              </p:nvPr>
            </p:nvSpPr>
            <p:spPr>
              <a:xfrm>
                <a:off x="762000" y="2286000"/>
                <a:ext cx="5334000" cy="3810001"/>
              </a:xfrm>
              <a:blipFill>
                <a:blip r:embed="rId3"/>
                <a:stretch>
                  <a:fillRect l="-1029" t="-160"/>
                </a:stretch>
              </a:blipFill>
            </p:spPr>
            <p:txBody>
              <a:bodyPr/>
              <a:lstStyle/>
              <a:p>
                <a:r>
                  <a:rPr lang="en-CA">
                    <a:noFill/>
                  </a:rPr>
                  <a:t> </a:t>
                </a:r>
              </a:p>
            </p:txBody>
          </p:sp>
        </mc:Fallback>
      </mc:AlternateContent>
      <p:sp>
        <p:nvSpPr>
          <p:cNvPr id="2" name="Title 1">
            <a:extLst>
              <a:ext uri="{FF2B5EF4-FFF2-40B4-BE49-F238E27FC236}">
                <a16:creationId xmlns:a16="http://schemas.microsoft.com/office/drawing/2014/main" id="{108CD680-2F84-4151-971F-E47FAADB6438}"/>
              </a:ext>
            </a:extLst>
          </p:cNvPr>
          <p:cNvSpPr>
            <a:spLocks noGrp="1"/>
          </p:cNvSpPr>
          <p:nvPr>
            <p:ph type="title"/>
          </p:nvPr>
        </p:nvSpPr>
        <p:spPr>
          <a:xfrm>
            <a:off x="762000" y="762000"/>
            <a:ext cx="5334000" cy="1524000"/>
          </a:xfrm>
        </p:spPr>
        <p:txBody>
          <a:bodyPr>
            <a:normAutofit/>
          </a:bodyPr>
          <a:lstStyle/>
          <a:p>
            <a:r>
              <a:rPr lang="en-CA" sz="3200"/>
              <a:t>Fitting Functional Data- P Splines</a:t>
            </a:r>
          </a:p>
        </p:txBody>
      </p:sp>
      <p:pic>
        <p:nvPicPr>
          <p:cNvPr id="7" name="Picture 6">
            <a:extLst>
              <a:ext uri="{FF2B5EF4-FFF2-40B4-BE49-F238E27FC236}">
                <a16:creationId xmlns:a16="http://schemas.microsoft.com/office/drawing/2014/main" id="{592B2B3D-0658-45BD-82D9-14731FDC20D6}"/>
              </a:ext>
            </a:extLst>
          </p:cNvPr>
          <p:cNvPicPr>
            <a:picLocks noChangeAspect="1"/>
          </p:cNvPicPr>
          <p:nvPr/>
        </p:nvPicPr>
        <p:blipFill>
          <a:blip r:embed="rId4"/>
          <a:stretch>
            <a:fillRect/>
          </a:stretch>
        </p:blipFill>
        <p:spPr>
          <a:xfrm>
            <a:off x="6858000" y="865873"/>
            <a:ext cx="5334000" cy="3613785"/>
          </a:xfrm>
          <a:prstGeom prst="rect">
            <a:avLst/>
          </a:prstGeom>
        </p:spPr>
      </p:pic>
      <p:pic>
        <p:nvPicPr>
          <p:cNvPr id="5" name="Picture 4">
            <a:extLst>
              <a:ext uri="{FF2B5EF4-FFF2-40B4-BE49-F238E27FC236}">
                <a16:creationId xmlns:a16="http://schemas.microsoft.com/office/drawing/2014/main" id="{4837C465-0380-4CCA-8D60-B37D29CAD434}"/>
              </a:ext>
            </a:extLst>
          </p:cNvPr>
          <p:cNvPicPr>
            <a:picLocks noChangeAspect="1"/>
          </p:cNvPicPr>
          <p:nvPr/>
        </p:nvPicPr>
        <p:blipFill>
          <a:blip r:embed="rId5"/>
          <a:stretch>
            <a:fillRect/>
          </a:stretch>
        </p:blipFill>
        <p:spPr>
          <a:xfrm>
            <a:off x="6885424" y="4776841"/>
            <a:ext cx="5306574" cy="1784107"/>
          </a:xfrm>
          <a:prstGeom prst="rect">
            <a:avLst/>
          </a:prstGeom>
        </p:spPr>
      </p:pic>
    </p:spTree>
    <p:extLst>
      <p:ext uri="{BB962C8B-B14F-4D97-AF65-F5344CB8AC3E}">
        <p14:creationId xmlns:p14="http://schemas.microsoft.com/office/powerpoint/2010/main" val="2453525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CD680-2F84-4151-971F-E47FAADB6438}"/>
              </a:ext>
            </a:extLst>
          </p:cNvPr>
          <p:cNvSpPr>
            <a:spLocks noGrp="1"/>
          </p:cNvSpPr>
          <p:nvPr>
            <p:ph type="title"/>
          </p:nvPr>
        </p:nvSpPr>
        <p:spPr/>
        <p:txBody>
          <a:bodyPr/>
          <a:lstStyle/>
          <a:p>
            <a:r>
              <a:rPr lang="en-CA" dirty="0"/>
              <a:t>Fitting Functional Data- Optimization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CE3DA8-EA65-4918-91D9-9A25316CFB1B}"/>
                  </a:ext>
                </a:extLst>
              </p:cNvPr>
              <p:cNvSpPr>
                <a:spLocks noGrp="1"/>
              </p:cNvSpPr>
              <p:nvPr>
                <p:ph idx="1"/>
              </p:nvPr>
            </p:nvSpPr>
            <p:spPr/>
            <p:txBody>
              <a:bodyPr/>
              <a:lstStyle/>
              <a:p>
                <a:r>
                  <a:rPr lang="en-CA" dirty="0"/>
                  <a:t>Generalized Cross Validation (GCV)</a:t>
                </a:r>
              </a:p>
              <a:p>
                <a:pPr lvl="1"/>
                <a:r>
                  <a:rPr lang="en-CA" dirty="0"/>
                  <a:t>GCV = SSE/(n-tr(H))^2</a:t>
                </a:r>
              </a:p>
              <a:p>
                <a:pPr lvl="2"/>
                <a:r>
                  <a:rPr lang="en-CA" dirty="0"/>
                  <a:t>Sum of squared errors (SSE)</a:t>
                </a:r>
              </a:p>
              <a:p>
                <a:pPr lvl="2"/>
                <a:r>
                  <a:rPr lang="en-CA" dirty="0"/>
                  <a:t>Tr is trace, sum of diagonal</a:t>
                </a:r>
              </a:p>
              <a:p>
                <a:pPr lvl="2"/>
                <a:r>
                  <a:rPr lang="en-CA" dirty="0"/>
                  <a:t>H is hat matrix, </a:t>
                </a:r>
                <a14:m>
                  <m:oMath xmlns:m="http://schemas.openxmlformats.org/officeDocument/2006/math">
                    <m:acc>
                      <m:accPr>
                        <m:chr m:val="̂"/>
                        <m:ctrlPr>
                          <a:rPr lang="en-CA" i="1" smtClean="0">
                            <a:latin typeface="Cambria Math" panose="02040503050406030204" pitchFamily="18" charset="0"/>
                          </a:rPr>
                        </m:ctrlPr>
                      </m:accPr>
                      <m:e>
                        <m:r>
                          <a:rPr lang="en-CA" b="0" i="1" smtClean="0">
                            <a:latin typeface="Cambria Math" panose="02040503050406030204" pitchFamily="18" charset="0"/>
                          </a:rPr>
                          <m:t>𝑦</m:t>
                        </m:r>
                      </m:e>
                    </m:acc>
                    <m:r>
                      <a:rPr lang="en-CA" b="0" i="1" smtClean="0">
                        <a:latin typeface="Cambria Math" panose="02040503050406030204" pitchFamily="18" charset="0"/>
                      </a:rPr>
                      <m:t>=</m:t>
                    </m:r>
                    <m:r>
                      <a:rPr lang="en-CA" b="0" i="1" smtClean="0">
                        <a:latin typeface="Cambria Math" panose="02040503050406030204" pitchFamily="18" charset="0"/>
                      </a:rPr>
                      <m:t>𝐻𝑦</m:t>
                    </m:r>
                  </m:oMath>
                </a14:m>
                <a:endParaRPr lang="en-CA" dirty="0"/>
              </a:p>
              <a:p>
                <a:pPr lvl="1"/>
                <a:r>
                  <a:rPr lang="en-CA" dirty="0"/>
                  <a:t>Average over all observations</a:t>
                </a:r>
              </a:p>
            </p:txBody>
          </p:sp>
        </mc:Choice>
        <mc:Fallback xmlns="">
          <p:sp>
            <p:nvSpPr>
              <p:cNvPr id="3" name="Content Placeholder 2">
                <a:extLst>
                  <a:ext uri="{FF2B5EF4-FFF2-40B4-BE49-F238E27FC236}">
                    <a16:creationId xmlns:a16="http://schemas.microsoft.com/office/drawing/2014/main" id="{DECE3DA8-EA65-4918-91D9-9A25316CFB1B}"/>
                  </a:ext>
                </a:extLst>
              </p:cNvPr>
              <p:cNvSpPr>
                <a:spLocks noGrp="1" noRot="1" noChangeAspect="1" noMove="1" noResize="1" noEditPoints="1" noAdjustHandles="1" noChangeArrowheads="1" noChangeShapeType="1" noTextEdit="1"/>
              </p:cNvSpPr>
              <p:nvPr>
                <p:ph idx="1"/>
              </p:nvPr>
            </p:nvSpPr>
            <p:spPr>
              <a:blipFill>
                <a:blip r:embed="rId3"/>
                <a:stretch>
                  <a:fillRect l="-1029"/>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0B9C5198-D215-47A6-898B-587E2C453E18}"/>
              </a:ext>
            </a:extLst>
          </p:cNvPr>
          <p:cNvPicPr>
            <a:picLocks noChangeAspect="1"/>
          </p:cNvPicPr>
          <p:nvPr/>
        </p:nvPicPr>
        <p:blipFill>
          <a:blip r:embed="rId4"/>
          <a:stretch>
            <a:fillRect/>
          </a:stretch>
        </p:blipFill>
        <p:spPr>
          <a:xfrm>
            <a:off x="6096000" y="2840578"/>
            <a:ext cx="5724030" cy="3818083"/>
          </a:xfrm>
          <a:prstGeom prst="rect">
            <a:avLst/>
          </a:prstGeom>
        </p:spPr>
      </p:pic>
    </p:spTree>
    <p:extLst>
      <p:ext uri="{BB962C8B-B14F-4D97-AF65-F5344CB8AC3E}">
        <p14:creationId xmlns:p14="http://schemas.microsoft.com/office/powerpoint/2010/main" val="3738214582"/>
      </p:ext>
    </p:extLst>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322A1C"/>
      </a:dk2>
      <a:lt2>
        <a:srgbClr val="F0F3F2"/>
      </a:lt2>
      <a:accent1>
        <a:srgbClr val="CF417D"/>
      </a:accent1>
      <a:accent2>
        <a:srgbClr val="BD2FA6"/>
      </a:accent2>
      <a:accent3>
        <a:srgbClr val="AA41CF"/>
      </a:accent3>
      <a:accent4>
        <a:srgbClr val="673CC1"/>
      </a:accent4>
      <a:accent5>
        <a:srgbClr val="414ECF"/>
      </a:accent5>
      <a:accent6>
        <a:srgbClr val="2F77BD"/>
      </a:accent6>
      <a:hlink>
        <a:srgbClr val="493FBF"/>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25369</TotalTime>
  <Words>3065</Words>
  <Application>Microsoft Office PowerPoint</Application>
  <PresentationFormat>Widescreen</PresentationFormat>
  <Paragraphs>166</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Avenir Next LT Pro</vt:lpstr>
      <vt:lpstr>Avenir Next LT Pro Light</vt:lpstr>
      <vt:lpstr>Calibri</vt:lpstr>
      <vt:lpstr>Cambria Math</vt:lpstr>
      <vt:lpstr>Sitka Subheading</vt:lpstr>
      <vt:lpstr>PebbleVTI</vt:lpstr>
      <vt:lpstr>Estimating the Temporal Radius of Influence using Scalar-on-Function Regression</vt:lpstr>
      <vt:lpstr>Outline</vt:lpstr>
      <vt:lpstr> Normalized Difference Moisture Index (NDMI)</vt:lpstr>
      <vt:lpstr>Functional Data Analysis (FDA)- Background and Motivations</vt:lpstr>
      <vt:lpstr>Scalar-on-Function Regression</vt:lpstr>
      <vt:lpstr>Fitting Functional Data- Basis Functions</vt:lpstr>
      <vt:lpstr>Fitting Functional Data- Basics</vt:lpstr>
      <vt:lpstr>Fitting Functional Data- P Splines</vt:lpstr>
      <vt:lpstr>Fitting Functional Data- Optimization</vt:lpstr>
      <vt:lpstr>Finding Temporal Radius of Influence</vt:lpstr>
      <vt:lpstr>Finding Temporal Radius of Influence- Current State of the Art</vt:lpstr>
      <vt:lpstr>Finding Temporal Radius of Influence- Options</vt:lpstr>
      <vt:lpstr>Experiments</vt:lpstr>
      <vt:lpstr>Experiment 1</vt:lpstr>
      <vt:lpstr>Experiment 2</vt:lpstr>
      <vt:lpstr>Experiment 3</vt:lpstr>
      <vt:lpstr>SOTA results</vt:lpstr>
      <vt:lpstr>Discussions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Estimating the temporal radius of influence for scalar-on-function regression</dc:title>
  <dc:creator>Joe Janssen</dc:creator>
  <cp:lastModifiedBy>Joe Janssen</cp:lastModifiedBy>
  <cp:revision>76</cp:revision>
  <dcterms:created xsi:type="dcterms:W3CDTF">2021-12-02T11:27:54Z</dcterms:created>
  <dcterms:modified xsi:type="dcterms:W3CDTF">2021-12-28T18:21:06Z</dcterms:modified>
</cp:coreProperties>
</file>