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1999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8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9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323232"/>
                </a:solidFill>
                <a:latin typeface="Tenorite"/>
              </a:rPr>
              <a:t>The Fall of Lytro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323232"/>
                </a:solidFill>
                <a:latin typeface="Tenorite"/>
              </a:rPr>
              <a:t>The Cracks Begin to 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Despite initial excitement, the first Lytro camera was a commercial disappointment due to several critical issues:</a:t>
            </a:r>
          </a:p>
          <a:p>
            <a:pPr>
              <a:defRPr sz="1800"/>
            </a:pPr>
            <a:r>
              <a:t>Abysmal Image Quality: The final exported image was only 1.2 megapixels, unsuitable for printing and lower quality than many smartphones</a:t>
            </a:r>
          </a:p>
          <a:p>
            <a:pPr>
              <a:defRPr sz="1800"/>
            </a:pPr>
            <a:r>
              <a:t>Awkward Ergonomics: The tube-like design was difficult to hold steady and lacked the familiar feel of a traditional camera</a:t>
            </a:r>
          </a:p>
          <a:p>
            <a:pPr>
              <a:defRPr sz="1800"/>
            </a:pPr>
            <a:r>
              <a:t>Proprietary Ecosystem: The "living pictures" were locked into Lytro's software, making sharing and editing cumbersome</a:t>
            </a:r>
          </a:p>
          <a:p>
            <a:pPr>
              <a:defRPr sz="1800"/>
            </a:pPr>
            <a:r>
              <a:t>A Gimmick, Not a Must-Have: The core feature of refocusing was seen as a cool party trick but did not address a pressing need for most photographers</a:t>
            </a:r>
          </a:p>
          <a:p>
            <a:pPr>
              <a:defRPr sz="1800"/>
            </a:pPr>
            <a:r>
              <a:t>High Price: At $399-$499, it was considered expensive for the quality and features offered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323232"/>
                </a:solidFill>
                <a:latin typeface="Tenorite"/>
              </a:rPr>
              <a:t>The Second Attempt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bg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323232"/>
                </a:solidFill>
                <a:latin typeface="Tenorite"/>
              </a:rPr>
              <a:t>The Second Attempt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 sz="1400"/>
            </a:pPr>
            <a:r>
              <a:t>In 2014, Lytro released the Lytro Illum, a more advanced light-field camera aimed at professional photographers</a:t>
            </a:r>
          </a:p>
          <a:p>
            <a:pPr>
              <a:defRPr sz="1400"/>
            </a:pPr>
            <a:r>
              <a:t>The Illum featured a more conventional DSLR-like design with a larger sensor and better optics</a:t>
            </a:r>
          </a:p>
          <a:p>
            <a:pPr>
              <a:defRPr sz="1400"/>
            </a:pPr>
            <a:r>
              <a:t>It offered improved image quality with a 40 Megaray sensor, allowing for higher resolution images</a:t>
            </a:r>
          </a:p>
          <a:p>
            <a:pPr>
              <a:defRPr sz="1400"/>
            </a:pPr>
            <a:r>
              <a:t>The camera included advanced features such as manual controls, RAW image capture, and a larger touchscreen for editing</a:t>
            </a:r>
          </a:p>
          <a:p>
            <a:pPr>
              <a:defRPr sz="1400"/>
            </a:pPr>
            <a:r>
              <a:t>However, the Illum was priced at $1,599, making it significantly more expensive than other professional cameras</a:t>
            </a:r>
          </a:p>
          <a:p>
            <a:pPr>
              <a:defRPr sz="1400"/>
            </a:pPr>
            <a:r>
              <a:t>Despite the improvements, the Illum still struggled to gain traction in the market due to lingering issues with image quality and usability</a:t>
            </a:r>
          </a:p>
        </p:txBody>
      </p:sp>
      <p:pic>
        <p:nvPicPr>
          <p:cNvPr id="6" name="Picture 5" descr="lytro_illum_on_surfa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516981"/>
            <a:ext cx="4038600" cy="2692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323232"/>
                </a:solidFill>
                <a:latin typeface="Tenorite"/>
              </a:rPr>
              <a:t>The Pivot and the End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bg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323232"/>
                </a:solidFill>
                <a:latin typeface="Tenorite"/>
              </a:rPr>
              <a:t>The Pivot and the End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 sz="1400"/>
            </a:pPr>
            <a:r>
              <a:t>In 2015, Lytro attempted to pivot towards the virtual reality (VR) market, leveraging its light-field technology for VR content creation</a:t>
            </a:r>
          </a:p>
          <a:p>
            <a:pPr>
              <a:defRPr sz="1400"/>
            </a:pPr>
            <a:r>
              <a:t>The company released the Lytro VR camera, designed to capture immersive 3D environments for VR applications</a:t>
            </a:r>
          </a:p>
          <a:p>
            <a:pPr>
              <a:defRPr sz="1400"/>
            </a:pPr>
            <a:r>
              <a:t>However, the VR market was still in its infancy, and Lytro faced stiff competition from established players in the camera and VR industries</a:t>
            </a:r>
          </a:p>
          <a:p>
            <a:pPr>
              <a:defRPr sz="1400"/>
            </a:pPr>
            <a:r>
              <a:t>Despite raising additional funding, Lytro struggled to achieve profitability and market adoption</a:t>
            </a:r>
          </a:p>
          <a:p>
            <a:pPr>
              <a:defRPr sz="1400"/>
            </a:pPr>
            <a:r>
              <a:t>In 2018, Lytro announced it was shutting down its operations and selling off its assets, marking the end of the company</a:t>
            </a:r>
          </a:p>
          <a:p>
            <a:pPr>
              <a:defRPr sz="1400"/>
            </a:pPr>
            <a:r>
              <a:t>The story of Lytro serves as a cautionary tale about the challenges of bringing innovative technology to market and the importance of addressing real consumer needs</a:t>
            </a:r>
          </a:p>
        </p:txBody>
      </p:sp>
      <p:pic>
        <p:nvPicPr>
          <p:cNvPr id="6" name="Picture 5" descr="lytro_immer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16960"/>
            <a:ext cx="4038600" cy="22924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323232"/>
                </a:solidFill>
                <a:latin typeface="Tenorite"/>
              </a:rPr>
              <a:t>The Pivot and 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Innovation Alone is Not Enough: Groundbreaking technology must also deliver practical value and usability to succeed in the market</a:t>
            </a:r>
          </a:p>
          <a:p>
            <a:pPr>
              <a:defRPr sz="1800"/>
            </a:pPr>
            <a:r>
              <a:t>Market Timing Matters: Entering a market too early or without a clear demand can hinder adoption and growth</a:t>
            </a:r>
          </a:p>
          <a:p>
            <a:pPr>
              <a:defRPr sz="1800"/>
            </a:pPr>
            <a:r>
              <a:t>User Experience is Crucial: A product must be intuitive and enjoyable to use, or it risks being dismissed as a gimmick</a:t>
            </a:r>
          </a:p>
          <a:p>
            <a:pPr>
              <a:defRPr sz="1800"/>
            </a:pPr>
            <a:r>
              <a:t>Financial Sustainability is Key: Even with significant funding, a company must have a clear path to profitability to survive long-term</a:t>
            </a:r>
          </a:p>
          <a:p>
            <a:pPr>
              <a:defRPr sz="1800"/>
            </a:pPr>
            <a:r>
              <a:t>Lytro's legacy lives on in the continued exploration of light-field technology, which still holds promise for future applications in photography and beyond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FFFFFF"/>
                </a:solidFill>
                <a:latin typeface="Tenorite"/>
              </a:rP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FFFFFF"/>
                </a:solidFill>
                <a:latin typeface="Tenorite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>
                <a:solidFill>
                  <a:srgbClr val="FFFFFF"/>
                </a:solidFill>
              </a:rPr>
              <a:t>The Genesis</a:t>
            </a:r>
          </a:p>
          <a:p>
            <a:pPr>
              <a:defRPr sz="1800"/>
            </a:pPr>
            <a:r>
              <a:rPr>
                <a:solidFill>
                  <a:srgbClr val="FFFFFF"/>
                </a:solidFill>
              </a:rPr>
              <a:t>What is Light-Field Photography?</a:t>
            </a:r>
          </a:p>
          <a:p>
            <a:pPr>
              <a:defRPr sz="1800"/>
            </a:pPr>
            <a:r>
              <a:rPr>
                <a:solidFill>
                  <a:srgbClr val="FFFFFF"/>
                </a:solidFill>
              </a:rPr>
              <a:t>The Hype and the First Product</a:t>
            </a:r>
          </a:p>
          <a:p>
            <a:pPr>
              <a:defRPr sz="1800"/>
            </a:pPr>
            <a:r>
              <a:rPr>
                <a:solidFill>
                  <a:srgbClr val="FFFFFF"/>
                </a:solidFill>
              </a:rPr>
              <a:t>The Cracks begin to Show</a:t>
            </a:r>
          </a:p>
          <a:p>
            <a:pPr>
              <a:defRPr sz="1800"/>
            </a:pPr>
            <a:r>
              <a:rPr>
                <a:solidFill>
                  <a:srgbClr val="FFFFFF"/>
                </a:solidFill>
              </a:rPr>
              <a:t>The Second Attempt</a:t>
            </a:r>
          </a:p>
          <a:p>
            <a:pPr>
              <a:defRPr sz="1800"/>
            </a:pPr>
            <a:r>
              <a:rPr>
                <a:solidFill>
                  <a:srgbClr val="FFFFFF"/>
                </a:solidFill>
              </a:rPr>
              <a:t>The Pivot and the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323232"/>
                </a:solidFill>
                <a:latin typeface="Tenorite"/>
              </a:rPr>
              <a:t>The Genesis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bg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323232"/>
                </a:solidFill>
                <a:latin typeface="Tenorite"/>
              </a:rPr>
              <a:t>The Genesis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 sz="1400"/>
            </a:pPr>
            <a:r>
              <a:t>Founded in 2006 by Ren Ng, a Stanford PhD student</a:t>
            </a:r>
          </a:p>
          <a:p>
            <a:pPr>
              <a:defRPr sz="1400"/>
            </a:pPr>
            <a:r>
              <a:t>Ng's research focused on light-field photography, which captures information about the direction and intensity of light rays in a scene</a:t>
            </a:r>
          </a:p>
          <a:p>
            <a:pPr>
              <a:defRPr sz="1400"/>
            </a:pPr>
            <a:r>
              <a:t>The goal was to create a camera that could capture images with adjustable focus and depth of field after the photo was taken</a:t>
            </a:r>
          </a:p>
          <a:p>
            <a:pPr>
              <a:defRPr sz="1400"/>
            </a:pPr>
            <a:r>
              <a:t>The company aimed to revolutionize photography by allowing users to refocus images and create 3D effects</a:t>
            </a:r>
          </a:p>
          <a:p>
            <a:pPr>
              <a:defRPr sz="1400"/>
            </a:pPr>
            <a:r>
              <a:t>Lytro secured significant funding from venture capital firms, raising over $100 million in its early years</a:t>
            </a:r>
          </a:p>
        </p:txBody>
      </p:sp>
      <p:pic>
        <p:nvPicPr>
          <p:cNvPr id="6" name="Picture 5" descr="ren_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30" y="1600200"/>
            <a:ext cx="361074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323232"/>
                </a:solidFill>
                <a:latin typeface="Tenorite"/>
              </a:rPr>
              <a:t>What is Light-Field Photography?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323232"/>
                </a:solidFill>
                <a:latin typeface="Tenorite"/>
              </a:rPr>
              <a:t>What is Light-Field Photography?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Conventional cameras capture a 2D representation of a 3D scene by recording the intensity and color of light rays that hit a flat sensor</a:t>
            </a:r>
          </a:p>
          <a:p>
            <a:pPr>
              <a:defRPr sz="1800"/>
            </a:pPr>
            <a:r>
              <a:t>Light-field cameras capture not only the color and intensity of light but also the direction of every single light ray in a scene</a:t>
            </a:r>
          </a:p>
          <a:p>
            <a:pPr>
              <a:defRPr sz="1800"/>
            </a:pPr>
            <a:r>
              <a:t>This is achieved by placing a grid of microscopic lenses (a microlens array) over the image sensor</a:t>
            </a:r>
          </a:p>
          <a:p>
            <a:pPr>
              <a:defRPr sz="1800"/>
            </a:pPr>
            <a:r>
              <a:t>The captured data allows for post-capture refocusing, enabling users to choose the focal point after the picture is taken</a:t>
            </a:r>
          </a:p>
          <a:p>
            <a:pPr>
              <a:defRPr sz="1800"/>
            </a:pPr>
            <a:r>
              <a:t>This technology was groundbreaking and won Ng the 2006 ACM Doctoral Dissertation Award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323232"/>
                </a:solidFill>
                <a:latin typeface="Tenorite"/>
              </a:rPr>
              <a:t>The Hype and the First Product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bg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323232"/>
                </a:solidFill>
                <a:latin typeface="Tenorite"/>
              </a:rPr>
              <a:t>The Hype and the First Product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 sz="1400"/>
            </a:pPr>
            <a:r>
              <a:t>Lytro emerged from stealth mode in 2011 to immense media fanfare, promising "Shoot now, focus later"</a:t>
            </a:r>
          </a:p>
          <a:p>
            <a:pPr>
              <a:defRPr sz="1400"/>
            </a:pPr>
            <a:r>
              <a:t>In 2012, Lytro released its first product: the Lytro Light Field Camera</a:t>
            </a:r>
          </a:p>
          <a:p>
            <a:pPr>
              <a:defRPr sz="1400"/>
            </a:pPr>
            <a:r>
              <a:t>The camera had a unique tube-like design with a tiny 1.5-inch touchscreen</a:t>
            </a:r>
          </a:p>
          <a:p>
            <a:pPr>
              <a:defRPr sz="1400"/>
            </a:pPr>
            <a:r>
              <a:t>It produced "living pictures" that allowed users to click on different parts of the image to change the focus</a:t>
            </a:r>
          </a:p>
          <a:p>
            <a:pPr>
              <a:defRPr sz="1400"/>
            </a:pPr>
            <a:r>
              <a:t>The camera captured 11 Megarays but only produced a final 2D image of 1.2 megapixels, which was significantly lower than contemporary cameras</a:t>
            </a:r>
          </a:p>
          <a:p>
            <a:pPr>
              <a:defRPr sz="1400"/>
            </a:pPr>
            <a:r>
              <a:t>The product was priced between $399-$499, making it an expensive novelty item</a:t>
            </a:r>
          </a:p>
        </p:txBody>
      </p:sp>
      <p:pic>
        <p:nvPicPr>
          <p:cNvPr id="6" name="Picture 5" descr="lytro_first_gen_gre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78908"/>
            <a:ext cx="4038600" cy="31685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323232"/>
                </a:solidFill>
                <a:latin typeface="Tenorite"/>
              </a:rPr>
              <a:t>The Cracks Begin to Show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