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3"/>
  </p:notesMasterIdLst>
  <p:handoutMasterIdLst>
    <p:handoutMasterId r:id="rId24"/>
  </p:handoutMasterIdLst>
  <p:sldIdLst>
    <p:sldId id="3837" r:id="rId5"/>
    <p:sldId id="3836" r:id="rId6"/>
    <p:sldId id="3835" r:id="rId7"/>
    <p:sldId id="3827" r:id="rId8"/>
    <p:sldId id="3838" r:id="rId9"/>
    <p:sldId id="3843" r:id="rId10"/>
    <p:sldId id="3840" r:id="rId11"/>
    <p:sldId id="3841" r:id="rId12"/>
    <p:sldId id="3844" r:id="rId13"/>
    <p:sldId id="3845" r:id="rId14"/>
    <p:sldId id="3846" r:id="rId15"/>
    <p:sldId id="3847" r:id="rId16"/>
    <p:sldId id="3848" r:id="rId17"/>
    <p:sldId id="3849" r:id="rId18"/>
    <p:sldId id="3850" r:id="rId19"/>
    <p:sldId id="3851" r:id="rId20"/>
    <p:sldId id="3858" r:id="rId21"/>
    <p:sldId id="383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0E843E-2BF1-4052-99CB-256774C3ABA3}">
          <p14:sldIdLst>
            <p14:sldId id="3837"/>
            <p14:sldId id="3836"/>
          </p14:sldIdLst>
        </p14:section>
        <p14:section name="relations intro" id="{AD5DEB46-B25E-41DB-B13F-341AE1B92DAC}">
          <p14:sldIdLst>
            <p14:sldId id="3835"/>
            <p14:sldId id="3827"/>
            <p14:sldId id="3838"/>
            <p14:sldId id="3843"/>
          </p14:sldIdLst>
        </p14:section>
        <p14:section name="functions intro" id="{CC2ACC94-5F60-4283-A25A-263B915271B6}">
          <p14:sldIdLst>
            <p14:sldId id="3840"/>
            <p14:sldId id="3841"/>
            <p14:sldId id="3844"/>
            <p14:sldId id="3845"/>
            <p14:sldId id="3846"/>
            <p14:sldId id="3847"/>
            <p14:sldId id="3848"/>
            <p14:sldId id="3849"/>
            <p14:sldId id="3850"/>
            <p14:sldId id="3851"/>
            <p14:sldId id="3858"/>
            <p14:sldId id="38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3168" userDrawn="1">
          <p15:clr>
            <a:srgbClr val="C35EA4"/>
          </p15:clr>
        </p15:guide>
        <p15:guide id="3" pos="4152" userDrawn="1">
          <p15:clr>
            <a:srgbClr val="A4A3A4"/>
          </p15:clr>
        </p15:guide>
        <p15:guide id="4" pos="480" userDrawn="1">
          <p15:clr>
            <a:srgbClr val="C35EA4"/>
          </p15:clr>
        </p15:guide>
        <p15:guide id="5" pos="2784" userDrawn="1">
          <p15:clr>
            <a:srgbClr val="FDE53C"/>
          </p15:clr>
        </p15:guide>
        <p15:guide id="6" pos="2592" userDrawn="1">
          <p15:clr>
            <a:srgbClr val="C35EA4"/>
          </p15:clr>
        </p15:guide>
        <p15:guide id="7" pos="4872" userDrawn="1">
          <p15:clr>
            <a:srgbClr val="FDE53C"/>
          </p15:clr>
        </p15:guide>
        <p15:guide id="8" pos="5088" userDrawn="1">
          <p15:clr>
            <a:srgbClr val="5ACBF0"/>
          </p15:clr>
        </p15:guide>
        <p15:guide id="9" pos="7152" userDrawn="1">
          <p15:clr>
            <a:srgbClr val="5ACBF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6247" autoAdjust="0"/>
  </p:normalViewPr>
  <p:slideViewPr>
    <p:cSldViewPr snapToGrid="0">
      <p:cViewPr>
        <p:scale>
          <a:sx n="75" d="100"/>
          <a:sy n="75" d="100"/>
        </p:scale>
        <p:origin x="1794" y="1068"/>
      </p:cViewPr>
      <p:guideLst>
        <p:guide orient="horz" pos="1008"/>
        <p:guide orient="horz" pos="3168"/>
        <p:guide pos="4152"/>
        <p:guide pos="480"/>
        <p:guide pos="2784"/>
        <p:guide pos="2592"/>
        <p:guide pos="4872"/>
        <p:guide pos="5088"/>
        <p:guide pos="71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0800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tx>
                <c:rich>
                  <a:bodyPr/>
                  <a:lstStyle/>
                  <a:p>
                    <a:fld id="{3CA9C10C-1BF1-4CB0-96C0-9D0FD9AE0E86}" type="XVALUE">
                      <a:rPr lang="en-US"/>
                      <a:pPr/>
                      <a:t>[X VALUE]</a:t>
                    </a:fld>
                    <a:r>
                      <a:rPr lang="en-US" baseline="0" dirty="0"/>
                      <a:t>,</a:t>
                    </a:r>
                    <a:r>
                      <a:rPr lang="en-US" baseline="0" dirty="0">
                        <a:solidFill>
                          <a:schemeClr val="accent1"/>
                        </a:solidFill>
                      </a:rPr>
                      <a:t> </a:t>
                    </a:r>
                    <a:fld id="{A6253E54-D71A-4C80-AFBA-8A986EB1347D}" type="YVALUE">
                      <a:rPr lang="en-US" baseline="0"/>
                      <a:pPr/>
                      <a:t>[Y VALUE]</a:t>
                    </a:fld>
                    <a:endParaRPr lang="en-US" baseline="0" dirty="0">
                      <a:solidFill>
                        <a:schemeClr val="accent1"/>
                      </a:solidFill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7EA-46B4-BECE-00DE6FF3D3D0}"/>
                </c:ext>
              </c:extLst>
            </c:dLbl>
            <c:spPr>
              <a:solidFill>
                <a:srgbClr val="E5E9F0">
                  <a:alpha val="0"/>
                </a:srgbClr>
              </a:solidFill>
              <a:ln>
                <a:solidFill>
                  <a:srgbClr val="4C566A">
                    <a:lumMod val="25000"/>
                    <a:lumOff val="75000"/>
                    <a:alpha val="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accent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7EA-46B4-BECE-00DE6FF3D3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0996847"/>
        <c:axId val="47125408"/>
      </c:scatterChart>
      <c:valAx>
        <c:axId val="7009968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125408"/>
        <c:crosses val="autoZero"/>
        <c:crossBetween val="midCat"/>
      </c:valAx>
      <c:valAx>
        <c:axId val="47125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00996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4"/>
    </a:solidFill>
    <a:ln>
      <a:noFill/>
    </a:ln>
    <a:effectLst/>
    <a:scene3d>
      <a:camera prst="orthographicFront"/>
      <a:lightRig rig="threePt" dir="t"/>
    </a:scene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223122647176584E-2"/>
          <c:y val="0"/>
          <c:w val="0.98977687735282338"/>
          <c:h val="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38100" cap="rnd">
              <a:solidFill>
                <a:schemeClr val="accent2"/>
              </a:solidFill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>
                <a:solidFill>
                  <a:schemeClr val="accent2"/>
                </a:solidFill>
              </a:ln>
              <a:effectLst/>
            </c:spPr>
          </c:marker>
          <c:dPt>
            <c:idx val="18"/>
            <c:marker>
              <c:symbol val="circle"/>
              <c:size val="5"/>
              <c:spPr>
                <a:solidFill>
                  <a:schemeClr val="bg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80B-4800-9023-8853749A25F0}"/>
              </c:ext>
            </c:extLst>
          </c:dPt>
          <c:xVal>
            <c:numRef>
              <c:f>Sheet1!$A$2:$A$27</c:f>
              <c:numCache>
                <c:formatCode>General</c:formatCode>
                <c:ptCount val="26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</c:numCache>
            </c:numRef>
          </c:xVal>
          <c:yVal>
            <c:numRef>
              <c:f>Sheet1!$B$2:$B$27</c:f>
              <c:numCache>
                <c:formatCode>General</c:formatCode>
                <c:ptCount val="26"/>
                <c:pt idx="0">
                  <c:v>107.5</c:v>
                </c:pt>
                <c:pt idx="1">
                  <c:v>88.5</c:v>
                </c:pt>
                <c:pt idx="2">
                  <c:v>71.5</c:v>
                </c:pt>
                <c:pt idx="3">
                  <c:v>56.5</c:v>
                </c:pt>
                <c:pt idx="4">
                  <c:v>43.5</c:v>
                </c:pt>
                <c:pt idx="5">
                  <c:v>32.5</c:v>
                </c:pt>
                <c:pt idx="6">
                  <c:v>23.5</c:v>
                </c:pt>
                <c:pt idx="7">
                  <c:v>16.5</c:v>
                </c:pt>
                <c:pt idx="8">
                  <c:v>11.5</c:v>
                </c:pt>
                <c:pt idx="9">
                  <c:v>8.5</c:v>
                </c:pt>
                <c:pt idx="10">
                  <c:v>7.5</c:v>
                </c:pt>
                <c:pt idx="11">
                  <c:v>8.5</c:v>
                </c:pt>
                <c:pt idx="12">
                  <c:v>11.5</c:v>
                </c:pt>
                <c:pt idx="13">
                  <c:v>16.5</c:v>
                </c:pt>
                <c:pt idx="14">
                  <c:v>23.5</c:v>
                </c:pt>
                <c:pt idx="15">
                  <c:v>32.5</c:v>
                </c:pt>
                <c:pt idx="16">
                  <c:v>43.5</c:v>
                </c:pt>
                <c:pt idx="17">
                  <c:v>56.5</c:v>
                </c:pt>
                <c:pt idx="18">
                  <c:v>71.5</c:v>
                </c:pt>
                <c:pt idx="19">
                  <c:v>88.5</c:v>
                </c:pt>
                <c:pt idx="20">
                  <c:v>107.5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0B-4800-9023-8853749A2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2147631"/>
        <c:axId val="1053699327"/>
      </c:scatterChart>
      <c:valAx>
        <c:axId val="2102147631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bg2"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53699327"/>
        <c:crosses val="autoZero"/>
        <c:crossBetween val="midCat"/>
      </c:valAx>
      <c:valAx>
        <c:axId val="105369932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2"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02147631"/>
        <c:crosses val="autoZero"/>
        <c:crossBetween val="midCat"/>
      </c:valAx>
      <c:spPr>
        <a:solidFill>
          <a:schemeClr val="accent3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877188552747859E-2"/>
          <c:y val="0"/>
          <c:w val="0.98312281144725211"/>
          <c:h val="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50800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2309415123467044"/>
                  <c:y val="8.422596433518335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547166426354992"/>
                      <c:h val="0.1313541337042181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E27F-4AAF-B5C7-8DF9215496D9}"/>
                </c:ext>
              </c:extLst>
            </c:dLbl>
            <c:dLbl>
              <c:idx val="1"/>
              <c:layout>
                <c:manualLayout>
                  <c:x val="-0.33094151234670438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234885281629775"/>
                      <c:h val="0.1253379933945621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27F-4AAF-B5C7-8DF9215496D9}"/>
                </c:ext>
              </c:extLst>
            </c:dLbl>
            <c:dLbl>
              <c:idx val="2"/>
              <c:layout>
                <c:manualLayout>
                  <c:x val="-0.3375437710549572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09155764047158"/>
                      <c:h val="0.1373702740138740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E27F-4AAF-B5C7-8DF9215496D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27F-4AAF-B5C7-8DF9215496D9}"/>
                </c:ext>
              </c:extLst>
            </c:dLbl>
            <c:dLbl>
              <c:idx val="4"/>
              <c:layout>
                <c:manualLayout>
                  <c:x val="5.6257295175826194E-3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27F-4AAF-B5C7-8DF9215496D9}"/>
                </c:ext>
              </c:extLst>
            </c:dLbl>
            <c:dLbl>
              <c:idx val="5"/>
              <c:layout>
                <c:manualLayout>
                  <c:x val="-5.6257295175827227E-3"/>
                  <c:y val="-1.203228061931190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27F-4AAF-B5C7-8DF9215496D9}"/>
                </c:ext>
              </c:extLst>
            </c:dLbl>
            <c:dLbl>
              <c:idx val="6"/>
              <c:layout>
                <c:manualLayout>
                  <c:x val="-2.2502918070330582E-2"/>
                  <c:y val="7.219368371587141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27F-4AAF-B5C7-8DF9215496D9}"/>
                </c:ext>
              </c:extLst>
            </c:dLbl>
            <c:spPr>
              <a:solidFill>
                <a:srgbClr val="E5E9F0">
                  <a:alpha val="0"/>
                </a:srgbClr>
              </a:solidFill>
              <a:ln>
                <a:solidFill>
                  <a:srgbClr val="4C566A">
                    <a:lumMod val="25000"/>
                    <a:lumOff val="75000"/>
                    <a:alpha val="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Sheet1!$A$2:$A$8</c:f>
              <c:numCache>
                <c:formatCode>General</c:formatCode>
                <c:ptCount val="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9</c:v>
                </c:pt>
                <c:pt idx="1">
                  <c:v>4</c:v>
                </c:pt>
                <c:pt idx="2">
                  <c:v>1</c:v>
                </c:pt>
                <c:pt idx="4">
                  <c:v>1</c:v>
                </c:pt>
                <c:pt idx="5">
                  <c:v>4</c:v>
                </c:pt>
                <c:pt idx="6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27F-4AAF-B5C7-8DF921549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0996847"/>
        <c:axId val="47125408"/>
      </c:scatterChart>
      <c:valAx>
        <c:axId val="7009968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125408"/>
        <c:crosses val="autoZero"/>
        <c:crossBetween val="midCat"/>
      </c:valAx>
      <c:valAx>
        <c:axId val="47125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00996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/>
    </a:solidFill>
    <a:ln>
      <a:noFill/>
    </a:ln>
    <a:effectLst/>
    <a:scene3d>
      <a:camera prst="orthographicFront"/>
      <a:lightRig rig="threePt" dir="t"/>
    </a:scene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8098B8-DF64-AFD2-B953-0575516009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2381F-F4F4-C1AF-EC8A-3ED2368576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21B55-4F32-43DB-9D3F-CAB9A254848B}" type="datetimeFigureOut">
              <a:rPr lang="en-AE" smtClean="0"/>
              <a:t>08/12/2023</a:t>
            </a:fld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35B65-C205-899A-9FBD-FA8F181423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A2F88-36F5-4615-C4F8-F6B3DB858B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E39DF-9E57-4392-A661-A4F20311C41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02271269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08-Dec-23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 am Joseph Cijo.</a:t>
            </a:r>
          </a:p>
          <a:p>
            <a:r>
              <a:rPr lang="en-US" dirty="0"/>
              <a:t>This video is my submission for the discrete assignment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7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video will explain the basics of</a:t>
            </a:r>
          </a:p>
          <a:p>
            <a:r>
              <a:rPr lang="en-US" dirty="0"/>
              <a:t>- Relations</a:t>
            </a:r>
          </a:p>
          <a:p>
            <a:r>
              <a:rPr lang="en-US" dirty="0"/>
              <a:t>- Functions</a:t>
            </a:r>
          </a:p>
          <a:p>
            <a:r>
              <a:rPr lang="en-US" dirty="0"/>
              <a:t>- And the types of functions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97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relations</a:t>
            </a:r>
            <a:r>
              <a:rPr lang="en-AE" dirty="0"/>
              <a:t>?</a:t>
            </a:r>
          </a:p>
          <a:p>
            <a:endParaRPr lang="en-AE" dirty="0"/>
          </a:p>
          <a:p>
            <a:r>
              <a:rPr lang="en-AE" dirty="0"/>
              <a:t>- Relations, simply put, is a way to connect 2 elements from 2 different groups</a:t>
            </a:r>
          </a:p>
          <a:p>
            <a:r>
              <a:rPr lang="en-US" dirty="0"/>
              <a:t>- it can be represented as a set of ordered pairs,. </a:t>
            </a:r>
          </a:p>
          <a:p>
            <a:r>
              <a:rPr lang="en-US" dirty="0"/>
              <a:t>	these ordered pairs are made of one element of each of the sets</a:t>
            </a:r>
          </a:p>
          <a:p>
            <a:r>
              <a:rPr lang="en-US" dirty="0"/>
              <a:t>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41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 are commonly used in (read slide)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38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lets take a set of domain of {}</a:t>
            </a:r>
          </a:p>
          <a:p>
            <a:r>
              <a:rPr lang="en-US" dirty="0"/>
              <a:t>And a set for the range of {}</a:t>
            </a:r>
          </a:p>
          <a:p>
            <a:r>
              <a:rPr lang="fr-FR" dirty="0"/>
              <a:t>N</a:t>
            </a:r>
            <a:r>
              <a:rPr lang="en-AE" dirty="0"/>
              <a:t>ow these lines denote the relations</a:t>
            </a:r>
          </a:p>
          <a:p>
            <a:r>
              <a:rPr lang="fr-FR" dirty="0"/>
              <a:t>Next</a:t>
            </a:r>
            <a:r>
              <a:rPr lang="en-AE" dirty="0"/>
              <a:t> slide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11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onto functions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09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functions?</a:t>
            </a:r>
          </a:p>
          <a:p>
            <a:endParaRPr lang="en-US" dirty="0"/>
          </a:p>
          <a:p>
            <a:r>
              <a:rPr lang="en-US" dirty="0"/>
              <a:t>- Functions are a very specific form of the previously mentioned relations</a:t>
            </a:r>
          </a:p>
          <a:p>
            <a:r>
              <a:rPr lang="en-US" dirty="0"/>
              <a:t>- in a way we could define “all functions are relations but not all relations are functions”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17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are necessary to study rates of change, analyzing data in calculus, solving equations and in many more fields of mathematics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68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attending my ted talk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7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E60F42-A411-9063-109A-779E398D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3084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DFCADE-516B-6FC2-81CA-148A5FD6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745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042AFD-0ABD-014D-7E62-67A9884E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87CD6E-DFBA-FDA8-E8D2-8E734E16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D32E3C-1488-C100-1DAF-ACCA1E8B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390896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3372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87CD6E-DFBA-FDA8-E8D2-8E734E16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D32E3C-1488-C100-1DAF-ACCA1E8B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390896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28602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oshap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2522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46DF9E-847C-AA1D-E3F5-C5A4D4F1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shap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96488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B056E6-FB4C-7693-1A2D-EE3D876F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B48357-437C-D942-0D57-F08FFA09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390896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B056E6-FB4C-7693-1A2D-EE3D876F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B48357-437C-D942-0D57-F08FFA09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390896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78664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oshap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964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Relations and Functions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91" r:id="rId2"/>
    <p:sldLayoutId id="2147483781" r:id="rId3"/>
    <p:sldLayoutId id="2147483790" r:id="rId4"/>
    <p:sldLayoutId id="2147483782" r:id="rId5"/>
    <p:sldLayoutId id="2147483793" r:id="rId6"/>
    <p:sldLayoutId id="2147483771" r:id="rId7"/>
    <p:sldLayoutId id="2147483789" r:id="rId8"/>
    <p:sldLayoutId id="2147483770" r:id="rId9"/>
    <p:sldLayoutId id="2147483774" r:id="rId10"/>
    <p:sldLayoutId id="2147483783" r:id="rId11"/>
    <p:sldLayoutId id="2147483772" r:id="rId12"/>
    <p:sldLayoutId id="2147483796" r:id="rId13"/>
    <p:sldLayoutId id="2147483773" r:id="rId14"/>
    <p:sldLayoutId id="2147483795" r:id="rId15"/>
    <p:sldLayoutId id="2147483785" r:id="rId16"/>
    <p:sldLayoutId id="2147483786" r:id="rId17"/>
    <p:sldLayoutId id="2147483792" r:id="rId18"/>
    <p:sldLayoutId id="2147483794" r:id="rId19"/>
    <p:sldLayoutId id="2147483787" r:id="rId20"/>
    <p:sldLayoutId id="2147483775" r:id="rId21"/>
    <p:sldLayoutId id="2147483788" r:id="rId22"/>
    <p:sldLayoutId id="2147483776" r:id="rId23"/>
    <p:sldLayoutId id="2147483777" r:id="rId2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bg2"/>
          </a:solidFill>
          <a:latin typeface="Congenial Black" panose="020F05020202040302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0000"/>
            </a:schemeClr>
          </a:solidFill>
          <a:latin typeface="Josefin San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0000"/>
            </a:schemeClr>
          </a:solidFill>
          <a:latin typeface="Josefin San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0000"/>
            </a:schemeClr>
          </a:solidFill>
          <a:latin typeface="Josefin San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0000"/>
            </a:schemeClr>
          </a:solidFill>
          <a:latin typeface="Josefin San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0000"/>
            </a:schemeClr>
          </a:solidFill>
          <a:latin typeface="Josefin San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10.png"/><Relationship Id="rId21" Type="http://schemas.openxmlformats.org/officeDocument/2006/relationships/image" Target="../media/image13.png"/><Relationship Id="rId12" Type="http://schemas.openxmlformats.org/officeDocument/2006/relationships/image" Target="../media/image27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24" Type="http://schemas.openxmlformats.org/officeDocument/2006/relationships/image" Target="../media/image16.png"/><Relationship Id="rId15" Type="http://schemas.openxmlformats.org/officeDocument/2006/relationships/image" Target="../media/image7.png"/><Relationship Id="rId23" Type="http://schemas.openxmlformats.org/officeDocument/2006/relationships/image" Target="../media/image15.png"/><Relationship Id="rId19" Type="http://schemas.openxmlformats.org/officeDocument/2006/relationships/image" Target="../media/image11.png"/><Relationship Id="rId14" Type="http://schemas.openxmlformats.org/officeDocument/2006/relationships/image" Target="../media/image29.png"/><Relationship Id="rId2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50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AF395CB-FA98-7084-2EEE-207B15E0BADA}"/>
              </a:ext>
            </a:extLst>
          </p:cNvPr>
          <p:cNvSpPr/>
          <p:nvPr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Relations and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Joseph Cijo</a:t>
            </a:r>
          </a:p>
          <a:p>
            <a:r>
              <a:rPr lang="en-US" dirty="0">
                <a:solidFill>
                  <a:srgbClr val="FFFFFF"/>
                </a:solidFill>
              </a:rPr>
              <a:t>2022A7PS0019U</a:t>
            </a:r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F00615-F644-F877-E458-5E0EB6A35C20}"/>
              </a:ext>
            </a:extLst>
          </p:cNvPr>
          <p:cNvSpPr/>
          <p:nvPr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8AF2187-5684-BCB4-B5D6-7A7EB124384F}"/>
              </a:ext>
            </a:extLst>
          </p:cNvPr>
          <p:cNvSpPr/>
          <p:nvPr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229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2B15-4D19-D8F7-CD6A-D4B1EFA7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3D885-4A6C-0452-11B3-DA99D6407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72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F0F563-9707-3CCE-32BB-E2D67274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4BCEA-1697-FC86-F15D-75AE5345A83B}"/>
              </a:ext>
            </a:extLst>
          </p:cNvPr>
          <p:cNvSpPr txBox="1"/>
          <p:nvPr/>
        </p:nvSpPr>
        <p:spPr>
          <a:xfrm>
            <a:off x="0" y="-2476500"/>
            <a:ext cx="12192000" cy="69957613"/>
          </a:xfrm>
          <a:prstGeom prst="rect">
            <a:avLst/>
          </a:prstGeom>
          <a:solidFill>
            <a:srgbClr val="282828"/>
          </a:solidFill>
        </p:spPr>
        <p:txBody>
          <a:bodyPr wrap="square">
            <a:spAutoFit/>
          </a:bodyPr>
          <a:lstStyle/>
          <a:p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/*  Write a program to determine whether a relation is a function from a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    X to a set Y. */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Joseph Cijo - 2022A7PS0019U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Class to define a relation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relationsX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relationsRange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coDomainSet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,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domainSet </a:t>
            </a:r>
            <a:r>
              <a:rPr lang="en-US" sz="1600" b="0" noProof="1">
                <a:solidFill>
                  <a:srgbClr val="8EC07C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domainSet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coDomainSet </a:t>
            </a:r>
            <a:r>
              <a:rPr lang="en-US" sz="1600" b="0" noProof="1">
                <a:solidFill>
                  <a:srgbClr val="8EC07C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coDomainSet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relations </a:t>
            </a:r>
            <a:r>
              <a:rPr lang="en-US" sz="1600" b="0" noProof="1">
                <a:solidFill>
                  <a:srgbClr val="8EC07C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pair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    relationsX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pair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getEl1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());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    relationsRange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pair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getEl2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());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containsAll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||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containsAll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relationsRange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isFunction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testForX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pair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xValue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testForX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xValue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testForX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xValue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testForX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Class to store Objects as Ordered Pairs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Comparable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Methods to make the class "Hashable" (i.e., to remove duplicate elements)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obj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casted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obj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casted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casted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compare1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compare1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Objects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Class to display Sets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display HashSet as a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setCursor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{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display Ordered Pairs as a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printOrderedPairs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Print the set of Relations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relationsCursor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{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Main Class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AQ202022A7PS0019U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accept and set the user inputs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Initializing variable to take user input of any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domainInput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stripped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Converting valid inputs to integers in the try block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stripped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Invalid Input: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stripped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input and return orderedPairs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==&gt;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()),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Please enter in x,y format,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try again: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Main Method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Initializing variables to take user input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Please enter the Elements of Domain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(in one line separated by ','):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==&gt;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Please enter the Elements of CoDomain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(in one line separated by ','):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==&gt;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Accepting user input relations as ordered pairs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Please enter the number of Relations: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numberOfRelations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Enter the ordered pairs, one by one,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 x,y form: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numberOfRelations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testObject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Printing the sets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Domain is: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CoDomain is: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Set of Relations is: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printOrderedPairs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Printing outputs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isFunction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input is a valid Relation and is a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Function of the Domain and the CoDomain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input is a valid Relation but is Not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a Function of the Domain and the CoDomain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input is Not a valid Relation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of the Domain and the CoDomain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421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F0F563-9707-3CCE-32BB-E2D67274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4BCEA-1697-FC86-F15D-75AE5345A83B}"/>
              </a:ext>
            </a:extLst>
          </p:cNvPr>
          <p:cNvSpPr txBox="1"/>
          <p:nvPr/>
        </p:nvSpPr>
        <p:spPr>
          <a:xfrm>
            <a:off x="0" y="-7073900"/>
            <a:ext cx="12192000" cy="69957613"/>
          </a:xfrm>
          <a:prstGeom prst="rect">
            <a:avLst/>
          </a:prstGeom>
          <a:solidFill>
            <a:srgbClr val="282828"/>
          </a:solidFill>
        </p:spPr>
        <p:txBody>
          <a:bodyPr wrap="square">
            <a:spAutoFit/>
          </a:bodyPr>
          <a:lstStyle/>
          <a:p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/*  Write a program to determine whether a relation is a function from a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    X to a set Y. */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Joseph Cijo - 2022A7PS0019U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Class to define a relation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relationsX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relationsRange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pair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relationsX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relationsRange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boolean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isRelation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!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containsAll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relationsX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||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!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coDomainSet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containsAll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relationsRange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))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false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else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isFunction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testForX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pair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xValue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testForX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xValue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testForX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xValue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testForX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Class to store Objects as Ordered Pairs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Comparable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Methods to make the class "Hashable" (i.e., to remove duplicate elements)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obj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casted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obj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casted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casted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compare1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compare1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Objects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Class to display Sets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display HashSet as a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setCursor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{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display Ordered Pairs as a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printOrderedPairs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Print the set of Relations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relationsCursor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{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Main Class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AQ202022A7PS0019U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accept and set the user inputs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Initializing variable to take user input of any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domainInput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stripped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Converting valid inputs to integers in the try block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stripped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Invalid Input: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stripped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input and return orderedPairs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==&gt;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()),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Please enter in x,y format,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try again: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Main Method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Initializing variables to take user input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Please enter the Elements of Domain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(in one line separated by ','):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==&gt;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Please enter the Elements of CoDomain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(in one line separated by ','):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==&gt;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Accepting user input relations as ordered pairs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Please enter the number of Relations: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numberOfRelations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Enter the ordered pairs, one by one,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 x,y form: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numberOfRelations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testObject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Printing the sets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Domain is: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CoDomain is: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Set of Relations is: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printOrderedPairs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Printing outputs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isFunction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input is a valid Relation and is a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Function of the Domain and the CoDomain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input is a valid Relation but is Not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a Function of the Domain and the CoDomain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input is Not a valid Relation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of the Domain and the CoDomain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126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F0F563-9707-3CCE-32BB-E2D67274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4BCEA-1697-FC86-F15D-75AE5345A83B}"/>
              </a:ext>
            </a:extLst>
          </p:cNvPr>
          <p:cNvSpPr txBox="1"/>
          <p:nvPr/>
        </p:nvSpPr>
        <p:spPr>
          <a:xfrm>
            <a:off x="0" y="-10541000"/>
            <a:ext cx="12192000" cy="69957613"/>
          </a:xfrm>
          <a:prstGeom prst="rect">
            <a:avLst/>
          </a:prstGeom>
          <a:solidFill>
            <a:srgbClr val="282828"/>
          </a:solidFill>
        </p:spPr>
        <p:txBody>
          <a:bodyPr wrap="square">
            <a:spAutoFit/>
          </a:bodyPr>
          <a:lstStyle/>
          <a:p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/*  Write a program to determine whether a relation is a function from a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    X to a set Y. */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Joseph Cijo - 2022A7PS0019U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Class to define a relation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relationsX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relationsRange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pair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relationsX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relationsRange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containsAll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||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containsAll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relationsRange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boolean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isFunction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testForX </a:t>
            </a:r>
            <a:r>
              <a:rPr lang="en-US" sz="1600" b="0" noProof="1">
                <a:solidFill>
                  <a:srgbClr val="8EC07C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pair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xValue </a:t>
            </a:r>
            <a:r>
              <a:rPr lang="en-US" sz="1600" b="0" noProof="1">
                <a:solidFill>
                  <a:srgbClr val="8EC07C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pair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getEl1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testForX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contains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xValue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))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false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    testForX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xValue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testForX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equals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Class to store Objects as Ordered Pairs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Comparable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Methods to make the class "Hashable" (i.e., to remove duplicate elements)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obj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casted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obj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casted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casted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compare1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compare1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Objects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Class to display Sets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display HashSet as a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setCursor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{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display Ordered Pairs as a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printOrderedPairs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Print the set of Relations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relationsCursor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{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Main Class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AQ202022A7PS0019U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accept and set the user inputs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Initializing variable to take user input of any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domainInput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stripped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Converting valid inputs to integers in the try block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stripped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Invalid Input: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stripped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input and return orderedPairs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==&gt;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()),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Please enter in x,y format,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try again: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Main Method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Initializing variables to take user input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Please enter the Elements of Domain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(in one line separated by ','):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==&gt;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Please enter the Elements of CoDomain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(in one line separated by ','):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==&gt;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Accepting user input relations as ordered pairs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Please enter the number of Relations: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numberOfRelations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Enter the ordered pairs, one by one,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 x,y form: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numberOfRelations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testObject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Printing the sets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Domain is: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CoDomain is: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Set of Relations is: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printOrderedPairs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Printing outputs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isFunction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input is a valid Relation and is a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Function of the Domain and the CoDomain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input is a valid Relation but is Not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a Function of the Domain and the CoDomain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input is Not a valid Relation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of the Domain and the CoDomain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0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F0F563-9707-3CCE-32BB-E2D67274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4BCEA-1697-FC86-F15D-75AE5345A83B}"/>
              </a:ext>
            </a:extLst>
          </p:cNvPr>
          <p:cNvSpPr txBox="1"/>
          <p:nvPr/>
        </p:nvSpPr>
        <p:spPr>
          <a:xfrm>
            <a:off x="0" y="-16090900"/>
            <a:ext cx="12192000" cy="69957613"/>
          </a:xfrm>
          <a:prstGeom prst="rect">
            <a:avLst/>
          </a:prstGeom>
          <a:solidFill>
            <a:srgbClr val="282828"/>
          </a:solidFill>
        </p:spPr>
        <p:txBody>
          <a:bodyPr wrap="square">
            <a:spAutoFit/>
          </a:bodyPr>
          <a:lstStyle/>
          <a:p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/*  Write a program to determine whether a relation is a function from a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    X to a set Y. */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Joseph Cijo - 2022A7PS0019U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Class to define a relation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relationsX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relationsRange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pair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relationsX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relationsRange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containsAll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||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containsAll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relationsRange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isFunction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testForX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pair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xValue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testForX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xValue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testForX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xValue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testForX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Class to store Objects as Ordered Pairs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Comparable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getEl1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el1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getEl2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el1 </a:t>
            </a:r>
            <a:r>
              <a:rPr lang="en-US" sz="1600" b="0" noProof="1">
                <a:solidFill>
                  <a:srgbClr val="8EC07C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el1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el2 </a:t>
            </a:r>
            <a:r>
              <a:rPr lang="en-US" sz="1600" b="0" noProof="1">
                <a:solidFill>
                  <a:srgbClr val="8EC07C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Methods to make the class "Hashable" (i.e., to remove duplicate elements)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obj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casted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obj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casted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casted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compare1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compare1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Objects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Class to display Sets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display HashSet as a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setCursor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{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display Ordered Pairs as a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printOrderedPairs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Print the set of Relations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relationsCursor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{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Main Class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AQ202022A7PS0019U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accept and set the user inputs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Initializing variable to take user input of any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domainInput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stripped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Converting valid inputs to integers in the try block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stripped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Invalid Input: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stripped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input and return orderedPairs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==&gt;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()),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Please enter in x,y format,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try again: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Main Method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Initializing variables to take user input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Please enter the Elements of Domain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(in one line separated by ','):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==&gt;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Please enter the Elements of CoDomain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(in one line separated by ','):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==&gt;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Accepting user input relations as ordered pairs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Please enter the number of Relations: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numberOfRelations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Enter the ordered pairs, one by one,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 x,y form: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numberOfRelations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testObject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Printing the sets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Domain is: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CoDomain is: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Set of Relations is: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printOrderedPairs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Printing outputs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isFunction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input is a valid Relation and is a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Function of the Domain and the CoDomain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input is a valid Relation but is Not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a Function of the Domain and the CoDomain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input is Not a valid Relation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of the Domain and the CoDomain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070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F0F563-9707-3CCE-32BB-E2D67274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4BCEA-1697-FC86-F15D-75AE5345A83B}"/>
              </a:ext>
            </a:extLst>
          </p:cNvPr>
          <p:cNvSpPr txBox="1"/>
          <p:nvPr/>
        </p:nvSpPr>
        <p:spPr>
          <a:xfrm>
            <a:off x="0" y="-21234400"/>
            <a:ext cx="12192000" cy="69957613"/>
          </a:xfrm>
          <a:prstGeom prst="rect">
            <a:avLst/>
          </a:prstGeom>
          <a:solidFill>
            <a:srgbClr val="282828"/>
          </a:solidFill>
        </p:spPr>
        <p:txBody>
          <a:bodyPr wrap="square">
            <a:spAutoFit/>
          </a:bodyPr>
          <a:lstStyle/>
          <a:p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/*  Write a program to determine whether a relation is a function from a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    X to a set Y. */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Joseph Cijo - 2022A7PS0019U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Class to define a relation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relationsX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relationsRange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pair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relationsX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relationsRange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containsAll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||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containsAll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relationsRange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isFunction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testForX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pair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xValue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testForX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xValue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testForX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xValue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testForX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Class to store Objects as Ordered Pairs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Comparable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Methods to make the class "Hashable" (i.e., to remove duplicate elements)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boolean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equals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Object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obj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83A59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==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obj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!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obj </a:t>
            </a:r>
            <a:r>
              <a:rPr lang="en-US" sz="1600" b="0" noProof="1">
                <a:solidFill>
                  <a:srgbClr val="8EC07C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instanceof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OrderedPair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))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false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casted </a:t>
            </a:r>
            <a:r>
              <a:rPr lang="en-US" sz="1600" b="0" noProof="1">
                <a:solidFill>
                  <a:srgbClr val="8EC07C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((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obj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el1 </a:t>
            </a:r>
            <a:r>
              <a:rPr lang="en-US" sz="1600" b="0" noProof="1">
                <a:solidFill>
                  <a:srgbClr val="8EC07C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==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casted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el1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&amp;&amp;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el2 </a:t>
            </a:r>
            <a:r>
              <a:rPr lang="en-US" sz="1600" b="0" noProof="1">
                <a:solidFill>
                  <a:srgbClr val="8EC07C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==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casted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compareTo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compare1 </a:t>
            </a:r>
            <a:r>
              <a:rPr lang="en-US" sz="1600" b="0" noProof="1">
                <a:solidFill>
                  <a:srgbClr val="8EC07C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Integer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compare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o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compare2 </a:t>
            </a:r>
            <a:r>
              <a:rPr lang="en-US" sz="1600" b="0" noProof="1">
                <a:solidFill>
                  <a:srgbClr val="8EC07C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Integer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compare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o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compare1 </a:t>
            </a:r>
            <a:r>
              <a:rPr lang="en-US" sz="1600" b="0" noProof="1">
                <a:solidFill>
                  <a:srgbClr val="8EC07C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!=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?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compare1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compare2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hashCode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Objects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hash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Class to display Sets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display HashSet as a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setCursor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{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display Ordered Pairs as a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printOrderedPairs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Print the set of Relations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relationsCursor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{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Main Class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AQ202022A7PS0019U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accept and set the user inputs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Initializing variable to take user input of any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domainInput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stripped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Converting valid inputs to integers in the try block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stripped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Invalid Input: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stripped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input and return orderedPairs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==&gt;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()),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Please enter in x,y format,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try again: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Main Method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Initializing variables to take user input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Please enter the Elements of Domain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(in one line separated by ','):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==&gt;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Please enter the Elements of CoDomain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(in one line separated by ','):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==&gt;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Accepting user input relations as ordered pairs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Please enter the number of Relations: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numberOfRelations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Enter the ordered pairs, one by one,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 x,y form: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numberOfRelations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testObject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Printing the sets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Domain is: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CoDomain is: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Set of Relations is: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printOrderedPairs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Printing outputs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isFunction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input is a valid Relation and is a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Function of the Domain and the CoDomain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input is a valid Relation but is Not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a Function of the Domain and the CoDomain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input is Not a valid Relation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of the Domain and the CoDomain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225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F0F563-9707-3CCE-32BB-E2D67274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4BCEA-1697-FC86-F15D-75AE5345A83B}"/>
              </a:ext>
            </a:extLst>
          </p:cNvPr>
          <p:cNvSpPr txBox="1"/>
          <p:nvPr/>
        </p:nvSpPr>
        <p:spPr>
          <a:xfrm>
            <a:off x="0" y="-25222200"/>
            <a:ext cx="12192000" cy="69957613"/>
          </a:xfrm>
          <a:prstGeom prst="rect">
            <a:avLst/>
          </a:prstGeom>
          <a:solidFill>
            <a:srgbClr val="282828"/>
          </a:solidFill>
        </p:spPr>
        <p:txBody>
          <a:bodyPr wrap="square">
            <a:spAutoFit/>
          </a:bodyPr>
          <a:lstStyle/>
          <a:p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/*  Write a program to determine whether a relation is a function from a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    X to a set Y. */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Joseph Cijo - 2022A7PS0019U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Class to define a relation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relationsX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relationsRange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pair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relationsX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relationsRange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containsAll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||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containsAll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relationsRange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isFunction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testForX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pair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xValue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testForX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xValue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testForX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xValue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testForX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Class to store Objects as Ordered Pairs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Comparable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Methods to make the class "Hashable" (i.e., to remove duplicate elements)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obj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casted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obj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casted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casted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compare1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compare1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Objects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toString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el1 </a:t>
            </a:r>
            <a:r>
              <a:rPr lang="en-US" sz="1600" b="0" noProof="1">
                <a:solidFill>
                  <a:srgbClr val="8EC07C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,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el2 </a:t>
            </a:r>
            <a:r>
              <a:rPr lang="en-US" sz="1600" b="0" noProof="1">
                <a:solidFill>
                  <a:srgbClr val="8EC07C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Class to display Sets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display HashSet as a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setCursor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{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display Ordered Pairs as a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printOrderedPairs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Print the set of Relations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relationsCursor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{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Main Class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AQ202022A7PS0019U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accept and set the user inputs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Initializing variable to take user input of any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domainInput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stripped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Converting valid inputs to integers in the try block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stripped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Invalid Input: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stripped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input and return orderedPairs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==&gt;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()),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Please enter in x,y format,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try again: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Main Method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Initializing variables to take user input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Please enter the Elements of Domain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(in one line separated by ','):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==&gt;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Please enter the Elements of CoDomain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(in one line separated by ','):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==&gt;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Accepting user input relations as ordered pairs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Please enter the number of Relations: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numberOfRelations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Enter the ordered pairs, one by one,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 x,y form: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numberOfRelations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testObject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Printing the sets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Domain is: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CoDomain is: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Set of Relations is: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printOrderedPairs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Printing outputs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isFunction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input is a valid Relation and is a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Function of the Domain and the CoDomain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input is a valid Relation but is Not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a Function of the Domain and the CoDomain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input is Not a valid Relation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of the Domain and the CoDomain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86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F0F563-9707-3CCE-32BB-E2D67274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4BCEA-1697-FC86-F15D-75AE5345A83B}"/>
              </a:ext>
            </a:extLst>
          </p:cNvPr>
          <p:cNvSpPr txBox="1"/>
          <p:nvPr/>
        </p:nvSpPr>
        <p:spPr>
          <a:xfrm>
            <a:off x="0" y="-60706000"/>
            <a:ext cx="12192000" cy="69957613"/>
          </a:xfrm>
          <a:prstGeom prst="rect">
            <a:avLst/>
          </a:prstGeom>
          <a:solidFill>
            <a:srgbClr val="282828"/>
          </a:solidFill>
        </p:spPr>
        <p:txBody>
          <a:bodyPr wrap="square">
            <a:spAutoFit/>
          </a:bodyPr>
          <a:lstStyle/>
          <a:p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/*  Write a program to determine whether a relation is a function from a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    X to a set Y. */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Joseph Cijo - 2022A7PS0019U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Class to define a relation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relationsX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relationsRange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pair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relationsX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relationsRange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containsAll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||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containsAll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relationsRange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isFunction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testForX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pair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xValue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testForX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xValue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testForX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xValue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testForX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Class to store Objects as Ordered Pairs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Comparable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getEl2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Methods to make the class "Hashable" (i.e., to remove duplicate elements)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obj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casted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obj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casted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casted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compare1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compare1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compare2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Objects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el1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1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el1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el2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Class to display Sets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display HashSet as a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setCursor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{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display Ordered Pairs as a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printOrderedPairs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Print the set of Relations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relationsCursor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{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relationsCursor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Main Class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AQ202022A7PS0019U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accept and set the user inputs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Initializing variable to take user input of any set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domainInput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stripped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Converting valid inputs to integers in the try block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stripped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Invalid Input: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stripped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Method to input and return orderedPairs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==&gt;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sc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()),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Please enter in x,y format,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try again: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Main Method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3A59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Initializing variables to take user input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Please enter the Elements of Domain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(in one line separated by ','):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==&gt;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Please enter the Elements of CoDomain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(in one line separated by ','):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  ==&gt;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Accepting user input relations as ordered pairs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Please enter the number of Relations: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numberOfRelations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Enter the ordered pairs, one by one,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 x,y form: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E801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numberOfRelations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   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inputOrderedPair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testObject </a:t>
            </a:r>
            <a:r>
              <a:rPr lang="en-US" sz="1600" b="0" noProof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B493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Relation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 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// Printing the sets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Domain is: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CoDomain is: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coDomainSet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The Set of Relations is: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Print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printOrderedPairs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relations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    System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i="1" noProof="1">
                <a:solidFill>
                  <a:srgbClr val="92837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// Printing outputs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testObject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isRelation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if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testObject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isFunction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())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The input is a valid Relation and is a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Function of the Domain and the CoDomain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else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        System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The input is a valid Relation but is Not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 Function of the Domain and the CoDomain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FB493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else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    System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out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sz="1600" b="0" noProof="1">
                <a:solidFill>
                  <a:srgbClr val="FABD2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println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("</a:t>
            </a:r>
            <a:r>
              <a:rPr lang="en-US" sz="1600" b="0" noProof="1">
                <a:solidFill>
                  <a:srgbClr val="B8BB26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The input is Not a valid Relation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b="0" noProof="1">
                <a:solidFill>
                  <a:srgbClr val="8EC07C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+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        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US" sz="1600" b="0" noProof="1">
                <a:solidFill>
                  <a:srgbClr val="B8BB26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of the Domain and the CoDomain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");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0" noProof="1">
                <a:solidFill>
                  <a:srgbClr val="A8998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noProof="1">
                <a:solidFill>
                  <a:srgbClr val="EBDBB2"/>
                </a:solidFill>
                <a:effectLst/>
                <a:latin typeface="Consolas" panose="020B0609020204030204" pitchFamily="49" charset="0"/>
              </a:rPr>
            </a:br>
            <a:endParaRPr lang="en-US" sz="1600" b="0" noProof="1">
              <a:solidFill>
                <a:srgbClr val="EBDBB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39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215F8C-7F55-3551-B068-A972B893A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	: Joseph Cijo</a:t>
            </a:r>
          </a:p>
          <a:p>
            <a:r>
              <a:rPr lang="en-US" dirty="0"/>
              <a:t>ID	: 2022A7PS0019U</a:t>
            </a:r>
          </a:p>
          <a:p>
            <a:r>
              <a:rPr lang="en-US" dirty="0"/>
              <a:t>Discrete Mathematics (CS F222)</a:t>
            </a:r>
          </a:p>
          <a:p>
            <a:r>
              <a:rPr lang="en-US" dirty="0"/>
              <a:t>Assignment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CD3DFDB-003C-9C6C-B04F-3832BFE99D62}"/>
              </a:ext>
            </a:extLst>
          </p:cNvPr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C76901-1BC7-AB3C-B1FA-83AD9A63C581}"/>
              </a:ext>
            </a:extLst>
          </p:cNvPr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Relations?</a:t>
            </a:r>
          </a:p>
          <a:p>
            <a:pPr marL="0" indent="0">
              <a:buNone/>
            </a:pPr>
            <a:r>
              <a:rPr lang="en-US" dirty="0"/>
              <a:t>What are Functions?</a:t>
            </a:r>
          </a:p>
          <a:p>
            <a:r>
              <a:rPr lang="en-US" dirty="0"/>
              <a:t>Types of Functions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43901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E1D54DF-EE50-8909-9CCC-7DC0DD98CDA9}"/>
              </a:ext>
            </a:extLst>
          </p:cNvPr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462CE6-2AF1-5373-3CE6-DD8261D731A4}"/>
              </a:ext>
            </a:extLst>
          </p:cNvPr>
          <p:cNvSpPr/>
          <p:nvPr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FF3633-245C-1D33-9848-C839CB0D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0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777C92C-1703-0218-F9B4-6D9341A2762C}"/>
              </a:ext>
            </a:extLst>
          </p:cNvPr>
          <p:cNvSpPr/>
          <p:nvPr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FDCDCC-4EB5-CEDC-426B-62CA51738275}"/>
              </a:ext>
            </a:extLst>
          </p:cNvPr>
          <p:cNvSpPr/>
          <p:nvPr/>
        </p:nvSpPr>
        <p:spPr>
          <a:xfrm>
            <a:off x="8442070" y="2598120"/>
            <a:ext cx="3096807" cy="30968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E" dirty="0"/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FBA8BFF7-6D0B-928D-27B9-57D8918240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400222"/>
              </p:ext>
            </p:extLst>
          </p:nvPr>
        </p:nvGraphicFramePr>
        <p:xfrm>
          <a:off x="8849698" y="3072519"/>
          <a:ext cx="2226032" cy="2110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9B54FC7-9B46-FB04-696D-A1FAC5C59902}"/>
              </a:ext>
            </a:extLst>
          </p:cNvPr>
          <p:cNvSpPr txBox="1">
            <a:spLocks/>
          </p:cNvSpPr>
          <p:nvPr/>
        </p:nvSpPr>
        <p:spPr>
          <a:xfrm>
            <a:off x="7204182" y="1150210"/>
            <a:ext cx="2212868" cy="2209992"/>
          </a:xfrm>
          <a:prstGeom prst="ellipse">
            <a:avLst/>
          </a:prstGeom>
          <a:solidFill>
            <a:schemeClr val="accent4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90000"/>
                  </a:schemeClr>
                </a:solidFill>
                <a:latin typeface="Josefin San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0000"/>
                  </a:schemeClr>
                </a:solidFill>
                <a:latin typeface="Josefin San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0000"/>
                  </a:schemeClr>
                </a:solidFill>
                <a:latin typeface="Josefin Sans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0000"/>
                  </a:schemeClr>
                </a:solidFill>
                <a:latin typeface="Josefin Sans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0000"/>
                  </a:schemeClr>
                </a:solidFill>
                <a:latin typeface="Josefin Sans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E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54307F-56E4-71C2-8D8B-EC08E96570DF}"/>
              </a:ext>
            </a:extLst>
          </p:cNvPr>
          <p:cNvGrpSpPr/>
          <p:nvPr/>
        </p:nvGrpSpPr>
        <p:grpSpPr>
          <a:xfrm>
            <a:off x="7203673" y="1156024"/>
            <a:ext cx="2212868" cy="2204178"/>
            <a:chOff x="7203673" y="1241749"/>
            <a:chExt cx="2212868" cy="2204178"/>
          </a:xfrm>
        </p:grpSpPr>
        <p:sp>
          <p:nvSpPr>
            <p:cNvPr id="30" name="Freeform: Shape 7">
              <a:extLst>
                <a:ext uri="{FF2B5EF4-FFF2-40B4-BE49-F238E27FC236}">
                  <a16:creationId xmlns:a16="http://schemas.microsoft.com/office/drawing/2014/main" id="{17100DE9-24CF-7B00-54E8-784AC824D48E}"/>
                </a:ext>
              </a:extLst>
            </p:cNvPr>
            <p:cNvSpPr txBox="1">
              <a:spLocks/>
            </p:cNvSpPr>
            <p:nvPr/>
          </p:nvSpPr>
          <p:spPr>
            <a:xfrm>
              <a:off x="7203673" y="1241749"/>
              <a:ext cx="2212868" cy="2204178"/>
            </a:xfrm>
            <a:prstGeom prst="flowChartConnector">
              <a:avLst/>
            </a:prstGeom>
            <a:solidFill>
              <a:schemeClr val="accent4"/>
            </a:solidFill>
          </p:spPr>
          <p:txBody>
            <a:bodyPr vert="horz" wrap="square" lIns="91440" tIns="45720" rIns="91440" bIns="45720" rtlCol="0" anchor="ctr">
              <a:noAutofit/>
            </a:bodyPr>
            <a:lstStyle>
              <a:lvl1pPr marL="228600" indent="-22860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AE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F1F5D10-0BB2-7E47-E3F5-4A851D6C459D}"/>
                </a:ext>
              </a:extLst>
            </p:cNvPr>
            <p:cNvCxnSpPr>
              <a:cxnSpLocks/>
              <a:stCxn id="30" idx="0"/>
              <a:endCxn id="30" idx="4"/>
            </p:cNvCxnSpPr>
            <p:nvPr/>
          </p:nvCxnSpPr>
          <p:spPr>
            <a:xfrm>
              <a:off x="8310107" y="1241749"/>
              <a:ext cx="0" cy="2204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C455751-3C40-EE4C-DA5C-9FF7D8E8E5C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210" y="1760219"/>
              <a:ext cx="18059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BA50FA-63DC-42D0-6F2D-5FA839F8587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210" y="2128519"/>
              <a:ext cx="18059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5D595E-07A9-066D-C001-130B873B14B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210" y="2496819"/>
              <a:ext cx="18059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9FC6C8-5815-E752-CB6E-26867AAA959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210" y="2865119"/>
              <a:ext cx="18059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Relations?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Relations refer to a basic idea that specifies how two groups of items are connected to one another.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Represented as a collection of ordered pairs, each of which has two items, one from each of the two sets.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Frequently used to describe links, correlations, or comparisons between set items.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250DD048-3A99-68DF-47DB-A0CAC32D02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1573827"/>
                  </p:ext>
                </p:extLst>
              </p:nvPr>
            </p:nvGraphicFramePr>
            <p:xfrm>
              <a:off x="7778115" y="1312546"/>
              <a:ext cx="1040130" cy="18288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20065">
                      <a:extLst>
                        <a:ext uri="{9D8B030D-6E8A-4147-A177-3AD203B41FA5}">
                          <a16:colId xmlns:a16="http://schemas.microsoft.com/office/drawing/2014/main" val="2281498525"/>
                        </a:ext>
                      </a:extLst>
                    </a:gridCol>
                    <a:gridCol w="520065">
                      <a:extLst>
                        <a:ext uri="{9D8B030D-6E8A-4147-A177-3AD203B41FA5}">
                          <a16:colId xmlns:a16="http://schemas.microsoft.com/office/drawing/2014/main" val="17422918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68072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539904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2728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487003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47639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250DD048-3A99-68DF-47DB-A0CAC32D02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1573827"/>
                  </p:ext>
                </p:extLst>
              </p:nvPr>
            </p:nvGraphicFramePr>
            <p:xfrm>
              <a:off x="7778115" y="1312546"/>
              <a:ext cx="1040130" cy="18288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20065">
                      <a:extLst>
                        <a:ext uri="{9D8B030D-6E8A-4147-A177-3AD203B41FA5}">
                          <a16:colId xmlns:a16="http://schemas.microsoft.com/office/drawing/2014/main" val="2281498525"/>
                        </a:ext>
                      </a:extLst>
                    </a:gridCol>
                    <a:gridCol w="520065">
                      <a:extLst>
                        <a:ext uri="{9D8B030D-6E8A-4147-A177-3AD203B41FA5}">
                          <a16:colId xmlns:a16="http://schemas.microsoft.com/office/drawing/2014/main" val="17422918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1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68072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r="-100000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0000" b="-3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9904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96721" r="-100000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96721" b="-1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2728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1667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166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87003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1667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47639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Chart bld="category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7B85EAE-05FD-9C40-64FA-42E6F00F016C}"/>
              </a:ext>
            </a:extLst>
          </p:cNvPr>
          <p:cNvGrpSpPr/>
          <p:nvPr/>
        </p:nvGrpSpPr>
        <p:grpSpPr>
          <a:xfrm>
            <a:off x="6275653" y="1205"/>
            <a:ext cx="3505570" cy="3007909"/>
            <a:chOff x="6275653" y="1205"/>
            <a:chExt cx="3505570" cy="300790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7E47FCB-BCCF-59E2-EB8D-7261FD3131A4}"/>
                </a:ext>
              </a:extLst>
            </p:cNvPr>
            <p:cNvSpPr>
              <a:spLocks/>
            </p:cNvSpPr>
            <p:nvPr/>
          </p:nvSpPr>
          <p:spPr>
            <a:xfrm>
              <a:off x="6275653" y="1205"/>
              <a:ext cx="3505570" cy="3007909"/>
            </a:xfrm>
            <a:custGeom>
              <a:avLst/>
              <a:gdLst>
                <a:gd name="connsiteX0" fmla="*/ 519779 w 3519311"/>
                <a:gd name="connsiteY0" fmla="*/ 0 h 3007909"/>
                <a:gd name="connsiteX1" fmla="*/ 2999531 w 3519311"/>
                <a:gd name="connsiteY1" fmla="*/ 0 h 3007909"/>
                <a:gd name="connsiteX2" fmla="*/ 3003920 w 3519311"/>
                <a:gd name="connsiteY2" fmla="*/ 3989 h 3007909"/>
                <a:gd name="connsiteX3" fmla="*/ 3519311 w 3519311"/>
                <a:gd name="connsiteY3" fmla="*/ 1248253 h 3007909"/>
                <a:gd name="connsiteX4" fmla="*/ 1759655 w 3519311"/>
                <a:gd name="connsiteY4" fmla="*/ 3007909 h 3007909"/>
                <a:gd name="connsiteX5" fmla="*/ 9084 w 3519311"/>
                <a:gd name="connsiteY5" fmla="*/ 1428168 h 3007909"/>
                <a:gd name="connsiteX6" fmla="*/ 0 w 3519311"/>
                <a:gd name="connsiteY6" fmla="*/ 1248273 h 3007909"/>
                <a:gd name="connsiteX7" fmla="*/ 0 w 3519311"/>
                <a:gd name="connsiteY7" fmla="*/ 1248233 h 3007909"/>
                <a:gd name="connsiteX8" fmla="*/ 9084 w 3519311"/>
                <a:gd name="connsiteY8" fmla="*/ 1068339 h 3007909"/>
                <a:gd name="connsiteX9" fmla="*/ 515391 w 3519311"/>
                <a:gd name="connsiteY9" fmla="*/ 3989 h 300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9311" h="3007909">
                  <a:moveTo>
                    <a:pt x="519779" y="0"/>
                  </a:moveTo>
                  <a:lnTo>
                    <a:pt x="2999531" y="0"/>
                  </a:lnTo>
                  <a:lnTo>
                    <a:pt x="3003920" y="3989"/>
                  </a:lnTo>
                  <a:cubicBezTo>
                    <a:pt x="3322355" y="322424"/>
                    <a:pt x="3519311" y="762338"/>
                    <a:pt x="3519311" y="1248253"/>
                  </a:cubicBezTo>
                  <a:cubicBezTo>
                    <a:pt x="3519311" y="2220084"/>
                    <a:pt x="2731486" y="3007909"/>
                    <a:pt x="1759655" y="3007909"/>
                  </a:cubicBezTo>
                  <a:cubicBezTo>
                    <a:pt x="848565" y="3007909"/>
                    <a:pt x="99196" y="2315485"/>
                    <a:pt x="9084" y="1428168"/>
                  </a:cubicBezTo>
                  <a:lnTo>
                    <a:pt x="0" y="1248273"/>
                  </a:lnTo>
                  <a:lnTo>
                    <a:pt x="0" y="1248233"/>
                  </a:lnTo>
                  <a:lnTo>
                    <a:pt x="9084" y="1068339"/>
                  </a:lnTo>
                  <a:cubicBezTo>
                    <a:pt x="51137" y="654258"/>
                    <a:pt x="236761" y="282620"/>
                    <a:pt x="515391" y="39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C4E5F4F-6A59-BD84-D59D-645EB7A0C7C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840013" y="1020477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oMath>
                    </m:oMathPara>
                  </a14:m>
                  <a:endParaRPr lang="en-A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C4E5F4F-6A59-BD84-D59D-645EB7A0C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013" y="1020477"/>
                  <a:ext cx="5334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rial">
            <a:extLst>
              <a:ext uri="{FF2B5EF4-FFF2-40B4-BE49-F238E27FC236}">
                <a16:creationId xmlns:a16="http://schemas.microsoft.com/office/drawing/2014/main" id="{26D8EE60-32C6-7B8D-7C59-6DF48033E4F9}"/>
              </a:ext>
            </a:extLst>
          </p:cNvPr>
          <p:cNvGrpSpPr/>
          <p:nvPr/>
        </p:nvGrpSpPr>
        <p:grpSpPr>
          <a:xfrm>
            <a:off x="6273381" y="0"/>
            <a:ext cx="2363462" cy="2363462"/>
            <a:chOff x="6153369" y="-120012"/>
            <a:chExt cx="2483474" cy="248347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08374E7-195F-0A02-D40B-AD12D0EC2538}"/>
                </a:ext>
              </a:extLst>
            </p:cNvPr>
            <p:cNvSpPr>
              <a:spLocks/>
            </p:cNvSpPr>
            <p:nvPr/>
          </p:nvSpPr>
          <p:spPr>
            <a:xfrm>
              <a:off x="6153369" y="-120012"/>
              <a:ext cx="2483474" cy="248347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1039F98-B652-81ED-37D0-465FFD47DFB9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044327" y="1546460"/>
                  <a:ext cx="254509" cy="378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en-A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1039F98-B652-81ED-37D0-465FFD47DFB9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4327" y="1546460"/>
                  <a:ext cx="254509" cy="378885"/>
                </a:xfrm>
                <a:prstGeom prst="rect">
                  <a:avLst/>
                </a:prstGeom>
                <a:blipFill>
                  <a:blip r:embed="rId4"/>
                  <a:stretch>
                    <a:fillRect r="-42500"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577380-A3D9-BB6B-D85C-8DBA71D52F72}"/>
              </a:ext>
            </a:extLst>
          </p:cNvPr>
          <p:cNvGrpSpPr>
            <a:grpSpLocks/>
          </p:cNvGrpSpPr>
          <p:nvPr/>
        </p:nvGrpSpPr>
        <p:grpSpPr>
          <a:xfrm>
            <a:off x="8197522" y="1602489"/>
            <a:ext cx="1458311" cy="1364025"/>
            <a:chOff x="8197522" y="1602489"/>
            <a:chExt cx="1458311" cy="136402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60DAA1-B70D-6234-8FD9-80638583A1F4}"/>
                </a:ext>
              </a:extLst>
            </p:cNvPr>
            <p:cNvSpPr>
              <a:spLocks/>
            </p:cNvSpPr>
            <p:nvPr/>
          </p:nvSpPr>
          <p:spPr>
            <a:xfrm>
              <a:off x="8197522" y="1602489"/>
              <a:ext cx="1458311" cy="1364025"/>
            </a:xfrm>
            <a:custGeom>
              <a:avLst/>
              <a:gdLst>
                <a:gd name="connsiteX0" fmla="*/ 829236 w 1458311"/>
                <a:gd name="connsiteY0" fmla="*/ 0 h 1364025"/>
                <a:gd name="connsiteX1" fmla="*/ 1415594 w 1458311"/>
                <a:gd name="connsiteY1" fmla="*/ 242878 h 1364025"/>
                <a:gd name="connsiteX2" fmla="*/ 1458311 w 1458311"/>
                <a:gd name="connsiteY2" fmla="*/ 294651 h 1364025"/>
                <a:gd name="connsiteX3" fmla="*/ 1445116 w 1458311"/>
                <a:gd name="connsiteY3" fmla="*/ 330701 h 1364025"/>
                <a:gd name="connsiteX4" fmla="*/ 347011 w 1458311"/>
                <a:gd name="connsiteY4" fmla="*/ 1326309 h 1364025"/>
                <a:gd name="connsiteX5" fmla="*/ 200329 w 1458311"/>
                <a:gd name="connsiteY5" fmla="*/ 1364025 h 1364025"/>
                <a:gd name="connsiteX6" fmla="*/ 141621 w 1458311"/>
                <a:gd name="connsiteY6" fmla="*/ 1292870 h 1364025"/>
                <a:gd name="connsiteX7" fmla="*/ 0 w 1458311"/>
                <a:gd name="connsiteY7" fmla="*/ 829236 h 1364025"/>
                <a:gd name="connsiteX8" fmla="*/ 829236 w 1458311"/>
                <a:gd name="connsiteY8" fmla="*/ 0 h 136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8311" h="1364025">
                  <a:moveTo>
                    <a:pt x="829236" y="0"/>
                  </a:moveTo>
                  <a:cubicBezTo>
                    <a:pt x="1058223" y="0"/>
                    <a:pt x="1265532" y="92816"/>
                    <a:pt x="1415594" y="242878"/>
                  </a:cubicBezTo>
                  <a:lnTo>
                    <a:pt x="1458311" y="294651"/>
                  </a:lnTo>
                  <a:lnTo>
                    <a:pt x="1445116" y="330701"/>
                  </a:lnTo>
                  <a:cubicBezTo>
                    <a:pt x="1244769" y="804377"/>
                    <a:pt x="842911" y="1172068"/>
                    <a:pt x="347011" y="1326309"/>
                  </a:cubicBezTo>
                  <a:lnTo>
                    <a:pt x="200329" y="1364025"/>
                  </a:lnTo>
                  <a:lnTo>
                    <a:pt x="141621" y="1292870"/>
                  </a:lnTo>
                  <a:cubicBezTo>
                    <a:pt x="52209" y="1160523"/>
                    <a:pt x="0" y="1000976"/>
                    <a:pt x="0" y="829236"/>
                  </a:cubicBezTo>
                  <a:cubicBezTo>
                    <a:pt x="0" y="371262"/>
                    <a:pt x="371262" y="0"/>
                    <a:pt x="829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E" dirty="0"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D53E91D-320C-5E2D-5AD4-204693C192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573825" y="1830062"/>
                  <a:ext cx="462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oMath>
                    </m:oMathPara>
                  </a14:m>
                  <a:endParaRPr lang="en-A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D53E91D-320C-5E2D-5AD4-204693C19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3825" y="1830062"/>
                  <a:ext cx="46201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ratial">
            <a:extLst>
              <a:ext uri="{FF2B5EF4-FFF2-40B4-BE49-F238E27FC236}">
                <a16:creationId xmlns:a16="http://schemas.microsoft.com/office/drawing/2014/main" id="{D20E41EF-BE8D-CA84-1B9B-5FEA13946243}"/>
              </a:ext>
            </a:extLst>
          </p:cNvPr>
          <p:cNvGrpSpPr/>
          <p:nvPr/>
        </p:nvGrpSpPr>
        <p:grpSpPr>
          <a:xfrm>
            <a:off x="6321205" y="357223"/>
            <a:ext cx="1876316" cy="1909185"/>
            <a:chOff x="6225929" y="260278"/>
            <a:chExt cx="1971592" cy="200613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6514933-B160-419B-C09A-0B1841760B4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25929" y="260278"/>
              <a:ext cx="1971592" cy="200613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5942BC5-7D95-94BC-75EF-02CF495C31AD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79065" y="1563486"/>
                  <a:ext cx="254509" cy="378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oMath>
                    </m:oMathPara>
                  </a14:m>
                  <a:endParaRPr lang="en-A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5942BC5-7D95-94BC-75EF-02CF495C31AD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065" y="1563486"/>
                  <a:ext cx="254509" cy="378885"/>
                </a:xfrm>
                <a:prstGeom prst="rect">
                  <a:avLst/>
                </a:prstGeom>
                <a:blipFill>
                  <a:blip r:embed="rId6"/>
                  <a:stretch>
                    <a:fillRect l="-4762" r="-45238" b="-7937"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ints">
            <a:extLst>
              <a:ext uri="{FF2B5EF4-FFF2-40B4-BE49-F238E27FC236}">
                <a16:creationId xmlns:a16="http://schemas.microsoft.com/office/drawing/2014/main" id="{FA090CA4-8B3A-6546-E6A3-8E6EAA59ADAD}"/>
              </a:ext>
            </a:extLst>
          </p:cNvPr>
          <p:cNvGrpSpPr/>
          <p:nvPr/>
        </p:nvGrpSpPr>
        <p:grpSpPr>
          <a:xfrm>
            <a:off x="6882944" y="524559"/>
            <a:ext cx="1137632" cy="1137632"/>
            <a:chOff x="6825177" y="466792"/>
            <a:chExt cx="1195399" cy="119539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DD41A22-AA5F-43FD-FA66-9A122119DC3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825177" y="466792"/>
              <a:ext cx="1195399" cy="11953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4CF0666-9EB7-229D-C89F-891FC550B6E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402120" y="1276989"/>
                  <a:ext cx="254509" cy="378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oMath>
                    </m:oMathPara>
                  </a14:m>
                  <a:endParaRPr lang="en-A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4CF0666-9EB7-229D-C89F-891FC550B6E0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120" y="1276989"/>
                  <a:ext cx="254509" cy="378885"/>
                </a:xfrm>
                <a:prstGeom prst="rect">
                  <a:avLst/>
                </a:prstGeom>
                <a:blipFill>
                  <a:blip r:embed="rId7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nats">
            <a:extLst>
              <a:ext uri="{FF2B5EF4-FFF2-40B4-BE49-F238E27FC236}">
                <a16:creationId xmlns:a16="http://schemas.microsoft.com/office/drawing/2014/main" id="{8CC9074C-B0E1-16BC-21A0-65B2795B8212}"/>
              </a:ext>
            </a:extLst>
          </p:cNvPr>
          <p:cNvGrpSpPr/>
          <p:nvPr/>
        </p:nvGrpSpPr>
        <p:grpSpPr>
          <a:xfrm>
            <a:off x="7248199" y="591781"/>
            <a:ext cx="718317" cy="669707"/>
            <a:chOff x="7211725" y="557775"/>
            <a:chExt cx="754791" cy="70371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56C3E4D-A4DF-D259-79F7-2FF86089C96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11725" y="557775"/>
              <a:ext cx="703713" cy="7037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D028A8B-7B6B-20B7-8505-5E93EF92300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04505" y="870722"/>
                  <a:ext cx="462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oMath>
                    </m:oMathPara>
                  </a14:m>
                  <a:endParaRPr lang="en-A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D028A8B-7B6B-20B7-8505-5E93EF923000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505" y="870722"/>
                  <a:ext cx="46201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55EBCC-9710-E44F-CF4A-15A8074B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Relations?</a:t>
            </a:r>
            <a:endParaRPr lang="en-A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used in </a:t>
            </a:r>
          </a:p>
          <a:p>
            <a:pPr lvl="1"/>
            <a:r>
              <a:rPr lang="en-US" dirty="0"/>
              <a:t>Set Theory</a:t>
            </a:r>
          </a:p>
          <a:p>
            <a:pPr lvl="1"/>
            <a:r>
              <a:rPr lang="en-US" dirty="0"/>
              <a:t>Graph Theory</a:t>
            </a:r>
          </a:p>
          <a:p>
            <a:pPr lvl="1"/>
            <a:r>
              <a:rPr lang="en-US" dirty="0"/>
              <a:t>Algebra</a:t>
            </a:r>
          </a:p>
          <a:p>
            <a:pPr lvl="1"/>
            <a:r>
              <a:rPr lang="en-US" dirty="0"/>
              <a:t>Topology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FEC2ED0-D75C-2392-7620-E36845A33564}"/>
              </a:ext>
            </a:extLst>
          </p:cNvPr>
          <p:cNvSpPr/>
          <p:nvPr/>
        </p:nvSpPr>
        <p:spPr>
          <a:xfrm rot="19985665">
            <a:off x="6476136" y="4447587"/>
            <a:ext cx="671369" cy="6713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619D705-5EA3-EAA6-0699-D64B5F043F4E}"/>
              </a:ext>
            </a:extLst>
          </p:cNvPr>
          <p:cNvSpPr/>
          <p:nvPr/>
        </p:nvSpPr>
        <p:spPr>
          <a:xfrm rot="21296633">
            <a:off x="7228242" y="5299549"/>
            <a:ext cx="671369" cy="6713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19EB83F-8CED-F8CC-FBEA-F89254F773C5}"/>
              </a:ext>
            </a:extLst>
          </p:cNvPr>
          <p:cNvSpPr/>
          <p:nvPr/>
        </p:nvSpPr>
        <p:spPr>
          <a:xfrm rot="21198142">
            <a:off x="8053545" y="4287849"/>
            <a:ext cx="671369" cy="6713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93D4AD4-74EF-33D5-965E-04F2CA8EB62F}"/>
              </a:ext>
            </a:extLst>
          </p:cNvPr>
          <p:cNvSpPr/>
          <p:nvPr/>
        </p:nvSpPr>
        <p:spPr>
          <a:xfrm>
            <a:off x="8997027" y="5153938"/>
            <a:ext cx="671369" cy="6713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5B3814-89A0-8D52-A6BC-57F5119AA6E1}"/>
              </a:ext>
            </a:extLst>
          </p:cNvPr>
          <p:cNvSpPr/>
          <p:nvPr/>
        </p:nvSpPr>
        <p:spPr>
          <a:xfrm>
            <a:off x="10126181" y="3860791"/>
            <a:ext cx="671369" cy="6713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1461DA9-6F3E-E939-7FBE-2679DB2C697F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>
            <a:off x="7111168" y="4631366"/>
            <a:ext cx="944667" cy="31318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88D569D-21FC-5B4B-0287-FD3E63039415}"/>
              </a:ext>
            </a:extLst>
          </p:cNvPr>
          <p:cNvCxnSpPr>
            <a:cxnSpLocks/>
            <a:stCxn id="63" idx="4"/>
            <a:endCxn id="64" idx="1"/>
          </p:cNvCxnSpPr>
          <p:nvPr/>
        </p:nvCxnSpPr>
        <p:spPr>
          <a:xfrm>
            <a:off x="6963725" y="5082618"/>
            <a:ext cx="342842" cy="337093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16B8094-31CF-AF83-F228-9589C54155E5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 flipV="1">
            <a:off x="7898305" y="5489623"/>
            <a:ext cx="1098722" cy="116026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5136C1-7F03-3C48-A58F-2DF4967495CC}"/>
              </a:ext>
            </a:extLst>
          </p:cNvPr>
          <p:cNvCxnSpPr>
            <a:cxnSpLocks/>
            <a:stCxn id="66" idx="7"/>
            <a:endCxn id="67" idx="3"/>
          </p:cNvCxnSpPr>
          <p:nvPr/>
        </p:nvCxnSpPr>
        <p:spPr>
          <a:xfrm flipV="1">
            <a:off x="9570076" y="4433840"/>
            <a:ext cx="654425" cy="818419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1A66BBC-D7E5-3230-A633-461CB1D44488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8722623" y="4196475"/>
            <a:ext cx="1403558" cy="387907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2BD3E1-8F4A-98E4-8917-23ADD44DC49C}"/>
              </a:ext>
            </a:extLst>
          </p:cNvPr>
          <p:cNvCxnSpPr>
            <a:cxnSpLocks/>
            <a:stCxn id="64" idx="7"/>
            <a:endCxn id="65" idx="3"/>
          </p:cNvCxnSpPr>
          <p:nvPr/>
        </p:nvCxnSpPr>
        <p:spPr>
          <a:xfrm flipV="1">
            <a:off x="7779448" y="4886962"/>
            <a:ext cx="401719" cy="490913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68C02CE-6920-2F70-3441-20DA2BB0C77A}"/>
              </a:ext>
            </a:extLst>
          </p:cNvPr>
          <p:cNvCxnSpPr>
            <a:cxnSpLocks/>
            <a:stCxn id="65" idx="5"/>
            <a:endCxn id="66" idx="1"/>
          </p:cNvCxnSpPr>
          <p:nvPr/>
        </p:nvCxnSpPr>
        <p:spPr>
          <a:xfrm>
            <a:off x="8652657" y="4831595"/>
            <a:ext cx="442691" cy="420664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83C7664-D733-1112-7D64-12EAB93C6DCC}"/>
              </a:ext>
            </a:extLst>
          </p:cNvPr>
          <p:cNvSpPr/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79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75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7AB1F3-322A-F3A0-30AA-2BB9E388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What are Relations?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2EB919-DDD2-6B87-10E0-D77CC6A2DAD7}"/>
                  </a:ext>
                </a:extLst>
              </p:cNvPr>
              <p:cNvSpPr txBox="1"/>
              <p:nvPr/>
            </p:nvSpPr>
            <p:spPr>
              <a:xfrm>
                <a:off x="6737349" y="2805032"/>
                <a:ext cx="3200400" cy="369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Domain</m:t>
                      </m:r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1, 2, 3, 4</m:t>
                          </m:r>
                        </m:e>
                      </m:d>
                    </m:oMath>
                  </m:oMathPara>
                </a14:m>
                <a:br>
                  <a:rPr lang="en-US" sz="2400" b="0" dirty="0">
                    <a:solidFill>
                      <a:schemeClr val="accent4"/>
                    </a:solidFill>
                  </a:rPr>
                </a:br>
                <a:endParaRPr lang="en-US" sz="2400" b="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2EB919-DDD2-6B87-10E0-D77CC6A2D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349" y="2805032"/>
                <a:ext cx="3200400" cy="369397"/>
              </a:xfrm>
              <a:prstGeom prst="rect">
                <a:avLst/>
              </a:prstGeom>
              <a:blipFill>
                <a:blip r:embed="rId12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48496F-661F-B9AD-B639-3C089E53622B}"/>
                  </a:ext>
                </a:extLst>
              </p:cNvPr>
              <p:cNvSpPr txBox="1"/>
              <p:nvPr/>
            </p:nvSpPr>
            <p:spPr>
              <a:xfrm>
                <a:off x="7054851" y="3280195"/>
                <a:ext cx="28828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Range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48496F-661F-B9AD-B639-3C089E536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851" y="3280195"/>
                <a:ext cx="2882898" cy="369332"/>
              </a:xfrm>
              <a:prstGeom prst="rect">
                <a:avLst/>
              </a:prstGeom>
              <a:blipFill>
                <a:blip r:embed="rId1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/>
              <p:nvPr/>
            </p:nvSpPr>
            <p:spPr>
              <a:xfrm>
                <a:off x="6438900" y="3737396"/>
                <a:ext cx="58229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Relations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(</m:t>
                          </m:r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0" y="3737396"/>
                <a:ext cx="5822950" cy="369332"/>
              </a:xfrm>
              <a:prstGeom prst="rect">
                <a:avLst/>
              </a:prstGeom>
              <a:blipFill>
                <a:blip r:embed="rId14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817D324-6834-894D-CA97-9284CCFB3FF8}"/>
                  </a:ext>
                </a:extLst>
              </p:cNvPr>
              <p:cNvSpPr/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817D324-6834-894D-CA97-9284CCFB3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7F2D48D-0256-042D-9B6E-A36F9A74FAF5}"/>
                  </a:ext>
                </a:extLst>
              </p:cNvPr>
              <p:cNvSpPr/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7F2D48D-0256-042D-9B6E-A36F9A74F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C3823AF-5FA2-1B1A-0ADB-A18AE906BDAE}"/>
                  </a:ext>
                </a:extLst>
              </p:cNvPr>
              <p:cNvSpPr/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C3823AF-5FA2-1B1A-0ADB-A18AE906B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F8BF6D9-A924-222B-0C5E-EB5433E93C2B}"/>
                  </a:ext>
                </a:extLst>
              </p:cNvPr>
              <p:cNvSpPr/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F8BF6D9-A924-222B-0C5E-EB5433E93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D74FBB1-133E-FD77-7D8A-C4064B92314A}"/>
                  </a:ext>
                </a:extLst>
              </p:cNvPr>
              <p:cNvSpPr/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Domai</m:t>
                      </m:r>
                      <m:r>
                        <m:rPr>
                          <m:nor/>
                        </m:rPr>
                        <a:rPr lang="en-US" i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D74FBB1-133E-FD77-7D8A-C4064B923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B5785BC-177E-326C-8A62-D9E31D7555AE}"/>
                  </a:ext>
                </a:extLst>
              </p:cNvPr>
              <p:cNvSpPr/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B5785BC-177E-326C-8A62-D9E31D755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36007CB-7593-F124-CE9C-5968211AC02F}"/>
                  </a:ext>
                </a:extLst>
              </p:cNvPr>
              <p:cNvSpPr/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36007CB-7593-F124-CE9C-5968211AC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34BBBB0-6D66-22AA-97C5-491DF50B51EB}"/>
                  </a:ext>
                </a:extLst>
              </p:cNvPr>
              <p:cNvSpPr/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34BBBB0-6D66-22AA-97C5-491DF50B5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90F785C7-7B6C-E85F-37C2-F464AF1ED669}"/>
                  </a:ext>
                </a:extLst>
              </p:cNvPr>
              <p:cNvSpPr/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90F785C7-7B6C-E85F-37C2-F464AF1ED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9D93C5-F9BB-4B0B-FC1A-06E799EB5EF7}"/>
                  </a:ext>
                </a:extLst>
              </p:cNvPr>
              <p:cNvSpPr/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Range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9D93C5-F9BB-4B0B-FC1A-06E799EB5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blipFill>
                <a:blip r:embed="rId24"/>
                <a:stretch>
                  <a:fillRect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56F9EF-2E3E-24C2-87D5-E9B0E6BFD442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>
            <a:off x="2095500" y="2532531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17C518-1BEE-2CD3-3D56-D1FC4CE509CD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>
            <a:off x="2095500" y="3464862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9427BC-E81B-649E-2B6A-B8536C84A01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>
            <a:off x="2095500" y="4397193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0E683A-4821-374E-15A1-C0FC83B7607B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 flipV="1">
            <a:off x="2095500" y="2532531"/>
            <a:ext cx="3200400" cy="27969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33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40" grpId="0" animBg="1"/>
      <p:bldP spid="42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E1D54DF-EE50-8909-9CCC-7DC0DD98CDA9}"/>
              </a:ext>
            </a:extLst>
          </p:cNvPr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462CE6-2AF1-5373-3CE6-DD8261D731A4}"/>
              </a:ext>
            </a:extLst>
          </p:cNvPr>
          <p:cNvSpPr/>
          <p:nvPr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FF3633-245C-1D33-9848-C839CB0D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42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D470854-C6C1-231C-432C-FC5772D8AD16}"/>
              </a:ext>
            </a:extLst>
          </p:cNvPr>
          <p:cNvSpPr/>
          <p:nvPr/>
        </p:nvSpPr>
        <p:spPr>
          <a:xfrm>
            <a:off x="6261609" y="1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E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F5E6A29-641B-0E2C-1AAA-064F35C2A8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8846570"/>
              </p:ext>
            </p:extLst>
          </p:nvPr>
        </p:nvGraphicFramePr>
        <p:xfrm>
          <a:off x="6189289" y="-8960"/>
          <a:ext cx="3663949" cy="3007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9EB1F3-E68E-21C8-8CDE-19E6CC1EBDB2}"/>
              </a:ext>
            </a:extLst>
          </p:cNvPr>
          <p:cNvSpPr/>
          <p:nvPr/>
        </p:nvSpPr>
        <p:spPr>
          <a:xfrm>
            <a:off x="5013789" y="0"/>
            <a:ext cx="5352836" cy="3542016"/>
          </a:xfrm>
          <a:custGeom>
            <a:avLst/>
            <a:gdLst>
              <a:gd name="connsiteX0" fmla="*/ 0 w 5352836"/>
              <a:gd name="connsiteY0" fmla="*/ 0 h 3542016"/>
              <a:gd name="connsiteX1" fmla="*/ 1767599 w 5352836"/>
              <a:gd name="connsiteY1" fmla="*/ 0 h 3542016"/>
              <a:gd name="connsiteX2" fmla="*/ 1763211 w 5352836"/>
              <a:gd name="connsiteY2" fmla="*/ 3989 h 3542016"/>
              <a:gd name="connsiteX3" fmla="*/ 1256904 w 5352836"/>
              <a:gd name="connsiteY3" fmla="*/ 1068339 h 3542016"/>
              <a:gd name="connsiteX4" fmla="*/ 1247820 w 5352836"/>
              <a:gd name="connsiteY4" fmla="*/ 1248233 h 3542016"/>
              <a:gd name="connsiteX5" fmla="*/ 1247820 w 5352836"/>
              <a:gd name="connsiteY5" fmla="*/ 1248273 h 3542016"/>
              <a:gd name="connsiteX6" fmla="*/ 1256904 w 5352836"/>
              <a:gd name="connsiteY6" fmla="*/ 1428168 h 3542016"/>
              <a:gd name="connsiteX7" fmla="*/ 3007475 w 5352836"/>
              <a:gd name="connsiteY7" fmla="*/ 3007909 h 3542016"/>
              <a:gd name="connsiteX8" fmla="*/ 4767131 w 5352836"/>
              <a:gd name="connsiteY8" fmla="*/ 1248253 h 3542016"/>
              <a:gd name="connsiteX9" fmla="*/ 4251740 w 5352836"/>
              <a:gd name="connsiteY9" fmla="*/ 3989 h 3542016"/>
              <a:gd name="connsiteX10" fmla="*/ 4247351 w 5352836"/>
              <a:gd name="connsiteY10" fmla="*/ 0 h 3542016"/>
              <a:gd name="connsiteX11" fmla="*/ 5352836 w 5352836"/>
              <a:gd name="connsiteY11" fmla="*/ 0 h 3542016"/>
              <a:gd name="connsiteX12" fmla="*/ 5352836 w 5352836"/>
              <a:gd name="connsiteY12" fmla="*/ 3542016 h 3542016"/>
              <a:gd name="connsiteX13" fmla="*/ 0 w 5352836"/>
              <a:gd name="connsiteY13" fmla="*/ 3542016 h 354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2836" h="3542016">
                <a:moveTo>
                  <a:pt x="0" y="0"/>
                </a:moveTo>
                <a:lnTo>
                  <a:pt x="1767599" y="0"/>
                </a:lnTo>
                <a:lnTo>
                  <a:pt x="1763211" y="3989"/>
                </a:lnTo>
                <a:cubicBezTo>
                  <a:pt x="1484581" y="282620"/>
                  <a:pt x="1298957" y="654258"/>
                  <a:pt x="1256904" y="1068339"/>
                </a:cubicBezTo>
                <a:lnTo>
                  <a:pt x="1247820" y="1248233"/>
                </a:lnTo>
                <a:lnTo>
                  <a:pt x="1247820" y="1248273"/>
                </a:lnTo>
                <a:lnTo>
                  <a:pt x="1256904" y="1428168"/>
                </a:lnTo>
                <a:cubicBezTo>
                  <a:pt x="1347016" y="2315485"/>
                  <a:pt x="2096385" y="3007909"/>
                  <a:pt x="3007475" y="3007909"/>
                </a:cubicBezTo>
                <a:cubicBezTo>
                  <a:pt x="3979306" y="3007909"/>
                  <a:pt x="4767131" y="2220084"/>
                  <a:pt x="4767131" y="1248253"/>
                </a:cubicBezTo>
                <a:cubicBezTo>
                  <a:pt x="4767131" y="762338"/>
                  <a:pt x="4570175" y="322424"/>
                  <a:pt x="4251740" y="3989"/>
                </a:cubicBezTo>
                <a:lnTo>
                  <a:pt x="4247351" y="0"/>
                </a:lnTo>
                <a:lnTo>
                  <a:pt x="5352836" y="0"/>
                </a:lnTo>
                <a:lnTo>
                  <a:pt x="5352836" y="3542016"/>
                </a:lnTo>
                <a:lnTo>
                  <a:pt x="0" y="35420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E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5AA173-FEEB-63CF-2977-745A085F5086}"/>
              </a:ext>
            </a:extLst>
          </p:cNvPr>
          <p:cNvGrpSpPr/>
          <p:nvPr/>
        </p:nvGrpSpPr>
        <p:grpSpPr>
          <a:xfrm>
            <a:off x="7901259" y="2727729"/>
            <a:ext cx="4290740" cy="4130271"/>
            <a:chOff x="7901259" y="2727729"/>
            <a:chExt cx="4290740" cy="413027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F9B388E-D3BA-104D-7F8E-88C53349212E}"/>
                </a:ext>
              </a:extLst>
            </p:cNvPr>
            <p:cNvSpPr/>
            <p:nvPr/>
          </p:nvSpPr>
          <p:spPr>
            <a:xfrm>
              <a:off x="7901259" y="2727729"/>
              <a:ext cx="4290740" cy="4130271"/>
            </a:xfrm>
            <a:custGeom>
              <a:avLst/>
              <a:gdLst>
                <a:gd name="connsiteX0" fmla="*/ 2503809 w 4290740"/>
                <a:gd name="connsiteY0" fmla="*/ 0 h 4130271"/>
                <a:gd name="connsiteX1" fmla="*/ 4198398 w 4290740"/>
                <a:gd name="connsiteY1" fmla="*/ 660580 h 4130271"/>
                <a:gd name="connsiteX2" fmla="*/ 4290740 w 4290740"/>
                <a:gd name="connsiteY2" fmla="*/ 751285 h 4130271"/>
                <a:gd name="connsiteX3" fmla="*/ 4290740 w 4290740"/>
                <a:gd name="connsiteY3" fmla="*/ 4130271 h 4130271"/>
                <a:gd name="connsiteX4" fmla="*/ 604508 w 4290740"/>
                <a:gd name="connsiteY4" fmla="*/ 4130271 h 4130271"/>
                <a:gd name="connsiteX5" fmla="*/ 461940 w 4290740"/>
                <a:gd name="connsiteY5" fmla="*/ 3953232 h 4130271"/>
                <a:gd name="connsiteX6" fmla="*/ 0 w 4290740"/>
                <a:gd name="connsiteY6" fmla="*/ 2503809 h 4130271"/>
                <a:gd name="connsiteX7" fmla="*/ 2503809 w 4290740"/>
                <a:gd name="connsiteY7" fmla="*/ 0 h 413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90740" h="4130271">
                  <a:moveTo>
                    <a:pt x="2503809" y="0"/>
                  </a:moveTo>
                  <a:cubicBezTo>
                    <a:pt x="3157405" y="0"/>
                    <a:pt x="3752509" y="250434"/>
                    <a:pt x="4198398" y="660580"/>
                  </a:cubicBezTo>
                  <a:lnTo>
                    <a:pt x="4290740" y="751285"/>
                  </a:lnTo>
                  <a:lnTo>
                    <a:pt x="4290740" y="4130271"/>
                  </a:lnTo>
                  <a:lnTo>
                    <a:pt x="604508" y="4130271"/>
                  </a:lnTo>
                  <a:lnTo>
                    <a:pt x="461940" y="3953232"/>
                  </a:lnTo>
                  <a:cubicBezTo>
                    <a:pt x="171051" y="3544183"/>
                    <a:pt x="0" y="3043971"/>
                    <a:pt x="0" y="2503809"/>
                  </a:cubicBezTo>
                  <a:cubicBezTo>
                    <a:pt x="0" y="1120992"/>
                    <a:pt x="1120992" y="0"/>
                    <a:pt x="25038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BBDD564-2380-8EF0-07D9-D7ED53B9D6BF}"/>
                    </a:ext>
                  </a:extLst>
                </p:cNvPr>
                <p:cNvSpPr txBox="1"/>
                <p:nvPr/>
              </p:nvSpPr>
              <p:spPr>
                <a:xfrm>
                  <a:off x="7917041" y="5366306"/>
                  <a:ext cx="121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Relations</m:t>
                        </m:r>
                      </m:oMath>
                    </m:oMathPara>
                  </a14:m>
                  <a:endParaRPr lang="en-A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BBDD564-2380-8EF0-07D9-D7ED53B9D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7041" y="5366306"/>
                  <a:ext cx="12192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6B5F26-7FC5-D99A-D038-BAB1D9A2651B}"/>
              </a:ext>
            </a:extLst>
          </p:cNvPr>
          <p:cNvGrpSpPr/>
          <p:nvPr/>
        </p:nvGrpSpPr>
        <p:grpSpPr>
          <a:xfrm>
            <a:off x="8526641" y="3007909"/>
            <a:ext cx="2599765" cy="2599765"/>
            <a:chOff x="9096370" y="3978400"/>
            <a:chExt cx="2599765" cy="25997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BA9680-17D2-8BF0-A39E-225A1BF8C346}"/>
                </a:ext>
              </a:extLst>
            </p:cNvPr>
            <p:cNvSpPr/>
            <p:nvPr/>
          </p:nvSpPr>
          <p:spPr>
            <a:xfrm>
              <a:off x="9096370" y="3978400"/>
              <a:ext cx="2599765" cy="25997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E84BACF-9677-245F-D8C7-088481E73955}"/>
                    </a:ext>
                  </a:extLst>
                </p:cNvPr>
                <p:cNvSpPr txBox="1"/>
                <p:nvPr/>
              </p:nvSpPr>
              <p:spPr>
                <a:xfrm>
                  <a:off x="9257734" y="4731499"/>
                  <a:ext cx="10578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Functions</m:t>
                        </m:r>
                      </m:oMath>
                    </m:oMathPara>
                  </a14:m>
                  <a:endParaRPr lang="en-AE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E84BACF-9677-245F-D8C7-088481E73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7734" y="4731499"/>
                  <a:ext cx="105783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8092"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What are Functions?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Functions</a:t>
            </a:r>
            <a:r>
              <a:rPr lang="en-US" dirty="0"/>
              <a:t> are a specific form of relations between two sets, which are commonly referred to as the domain and the codomain.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Assigns each domain element to exactly one codomain element.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critical in many areas of mathematics, science, and engineering.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1DA5E876-6A07-5C68-A3C5-87E227E77E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D2E168-9E32-F951-6681-B914B1502DAB}"/>
              </a:ext>
            </a:extLst>
          </p:cNvPr>
          <p:cNvSpPr/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408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What are Functions?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are essential for studying rates of change, solving equations, and analyzing data in calculus, algebra, and other fields of mathematics.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Functions are a central concept for understanding how variables ‘relate’ to one another as well as for generating predictions and computations in a variety of domains.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81E19A0-E417-FDBA-FFE4-7B415261E0AE}"/>
              </a:ext>
            </a:extLst>
          </p:cNvPr>
          <p:cNvSpPr/>
          <p:nvPr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0336F98-0B79-5FD9-CBF8-6ED1CC46BAE5}"/>
              </a:ext>
            </a:extLst>
          </p:cNvPr>
          <p:cNvSpPr/>
          <p:nvPr/>
        </p:nvSpPr>
        <p:spPr>
          <a:xfrm>
            <a:off x="8442070" y="2598120"/>
            <a:ext cx="3096807" cy="30968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E" dirty="0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BE2945A-0E28-674E-4438-E42ED02EC0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863869"/>
              </p:ext>
            </p:extLst>
          </p:nvPr>
        </p:nvGraphicFramePr>
        <p:xfrm>
          <a:off x="8846820" y="3072520"/>
          <a:ext cx="2222103" cy="211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F0E85B49-2404-67B5-B7B1-6B4A643451EA}"/>
              </a:ext>
            </a:extLst>
          </p:cNvPr>
          <p:cNvGrpSpPr/>
          <p:nvPr/>
        </p:nvGrpSpPr>
        <p:grpSpPr>
          <a:xfrm>
            <a:off x="7203673" y="1156024"/>
            <a:ext cx="2212868" cy="2204178"/>
            <a:chOff x="7203673" y="1241749"/>
            <a:chExt cx="2212868" cy="2204178"/>
          </a:xfrm>
          <a:solidFill>
            <a:schemeClr val="accent3"/>
          </a:solidFill>
        </p:grpSpPr>
        <p:sp>
          <p:nvSpPr>
            <p:cNvPr id="23" name="Freeform: Shape 7">
              <a:extLst>
                <a:ext uri="{FF2B5EF4-FFF2-40B4-BE49-F238E27FC236}">
                  <a16:creationId xmlns:a16="http://schemas.microsoft.com/office/drawing/2014/main" id="{7C99E8B6-2F0D-2D5C-239A-678ADB610CE3}"/>
                </a:ext>
              </a:extLst>
            </p:cNvPr>
            <p:cNvSpPr txBox="1">
              <a:spLocks/>
            </p:cNvSpPr>
            <p:nvPr/>
          </p:nvSpPr>
          <p:spPr>
            <a:xfrm>
              <a:off x="7203673" y="1241749"/>
              <a:ext cx="2212868" cy="2204178"/>
            </a:xfrm>
            <a:prstGeom prst="flowChartConnector">
              <a:avLst/>
            </a:prstGeom>
            <a:grpFill/>
          </p:spPr>
          <p:txBody>
            <a:bodyPr vert="horz" wrap="square" lIns="91440" tIns="45720" rIns="91440" bIns="45720" rtlCol="0" anchor="ctr">
              <a:noAutofit/>
            </a:bodyPr>
            <a:lstStyle>
              <a:lvl1pPr marL="228600" indent="-22860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AE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FECFD9D-5142-DF4C-96F7-153B6CE38294}"/>
                </a:ext>
              </a:extLst>
            </p:cNvPr>
            <p:cNvCxnSpPr>
              <a:cxnSpLocks/>
              <a:stCxn id="23" idx="0"/>
              <a:endCxn id="23" idx="4"/>
            </p:cNvCxnSpPr>
            <p:nvPr/>
          </p:nvCxnSpPr>
          <p:spPr>
            <a:xfrm>
              <a:off x="8310107" y="1241749"/>
              <a:ext cx="0" cy="220417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3AA974A-14B0-95E0-1DFD-1BD0D0FD4AB0}"/>
                </a:ext>
              </a:extLst>
            </p:cNvPr>
            <p:cNvCxnSpPr>
              <a:cxnSpLocks/>
            </p:cNvCxnSpPr>
            <p:nvPr/>
          </p:nvCxnSpPr>
          <p:spPr>
            <a:xfrm>
              <a:off x="7407137" y="1852294"/>
              <a:ext cx="180594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D2348E-BE9B-205C-A98B-8A2B1C77691E}"/>
                </a:ext>
              </a:extLst>
            </p:cNvPr>
            <p:cNvCxnSpPr>
              <a:cxnSpLocks/>
            </p:cNvCxnSpPr>
            <p:nvPr/>
          </p:nvCxnSpPr>
          <p:spPr>
            <a:xfrm>
              <a:off x="7407137" y="2338764"/>
              <a:ext cx="180594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303E515-FE54-F7C4-BC0C-80F94E10F29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210" y="2788919"/>
              <a:ext cx="180594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DB9E7CBC-FD46-7A70-D02F-C4FC6132C6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3518806"/>
                  </p:ext>
                </p:extLst>
              </p:nvPr>
            </p:nvGraphicFramePr>
            <p:xfrm>
              <a:off x="7578587" y="1327423"/>
              <a:ext cx="1463040" cy="184975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731520">
                      <a:extLst>
                        <a:ext uri="{9D8B030D-6E8A-4147-A177-3AD203B41FA5}">
                          <a16:colId xmlns:a16="http://schemas.microsoft.com/office/drawing/2014/main" val="2281498525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42291801"/>
                        </a:ext>
                      </a:extLst>
                    </a:gridCol>
                  </a:tblGrid>
                  <a:tr h="462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6807234"/>
                      </a:ext>
                    </a:extLst>
                  </a:tr>
                  <a:tr h="462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1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53990494"/>
                      </a:ext>
                    </a:extLst>
                  </a:tr>
                  <a:tr h="462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−2, </m:t>
                                </m:r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272889"/>
                      </a:ext>
                    </a:extLst>
                  </a:tr>
                  <a:tr h="462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−3,</m:t>
                                </m:r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487003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DB9E7CBC-FD46-7A70-D02F-C4FC6132C6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3518806"/>
                  </p:ext>
                </p:extLst>
              </p:nvPr>
            </p:nvGraphicFramePr>
            <p:xfrm>
              <a:off x="7578587" y="1327423"/>
              <a:ext cx="1463040" cy="184975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731520">
                      <a:extLst>
                        <a:ext uri="{9D8B030D-6E8A-4147-A177-3AD203B41FA5}">
                          <a16:colId xmlns:a16="http://schemas.microsoft.com/office/drawing/2014/main" val="2281498525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42291801"/>
                        </a:ext>
                      </a:extLst>
                    </a:gridCol>
                  </a:tblGrid>
                  <a:tr h="462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99174" b="-3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833" b="-3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6807234"/>
                      </a:ext>
                    </a:extLst>
                  </a:tr>
                  <a:tr h="462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98701" r="-99174" b="-1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833" t="-98701" b="-1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990494"/>
                      </a:ext>
                    </a:extLst>
                  </a:tr>
                  <a:tr h="462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1316" r="-9917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833" t="-20131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272889"/>
                      </a:ext>
                    </a:extLst>
                  </a:tr>
                  <a:tr h="462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1316" r="-99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833" t="-3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87003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45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 uiExpand="1">
        <p:bldSub>
          <a:bldChart bld="category"/>
        </p:bldSub>
      </p:bldGraphic>
    </p:bldLst>
  </p:timing>
</p:sld>
</file>

<file path=ppt/theme/theme1.xml><?xml version="1.0" encoding="utf-8"?>
<a:theme xmlns:a="http://schemas.openxmlformats.org/drawingml/2006/main" name="ShapesVTI">
  <a:themeElements>
    <a:clrScheme name="nordig">
      <a:dk1>
        <a:srgbClr val="4C566A"/>
      </a:dk1>
      <a:lt1>
        <a:srgbClr val="E5E9F0"/>
      </a:lt1>
      <a:dk2>
        <a:srgbClr val="2E3440"/>
      </a:dk2>
      <a:lt2>
        <a:srgbClr val="D8DEE9"/>
      </a:lt2>
      <a:accent1>
        <a:srgbClr val="BA5E67"/>
      </a:accent1>
      <a:accent2>
        <a:srgbClr val="ECEFF4"/>
      </a:accent2>
      <a:accent3>
        <a:srgbClr val="B48EAD"/>
      </a:accent3>
      <a:accent4>
        <a:srgbClr val="A3BE8C"/>
      </a:accent4>
      <a:accent5>
        <a:srgbClr val="5E81AC"/>
      </a:accent5>
      <a:accent6>
        <a:srgbClr val="87BFCF"/>
      </a:accent6>
      <a:hlink>
        <a:srgbClr val="EBCB8B"/>
      </a:hlink>
      <a:folHlink>
        <a:srgbClr val="D0877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{E7D1310C-E1DD-4079-83F4-37FFDE939215}tf78504181_win32</Template>
  <TotalTime>1375</TotalTime>
  <Words>11405</Words>
  <Application>Microsoft Office PowerPoint</Application>
  <PresentationFormat>Widescreen</PresentationFormat>
  <Paragraphs>1511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Avenir Next LT Pro</vt:lpstr>
      <vt:lpstr>Calibri</vt:lpstr>
      <vt:lpstr>Cambria Math</vt:lpstr>
      <vt:lpstr>Congenial Black</vt:lpstr>
      <vt:lpstr>Consolas</vt:lpstr>
      <vt:lpstr>Josefin Sans</vt:lpstr>
      <vt:lpstr>Times New Roman</vt:lpstr>
      <vt:lpstr>ShapesVTI</vt:lpstr>
      <vt:lpstr>Relations and Functions</vt:lpstr>
      <vt:lpstr>Topics</vt:lpstr>
      <vt:lpstr>Relations</vt:lpstr>
      <vt:lpstr>What are Relations?</vt:lpstr>
      <vt:lpstr>What are Relations?</vt:lpstr>
      <vt:lpstr>What are Relations?</vt:lpstr>
      <vt:lpstr>Functions</vt:lpstr>
      <vt:lpstr>What are Functions?</vt:lpstr>
      <vt:lpstr>What are Functions?</vt:lpstr>
      <vt:lpstr>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and Functions</dc:title>
  <dc:creator>JoeJo Joe</dc:creator>
  <cp:lastModifiedBy>Joseph Cijo</cp:lastModifiedBy>
  <cp:revision>153</cp:revision>
  <dcterms:created xsi:type="dcterms:W3CDTF">2023-10-19T15:22:15Z</dcterms:created>
  <dcterms:modified xsi:type="dcterms:W3CDTF">2023-12-08T19:29:44Z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