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3B26E49-71F9-47F6-8D4B-517A27E1344E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請按這裡編輯大綱文字格式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標楷體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標楷體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標楷體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latin typeface="標楷體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標楷體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標楷體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標楷體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標楷體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標楷體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A7558BA-BB99-4059-A3CA-32AADC34D1C4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44000" y="72000"/>
            <a:ext cx="9792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006699"/>
                </a:solidFill>
                <a:latin typeface="Arial"/>
                <a:ea typeface="標楷體"/>
              </a:rPr>
              <a:t>智慧廠區之環境與設備</a:t>
            </a:r>
            <a:br/>
            <a:r>
              <a:rPr b="1" lang="en-US" sz="3600" spc="-1" strike="noStrike">
                <a:solidFill>
                  <a:srgbClr val="006699"/>
                </a:solidFill>
                <a:latin typeface="Arial"/>
                <a:ea typeface="標楷體"/>
              </a:rPr>
              <a:t>安全監控雲端資訊管理系統實現</a:t>
            </a:r>
            <a:br/>
            <a:r>
              <a:rPr b="1" lang="en-US" sz="2800" spc="-1" strike="noStrike">
                <a:solidFill>
                  <a:srgbClr val="006699"/>
                </a:solidFill>
                <a:latin typeface="Arial"/>
                <a:ea typeface="標楷體"/>
              </a:rPr>
              <a:t>Cloud Information Management System for Environment and Facility Security Monitoring in Smart Factory</a:t>
            </a:r>
            <a:endParaRPr b="0" lang="en-US" sz="28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-244800" y="3183840"/>
            <a:ext cx="11572920" cy="22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標楷體"/>
                <a:ea typeface="標楷體"/>
              </a:rPr>
              <a:t>指導教授</a:t>
            </a:r>
            <a:r>
              <a:rPr b="0" lang="en-US" sz="2400" spc="-1" strike="noStrike">
                <a:latin typeface="標楷體"/>
                <a:ea typeface="標楷體"/>
              </a:rPr>
              <a:t>：</a:t>
            </a:r>
            <a:r>
              <a:rPr b="0" lang="en-US" sz="2400" spc="-1" strike="noStrike">
                <a:latin typeface="標楷體"/>
                <a:ea typeface="標楷體"/>
              </a:rPr>
              <a:t>陳響亮                     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專題成員</a:t>
            </a:r>
            <a:r>
              <a:rPr b="0" lang="en-US" sz="2400" spc="-1" strike="noStrike">
                <a:latin typeface="標楷體"/>
                <a:ea typeface="標楷體"/>
              </a:rPr>
              <a:t>：</a:t>
            </a:r>
            <a:r>
              <a:rPr b="0" lang="en-US" sz="2400" spc="-1" strike="noStrike">
                <a:latin typeface="標楷體"/>
                <a:ea typeface="標楷體"/>
              </a:rPr>
              <a:t>劉松霖，陳品修，劉益祥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開發工具</a:t>
            </a:r>
            <a:r>
              <a:rPr b="0" lang="en-US" sz="2400" spc="-1" strike="noStrike">
                <a:latin typeface="標楷體"/>
                <a:ea typeface="標楷體"/>
              </a:rPr>
              <a:t>：</a:t>
            </a:r>
            <a:r>
              <a:rPr b="0" lang="en-US" sz="2400" spc="-1" strike="noStrike">
                <a:latin typeface="標楷體"/>
                <a:ea typeface="標楷體"/>
              </a:rPr>
              <a:t>Arduino ide, Android Studio, NetBeans ide,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             </a:t>
            </a:r>
            <a:r>
              <a:rPr b="0" lang="en-US" sz="2400" spc="-1" strike="noStrike">
                <a:latin typeface="標楷體"/>
                <a:ea typeface="標楷體"/>
              </a:rPr>
              <a:t>Visual Studio Code, PyCharm ide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開發程式語言</a:t>
            </a:r>
            <a:r>
              <a:rPr b="0" lang="en-US" sz="2400" spc="-1" strike="noStrike">
                <a:latin typeface="標楷體"/>
                <a:ea typeface="標楷體"/>
              </a:rPr>
              <a:t>: c(Arduino), python, java, php, mysql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測試環境</a:t>
            </a:r>
            <a:r>
              <a:rPr b="0" lang="en-US" sz="2400" spc="-1" strike="noStrike">
                <a:latin typeface="標楷體"/>
                <a:ea typeface="標楷體"/>
              </a:rPr>
              <a:t>：</a:t>
            </a:r>
            <a:r>
              <a:rPr b="0" lang="en-US" sz="2400" spc="-1" strike="noStrike">
                <a:latin typeface="標楷體"/>
                <a:ea typeface="標楷體"/>
              </a:rPr>
              <a:t>Window10, Android 9, Linux, Arduino Uno R3, </a:t>
            </a:r>
            <a:endParaRPr b="0" lang="en-US" sz="2400" spc="-1" strike="noStrike">
              <a:latin typeface="標楷體"/>
            </a:endParaRPr>
          </a:p>
          <a:p>
            <a:r>
              <a:rPr b="0" lang="en-US" sz="2400" spc="-1" strike="noStrike">
                <a:latin typeface="標楷體"/>
                <a:ea typeface="標楷體"/>
              </a:rPr>
              <a:t>          </a:t>
            </a:r>
            <a:r>
              <a:rPr b="0" lang="en-US" sz="2400" spc="-1" strike="noStrike">
                <a:latin typeface="標楷體"/>
                <a:ea typeface="標楷體"/>
              </a:rPr>
              <a:t>Raspberry pi 3 b+, Digi Xbee S2C, Chrome</a:t>
            </a:r>
            <a:endParaRPr b="0" lang="en-US" sz="2400" spc="-1" strike="noStrike">
              <a:latin typeface="標楷體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專題架構―後端</a:t>
            </a:r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server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44000" y="2126520"/>
            <a:ext cx="8928000" cy="24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將資料以可視化方式呈現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只儲存當下展示用的部分資料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隔開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client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與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handling server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、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database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的直接接觸 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216000" y="1152000"/>
            <a:ext cx="7704000" cy="16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3.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web server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專題架構―公有雲端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0000" y="2088000"/>
            <a:ext cx="892800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運用</a:t>
            </a:r>
            <a:r>
              <a:rPr b="1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firebase cloud messaging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服務來向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app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使用者發出通知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216000" y="1152000"/>
            <a:ext cx="7704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latin typeface="標楷體"/>
                <a:ea typeface="標楷體"/>
              </a:rPr>
              <a:t>1.firebase</a:t>
            </a:r>
            <a:r>
              <a:rPr b="1" lang="en-US" sz="4000" spc="-1" strike="noStrike">
                <a:solidFill>
                  <a:srgbClr val="000000"/>
                </a:solidFill>
                <a:latin typeface="標楷體"/>
                <a:ea typeface="標楷體"/>
              </a:rPr>
              <a:t>：</a:t>
            </a:r>
            <a:endParaRPr b="0" lang="en-US" sz="4000" spc="-1" strike="noStrike">
              <a:latin typeface="標楷體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216000" y="3168000"/>
            <a:ext cx="7704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000" spc="-1" strike="noStrike">
                <a:solidFill>
                  <a:srgbClr val="000000"/>
                </a:solidFill>
                <a:latin typeface="標楷體"/>
                <a:ea typeface="標楷體"/>
              </a:rPr>
              <a:t>1.line chat bot on heroku</a:t>
            </a:r>
            <a:r>
              <a:rPr b="1" lang="en-US" sz="4000" spc="-1" strike="noStrike">
                <a:solidFill>
                  <a:srgbClr val="000000"/>
                </a:solidFill>
                <a:latin typeface="標楷體"/>
                <a:ea typeface="標楷體"/>
              </a:rPr>
              <a:t>：</a:t>
            </a:r>
            <a:endParaRPr b="0" lang="en-US" sz="4000" spc="-1" strike="noStrike">
              <a:latin typeface="標楷體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720000" y="4176000"/>
            <a:ext cx="892800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運用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heroku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平台部署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line chat bot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提供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line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服務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專題架構―使用者端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44000" y="2126520"/>
            <a:ext cx="8928000" cy="24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將資料以可視化方式呈現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以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MPAndroidChart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的折線圖展現實時更新的資料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以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firebase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接收通知的程式，在出現異常時接收警報，並以手機的通知警示使用者 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216000" y="1152000"/>
            <a:ext cx="7704000" cy="97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1.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android app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專題架構―使用者端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44000" y="2126520"/>
            <a:ext cx="9720000" cy="24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在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警報發生時，對群組進行推播通知，警示群組內的人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  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216000" y="1152000"/>
            <a:ext cx="7704000" cy="97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2.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line bot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專題架構―使用者端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44000" y="2126520"/>
            <a:ext cx="9720000" cy="82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透過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vue.js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和</a:t>
            </a:r>
            <a:r>
              <a:rPr b="1" lang="en-US" sz="3000" spc="-1" strike="noStrike">
                <a:solidFill>
                  <a:srgbClr val="000000"/>
                </a:solidFill>
                <a:latin typeface="新細明體"/>
                <a:ea typeface="新細明體"/>
              </a:rPr>
              <a:t>plotly.js</a:t>
            </a: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的折線圖展現實時更新的資料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216000" y="1152000"/>
            <a:ext cx="7704000" cy="97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3.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web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32360" y="14400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9600" spc="-1" strike="noStrike">
                <a:solidFill>
                  <a:srgbClr val="ffffff"/>
                </a:solidFill>
                <a:latin typeface="Arial"/>
              </a:rPr>
              <a:t>成果與未來展望</a:t>
            </a:r>
            <a:endParaRPr b="0" lang="en-US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16360" y="1262520"/>
            <a:ext cx="9575640" cy="492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以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Zigbee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省電，傳輸距離相對長，能接受多個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node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，可透過設置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router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來迴避障礙進行傳送等等幾個特點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（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routuer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僅需插電便能擔當傳送資料中繼點的角色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）</a:t>
            </a: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，建構起方便快速的廠區監測系統</a:t>
            </a:r>
            <a:endParaRPr b="0" lang="en-US" sz="26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系統架構採用兼具低延遲、彈性且高安全性的設計，亦結合公、私有雲的設計以保證資料的隱密性</a:t>
            </a:r>
            <a:endParaRPr b="0" lang="en-US" sz="26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只要更換不同種類之感測器，也可以快速部署到任何中小型即時監控場域，例如工廠、農地等</a:t>
            </a:r>
            <a:endParaRPr b="0" lang="en-US" sz="26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標楷體"/>
                <a:ea typeface="標楷體"/>
              </a:rPr>
              <a:t>未來希望能對各種廠區進行測試，調整並發展出最適合各廠區的系統</a:t>
            </a:r>
            <a:endParaRPr b="0" lang="en-US" sz="26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2360" y="14400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9600" spc="-1" strike="noStrike">
                <a:solidFill>
                  <a:srgbClr val="ffffff"/>
                </a:solidFill>
                <a:latin typeface="Arial"/>
              </a:rPr>
              <a:t>動機與需求</a:t>
            </a:r>
            <a:endParaRPr b="0" lang="en-US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為減少人員在工廠巡視時遭遇災害的風險，利用無線網路建置遠端監測系統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實時更新資料，在遠端可接收與展示資料，出現異常時通知與警告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2360" y="14400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9600" spc="-1" strike="noStrike">
                <a:solidFill>
                  <a:srgbClr val="ffffff"/>
                </a:solidFill>
                <a:latin typeface="Arial"/>
              </a:rPr>
              <a:t>研究目的</a:t>
            </a:r>
            <a:endParaRPr b="0" lang="en-US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建立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IOT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系統對機器與環境進行偵測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收集廠區內資料，傳送至雲端管理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以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web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與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app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展示、觀看資料變化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在發生異常時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透過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app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與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linebot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發出警告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2360" y="14400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9600" spc="-1" strike="noStrike">
                <a:solidFill>
                  <a:srgbClr val="ffffff"/>
                </a:solidFill>
                <a:latin typeface="Arial"/>
              </a:rPr>
              <a:t>系統架構</a:t>
            </a:r>
            <a:endParaRPr b="0" lang="en-US" sz="9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44000" y="1087560"/>
            <a:ext cx="3168000" cy="49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</a:rPr>
              <a:t>可分成幾個部分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968000" y="937080"/>
            <a:ext cx="5133240" cy="633492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648000" y="1663200"/>
            <a:ext cx="3384000" cy="275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1.end sensor</a:t>
            </a:r>
            <a:endParaRPr b="0" lang="en-US" sz="3000" spc="-1" strike="noStrike">
              <a:latin typeface="標楷體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2.</a:t>
            </a:r>
            <a:r>
              <a:rPr b="1" lang="en-US" sz="3000" spc="-1" strike="noStrike">
                <a:latin typeface="標楷體"/>
                <a:ea typeface="標楷體"/>
              </a:rPr>
              <a:t>中繼端</a:t>
            </a:r>
            <a:r>
              <a:rPr b="1" lang="en-US" sz="3000" spc="-1" strike="noStrike">
                <a:latin typeface="標楷體"/>
                <a:ea typeface="標楷體"/>
              </a:rPr>
              <a:t>transmitter</a:t>
            </a:r>
            <a:endParaRPr b="0" lang="en-US" sz="3000" spc="-1" strike="noStrike">
              <a:latin typeface="標楷體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3.</a:t>
            </a:r>
            <a:r>
              <a:rPr b="1" lang="en-US" sz="3000" spc="-1" strike="noStrike">
                <a:latin typeface="標楷體"/>
                <a:ea typeface="標楷體"/>
              </a:rPr>
              <a:t>路由層</a:t>
            </a:r>
            <a:r>
              <a:rPr b="1" lang="en-US" sz="3000" spc="-1" strike="noStrike">
                <a:latin typeface="標楷體"/>
                <a:ea typeface="標楷體"/>
              </a:rPr>
              <a:t>entry</a:t>
            </a:r>
            <a:endParaRPr b="0" lang="en-US" sz="3000" spc="-1" strike="noStrike">
              <a:latin typeface="標楷體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4.</a:t>
            </a:r>
            <a:r>
              <a:rPr b="1" lang="en-US" sz="3000" spc="-1" strike="noStrike">
                <a:latin typeface="標楷體"/>
                <a:ea typeface="標楷體"/>
              </a:rPr>
              <a:t>後端</a:t>
            </a:r>
            <a:r>
              <a:rPr b="1" lang="en-US" sz="3000" spc="-1" strike="noStrike">
                <a:latin typeface="標楷體"/>
                <a:ea typeface="標楷體"/>
              </a:rPr>
              <a:t>server</a:t>
            </a:r>
            <a:endParaRPr b="0" lang="en-US" sz="3000" spc="-1" strike="noStrike">
              <a:latin typeface="標楷體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5.</a:t>
            </a:r>
            <a:r>
              <a:rPr b="1" lang="en-US" sz="3000" spc="-1" strike="noStrike">
                <a:latin typeface="標楷體"/>
                <a:ea typeface="標楷體"/>
              </a:rPr>
              <a:t>公有雲端</a:t>
            </a:r>
            <a:endParaRPr b="0" lang="en-US" sz="3000" spc="-1" strike="noStrike">
              <a:latin typeface="標楷體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latin typeface="標楷體"/>
                <a:ea typeface="標楷體"/>
              </a:rPr>
              <a:t>6.</a:t>
            </a:r>
            <a:r>
              <a:rPr b="1" lang="en-US" sz="3000" spc="-1" strike="noStrike">
                <a:latin typeface="標楷體"/>
                <a:ea typeface="標楷體"/>
              </a:rPr>
              <a:t>使用者端</a:t>
            </a:r>
            <a:endParaRPr b="0" lang="en-US" sz="3000" spc="-1" strike="noStrike">
              <a:latin typeface="標楷體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</a:t>
            </a:r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end sensor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152000"/>
            <a:ext cx="3456000" cy="500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Arduino uno R3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Xbee S2C module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MH-Z19B CO2 sensor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MQ2 GAS sensor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MQ7 CO sensor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SHT-31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溫溼度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sensor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偵測當時環境是否出現異常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(ex.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溫度過高，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CO2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過濃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將實時偵測的資料透過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Xbee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傳輸給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transmitter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專題架構―中繼端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152000"/>
            <a:ext cx="3456000" cy="500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樹梅派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Xbee S2C module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作為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coordinator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透過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Xbee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接收範圍內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end sensor</a:t>
            </a: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的資料資料並彙整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標楷體"/>
              </a:rPr>
              <a:t>透過</a:t>
            </a:r>
            <a:r>
              <a:rPr b="0" lang="en-US" sz="2400" spc="-1" strike="noStrike">
                <a:solidFill>
                  <a:srgbClr val="000000"/>
                </a:solidFill>
                <a:latin typeface="新細明體"/>
                <a:ea typeface="新細明體"/>
              </a:rPr>
              <a:t>aes-128</a:t>
            </a:r>
            <a:r>
              <a:rPr b="0" lang="en-US" sz="2400" spc="-1" strike="noStrike">
                <a:solidFill>
                  <a:srgbClr val="000000"/>
                </a:solidFill>
                <a:latin typeface="新細明體"/>
                <a:ea typeface="標楷體"/>
              </a:rPr>
              <a:t>對稱式加密，將資料傳給路由層</a:t>
            </a:r>
            <a:r>
              <a:rPr b="0" lang="en-US" sz="2400" spc="-1" strike="noStrike">
                <a:solidFill>
                  <a:srgbClr val="000000"/>
                </a:solidFill>
                <a:latin typeface="新細明體"/>
                <a:ea typeface="標楷體"/>
              </a:rPr>
              <a:t>entry</a:t>
            </a:r>
            <a:endParaRPr b="0" lang="en-US" sz="24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專題架構―路由層</a:t>
            </a:r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entry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152000"/>
            <a:ext cx="9216000" cy="500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接收中繼端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transmitter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傳送過來的資料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將資料透過被信任之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ssl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憑證加密傳送至雲端的</a:t>
            </a:r>
            <a:r>
              <a:rPr b="1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後端</a:t>
            </a:r>
            <a:r>
              <a:rPr b="1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server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提供間接存取與多個不同的進入點，以保護</a:t>
            </a:r>
            <a:r>
              <a:rPr b="1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handling server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專題架構―後端</a:t>
            </a:r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server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2126520"/>
            <a:ext cx="8928000" cy="24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接收透過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entry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間接傳來的偵測資料並進行計算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(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只有擁有信任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ssl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憑證之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entry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才能進行通訊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計算過後的資料將會透過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api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傳送至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database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進行儲存，傳送至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web server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在網頁上進行視覺化呈現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若是出現警報訊息，便透過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firebase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對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app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進行警報通知，以及透過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linebot</a:t>
            </a:r>
            <a:r>
              <a:rPr b="0" lang="en-US" sz="3000" spc="-1" strike="noStrike">
                <a:solidFill>
                  <a:srgbClr val="000000"/>
                </a:solidFill>
                <a:latin typeface="標楷體"/>
                <a:ea typeface="標楷體"/>
              </a:rPr>
              <a:t>對群組進行推播通知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216000" y="1152000"/>
            <a:ext cx="648000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1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handling server</a:t>
            </a:r>
            <a:r>
              <a:rPr b="0" lang="en-US" sz="6000" spc="-1" strike="noStrike">
                <a:solidFill>
                  <a:srgbClr val="000000"/>
                </a:solidFill>
                <a:latin typeface="新細明體"/>
              </a:rPr>
              <a:t>：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32360" y="14436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專題架構―後端</a:t>
            </a:r>
            <a:r>
              <a:rPr b="1" lang="en-US" sz="5400" spc="-1" strike="noStrike">
                <a:solidFill>
                  <a:srgbClr val="ffffff"/>
                </a:solidFill>
                <a:latin typeface="標楷體"/>
                <a:ea typeface="標楷體"/>
              </a:rPr>
              <a:t>server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2126520"/>
            <a:ext cx="8928000" cy="24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3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新細明體"/>
                <a:ea typeface="標楷體"/>
              </a:rPr>
              <a:t>提供資料寫入與儲存的介面，將資料以年月日時間進行分類並儲存</a:t>
            </a:r>
            <a:endParaRPr b="0" lang="en-US" sz="3000" spc="-1" strike="noStrike">
              <a:solidFill>
                <a:srgbClr val="000000"/>
              </a:solidFill>
              <a:latin typeface="標楷體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216000" y="1152000"/>
            <a:ext cx="7704000" cy="16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2.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database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</a:rPr>
              <a:t>與</a:t>
            </a:r>
            <a:r>
              <a:rPr b="1" lang="en-US" sz="6000" spc="-1" strike="noStrike">
                <a:solidFill>
                  <a:srgbClr val="000000"/>
                </a:solidFill>
                <a:latin typeface="新細明體"/>
                <a:ea typeface="新細明體"/>
              </a:rPr>
              <a:t>access api</a:t>
            </a:r>
            <a:endParaRPr b="0" lang="en-US" sz="6000" spc="-1" strike="noStrike">
              <a:latin typeface="標楷體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2020-05-15T15:36:43Z</dcterms:created>
  <dc:creator/>
  <dc:description/>
  <dc:language>zh-TW</dc:language>
  <cp:lastModifiedBy/>
  <dcterms:modified xsi:type="dcterms:W3CDTF">2020-05-28T20:44:46Z</dcterms:modified>
  <cp:revision>13</cp:revision>
  <dc:subject/>
  <dc:title>Blue Curve</dc:title>
</cp:coreProperties>
</file>