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2" d="100"/>
          <a:sy n="72" d="100"/>
        </p:scale>
        <p:origin x="19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Driver pass System can be split into two types of requirements Non-Functional Requirements and Functional Requirements. For Non-Functional Requirements </a:t>
            </a:r>
            <a:r>
              <a:rPr lang="en-US" dirty="0" err="1"/>
              <a:t>DriverPass</a:t>
            </a:r>
            <a:r>
              <a:rPr lang="en-US" dirty="0"/>
              <a:t> requires a cloud-based solution that can serve their services to customers while providing the necessary administration capabilities from anywhere an internet connection is available. The Functional Requirements cover the needs of the </a:t>
            </a:r>
            <a:r>
              <a:rPr lang="en-US" dirty="0" err="1"/>
              <a:t>DriverPass</a:t>
            </a:r>
            <a:r>
              <a:rPr lang="en-US" dirty="0"/>
              <a:t> customer so they can purchase, learn and schedule lessons. Each of these activities need to be logged to provide Administrators oversite and control of the system while generating revenue for </a:t>
            </a:r>
            <a:r>
              <a:rPr lang="en-US" dirty="0" err="1"/>
              <a:t>DriverPass</a:t>
            </a:r>
            <a:r>
              <a:rPr lang="en-US" dirty="0"/>
              <a:t>.</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2"/>
                </a:solidFill>
                <a:effectLst/>
                <a:latin typeface="Lato" panose="020F0502020204030203" pitchFamily="34" charset="0"/>
              </a:rPr>
              <a:t>To fulfill the requirements Driver Pass can be split into two separate systems the Customer Interaction Scope and User Administration. Both systems feed logged interactions to the Admins. The customer Scope covers all interactions either online or via Phone call with an Employee. This activity feeds into an Activity report use case which feeds activity via a logs to the Admins. The Driver Pass User Administration block illustrates that all user information will be stored in a database and thus Admins will be able to freeze, disabled or activate Users via this block. The intent of this diagram was to efficiently illustrate the overall interactions that will take place in the system.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each use case covers the responsibilities of the Systems designer these can be broken down into step-by step processes that will need to be supported. These are covered in Activity Diagrams in the above example illustrates a high-level overview of the Customer purchasing use case.  The Activity Diagram is just one tool that is apart of the Analysis phase of the Systems development life cycle. The use of Activity Diagrams allows Systems Analysts to deliver completeness in the designs delivered to customers and developers who will ultimately construct the system.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considering Hardware and Security much of this responsibilities is being off loaded to the cloud-based provider. Use of WebApp services allows </a:t>
            </a:r>
            <a:r>
              <a:rPr lang="en-US" dirty="0" err="1"/>
              <a:t>DriverPass</a:t>
            </a:r>
            <a:r>
              <a:rPr lang="en-US" dirty="0"/>
              <a:t> to control what customers see and in turn limit what information is compromised. Using Services that are apart of LMS system called </a:t>
            </a:r>
            <a:r>
              <a:rPr lang="en-US" dirty="0" err="1"/>
              <a:t>PupilFirst</a:t>
            </a:r>
            <a:r>
              <a:rPr lang="en-US" dirty="0"/>
              <a:t> provide Driver Pass a secure platform to customize and build upon while also ensuring the security of its customers </a:t>
            </a:r>
            <a:r>
              <a:rPr lang="en-US"/>
              <a:t>and employees.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a premade LMS comes with concerns the first is customization which will be needed to set </a:t>
            </a:r>
            <a:r>
              <a:rPr lang="en-US" dirty="0" err="1"/>
              <a:t>DriverPass</a:t>
            </a:r>
            <a:r>
              <a:rPr lang="en-US" dirty="0"/>
              <a:t> apart and give the client discerning qualities. This can be a challenge on when using a premade system. Additionally, it will require a team of experts become knowledgeable on a pre-existing code base, something that comes with its own challenges. Further Ruby on Rails while popular is not always the number one go to language for many web developers. These are fairly small limitations but require consideration non the less.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12/12/2022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12/12/2022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12/12/2022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12/12/2022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12/12/2022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12/12/2022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12/12/2022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12/12/2022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12/12/2022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12/12/2022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12/12/2022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12/12/2022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Joseph Farrish</a:t>
            </a:r>
          </a:p>
          <a:p>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fontScale="92500" lnSpcReduction="10000"/>
          </a:bodyPr>
          <a:lstStyle/>
          <a:p>
            <a:pPr marL="0" marR="0" lvl="0" indent="0">
              <a:lnSpc>
                <a:spcPct val="200000"/>
              </a:lnSpc>
              <a:spcBef>
                <a:spcPts val="0"/>
              </a:spcBef>
              <a:spcAft>
                <a:spcPts val="800"/>
              </a:spcAft>
              <a:buNone/>
            </a:pPr>
            <a:r>
              <a:rPr lang="en-US" sz="1800" b="1" dirty="0">
                <a:latin typeface="Calibri" panose="020F0502020204030204" pitchFamily="34" charset="0"/>
                <a:ea typeface="Cambria" panose="02040503050406030204" pitchFamily="18" charset="0"/>
                <a:cs typeface="Calibri" panose="020F0502020204030204" pitchFamily="34" charset="0"/>
              </a:rPr>
              <a:t>Non-Functional Requirements.</a:t>
            </a:r>
          </a:p>
          <a:p>
            <a:pPr marR="0" lvl="0">
              <a:lnSpc>
                <a:spcPct val="200000"/>
              </a:lnSpc>
              <a:spcBef>
                <a:spcPts val="0"/>
              </a:spcBef>
              <a:spcAft>
                <a:spcPts val="800"/>
              </a:spcAft>
            </a:pPr>
            <a:r>
              <a:rPr lang="en-US" sz="1800" dirty="0">
                <a:latin typeface="Calibri" panose="020F0502020204030204" pitchFamily="34" charset="0"/>
                <a:ea typeface="Cambria" panose="02040503050406030204" pitchFamily="18" charset="0"/>
                <a:cs typeface="Calibri" panose="020F0502020204030204" pitchFamily="34" charset="0"/>
              </a:rPr>
              <a:t>Cloud based platform that serves a custom Front End, Provides secure interactions between customers.</a:t>
            </a:r>
          </a:p>
          <a:p>
            <a:pPr marR="0" lvl="0">
              <a:lnSpc>
                <a:spcPct val="200000"/>
              </a:lnSpc>
              <a:spcBef>
                <a:spcPts val="0"/>
              </a:spcBef>
              <a:spcAft>
                <a:spcPts val="800"/>
              </a:spcAft>
            </a:pPr>
            <a:r>
              <a:rPr lang="en-US" sz="1800" dirty="0">
                <a:latin typeface="Calibri" panose="020F0502020204030204" pitchFamily="34" charset="0"/>
                <a:ea typeface="Cambria" panose="02040503050406030204" pitchFamily="18" charset="0"/>
                <a:cs typeface="Calibri" panose="020F0502020204030204" pitchFamily="34" charset="0"/>
              </a:rPr>
              <a:t>Provides the client full access to the system from anywhere for on demand administration. </a:t>
            </a:r>
          </a:p>
          <a:p>
            <a:pPr marL="0" marR="0" lvl="0" indent="0">
              <a:lnSpc>
                <a:spcPct val="200000"/>
              </a:lnSpc>
              <a:spcBef>
                <a:spcPts val="0"/>
              </a:spcBef>
              <a:spcAft>
                <a:spcPts val="800"/>
              </a:spcAft>
              <a:buNone/>
            </a:pPr>
            <a:r>
              <a:rPr lang="en-US" sz="1800" b="1" dirty="0">
                <a:latin typeface="Calibri" panose="020F0502020204030204" pitchFamily="34" charset="0"/>
                <a:ea typeface="Cambria" panose="02040503050406030204" pitchFamily="18" charset="0"/>
                <a:cs typeface="Calibri" panose="020F0502020204030204" pitchFamily="34" charset="0"/>
              </a:rPr>
              <a:t>Functional Requirements</a:t>
            </a:r>
          </a:p>
          <a:p>
            <a:pPr marL="342900" indent="-342900">
              <a:lnSpc>
                <a:spcPct val="200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mbria" panose="02040503050406030204" pitchFamily="18" charset="0"/>
                <a:cs typeface="Calibri" panose="020F0502020204030204" pitchFamily="34" charset="0"/>
              </a:rPr>
              <a:t>System support for Customer registration, purchasing and scheduling of lessons.</a:t>
            </a:r>
          </a:p>
          <a:p>
            <a:pPr marL="342900" indent="-342900">
              <a:lnSpc>
                <a:spcPct val="200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mbria" panose="02040503050406030204" pitchFamily="18" charset="0"/>
                <a:cs typeface="Calibri" panose="020F0502020204030204" pitchFamily="34" charset="0"/>
              </a:rPr>
              <a:t>Provides logging of system activity to admins</a:t>
            </a:r>
          </a:p>
          <a:p>
            <a:pPr marL="342900" marR="0" lvl="0" indent="-342900">
              <a:lnSpc>
                <a:spcPct val="200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3" descr="Diagram, schematic&#10;&#10;Description automatically generated">
            <a:extLst>
              <a:ext uri="{FF2B5EF4-FFF2-40B4-BE49-F238E27FC236}">
                <a16:creationId xmlns:a16="http://schemas.microsoft.com/office/drawing/2014/main" id="{0BA5F1C3-6159-29CB-FB37-458A4C42FF3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9891" y="359119"/>
            <a:ext cx="4765187" cy="6139761"/>
          </a:xfrm>
          <a:prstGeom prst="rect">
            <a:avLst/>
          </a:prstGeom>
          <a:noFill/>
          <a:ln>
            <a:noFill/>
          </a:ln>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4" name="Picture 3">
            <a:extLst>
              <a:ext uri="{FF2B5EF4-FFF2-40B4-BE49-F238E27FC236}">
                <a16:creationId xmlns:a16="http://schemas.microsoft.com/office/drawing/2014/main" id="{81BF82E3-2E70-6AB1-06EB-DED13F4250A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1816" y="550379"/>
            <a:ext cx="5943600" cy="5200650"/>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 of a popular </a:t>
            </a:r>
            <a:r>
              <a:rPr lang="en-US" sz="2400" dirty="0" err="1">
                <a:solidFill>
                  <a:srgbClr val="000000"/>
                </a:solidFill>
              </a:rPr>
              <a:t>Cloudbased</a:t>
            </a:r>
            <a:r>
              <a:rPr lang="en-US" sz="2400" dirty="0">
                <a:solidFill>
                  <a:srgbClr val="000000"/>
                </a:solidFill>
              </a:rPr>
              <a:t> solution such as Azure, Amazon Cloud, Google Cloud, or IBM Cloud.</a:t>
            </a:r>
          </a:p>
          <a:p>
            <a:r>
              <a:rPr lang="en-US" sz="2400" dirty="0">
                <a:solidFill>
                  <a:srgbClr val="000000"/>
                </a:solidFill>
              </a:rPr>
              <a:t>Use of a premade Learning Management System called </a:t>
            </a:r>
            <a:r>
              <a:rPr lang="en-US" sz="2400" dirty="0" err="1">
                <a:solidFill>
                  <a:srgbClr val="000000"/>
                </a:solidFill>
              </a:rPr>
              <a:t>PupilFirst</a:t>
            </a:r>
            <a:endParaRPr lang="en-US" sz="2400" dirty="0">
              <a:solidFill>
                <a:srgbClr val="000000"/>
              </a:solidFill>
            </a:endParaRPr>
          </a:p>
          <a:p>
            <a:r>
              <a:rPr lang="en-US" sz="2400" dirty="0">
                <a:solidFill>
                  <a:srgbClr val="000000"/>
                </a:solidFill>
              </a:rPr>
              <a:t>Use of WebApp Service Called Heroku</a:t>
            </a:r>
          </a:p>
          <a:p>
            <a:pPr marL="0" indent="0">
              <a:buNone/>
            </a:pPr>
            <a:r>
              <a:rPr lang="en-US" sz="2400" dirty="0">
                <a:solidFill>
                  <a:srgbClr val="000000"/>
                </a:solidFill>
              </a:rPr>
              <a:t>These cloud-based solutions allow for full security using top of the line measures that additionally allow </a:t>
            </a:r>
            <a:r>
              <a:rPr lang="en-US" sz="2400" dirty="0" err="1">
                <a:solidFill>
                  <a:srgbClr val="000000"/>
                </a:solidFill>
              </a:rPr>
              <a:t>DriverPass</a:t>
            </a:r>
            <a:r>
              <a:rPr lang="en-US" sz="2400" dirty="0">
                <a:solidFill>
                  <a:srgbClr val="000000"/>
                </a:solidFill>
              </a:rPr>
              <a:t> to scale. </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System will require a significant amount of customization</a:t>
            </a:r>
          </a:p>
          <a:p>
            <a:r>
              <a:rPr lang="en-US" sz="2400" dirty="0">
                <a:solidFill>
                  <a:srgbClr val="000000"/>
                </a:solidFill>
              </a:rPr>
              <a:t>System is premade requires the team to gain expertise on a pre-existing code base.</a:t>
            </a:r>
          </a:p>
          <a:p>
            <a:r>
              <a:rPr lang="en-US" sz="2400" dirty="0">
                <a:solidFill>
                  <a:srgbClr val="000000"/>
                </a:solidFill>
              </a:rPr>
              <a:t>Requires knowledge of Ruby on Rails, React, and other systems that require specialization in these languages.</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1754</TotalTime>
  <Words>662</Words>
  <Application>Microsoft Office PowerPoint</Application>
  <PresentationFormat>Widescreen</PresentationFormat>
  <Paragraphs>33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Lato</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Farrish, Joseph</cp:lastModifiedBy>
  <cp:revision>25</cp:revision>
  <dcterms:created xsi:type="dcterms:W3CDTF">2019-10-14T02:36:52Z</dcterms:created>
  <dcterms:modified xsi:type="dcterms:W3CDTF">2022-12-13T01:28:35Z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