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51A3-0A01-4E15-8731-7DE0CECAAB3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6C68-8A74-4B8A-B140-32BA54FADC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Socket Programming Basics --</a:t>
            </a:r>
            <a:br>
              <a:rPr lang="en-US" altLang="zh-TW" dirty="0" smtClean="0"/>
            </a:br>
            <a:r>
              <a:rPr lang="en-US" altLang="zh-TW" dirty="0" smtClean="0"/>
              <a:t>Using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Transport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zh-TW" dirty="0" err="1" smtClean="0"/>
              <a:t>Datagams</a:t>
            </a:r>
            <a:r>
              <a:rPr lang="en-US" altLang="zh-TW" dirty="0" smtClean="0"/>
              <a:t> (UDP): Devices send discrete packets to each other. Each packet contains a collection of bytes, but is separated and self-oriented.</a:t>
            </a:r>
            <a:endParaRPr lang="zh-TW" altLang="en-US" dirty="0" smtClean="0"/>
          </a:p>
          <a:p>
            <a:endParaRPr lang="zh-TW" alt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763688" y="3212976"/>
            <a:ext cx="5256584" cy="3096344"/>
            <a:chOff x="2928" y="2784"/>
            <a:chExt cx="2496" cy="1412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28" name="Oval 2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anchorCtr="1">
                <a:spAutoFit/>
              </a:bodyPr>
              <a:lstStyle/>
              <a:p>
                <a:pPr algn="l" eaLnBrk="0" latinLnBrk="0" hangingPunct="0">
                  <a:spcBef>
                    <a:spcPct val="50000"/>
                  </a:spcBef>
                </a:pPr>
                <a:r>
                  <a:rPr kumimoji="0" lang="en-US" altLang="ko-KR" sz="2400" dirty="0">
                    <a:latin typeface="Comic Sans MS" pitchFamily="66" charset="0"/>
                  </a:rPr>
                  <a:t>App</a:t>
                </a:r>
              </a:p>
            </p:txBody>
          </p:sp>
          <p:sp>
            <p:nvSpPr>
              <p:cNvPr id="30" name="Oval 31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 w="3175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endParaRPr kumimoji="0" lang="en-US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26" name="AutoShape 34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" name="Text Box 35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pPr algn="l"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Comic Sans MS" pitchFamily="66" charset="0"/>
                  </a:rPr>
                  <a:t>socket</a:t>
                </a:r>
              </a:p>
            </p:txBody>
          </p:sp>
        </p:grpSp>
        <p:sp>
          <p:nvSpPr>
            <p:cNvPr id="8" name="AutoShape 36"/>
            <p:cNvSpPr>
              <a:spLocks noChangeArrowheads="1"/>
            </p:cNvSpPr>
            <p:nvPr/>
          </p:nvSpPr>
          <p:spPr bwMode="auto">
            <a:xfrm flipV="1">
              <a:off x="3024" y="3168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2400">
                  <a:latin typeface="Comic Sans MS" pitchFamily="66" charset="0"/>
                </a:rPr>
                <a:t>D1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2400">
                  <a:latin typeface="Comic Sans MS" pitchFamily="66" charset="0"/>
                </a:rPr>
                <a:t>D3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2400">
                  <a:latin typeface="Comic Sans MS" pitchFamily="66" charset="0"/>
                </a:rPr>
                <a:t>D2</a:t>
              </a:r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  <a:gd name="T6" fmla="*/ 0 60000 65536"/>
                <a:gd name="T7" fmla="*/ 0 60000 65536"/>
                <a:gd name="T8" fmla="*/ 0 60000 65536"/>
                <a:gd name="T9" fmla="*/ 0 w 512"/>
                <a:gd name="T10" fmla="*/ 0 h 480"/>
                <a:gd name="T11" fmla="*/ 512 w 51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 anchorCtr="1"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21" name="Group 49"/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" name="Line 5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dirty="0"/>
              <a:t>I</a:t>
            </a:r>
            <a:r>
              <a:rPr lang="en-US" altLang="zh-TW" dirty="0" smtClean="0"/>
              <a:t>s A Socket?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An interface between application and network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The application creates a socket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The socket </a:t>
            </a:r>
            <a:r>
              <a:rPr lang="en-US" altLang="ko-KR" i="1" dirty="0" smtClean="0"/>
              <a:t>type </a:t>
            </a:r>
            <a:r>
              <a:rPr lang="en-US" altLang="ko-KR" dirty="0" smtClean="0"/>
              <a:t>dictates the style of communication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reliable vs. best effort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connection-oriented vs. connectionless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Once configured, the application can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pass data to the socket for network transmission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receive data from the socket (transmitted through the network by some other host)</a:t>
            </a:r>
          </a:p>
          <a:p>
            <a:pPr>
              <a:lnSpc>
                <a:spcPct val="9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Socket?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Programming abstraction for network code.</a:t>
            </a:r>
          </a:p>
          <a:p>
            <a:r>
              <a:rPr lang="en-US" altLang="zh-TW" dirty="0" smtClean="0"/>
              <a:t>Socket: A communication endpoint.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Supported by socket library module</a:t>
            </a:r>
          </a:p>
          <a:p>
            <a:r>
              <a:rPr lang="en-US" altLang="zh-TW" dirty="0" smtClean="0"/>
              <a:t>Allows connections to be made and data to be transmitted in either direction.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924944"/>
            <a:ext cx="5555290" cy="11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 Basics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create a socket</a:t>
            </a:r>
          </a:p>
          <a:p>
            <a:pPr lvl="1"/>
            <a:r>
              <a:rPr lang="en-US" altLang="zh-TW" dirty="0" smtClean="0"/>
              <a:t>import socket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socket.socket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addr_family</a:t>
            </a:r>
            <a:r>
              <a:rPr lang="en-US" altLang="zh-TW" dirty="0" smtClean="0"/>
              <a:t>], [type])</a:t>
            </a:r>
          </a:p>
          <a:p>
            <a:r>
              <a:rPr lang="en-US" altLang="zh-TW" dirty="0" smtClean="0"/>
              <a:t>Address families</a:t>
            </a:r>
          </a:p>
          <a:p>
            <a:pPr lvl="1"/>
            <a:r>
              <a:rPr lang="en-US" altLang="zh-TW" dirty="0" err="1" smtClean="0"/>
              <a:t>socket.AF_INET</a:t>
            </a:r>
            <a:r>
              <a:rPr lang="en-US" altLang="zh-TW" dirty="0" smtClean="0"/>
              <a:t>		for IPv4</a:t>
            </a:r>
          </a:p>
          <a:p>
            <a:pPr lvl="1"/>
            <a:r>
              <a:rPr lang="en-US" altLang="zh-TW" dirty="0" smtClean="0"/>
              <a:t>socket.AF_INET6		for IPv6</a:t>
            </a:r>
          </a:p>
          <a:p>
            <a:r>
              <a:rPr lang="en-US" altLang="zh-TW" dirty="0" smtClean="0"/>
              <a:t>Socket types</a:t>
            </a:r>
          </a:p>
          <a:p>
            <a:pPr lvl="1"/>
            <a:r>
              <a:rPr lang="en-US" altLang="zh-TW" dirty="0" err="1" smtClean="0"/>
              <a:t>socket.SOCK_STREAM</a:t>
            </a:r>
            <a:r>
              <a:rPr lang="en-US" altLang="zh-TW" dirty="0" smtClean="0"/>
              <a:t>	for TCP</a:t>
            </a:r>
          </a:p>
          <a:p>
            <a:pPr lvl="1"/>
            <a:r>
              <a:rPr lang="en-US" altLang="zh-TW" dirty="0" err="1" smtClean="0"/>
              <a:t>socket.SOCK_DGRAM</a:t>
            </a:r>
            <a:r>
              <a:rPr lang="en-US" altLang="zh-TW" dirty="0" smtClean="0"/>
              <a:t>	for UDP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 Connection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4_1"/>
          <p:cNvPicPr>
            <a:picLocks noChangeAspect="1" noChangeArrowheads="1"/>
          </p:cNvPicPr>
          <p:nvPr/>
        </p:nvPicPr>
        <p:blipFill>
          <a:blip r:embed="rId2" cstate="print">
            <a:lum bright="-6000" contrast="-6000"/>
          </a:blip>
          <a:srcRect/>
          <a:stretch>
            <a:fillRect/>
          </a:stretch>
        </p:blipFill>
        <p:spPr bwMode="auto">
          <a:xfrm>
            <a:off x="1187624" y="1484313"/>
            <a:ext cx="6696075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Things To 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Create a socket is the very first step.</a:t>
            </a:r>
          </a:p>
          <a:p>
            <a:r>
              <a:rPr lang="en-US" altLang="zh-TW" dirty="0" smtClean="0"/>
              <a:t>Server </a:t>
            </a:r>
          </a:p>
          <a:p>
            <a:pPr lvl="1"/>
            <a:r>
              <a:rPr lang="en-US" altLang="zh-TW" dirty="0" smtClean="0"/>
              <a:t>Host / Port / Process binding</a:t>
            </a:r>
          </a:p>
          <a:p>
            <a:pPr lvl="1"/>
            <a:r>
              <a:rPr lang="en-US" altLang="zh-TW" dirty="0" smtClean="0"/>
              <a:t>Listen for incoming connections</a:t>
            </a:r>
          </a:p>
          <a:p>
            <a:pPr lvl="1"/>
            <a:r>
              <a:rPr lang="en-US" altLang="zh-TW" dirty="0" smtClean="0"/>
              <a:t>Loop: Accept / Send / Connection Close</a:t>
            </a:r>
          </a:p>
          <a:p>
            <a:r>
              <a:rPr lang="en-US" altLang="zh-TW" dirty="0" smtClean="0"/>
              <a:t>Client</a:t>
            </a:r>
          </a:p>
          <a:p>
            <a:pPr lvl="1"/>
            <a:r>
              <a:rPr lang="en-US" altLang="zh-TW" dirty="0" smtClean="0"/>
              <a:t>Launch an outgoing connection</a:t>
            </a:r>
          </a:p>
          <a:p>
            <a:pPr lvl="1"/>
            <a:r>
              <a:rPr lang="en-US" altLang="zh-TW" dirty="0" smtClean="0"/>
              <a:t>Send / Receive data</a:t>
            </a:r>
          </a:p>
          <a:p>
            <a:pPr lvl="1"/>
            <a:r>
              <a:rPr lang="en-US" altLang="zh-TW" dirty="0" smtClean="0"/>
              <a:t>Connection Close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 -- TCP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41223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092675"/>
            <a:ext cx="1944216" cy="76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>
          <a:xfrm flipH="1">
            <a:off x="4572000" y="3501008"/>
            <a:ext cx="792088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876278"/>
            <a:ext cx="2019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 flipH="1">
            <a:off x="3419872" y="4005064"/>
            <a:ext cx="792088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 -- TCP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3986213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9268" y="4221088"/>
            <a:ext cx="6515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Connection between computers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It is just send /receiving bits.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5322932" cy="275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Main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 smtClean="0"/>
              <a:t>Addressing</a:t>
            </a:r>
          </a:p>
          <a:p>
            <a:pPr lvl="1"/>
            <a:r>
              <a:rPr lang="en-US" altLang="zh-TW" sz="3400" dirty="0" smtClean="0"/>
              <a:t>Specifying a remote device and service</a:t>
            </a:r>
          </a:p>
          <a:p>
            <a:endParaRPr lang="en-US" altLang="zh-TW" sz="3800" dirty="0" smtClean="0"/>
          </a:p>
          <a:p>
            <a:r>
              <a:rPr lang="en-US" altLang="zh-TW" sz="3800" dirty="0" smtClean="0"/>
              <a:t>Data Transport</a:t>
            </a:r>
          </a:p>
          <a:p>
            <a:pPr lvl="1"/>
            <a:r>
              <a:rPr lang="en-US" altLang="zh-TW" sz="3400" dirty="0" smtClean="0"/>
              <a:t>Moving bits back and forth</a:t>
            </a:r>
            <a:endParaRPr lang="zh-TW" altLang="en-US" sz="3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Addressing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Devices have a hostname and IP address.</a:t>
            </a:r>
          </a:p>
          <a:p>
            <a:r>
              <a:rPr lang="en-US" altLang="zh-TW" dirty="0" smtClean="0"/>
              <a:t>Programs / services have port numbers.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43" y="3284984"/>
            <a:ext cx="750487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(Well-known)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Ports for common services are </a:t>
            </a:r>
            <a:r>
              <a:rPr lang="en-US" altLang="zh-TW" dirty="0" err="1" smtClean="0"/>
              <a:t>preassigned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21: FTP</a:t>
            </a:r>
          </a:p>
          <a:p>
            <a:pPr lvl="1"/>
            <a:r>
              <a:rPr lang="en-US" altLang="zh-TW" sz="2400" dirty="0" smtClean="0"/>
              <a:t>22: SSH</a:t>
            </a:r>
          </a:p>
          <a:p>
            <a:pPr lvl="1"/>
            <a:r>
              <a:rPr lang="en-US" altLang="zh-TW" sz="2400" dirty="0" smtClean="0"/>
              <a:t>23: telnet</a:t>
            </a:r>
          </a:p>
          <a:p>
            <a:pPr lvl="1"/>
            <a:r>
              <a:rPr lang="en-US" altLang="zh-TW" sz="2400" dirty="0" smtClean="0"/>
              <a:t>25: SMTP</a:t>
            </a:r>
          </a:p>
          <a:p>
            <a:pPr lvl="1"/>
            <a:r>
              <a:rPr lang="en-US" altLang="zh-TW" sz="2400" dirty="0" smtClean="0"/>
              <a:t>80: HTTP</a:t>
            </a:r>
          </a:p>
          <a:p>
            <a:pPr lvl="1"/>
            <a:r>
              <a:rPr lang="en-US" altLang="zh-TW" sz="2400" dirty="0" smtClean="0"/>
              <a:t>110: POP3</a:t>
            </a:r>
          </a:p>
          <a:p>
            <a:pPr lvl="1"/>
            <a:r>
              <a:rPr lang="en-US" altLang="zh-TW" sz="2400" dirty="0" smtClean="0"/>
              <a:t>443: HTTPS</a:t>
            </a:r>
          </a:p>
          <a:p>
            <a:r>
              <a:rPr lang="en-US" altLang="zh-TW" dirty="0" smtClean="0"/>
              <a:t>Other port numbers (usually greater than 1024) may be randomly assigned to programs.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netstat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“</a:t>
            </a:r>
            <a:r>
              <a:rPr lang="en-US" altLang="zh-TW" dirty="0" err="1" smtClean="0"/>
              <a:t>netstat</a:t>
            </a:r>
            <a:r>
              <a:rPr lang="en-US" altLang="zh-TW" dirty="0" smtClean="0"/>
              <a:t>” to view network connections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5272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Each endpoint of a network is always represented by a host and port number.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Python you write it as a </a:t>
            </a:r>
            <a:r>
              <a:rPr lang="en-US" altLang="zh-TW" i="1" dirty="0" err="1" smtClean="0"/>
              <a:t>tuple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(host, port)</a:t>
            </a:r>
          </a:p>
          <a:p>
            <a:pPr lvl="1"/>
            <a:r>
              <a:rPr lang="en-US" altLang="zh-TW" dirty="0" smtClean="0"/>
              <a:t>(‘www.python.org’, 80)</a:t>
            </a:r>
          </a:p>
          <a:p>
            <a:pPr lvl="1"/>
            <a:r>
              <a:rPr lang="en-US" altLang="zh-TW" dirty="0" smtClean="0"/>
              <a:t>(‘140.112.149.68’, 22)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/ Client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endpoint is a running program.</a:t>
            </a:r>
          </a:p>
          <a:p>
            <a:r>
              <a:rPr lang="en-US" altLang="zh-TW" dirty="0" smtClean="0"/>
              <a:t>Servers wait for incoming connections and provide a service, e.g. web, mail, etc.</a:t>
            </a:r>
          </a:p>
          <a:p>
            <a:r>
              <a:rPr lang="en-US" altLang="zh-TW" dirty="0" smtClean="0"/>
              <a:t>Clients launch connections to servers.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05064"/>
            <a:ext cx="690992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Transport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two basic types of communication:</a:t>
            </a:r>
          </a:p>
          <a:p>
            <a:pPr lvl="1"/>
            <a:r>
              <a:rPr lang="en-US" altLang="zh-TW" dirty="0" smtClean="0"/>
              <a:t>Streams (TCP): Devices establish a connection with each other and read / write data in a continuous stream of bytes -- like a file.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907704" y="3744689"/>
            <a:ext cx="5059288" cy="2636639"/>
            <a:chOff x="96" y="2352"/>
            <a:chExt cx="2688" cy="1298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anchorCtr="1">
                <a:spAutoFit/>
              </a:bodyPr>
              <a:lstStyle/>
              <a:p>
                <a:pPr algn="l" eaLnBrk="0" latinLnBrk="0" hangingPunct="0">
                  <a:spcBef>
                    <a:spcPct val="50000"/>
                  </a:spcBef>
                </a:pPr>
                <a:r>
                  <a:rPr kumimoji="0" lang="en-US" altLang="ko-KR" sz="2400">
                    <a:latin typeface="Comic Sans MS" pitchFamily="66" charset="0"/>
                  </a:rPr>
                  <a:t>App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 w="3175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endParaRPr kumimoji="0" lang="en-US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pPr algn="l" eaLnBrk="0" latinLnBrk="0" hangingPunct="0">
                  <a:spcBef>
                    <a:spcPct val="50000"/>
                  </a:spcBef>
                </a:pPr>
                <a:r>
                  <a:rPr kumimoji="0" lang="en-US" altLang="ko-KR" sz="2000" dirty="0">
                    <a:latin typeface="Comic Sans MS" pitchFamily="66" charset="0"/>
                  </a:rPr>
                  <a:t>socket</a:t>
                </a:r>
              </a:p>
            </p:txBody>
          </p:sp>
        </p:grp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 flipV="1">
              <a:off x="192" y="2736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 eaLnBrk="0" latinLnBrk="0" hangingPunct="0">
                <a:spcBef>
                  <a:spcPct val="50000"/>
                </a:spcBef>
              </a:pPr>
              <a:r>
                <a:rPr kumimoji="0" lang="en-US" altLang="ko-KR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pPr algn="l" eaLnBrk="0" latinLnBrk="0" hangingPunct="0">
                  <a:spcBef>
                    <a:spcPct val="50000"/>
                  </a:spcBef>
                </a:pPr>
                <a:r>
                  <a:rPr kumimoji="0" lang="en-US" altLang="ko-KR" sz="2400">
                    <a:latin typeface="Comic Sans MS" pitchFamily="66" charset="0"/>
                  </a:rPr>
                  <a:t>Dest.</a:t>
                </a: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407</Words>
  <Application>Microsoft Office PowerPoint</Application>
  <PresentationFormat>如螢幕大小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맑은 고딕</vt:lpstr>
      <vt:lpstr>宋体</vt:lpstr>
      <vt:lpstr>新細明體</vt:lpstr>
      <vt:lpstr>Arial</vt:lpstr>
      <vt:lpstr>Calibri</vt:lpstr>
      <vt:lpstr>Comic Sans MS</vt:lpstr>
      <vt:lpstr>Times New Roman</vt:lpstr>
      <vt:lpstr>Office 佈景主題</vt:lpstr>
      <vt:lpstr>Socket Programming Basics -- Using Python</vt:lpstr>
      <vt:lpstr>The Problem</vt:lpstr>
      <vt:lpstr>2 Main Issues</vt:lpstr>
      <vt:lpstr>Network Addressing</vt:lpstr>
      <vt:lpstr>Standard (Well-known) Ports</vt:lpstr>
      <vt:lpstr>netstat</vt:lpstr>
      <vt:lpstr>Connections</vt:lpstr>
      <vt:lpstr>Server / Client Concept</vt:lpstr>
      <vt:lpstr>Data Transport</vt:lpstr>
      <vt:lpstr>Data Transport</vt:lpstr>
      <vt:lpstr>What Is A Socket?</vt:lpstr>
      <vt:lpstr>What Is A Socket?</vt:lpstr>
      <vt:lpstr>Socket Basics</vt:lpstr>
      <vt:lpstr>TCP Connection</vt:lpstr>
      <vt:lpstr>Things To Do</vt:lpstr>
      <vt:lpstr>An Example -- TCP Server</vt:lpstr>
      <vt:lpstr>An Example -- TCP Client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TCD</dc:creator>
  <cp:lastModifiedBy>Lab507</cp:lastModifiedBy>
  <cp:revision>18</cp:revision>
  <dcterms:created xsi:type="dcterms:W3CDTF">2015-03-03T19:56:28Z</dcterms:created>
  <dcterms:modified xsi:type="dcterms:W3CDTF">2015-04-14T03:24:24Z</dcterms:modified>
</cp:coreProperties>
</file>