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992"/>
    <a:srgbClr val="29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433" autoAdjust="0"/>
    <p:restoredTop sz="93379" autoAdjust="0"/>
  </p:normalViewPr>
  <p:slideViewPr>
    <p:cSldViewPr snapToGrid="0" snapToObjects="1">
      <p:cViewPr>
        <p:scale>
          <a:sx n="125" d="100"/>
          <a:sy n="125" d="100"/>
        </p:scale>
        <p:origin x="176" y="-23656"/>
      </p:cViewPr>
      <p:guideLst>
        <p:guide orient="horz" pos="11520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329EC-233B-9340-8AB5-CB6B053307B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40215-D39B-C749-AEF6-C9C29AEDC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685800"/>
            <a:ext cx="2743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0215-D39B-C749-AEF6-C9C29AEDC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1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4042" y="7814740"/>
            <a:ext cx="21066758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761" y="7814740"/>
            <a:ext cx="62712602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2"/>
            <a:ext cx="24871680" cy="80009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762" y="45516802"/>
            <a:ext cx="41889680" cy="1287356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1122" y="45516802"/>
            <a:ext cx="41889680" cy="1287356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8187269"/>
            <a:ext cx="12928602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1" y="11599333"/>
            <a:ext cx="12928602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8"/>
            <a:ext cx="9626602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70"/>
            <a:ext cx="16357600" cy="3121660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70"/>
            <a:ext cx="9626602" cy="250190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1"/>
            <a:ext cx="17556480" cy="302260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4"/>
            <a:ext cx="17556480" cy="429259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4"/>
            <a:ext cx="26334720" cy="24138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6"/>
            <a:ext cx="92659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courses.washington.edu/amath582/582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4330"/>
            <a:ext cx="29260800" cy="0"/>
          </a:xfrm>
          <a:prstGeom prst="line">
            <a:avLst/>
          </a:prstGeom>
          <a:ln w="304800" cmpd="tri">
            <a:solidFill>
              <a:srgbClr val="2928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9047" y="-83628"/>
            <a:ext cx="20107608" cy="2842088"/>
          </a:xfrm>
          <a:prstGeom prst="rect">
            <a:avLst/>
          </a:prstGeom>
          <a:noFill/>
        </p:spPr>
        <p:txBody>
          <a:bodyPr wrap="none" lIns="376202" tIns="188101" rIns="376202" bIns="188101" rtlCol="0">
            <a:spAutoFit/>
          </a:bodyPr>
          <a:lstStyle/>
          <a:p>
            <a:pPr algn="ctr"/>
            <a:r>
              <a:rPr lang="en-US" sz="8000" b="1" dirty="0" smtClean="0">
                <a:latin typeface="Kohinoor Bangla"/>
                <a:cs typeface="Kohinoor Bangla"/>
              </a:rPr>
              <a:t>Applications of Compressive Sensing to </a:t>
            </a:r>
          </a:p>
          <a:p>
            <a:pPr algn="ctr"/>
            <a:r>
              <a:rPr lang="en-US" sz="8000" b="1" dirty="0" smtClean="0">
                <a:latin typeface="Kohinoor Bangla"/>
                <a:cs typeface="Kohinoor Bangla"/>
              </a:rPr>
              <a:t>Simulated Chemical Spectra</a:t>
            </a:r>
            <a:endParaRPr lang="en-US" sz="8000" b="1" dirty="0">
              <a:latin typeface="Kohinoor Bangla"/>
              <a:cs typeface="Kohinoor Bangl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0813" y="2601545"/>
            <a:ext cx="20652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Kohinoor Bangla"/>
                <a:cs typeface="Kohinoor Bangla"/>
              </a:rPr>
              <a:t>C. Houferak, J. Kasper, J. J. </a:t>
            </a:r>
            <a:r>
              <a:rPr lang="en-US" sz="5000" dirty="0" err="1" smtClean="0">
                <a:latin typeface="Kohinoor Bangla"/>
                <a:cs typeface="Kohinoor Bangla"/>
              </a:rPr>
              <a:t>Radler</a:t>
            </a:r>
            <a:r>
              <a:rPr lang="en-US" sz="5000" dirty="0" smtClean="0">
                <a:latin typeface="Kohinoor Bangla"/>
                <a:cs typeface="Kohinoor Bangla"/>
              </a:rPr>
              <a:t>, S. Sun</a:t>
            </a:r>
          </a:p>
          <a:p>
            <a:pPr algn="ctr"/>
            <a:r>
              <a:rPr lang="en-US" sz="5000" dirty="0" smtClean="0">
                <a:latin typeface="Kohinoor Bangla"/>
                <a:cs typeface="Kohinoor Bangla"/>
              </a:rPr>
              <a:t>Li Research Group, University of Washington Department of Chemistry</a:t>
            </a:r>
            <a:endParaRPr lang="en-US" sz="5000" dirty="0">
              <a:latin typeface="Kohinoor Bangla"/>
              <a:cs typeface="Kohinoor Bangl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793" y="5684345"/>
            <a:ext cx="14061223" cy="15569502"/>
          </a:xfrm>
          <a:prstGeom prst="roundRect">
            <a:avLst/>
          </a:prstGeom>
          <a:solidFill>
            <a:srgbClr val="292855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1505" y="4853347"/>
            <a:ext cx="12566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Kohinoor Bangla"/>
                <a:cs typeface="Kohinoor Bangla"/>
              </a:rPr>
              <a:t>An Introduction to Compressive Sensing (CS) </a:t>
            </a:r>
            <a:endParaRPr lang="en-US" sz="4800" dirty="0">
              <a:latin typeface="Kohinoor Bangla"/>
              <a:cs typeface="Kohinoor Bangla"/>
            </a:endParaRPr>
          </a:p>
        </p:txBody>
      </p:sp>
      <p:pic>
        <p:nvPicPr>
          <p:cNvPr id="14" name="Picture 13" descr="University_of_Washington_Block_W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0" y="968181"/>
            <a:ext cx="4016719" cy="276777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956096" y="25714194"/>
            <a:ext cx="14069892" cy="10317091"/>
          </a:xfrm>
          <a:prstGeom prst="roundRect">
            <a:avLst/>
          </a:prstGeom>
          <a:solidFill>
            <a:srgbClr val="292855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960527" y="24883197"/>
            <a:ext cx="8327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Kohinoor Bangla"/>
                <a:cs typeface="Kohinoor Bangla"/>
              </a:rPr>
              <a:t>Conclusions and Future Work</a:t>
            </a:r>
            <a:endParaRPr lang="en-US" sz="4800" dirty="0">
              <a:latin typeface="Kohinoor Bangla"/>
              <a:cs typeface="Kohinoor Bangl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7276" y="34541537"/>
            <a:ext cx="12432923" cy="2123658"/>
          </a:xfrm>
          <a:prstGeom prst="rect">
            <a:avLst/>
          </a:prstGeom>
          <a:noFill/>
          <a:ln>
            <a:solidFill>
              <a:srgbClr val="29285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X. Andrade, J. N. Sanders, and A. </a:t>
            </a:r>
            <a:r>
              <a:rPr lang="en-US" sz="1800" dirty="0" err="1"/>
              <a:t>Aspuru-Guzik</a:t>
            </a:r>
            <a:r>
              <a:rPr lang="en-US" sz="1800" dirty="0"/>
              <a:t>, </a:t>
            </a:r>
            <a:r>
              <a:rPr lang="en-US" sz="1800" i="1" dirty="0"/>
              <a:t>Application of compressed sensing to the simulation of atomic     systems, </a:t>
            </a:r>
            <a:r>
              <a:rPr lang="en-US" sz="1800" dirty="0"/>
              <a:t>PNAS. Vol. 109 (2012) pp.12938—13933. </a:t>
            </a:r>
          </a:p>
          <a:p>
            <a:pPr marL="457200" indent="-457200">
              <a:buAutoNum type="arabicPeriod"/>
            </a:pPr>
            <a:r>
              <a:rPr lang="en-US" sz="1800" dirty="0"/>
              <a:t>J. N. </a:t>
            </a:r>
            <a:r>
              <a:rPr lang="en-US" sz="1800" dirty="0" err="1"/>
              <a:t>Kutz</a:t>
            </a:r>
            <a:r>
              <a:rPr lang="en-US" sz="1800" i="1" dirty="0"/>
              <a:t>, Ch. 17 Basics of Compressed Sensing, </a:t>
            </a:r>
            <a:r>
              <a:rPr lang="en-US" sz="1800" dirty="0"/>
              <a:t>AMATH 582 Course Notes. (2016). pp.395—418. </a:t>
            </a:r>
            <a:r>
              <a:rPr lang="en-US" sz="1800" dirty="0">
                <a:hlinkClick r:id="rId4"/>
              </a:rPr>
              <a:t>http://courses.washington.edu/amath582/582.pdf</a:t>
            </a:r>
            <a:r>
              <a:rPr lang="en-US" sz="1800" dirty="0"/>
              <a:t>.</a:t>
            </a:r>
          </a:p>
          <a:p>
            <a:pPr marL="457200" indent="-457200">
              <a:buAutoNum type="arabicPeriod"/>
            </a:pPr>
            <a:r>
              <a:rPr lang="en-US" sz="1800" dirty="0"/>
              <a:t>E. van den Berg and M. P. Friedlander, </a:t>
            </a:r>
            <a:r>
              <a:rPr lang="en-US" sz="1800" i="1" dirty="0"/>
              <a:t>Probing the Pareto frontier for basis pursuit solutions</a:t>
            </a:r>
            <a:r>
              <a:rPr lang="en-US" sz="1800" dirty="0"/>
              <a:t>, SIAM J. on Scientific Computing, 31(2):890-912, November 2008</a:t>
            </a:r>
            <a:endParaRPr lang="en-US" sz="1800" i="1" dirty="0"/>
          </a:p>
          <a:p>
            <a:pPr algn="ctr"/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6031993" y="5420467"/>
            <a:ext cx="11731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Kohinoor Bangla"/>
                <a:cs typeface="Kohinoor Bangla"/>
              </a:rPr>
              <a:t>Part Two: Simulated TDDFT Water Spectra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4822407" y="5187527"/>
            <a:ext cx="14161641" cy="19250995"/>
          </a:xfrm>
          <a:prstGeom prst="roundRect">
            <a:avLst/>
          </a:prstGeom>
          <a:noFill/>
          <a:ln w="304800">
            <a:solidFill>
              <a:srgbClr val="DBC9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8640" y="5780054"/>
            <a:ext cx="13644559" cy="1987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               Computational chemistry seeks to construct models of chemical systems in </a:t>
            </a: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           order to model experimentally observable quantities in support of experimental </a:t>
            </a: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        research. A major implementation of computational modeling is simulating chemical</a:t>
            </a: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spectra, which are essentially the 'fingerprints' of a chemical species. Spectra are typically obtained experimentally, but may also be generated computationally from first principles. </a:t>
            </a: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Fine-grained computational models are often size-intensive with respect to simulation length and sampling rate. This study focuses on the Compressed Sensing (CS) technique for reducing the necessary sampling rate. CS assumes a high degree of </a:t>
            </a:r>
            <a:r>
              <a:rPr lang="en-US" sz="2400" dirty="0" err="1" smtClean="0">
                <a:latin typeface="Kohinoor Bangla"/>
                <a:cs typeface="Kohinoor Bangla"/>
              </a:rPr>
              <a:t>sparsity</a:t>
            </a:r>
            <a:r>
              <a:rPr lang="en-US" sz="2400" dirty="0" smtClean="0">
                <a:latin typeface="Kohinoor Bangla"/>
                <a:cs typeface="Kohinoor Bangla"/>
              </a:rPr>
              <a:t> in the frequency domain of a signal and makes use of the L</a:t>
            </a:r>
            <a:r>
              <a:rPr lang="en-US" sz="2400" baseline="30000" dirty="0" smtClean="0">
                <a:latin typeface="Kohinoor Bangla"/>
                <a:cs typeface="Kohinoor Bangla"/>
              </a:rPr>
              <a:t>1</a:t>
            </a:r>
            <a:r>
              <a:rPr lang="en-US" sz="2400" dirty="0" smtClean="0">
                <a:latin typeface="Kohinoor Bangla"/>
                <a:cs typeface="Kohinoor Bangla"/>
              </a:rPr>
              <a:t> norm minimization technique to locate an optimally sparse vector of transformation coefficients. Here we apply it to modeled Optical Absorption spectra that traditionally use Fourier analysis for frequency resolution. </a:t>
            </a: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Absorption spectroscopy is an oft-utilized technique in chemistry that investigates how a molecule or material interacts with electromagnetic radiation in the ultraviolet and visible frequencies. When a particular frequency corresponds with the gap between energy levels of a molecule, electrons can be excited into higher molecular orbital. Thus, for a range of frequencies, spectra will show peaks at the frequencies corresponding to the energy level gaps. Absorbance features only occurring at molecular features of interest with characteristic frequencies implies </a:t>
            </a:r>
            <a:r>
              <a:rPr lang="en-US" sz="2400" dirty="0" err="1" smtClean="0">
                <a:latin typeface="Kohinoor Bangla"/>
                <a:cs typeface="Kohinoor Bangla"/>
              </a:rPr>
              <a:t>sparsity</a:t>
            </a:r>
            <a:r>
              <a:rPr lang="en-US" sz="2400" dirty="0" smtClean="0">
                <a:latin typeface="Kohinoor Bangla"/>
                <a:cs typeface="Kohinoor Bangla"/>
              </a:rPr>
              <a:t> in the frequency domain.</a:t>
            </a: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Consider a signal h(t) that is sampled n times with a spacing ∆t. The set of Fourier coefficients that we wish to find for a set of frequencies </a:t>
            </a:r>
            <a:r>
              <a:rPr lang="en-US" sz="2400" dirty="0" err="1" smtClean="0">
                <a:latin typeface="Kohinoor Bangla"/>
                <a:cs typeface="Kohinoor Bangla"/>
              </a:rPr>
              <a:t>ω</a:t>
            </a:r>
            <a:r>
              <a:rPr lang="en-US" sz="2400" baseline="-25000" dirty="0" err="1" smtClean="0">
                <a:latin typeface="Kohinoor Bangla"/>
                <a:cs typeface="Kohinoor Bangla"/>
              </a:rPr>
              <a:t>k</a:t>
            </a:r>
            <a:r>
              <a:rPr lang="en-US" sz="2400" dirty="0" smtClean="0">
                <a:latin typeface="Kohinoor Bangla"/>
                <a:cs typeface="Kohinoor Bangla"/>
              </a:rPr>
              <a:t> are given by </a:t>
            </a:r>
            <a:r>
              <a:rPr lang="en-US" sz="2400" dirty="0" err="1" smtClean="0">
                <a:latin typeface="Kohinoor Bangla"/>
                <a:cs typeface="Kohinoor Bangla"/>
              </a:rPr>
              <a:t>g</a:t>
            </a:r>
            <a:r>
              <a:rPr lang="en-US" sz="2400" baseline="-25000" dirty="0" err="1" smtClean="0">
                <a:latin typeface="Kohinoor Bangla"/>
                <a:cs typeface="Kohinoor Bangla"/>
              </a:rPr>
              <a:t>k</a:t>
            </a:r>
            <a:r>
              <a:rPr lang="en-US" sz="2400" dirty="0" err="1" smtClean="0">
                <a:latin typeface="Kohinoor Bangla"/>
                <a:cs typeface="Kohinoor Bangla"/>
              </a:rPr>
              <a:t>.</a:t>
            </a:r>
            <a:r>
              <a:rPr lang="en-US" sz="2400" dirty="0" smtClean="0">
                <a:latin typeface="Kohinoor Bangla"/>
                <a:cs typeface="Kohinoor Bangla"/>
              </a:rPr>
              <a:t>, where </a:t>
            </a:r>
            <a:r>
              <a:rPr lang="en-US" sz="2400" dirty="0" err="1" smtClean="0">
                <a:latin typeface="Kohinoor Bangla"/>
                <a:cs typeface="Kohinoor Bangla"/>
              </a:rPr>
              <a:t>g</a:t>
            </a:r>
            <a:r>
              <a:rPr lang="en-US" sz="2400" baseline="-25000" dirty="0" err="1" smtClean="0">
                <a:latin typeface="Kohinoor Bangla"/>
                <a:cs typeface="Kohinoor Bangla"/>
              </a:rPr>
              <a:t>k</a:t>
            </a:r>
            <a:r>
              <a:rPr lang="en-US" sz="2400" dirty="0" smtClean="0">
                <a:latin typeface="Kohinoor Bangla"/>
                <a:cs typeface="Kohinoor Bangla"/>
              </a:rPr>
              <a:t> is given by</a:t>
            </a: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Casting this in matrix form, a Fourier matrix F is given by </a:t>
            </a: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so that the problem we wish to solve is simply </a:t>
            </a: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>
              <a:latin typeface="Kohinoor Bangla"/>
              <a:cs typeface="Kohinoor Bangla"/>
            </a:endParaRPr>
          </a:p>
          <a:p>
            <a:pPr algn="just"/>
            <a:r>
              <a:rPr lang="en-US" sz="2400" dirty="0">
                <a:latin typeface="Kohinoor Bangla"/>
                <a:cs typeface="Kohinoor Bangla"/>
              </a:rPr>
              <a:t>In the case that we assume N &gt; n, this system is underdetermined and will in general have multiple solutions. Yet since we know that we are looking for a sparse solution the task is to find the solution to </a:t>
            </a:r>
            <a:r>
              <a:rPr lang="en-US" sz="2400" dirty="0" err="1" smtClean="0">
                <a:latin typeface="Kohinoor Bangla"/>
                <a:cs typeface="Kohinoor Bangla"/>
              </a:rPr>
              <a:t>Fg</a:t>
            </a:r>
            <a:r>
              <a:rPr lang="en-US" sz="2400" dirty="0" smtClean="0">
                <a:latin typeface="Kohinoor Bangla"/>
                <a:cs typeface="Kohinoor Bangla"/>
              </a:rPr>
              <a:t> = h that </a:t>
            </a:r>
            <a:r>
              <a:rPr lang="en-US" sz="2400" dirty="0">
                <a:latin typeface="Kohinoor Bangla"/>
                <a:cs typeface="Kohinoor Bangla"/>
              </a:rPr>
              <a:t>has the most coefficients </a:t>
            </a:r>
            <a:r>
              <a:rPr lang="en-US" sz="2400" dirty="0" err="1">
                <a:latin typeface="Kohinoor Bangla"/>
                <a:cs typeface="Kohinoor Bangla"/>
              </a:rPr>
              <a:t>g</a:t>
            </a:r>
            <a:r>
              <a:rPr lang="en-US" sz="2400" baseline="-25000" dirty="0" err="1">
                <a:latin typeface="Kohinoor Bangla"/>
                <a:cs typeface="Kohinoor Bangla"/>
              </a:rPr>
              <a:t>k</a:t>
            </a:r>
            <a:r>
              <a:rPr lang="en-US" sz="2400" dirty="0">
                <a:latin typeface="Kohinoor Bangla"/>
                <a:cs typeface="Kohinoor Bangla"/>
              </a:rPr>
              <a:t> that are zero. This can be done algorithmically by minimizing the L</a:t>
            </a:r>
            <a:r>
              <a:rPr lang="en-US" sz="2400" baseline="30000" dirty="0">
                <a:latin typeface="Kohinoor Bangla"/>
                <a:cs typeface="Kohinoor Bangla"/>
              </a:rPr>
              <a:t>1</a:t>
            </a:r>
            <a:r>
              <a:rPr lang="en-US" sz="2400" dirty="0">
                <a:latin typeface="Kohinoor Bangla"/>
                <a:cs typeface="Kohinoor Bangla"/>
              </a:rPr>
              <a:t> norm of </a:t>
            </a:r>
            <a:r>
              <a:rPr lang="en-US" sz="2400" dirty="0" smtClean="0">
                <a:latin typeface="Kohinoor Bangla"/>
                <a:cs typeface="Kohinoor Bangla"/>
              </a:rPr>
              <a:t>g. </a:t>
            </a:r>
            <a:r>
              <a:rPr lang="en-US" sz="2400" dirty="0">
                <a:latin typeface="Kohinoor Bangla"/>
                <a:cs typeface="Kohinoor Bangla"/>
              </a:rPr>
              <a:t>In order to allow for some level of noise in the signal the constraint can be loosened. This procedure, called basis pursuit </a:t>
            </a:r>
            <a:r>
              <a:rPr lang="en-US" sz="2400" dirty="0" err="1">
                <a:latin typeface="Kohinoor Bangla"/>
                <a:cs typeface="Kohinoor Bangla"/>
              </a:rPr>
              <a:t>denoising</a:t>
            </a:r>
            <a:r>
              <a:rPr lang="en-US" sz="2400" dirty="0">
                <a:latin typeface="Kohinoor Bangla"/>
                <a:cs typeface="Kohinoor Bangla"/>
              </a:rPr>
              <a:t> (BPDN), </a:t>
            </a:r>
            <a:r>
              <a:rPr lang="en-US" sz="2400" dirty="0" smtClean="0">
                <a:latin typeface="Kohinoor Bangla"/>
                <a:cs typeface="Kohinoor Bangla"/>
              </a:rPr>
              <a:t>is</a:t>
            </a: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   given </a:t>
            </a:r>
            <a:r>
              <a:rPr lang="en-US" sz="2400" dirty="0">
                <a:latin typeface="Kohinoor Bangla"/>
                <a:cs typeface="Kohinoor Bangla"/>
              </a:rPr>
              <a:t>by </a:t>
            </a:r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>
              <a:latin typeface="Kohinoor Bangla"/>
              <a:cs typeface="Kohinoor Bangla"/>
            </a:endParaRPr>
          </a:p>
          <a:p>
            <a:pPr algn="just"/>
            <a:r>
              <a:rPr lang="en-US" sz="2400" dirty="0" smtClean="0">
                <a:latin typeface="Kohinoor Bangla"/>
                <a:cs typeface="Kohinoor Bangla"/>
              </a:rPr>
              <a:t>                    where </a:t>
            </a:r>
            <a:r>
              <a:rPr lang="en-US" sz="2400" dirty="0" err="1">
                <a:latin typeface="Kohinoor Bangla"/>
                <a:cs typeface="Kohinoor Bangla"/>
              </a:rPr>
              <a:t>η</a:t>
            </a:r>
            <a:r>
              <a:rPr lang="en-US" sz="2400" dirty="0">
                <a:latin typeface="Kohinoor Bangla"/>
                <a:cs typeface="Kohinoor Bangla"/>
              </a:rPr>
              <a:t> is a threshold level.</a:t>
            </a:r>
            <a:br>
              <a:rPr lang="en-US" sz="2400" dirty="0">
                <a:latin typeface="Kohinoor Bangla"/>
                <a:cs typeface="Kohinoor Bangla"/>
              </a:rPr>
            </a:br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baseline="-25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 smtClean="0">
              <a:latin typeface="Kohinoor Bangla"/>
              <a:cs typeface="Kohinoor Bangla"/>
            </a:endParaRPr>
          </a:p>
          <a:p>
            <a:pPr algn="just"/>
            <a:endParaRPr lang="en-US" sz="2000" dirty="0">
              <a:latin typeface="Kohinoor Bangla"/>
              <a:cs typeface="Kohinoor Bangla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0745" y="21768134"/>
            <a:ext cx="14061224" cy="13779044"/>
            <a:chOff x="380745" y="21567626"/>
            <a:chExt cx="14061224" cy="13779044"/>
          </a:xfrm>
        </p:grpSpPr>
        <p:sp>
          <p:nvSpPr>
            <p:cNvPr id="26" name="Rounded Rectangle 25"/>
            <p:cNvSpPr/>
            <p:nvPr/>
          </p:nvSpPr>
          <p:spPr>
            <a:xfrm>
              <a:off x="380745" y="21567626"/>
              <a:ext cx="14061224" cy="12646304"/>
            </a:xfrm>
            <a:prstGeom prst="roundRect">
              <a:avLst/>
            </a:prstGeom>
            <a:noFill/>
            <a:ln w="304800">
              <a:solidFill>
                <a:srgbClr val="DBC9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931" y="21941962"/>
              <a:ext cx="8219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latin typeface="Kohinoor Bangla"/>
                  <a:cs typeface="Kohinoor Bangla"/>
                </a:rPr>
                <a:t>Part One: Known Ideal Signal</a:t>
              </a:r>
            </a:p>
          </p:txBody>
        </p:sp>
        <p:pic>
          <p:nvPicPr>
            <p:cNvPr id="30" name="Picture 29" descr="samplingtimes_ideal_test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4" t="4977" r="6838" b="11530"/>
            <a:stretch/>
          </p:blipFill>
          <p:spPr>
            <a:xfrm>
              <a:off x="7152070" y="23055274"/>
              <a:ext cx="6820634" cy="9688018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  <p:pic>
          <p:nvPicPr>
            <p:cNvPr id="31" name="Picture 30" descr="idealsig_shortsample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8" r="7500" b="3809"/>
            <a:stretch/>
          </p:blipFill>
          <p:spPr>
            <a:xfrm>
              <a:off x="764163" y="22706123"/>
              <a:ext cx="6129997" cy="5130800"/>
            </a:xfrm>
            <a:prstGeom prst="rect">
              <a:avLst/>
            </a:prstGeom>
            <a:ln w="28575" cmpd="sng"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764163" y="27836923"/>
              <a:ext cx="6387907" cy="75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The plot above shows an ideal signal that was generated to use as a test case for our CS model with functional form:</a:t>
              </a:r>
            </a:p>
            <a:p>
              <a:pPr algn="just"/>
              <a:endParaRPr lang="en-US" sz="2400" dirty="0">
                <a:latin typeface="Kohinoor Bangla"/>
                <a:cs typeface="Kohinoor Bangla"/>
              </a:endParaRPr>
            </a:p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The number of points to sample in the above plot was 400. </a:t>
              </a:r>
            </a:p>
            <a:p>
              <a:pPr algn="just"/>
              <a:endParaRPr lang="en-US" sz="2400" dirty="0">
                <a:latin typeface="Kohinoor Bangla"/>
                <a:cs typeface="Kohinoor Bangla"/>
              </a:endParaRPr>
            </a:p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The plot on the right shows a variety of reconstructed samples (via CS and Fourier Transform) with number of sampled points from top to bottom being: 100,200,300,400, and 500. The total number of the signal was 2000 points so these sampling sizes correspond to reconstructions using 5, 10, 15,</a:t>
              </a:r>
            </a:p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  20, and 25% of sampled points,</a:t>
              </a:r>
            </a:p>
            <a:p>
              <a:pPr algn="just"/>
              <a:r>
                <a:rPr lang="en-US" sz="2400" dirty="0">
                  <a:latin typeface="Kohinoor Bangla"/>
                  <a:cs typeface="Kohinoor Bangla"/>
                </a:rPr>
                <a:t> </a:t>
              </a:r>
              <a:r>
                <a:rPr lang="en-US" sz="2400" dirty="0" smtClean="0">
                  <a:latin typeface="Kohinoor Bangla"/>
                  <a:cs typeface="Kohinoor Bangla"/>
                </a:rPr>
                <a:t>      respectively.</a:t>
              </a:r>
            </a:p>
            <a:p>
              <a:pPr algn="just"/>
              <a:endParaRPr lang="en-US" sz="2400" dirty="0" smtClean="0">
                <a:latin typeface="Kohinoor Bangla"/>
                <a:cs typeface="Kohinoor Bangla"/>
              </a:endParaRPr>
            </a:p>
            <a:p>
              <a:endParaRPr lang="en-US" dirty="0"/>
            </a:p>
          </p:txBody>
        </p:sp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63" y="29025851"/>
              <a:ext cx="5827137" cy="284814"/>
            </a:xfrm>
            <a:prstGeom prst="rect">
              <a:avLst/>
            </a:prstGeom>
          </p:spPr>
        </p:pic>
      </p:grp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7" y="14352544"/>
            <a:ext cx="2841625" cy="818641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26" y="15831760"/>
            <a:ext cx="3069886" cy="692596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7317317"/>
            <a:ext cx="1117600" cy="312549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57" y="19983466"/>
            <a:ext cx="4703762" cy="500400"/>
          </a:xfrm>
          <a:prstGeom prst="rect">
            <a:avLst/>
          </a:prstGeom>
        </p:spPr>
      </p:pic>
      <p:pic>
        <p:nvPicPr>
          <p:cNvPr id="39" name="Picture 38" descr="IdealCase_H2O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6731" b="4667"/>
          <a:stretch/>
        </p:blipFill>
        <p:spPr>
          <a:xfrm>
            <a:off x="15905950" y="7009333"/>
            <a:ext cx="4477428" cy="3697941"/>
          </a:xfrm>
          <a:prstGeom prst="rect">
            <a:avLst/>
          </a:prstGeom>
        </p:spPr>
      </p:pic>
      <p:pic>
        <p:nvPicPr>
          <p:cNvPr id="40" name="Picture 39" descr="400pts_damp10_dipol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162" y="6521450"/>
            <a:ext cx="5735303" cy="5194546"/>
          </a:xfrm>
          <a:prstGeom prst="rect">
            <a:avLst/>
          </a:prstGeom>
        </p:spPr>
      </p:pic>
      <p:pic>
        <p:nvPicPr>
          <p:cNvPr id="42" name="Picture 41" descr="blossom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472" y="38486"/>
            <a:ext cx="4859094" cy="3697466"/>
          </a:xfrm>
          <a:prstGeom prst="rect">
            <a:avLst/>
          </a:prstGeom>
        </p:spPr>
      </p:pic>
      <p:pic>
        <p:nvPicPr>
          <p:cNvPr id="43" name="Picture 42" descr="FT_ssComp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060" y="11263120"/>
            <a:ext cx="6450721" cy="4838041"/>
          </a:xfrm>
          <a:prstGeom prst="rect">
            <a:avLst/>
          </a:prstGeom>
        </p:spPr>
      </p:pic>
      <p:pic>
        <p:nvPicPr>
          <p:cNvPr id="44" name="Picture 43" descr="lowss_C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394" y="16524356"/>
            <a:ext cx="6222943" cy="4667207"/>
          </a:xfrm>
          <a:prstGeom prst="rect">
            <a:avLst/>
          </a:prstGeom>
        </p:spPr>
      </p:pic>
      <p:pic>
        <p:nvPicPr>
          <p:cNvPr id="45" name="Picture 44" descr="wandwoDamping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337" y="11780847"/>
            <a:ext cx="6324678" cy="4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678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Kohinoor Bangla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Houferak</dc:creator>
  <cp:lastModifiedBy>JOSEPH J. RADLER</cp:lastModifiedBy>
  <cp:revision>34</cp:revision>
  <dcterms:created xsi:type="dcterms:W3CDTF">2016-03-13T22:03:09Z</dcterms:created>
  <dcterms:modified xsi:type="dcterms:W3CDTF">2016-03-14T10:10:54Z</dcterms:modified>
</cp:coreProperties>
</file>