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9260800" cy="36576000"/>
  <p:notesSz cx="6858000" cy="9144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520">
          <p15:clr>
            <a:srgbClr val="A4A3A4"/>
          </p15:clr>
        </p15:guide>
        <p15:guide id="2"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C992"/>
    <a:srgbClr val="2928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433" autoAdjust="0"/>
    <p:restoredTop sz="93379" autoAdjust="0"/>
  </p:normalViewPr>
  <p:slideViewPr>
    <p:cSldViewPr snapToGrid="0" snapToObjects="1">
      <p:cViewPr>
        <p:scale>
          <a:sx n="72" d="100"/>
          <a:sy n="72" d="100"/>
        </p:scale>
        <p:origin x="3664" y="10424"/>
      </p:cViewPr>
      <p:guideLst>
        <p:guide orient="horz" pos="11520"/>
        <p:guide pos="92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6329EC-233B-9340-8AB5-CB6B053307BC}" type="datetimeFigureOut">
              <a:rPr lang="en-US" smtClean="0"/>
              <a:t>3/14/16</a:t>
            </a:fld>
            <a:endParaRPr lang="en-US"/>
          </a:p>
        </p:txBody>
      </p:sp>
      <p:sp>
        <p:nvSpPr>
          <p:cNvPr id="4" name="Slide Image Placeholder 3"/>
          <p:cNvSpPr>
            <a:spLocks noGrp="1" noRot="1" noChangeAspect="1"/>
          </p:cNvSpPr>
          <p:nvPr>
            <p:ph type="sldImg" idx="2"/>
          </p:nvPr>
        </p:nvSpPr>
        <p:spPr>
          <a:xfrm>
            <a:off x="2057400" y="685800"/>
            <a:ext cx="2743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440215-D39B-C749-AEF6-C9C29AEDCEB4}" type="slidenum">
              <a:rPr lang="en-US" smtClean="0"/>
              <a:t>‹#›</a:t>
            </a:fld>
            <a:endParaRPr lang="en-US"/>
          </a:p>
        </p:txBody>
      </p:sp>
    </p:spTree>
    <p:extLst>
      <p:ext uri="{BB962C8B-B14F-4D97-AF65-F5344CB8AC3E}">
        <p14:creationId xmlns:p14="http://schemas.microsoft.com/office/powerpoint/2010/main" val="990422621"/>
      </p:ext>
    </p:extLst>
  </p:cSld>
  <p:clrMap bg1="lt1" tx1="dk1" bg2="lt2" tx2="dk2" accent1="accent1" accent2="accent2" accent3="accent3" accent4="accent4" accent5="accent5" accent6="accent6" hlink="hlink" folHlink="folHlink"/>
  <p:notesStyle>
    <a:lvl1pPr marL="0" algn="l" defTabSz="1881012" rtl="0" eaLnBrk="1" latinLnBrk="0" hangingPunct="1">
      <a:defRPr sz="4900" kern="1200">
        <a:solidFill>
          <a:schemeClr val="tx1"/>
        </a:solidFill>
        <a:latin typeface="+mn-lt"/>
        <a:ea typeface="+mn-ea"/>
        <a:cs typeface="+mn-cs"/>
      </a:defRPr>
    </a:lvl1pPr>
    <a:lvl2pPr marL="1881012" algn="l" defTabSz="1881012" rtl="0" eaLnBrk="1" latinLnBrk="0" hangingPunct="1">
      <a:defRPr sz="4900" kern="1200">
        <a:solidFill>
          <a:schemeClr val="tx1"/>
        </a:solidFill>
        <a:latin typeface="+mn-lt"/>
        <a:ea typeface="+mn-ea"/>
        <a:cs typeface="+mn-cs"/>
      </a:defRPr>
    </a:lvl2pPr>
    <a:lvl3pPr marL="3762024" algn="l" defTabSz="1881012" rtl="0" eaLnBrk="1" latinLnBrk="0" hangingPunct="1">
      <a:defRPr sz="4900" kern="1200">
        <a:solidFill>
          <a:schemeClr val="tx1"/>
        </a:solidFill>
        <a:latin typeface="+mn-lt"/>
        <a:ea typeface="+mn-ea"/>
        <a:cs typeface="+mn-cs"/>
      </a:defRPr>
    </a:lvl3pPr>
    <a:lvl4pPr marL="5643037" algn="l" defTabSz="1881012" rtl="0" eaLnBrk="1" latinLnBrk="0" hangingPunct="1">
      <a:defRPr sz="4900" kern="1200">
        <a:solidFill>
          <a:schemeClr val="tx1"/>
        </a:solidFill>
        <a:latin typeface="+mn-lt"/>
        <a:ea typeface="+mn-ea"/>
        <a:cs typeface="+mn-cs"/>
      </a:defRPr>
    </a:lvl4pPr>
    <a:lvl5pPr marL="7524049" algn="l" defTabSz="1881012" rtl="0" eaLnBrk="1" latinLnBrk="0" hangingPunct="1">
      <a:defRPr sz="4900" kern="1200">
        <a:solidFill>
          <a:schemeClr val="tx1"/>
        </a:solidFill>
        <a:latin typeface="+mn-lt"/>
        <a:ea typeface="+mn-ea"/>
        <a:cs typeface="+mn-cs"/>
      </a:defRPr>
    </a:lvl5pPr>
    <a:lvl6pPr marL="9405061" algn="l" defTabSz="1881012" rtl="0" eaLnBrk="1" latinLnBrk="0" hangingPunct="1">
      <a:defRPr sz="4900" kern="1200">
        <a:solidFill>
          <a:schemeClr val="tx1"/>
        </a:solidFill>
        <a:latin typeface="+mn-lt"/>
        <a:ea typeface="+mn-ea"/>
        <a:cs typeface="+mn-cs"/>
      </a:defRPr>
    </a:lvl6pPr>
    <a:lvl7pPr marL="11286073" algn="l" defTabSz="1881012" rtl="0" eaLnBrk="1" latinLnBrk="0" hangingPunct="1">
      <a:defRPr sz="4900" kern="1200">
        <a:solidFill>
          <a:schemeClr val="tx1"/>
        </a:solidFill>
        <a:latin typeface="+mn-lt"/>
        <a:ea typeface="+mn-ea"/>
        <a:cs typeface="+mn-cs"/>
      </a:defRPr>
    </a:lvl7pPr>
    <a:lvl8pPr marL="13167086" algn="l" defTabSz="1881012" rtl="0" eaLnBrk="1" latinLnBrk="0" hangingPunct="1">
      <a:defRPr sz="4900" kern="1200">
        <a:solidFill>
          <a:schemeClr val="tx1"/>
        </a:solidFill>
        <a:latin typeface="+mn-lt"/>
        <a:ea typeface="+mn-ea"/>
        <a:cs typeface="+mn-cs"/>
      </a:defRPr>
    </a:lvl8pPr>
    <a:lvl9pPr marL="15048098" algn="l" defTabSz="1881012" rtl="0" eaLnBrk="1" latinLnBrk="0" hangingPunct="1">
      <a:defRPr sz="4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685800"/>
            <a:ext cx="27432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440215-D39B-C749-AEF6-C9C29AEDCEB4}" type="slidenum">
              <a:rPr lang="en-US" smtClean="0"/>
              <a:t>1</a:t>
            </a:fld>
            <a:endParaRPr lang="en-US"/>
          </a:p>
        </p:txBody>
      </p:sp>
    </p:spTree>
    <p:extLst>
      <p:ext uri="{BB962C8B-B14F-4D97-AF65-F5344CB8AC3E}">
        <p14:creationId xmlns:p14="http://schemas.microsoft.com/office/powerpoint/2010/main" val="188927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362271"/>
            <a:ext cx="248716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0726400"/>
            <a:ext cx="20482560" cy="934720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184964-B591-6146-B51C-EE5B11772C43}"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14586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184964-B591-6146-B51C-EE5B11772C43}"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270728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84042" y="7814740"/>
            <a:ext cx="21066758" cy="1664377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761" y="7814740"/>
            <a:ext cx="62712602" cy="1664377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184964-B591-6146-B51C-EE5B11772C43}"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316032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184964-B591-6146-B51C-EE5B11772C43}"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160974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3503469"/>
            <a:ext cx="24871680" cy="726440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5502472"/>
            <a:ext cx="24871680" cy="80009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184964-B591-6146-B51C-EE5B11772C43}" type="datetimeFigureOut">
              <a:rPr lang="en-US" smtClean="0"/>
              <a:t>3/14/16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349683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762" y="45516802"/>
            <a:ext cx="41889680" cy="1287356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61122" y="45516802"/>
            <a:ext cx="41889680" cy="1287356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184964-B591-6146-B51C-EE5B11772C43}" type="datetimeFigureOut">
              <a:rPr lang="en-US" smtClean="0"/>
              <a:t>3/14/16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27507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0" y="1464736"/>
            <a:ext cx="2633472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1" y="8187269"/>
            <a:ext cx="12928602"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463041" y="11599333"/>
            <a:ext cx="12928602"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2" y="8187269"/>
            <a:ext cx="12933680"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4864082" y="11599333"/>
            <a:ext cx="12933680"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184964-B591-6146-B51C-EE5B11772C43}" type="datetimeFigureOut">
              <a:rPr lang="en-US" smtClean="0"/>
              <a:t>3/14/16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37149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184964-B591-6146-B51C-EE5B11772C43}" type="datetimeFigureOut">
              <a:rPr lang="en-US" smtClean="0"/>
              <a:t>3/14/16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234135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84964-B591-6146-B51C-EE5B11772C43}" type="datetimeFigureOut">
              <a:rPr lang="en-US" smtClean="0"/>
              <a:t>3/14/16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26189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1" y="1456268"/>
            <a:ext cx="9626602" cy="619760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1440160" y="1456270"/>
            <a:ext cx="16357600" cy="31216603"/>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1" y="7653870"/>
            <a:ext cx="9626602" cy="25019003"/>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84964-B591-6146-B51C-EE5B11772C43}" type="datetimeFigureOut">
              <a:rPr lang="en-US" smtClean="0"/>
              <a:t>3/14/16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213764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5603201"/>
            <a:ext cx="17556480" cy="3022603"/>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5735322" y="3268133"/>
            <a:ext cx="17556480" cy="2194560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5735322" y="28625804"/>
            <a:ext cx="17556480" cy="429259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84964-B591-6146-B51C-EE5B11772C43}" type="datetimeFigureOut">
              <a:rPr lang="en-US" smtClean="0"/>
              <a:t>3/14/16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B78C7-B227-8F43-894A-435CFA5D8442}" type="slidenum">
              <a:rPr lang="en-US" smtClean="0"/>
              <a:t>‹#›</a:t>
            </a:fld>
            <a:endParaRPr lang="en-US"/>
          </a:p>
        </p:txBody>
      </p:sp>
    </p:spTree>
    <p:extLst>
      <p:ext uri="{BB962C8B-B14F-4D97-AF65-F5344CB8AC3E}">
        <p14:creationId xmlns:p14="http://schemas.microsoft.com/office/powerpoint/2010/main" val="17939592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464736"/>
            <a:ext cx="26334720" cy="60960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8534404"/>
            <a:ext cx="26334720" cy="24138469"/>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3900536"/>
            <a:ext cx="6827520" cy="1947333"/>
          </a:xfrm>
          <a:prstGeom prst="rect">
            <a:avLst/>
          </a:prstGeom>
        </p:spPr>
        <p:txBody>
          <a:bodyPr vert="horz" lIns="376202" tIns="188101" rIns="376202" bIns="188101" rtlCol="0" anchor="ctr"/>
          <a:lstStyle>
            <a:lvl1pPr algn="l">
              <a:defRPr sz="4900">
                <a:solidFill>
                  <a:schemeClr val="tx1">
                    <a:tint val="75000"/>
                  </a:schemeClr>
                </a:solidFill>
              </a:defRPr>
            </a:lvl1pPr>
          </a:lstStyle>
          <a:p>
            <a:fld id="{18184964-B591-6146-B51C-EE5B11772C43}" type="datetimeFigureOut">
              <a:rPr lang="en-US" smtClean="0"/>
              <a:t>3/14/16</a:t>
            </a:fld>
            <a:endParaRPr lang="en-US"/>
          </a:p>
        </p:txBody>
      </p:sp>
      <p:sp>
        <p:nvSpPr>
          <p:cNvPr id="5" name="Footer Placeholder 4"/>
          <p:cNvSpPr>
            <a:spLocks noGrp="1"/>
          </p:cNvSpPr>
          <p:nvPr>
            <p:ph type="ftr" sz="quarter" idx="3"/>
          </p:nvPr>
        </p:nvSpPr>
        <p:spPr>
          <a:xfrm>
            <a:off x="9997440" y="33900536"/>
            <a:ext cx="9265920" cy="1947333"/>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3900536"/>
            <a:ext cx="6827520" cy="1947333"/>
          </a:xfrm>
          <a:prstGeom prst="rect">
            <a:avLst/>
          </a:prstGeom>
        </p:spPr>
        <p:txBody>
          <a:bodyPr vert="horz" lIns="376202" tIns="188101" rIns="376202" bIns="188101" rtlCol="0" anchor="ctr"/>
          <a:lstStyle>
            <a:lvl1pPr algn="r">
              <a:defRPr sz="4900">
                <a:solidFill>
                  <a:schemeClr val="tx1">
                    <a:tint val="75000"/>
                  </a:schemeClr>
                </a:solidFill>
              </a:defRPr>
            </a:lvl1pPr>
          </a:lstStyle>
          <a:p>
            <a:fld id="{686B78C7-B227-8F43-894A-435CFA5D8442}" type="slidenum">
              <a:rPr lang="en-US" smtClean="0"/>
              <a:t>‹#›</a:t>
            </a:fld>
            <a:endParaRPr lang="en-US"/>
          </a:p>
        </p:txBody>
      </p:sp>
    </p:spTree>
    <p:extLst>
      <p:ext uri="{BB962C8B-B14F-4D97-AF65-F5344CB8AC3E}">
        <p14:creationId xmlns:p14="http://schemas.microsoft.com/office/powerpoint/2010/main" val="41783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81012"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1881012" rtl="0" eaLnBrk="1" latinLnBrk="0" hangingPunct="1">
        <a:spcBef>
          <a:spcPct val="20000"/>
        </a:spcBef>
        <a:buFont typeface="Arial"/>
        <a:buChar char="•"/>
        <a:defRPr sz="13200" kern="1200">
          <a:solidFill>
            <a:schemeClr val="tx1"/>
          </a:solidFill>
          <a:latin typeface="+mn-lt"/>
          <a:ea typeface="+mn-ea"/>
          <a:cs typeface="+mn-cs"/>
        </a:defRPr>
      </a:lvl1pPr>
      <a:lvl2pPr marL="3056645" indent="-1175633" algn="l" defTabSz="1881012" rtl="0" eaLnBrk="1" latinLnBrk="0" hangingPunct="1">
        <a:spcBef>
          <a:spcPct val="20000"/>
        </a:spcBef>
        <a:buFont typeface="Arial"/>
        <a:buChar char="–"/>
        <a:defRPr sz="11500" kern="1200">
          <a:solidFill>
            <a:schemeClr val="tx1"/>
          </a:solidFill>
          <a:latin typeface="+mn-lt"/>
          <a:ea typeface="+mn-ea"/>
          <a:cs typeface="+mn-cs"/>
        </a:defRPr>
      </a:lvl2pPr>
      <a:lvl3pPr marL="4702531" indent="-940506" algn="l" defTabSz="1881012" rtl="0" eaLnBrk="1" latinLnBrk="0" hangingPunct="1">
        <a:spcBef>
          <a:spcPct val="20000"/>
        </a:spcBef>
        <a:buFont typeface="Arial"/>
        <a:buChar char="•"/>
        <a:defRPr sz="9900" kern="1200">
          <a:solidFill>
            <a:schemeClr val="tx1"/>
          </a:solidFill>
          <a:latin typeface="+mn-lt"/>
          <a:ea typeface="+mn-ea"/>
          <a:cs typeface="+mn-cs"/>
        </a:defRPr>
      </a:lvl3pPr>
      <a:lvl4pPr marL="6583543" indent="-940506" algn="l" defTabSz="1881012" rtl="0" eaLnBrk="1" latinLnBrk="0" hangingPunct="1">
        <a:spcBef>
          <a:spcPct val="20000"/>
        </a:spcBef>
        <a:buFont typeface="Arial"/>
        <a:buChar char="–"/>
        <a:defRPr sz="8200" kern="1200">
          <a:solidFill>
            <a:schemeClr val="tx1"/>
          </a:solidFill>
          <a:latin typeface="+mn-lt"/>
          <a:ea typeface="+mn-ea"/>
          <a:cs typeface="+mn-cs"/>
        </a:defRPr>
      </a:lvl4pPr>
      <a:lvl5pPr marL="8464555" indent="-940506" algn="l" defTabSz="1881012" rtl="0" eaLnBrk="1" latinLnBrk="0" hangingPunct="1">
        <a:spcBef>
          <a:spcPct val="20000"/>
        </a:spcBef>
        <a:buFont typeface="Arial"/>
        <a:buChar char="»"/>
        <a:defRPr sz="8200" kern="1200">
          <a:solidFill>
            <a:schemeClr val="tx1"/>
          </a:solidFill>
          <a:latin typeface="+mn-lt"/>
          <a:ea typeface="+mn-ea"/>
          <a:cs typeface="+mn-cs"/>
        </a:defRPr>
      </a:lvl5pPr>
      <a:lvl6pPr marL="10345567" indent="-940506" algn="l" defTabSz="1881012" rtl="0" eaLnBrk="1" latinLnBrk="0" hangingPunct="1">
        <a:spcBef>
          <a:spcPct val="20000"/>
        </a:spcBef>
        <a:buFont typeface="Arial"/>
        <a:buChar char="•"/>
        <a:defRPr sz="8200" kern="1200">
          <a:solidFill>
            <a:schemeClr val="tx1"/>
          </a:solidFill>
          <a:latin typeface="+mn-lt"/>
          <a:ea typeface="+mn-ea"/>
          <a:cs typeface="+mn-cs"/>
        </a:defRPr>
      </a:lvl6pPr>
      <a:lvl7pPr marL="12226580" indent="-940506" algn="l" defTabSz="1881012" rtl="0" eaLnBrk="1" latinLnBrk="0" hangingPunct="1">
        <a:spcBef>
          <a:spcPct val="20000"/>
        </a:spcBef>
        <a:buFont typeface="Arial"/>
        <a:buChar char="•"/>
        <a:defRPr sz="8200" kern="1200">
          <a:solidFill>
            <a:schemeClr val="tx1"/>
          </a:solidFill>
          <a:latin typeface="+mn-lt"/>
          <a:ea typeface="+mn-ea"/>
          <a:cs typeface="+mn-cs"/>
        </a:defRPr>
      </a:lvl7pPr>
      <a:lvl8pPr marL="14107592" indent="-940506" algn="l" defTabSz="1881012" rtl="0" eaLnBrk="1" latinLnBrk="0" hangingPunct="1">
        <a:spcBef>
          <a:spcPct val="20000"/>
        </a:spcBef>
        <a:buFont typeface="Arial"/>
        <a:buChar char="•"/>
        <a:defRPr sz="8200" kern="1200">
          <a:solidFill>
            <a:schemeClr val="tx1"/>
          </a:solidFill>
          <a:latin typeface="+mn-lt"/>
          <a:ea typeface="+mn-ea"/>
          <a:cs typeface="+mn-cs"/>
        </a:defRPr>
      </a:lvl8pPr>
      <a:lvl9pPr marL="15988604" indent="-940506" algn="l" defTabSz="1881012"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courses.washington.edu/amath582/582.pdf"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emf"/><Relationship Id="rId8" Type="http://schemas.openxmlformats.org/officeDocument/2006/relationships/image" Target="../media/image5.emf"/><Relationship Id="rId9" Type="http://schemas.openxmlformats.org/officeDocument/2006/relationships/image" Target="../media/image6.emf"/><Relationship Id="rId10"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4644330"/>
            <a:ext cx="29260800" cy="0"/>
          </a:xfrm>
          <a:prstGeom prst="line">
            <a:avLst/>
          </a:prstGeom>
          <a:ln w="304800" cmpd="tri">
            <a:solidFill>
              <a:srgbClr val="292855"/>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679047" y="-83628"/>
            <a:ext cx="20107608" cy="2842088"/>
          </a:xfrm>
          <a:prstGeom prst="rect">
            <a:avLst/>
          </a:prstGeom>
          <a:noFill/>
        </p:spPr>
        <p:txBody>
          <a:bodyPr wrap="none" lIns="376202" tIns="188101" rIns="376202" bIns="188101" rtlCol="0">
            <a:spAutoFit/>
          </a:bodyPr>
          <a:lstStyle/>
          <a:p>
            <a:pPr algn="ctr"/>
            <a:r>
              <a:rPr lang="en-US" sz="8000" b="1" dirty="0" smtClean="0">
                <a:latin typeface="Kohinoor Bangla"/>
                <a:cs typeface="Kohinoor Bangla"/>
              </a:rPr>
              <a:t>Applications of Compressive Sensing to </a:t>
            </a:r>
          </a:p>
          <a:p>
            <a:pPr algn="ctr"/>
            <a:r>
              <a:rPr lang="en-US" sz="8000" b="1" dirty="0" smtClean="0">
                <a:latin typeface="Kohinoor Bangla"/>
                <a:cs typeface="Kohinoor Bangla"/>
              </a:rPr>
              <a:t>Simulated Chemical Spectra</a:t>
            </a:r>
            <a:endParaRPr lang="en-US" sz="8000" b="1" dirty="0">
              <a:latin typeface="Kohinoor Bangla"/>
              <a:cs typeface="Kohinoor Bangla"/>
            </a:endParaRPr>
          </a:p>
        </p:txBody>
      </p:sp>
      <p:sp>
        <p:nvSpPr>
          <p:cNvPr id="9" name="TextBox 8"/>
          <p:cNvSpPr txBox="1"/>
          <p:nvPr/>
        </p:nvSpPr>
        <p:spPr>
          <a:xfrm>
            <a:off x="4040813" y="2601545"/>
            <a:ext cx="20652443" cy="1631216"/>
          </a:xfrm>
          <a:prstGeom prst="rect">
            <a:avLst/>
          </a:prstGeom>
          <a:noFill/>
        </p:spPr>
        <p:txBody>
          <a:bodyPr wrap="none" rtlCol="0">
            <a:spAutoFit/>
          </a:bodyPr>
          <a:lstStyle/>
          <a:p>
            <a:pPr algn="ctr"/>
            <a:r>
              <a:rPr lang="en-US" sz="5000" dirty="0" smtClean="0">
                <a:latin typeface="Kohinoor Bangla"/>
                <a:cs typeface="Kohinoor Bangla"/>
              </a:rPr>
              <a:t>C. Houferak, J. Kasper, J. J. </a:t>
            </a:r>
            <a:r>
              <a:rPr lang="en-US" sz="5000" dirty="0" err="1" smtClean="0">
                <a:latin typeface="Kohinoor Bangla"/>
                <a:cs typeface="Kohinoor Bangla"/>
              </a:rPr>
              <a:t>Radler</a:t>
            </a:r>
            <a:r>
              <a:rPr lang="en-US" sz="5000" dirty="0" smtClean="0">
                <a:latin typeface="Kohinoor Bangla"/>
                <a:cs typeface="Kohinoor Bangla"/>
              </a:rPr>
              <a:t>, S. Sun</a:t>
            </a:r>
          </a:p>
          <a:p>
            <a:pPr algn="ctr"/>
            <a:r>
              <a:rPr lang="en-US" sz="5000" dirty="0" smtClean="0">
                <a:latin typeface="Kohinoor Bangla"/>
                <a:cs typeface="Kohinoor Bangla"/>
              </a:rPr>
              <a:t>Li Research Group, University of Washington Department of Chemistry</a:t>
            </a:r>
            <a:endParaRPr lang="en-US" sz="5000" dirty="0">
              <a:latin typeface="Kohinoor Bangla"/>
              <a:cs typeface="Kohinoor Bangla"/>
            </a:endParaRPr>
          </a:p>
        </p:txBody>
      </p:sp>
      <p:sp>
        <p:nvSpPr>
          <p:cNvPr id="12" name="Rounded Rectangle 11"/>
          <p:cNvSpPr/>
          <p:nvPr/>
        </p:nvSpPr>
        <p:spPr>
          <a:xfrm>
            <a:off x="324793" y="5684345"/>
            <a:ext cx="14061223" cy="15569502"/>
          </a:xfrm>
          <a:prstGeom prst="roundRect">
            <a:avLst/>
          </a:prstGeom>
          <a:solidFill>
            <a:srgbClr val="292855">
              <a:alpha val="4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1081505" y="4853347"/>
            <a:ext cx="12566513" cy="830997"/>
          </a:xfrm>
          <a:prstGeom prst="rect">
            <a:avLst/>
          </a:prstGeom>
          <a:noFill/>
        </p:spPr>
        <p:txBody>
          <a:bodyPr wrap="none" rtlCol="0">
            <a:spAutoFit/>
          </a:bodyPr>
          <a:lstStyle/>
          <a:p>
            <a:pPr algn="ctr"/>
            <a:r>
              <a:rPr lang="en-US" sz="4800" dirty="0" smtClean="0">
                <a:latin typeface="Kohinoor Bangla"/>
                <a:cs typeface="Kohinoor Bangla"/>
              </a:rPr>
              <a:t>An Introduction to Compressive Sensing (CS) </a:t>
            </a:r>
            <a:endParaRPr lang="en-US" sz="4800" dirty="0">
              <a:latin typeface="Kohinoor Bangla"/>
              <a:cs typeface="Kohinoor Bangla"/>
            </a:endParaRPr>
          </a:p>
        </p:txBody>
      </p:sp>
      <p:pic>
        <p:nvPicPr>
          <p:cNvPr id="14" name="Picture 13" descr="University_of_Washington_Block_W_logo.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640" y="968181"/>
            <a:ext cx="4016719" cy="2767771"/>
          </a:xfrm>
          <a:prstGeom prst="rect">
            <a:avLst/>
          </a:prstGeom>
        </p:spPr>
      </p:pic>
      <p:sp>
        <p:nvSpPr>
          <p:cNvPr id="15" name="Rounded Rectangle 14"/>
          <p:cNvSpPr/>
          <p:nvPr/>
        </p:nvSpPr>
        <p:spPr>
          <a:xfrm>
            <a:off x="14956096" y="25714194"/>
            <a:ext cx="14069892" cy="10317091"/>
          </a:xfrm>
          <a:prstGeom prst="roundRect">
            <a:avLst/>
          </a:prstGeom>
          <a:solidFill>
            <a:srgbClr val="292855">
              <a:alpha val="4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7960527" y="24883197"/>
            <a:ext cx="8327921" cy="830997"/>
          </a:xfrm>
          <a:prstGeom prst="rect">
            <a:avLst/>
          </a:prstGeom>
          <a:noFill/>
        </p:spPr>
        <p:txBody>
          <a:bodyPr wrap="none" rtlCol="0">
            <a:spAutoFit/>
          </a:bodyPr>
          <a:lstStyle/>
          <a:p>
            <a:pPr algn="ctr"/>
            <a:r>
              <a:rPr lang="en-US" sz="4800" dirty="0" smtClean="0">
                <a:latin typeface="Kohinoor Bangla"/>
                <a:cs typeface="Kohinoor Bangla"/>
              </a:rPr>
              <a:t>Conclusions and Future Work</a:t>
            </a:r>
            <a:endParaRPr lang="en-US" sz="4800" dirty="0">
              <a:latin typeface="Kohinoor Bangla"/>
              <a:cs typeface="Kohinoor Bangla"/>
            </a:endParaRPr>
          </a:p>
        </p:txBody>
      </p:sp>
      <p:sp>
        <p:nvSpPr>
          <p:cNvPr id="17" name="TextBox 16"/>
          <p:cNvSpPr txBox="1"/>
          <p:nvPr/>
        </p:nvSpPr>
        <p:spPr>
          <a:xfrm>
            <a:off x="1147276" y="34541537"/>
            <a:ext cx="12432923" cy="2123658"/>
          </a:xfrm>
          <a:prstGeom prst="rect">
            <a:avLst/>
          </a:prstGeom>
          <a:noFill/>
          <a:ln>
            <a:solidFill>
              <a:srgbClr val="292855"/>
            </a:solidFill>
          </a:ln>
        </p:spPr>
        <p:txBody>
          <a:bodyPr wrap="square" rtlCol="0">
            <a:spAutoFit/>
          </a:bodyPr>
          <a:lstStyle/>
          <a:p>
            <a:pPr marL="457200" indent="-457200">
              <a:buFont typeface="+mj-lt"/>
              <a:buAutoNum type="arabicPeriod"/>
            </a:pPr>
            <a:r>
              <a:rPr lang="en-US" sz="1800" dirty="0"/>
              <a:t> X. Andrade, J. N. Sanders, and A. </a:t>
            </a:r>
            <a:r>
              <a:rPr lang="en-US" sz="1800" dirty="0" err="1"/>
              <a:t>Aspuru-Guzik</a:t>
            </a:r>
            <a:r>
              <a:rPr lang="en-US" sz="1800" dirty="0"/>
              <a:t>, </a:t>
            </a:r>
            <a:r>
              <a:rPr lang="en-US" sz="1800" i="1" dirty="0"/>
              <a:t>Application of compressed sensing to the simulation of atomic     systems, </a:t>
            </a:r>
            <a:r>
              <a:rPr lang="en-US" sz="1800" dirty="0"/>
              <a:t>PNAS. Vol. 109 (2012) pp.12938—13933. </a:t>
            </a:r>
          </a:p>
          <a:p>
            <a:pPr marL="457200" indent="-457200">
              <a:buAutoNum type="arabicPeriod"/>
            </a:pPr>
            <a:r>
              <a:rPr lang="en-US" sz="1800" dirty="0"/>
              <a:t>J. N. </a:t>
            </a:r>
            <a:r>
              <a:rPr lang="en-US" sz="1800" dirty="0" err="1"/>
              <a:t>Kutz</a:t>
            </a:r>
            <a:r>
              <a:rPr lang="en-US" sz="1800" i="1" dirty="0"/>
              <a:t>, Ch. 17 Basics of Compressed Sensing, </a:t>
            </a:r>
            <a:r>
              <a:rPr lang="en-US" sz="1800" dirty="0"/>
              <a:t>AMATH 582 Course Notes. (2016). pp.395—418. </a:t>
            </a:r>
            <a:r>
              <a:rPr lang="en-US" sz="1800" dirty="0">
                <a:hlinkClick r:id="rId4"/>
              </a:rPr>
              <a:t>http://courses.washington.edu/amath582/582.pdf</a:t>
            </a:r>
            <a:r>
              <a:rPr lang="en-US" sz="1800" dirty="0"/>
              <a:t>.</a:t>
            </a:r>
          </a:p>
          <a:p>
            <a:pPr marL="457200" indent="-457200">
              <a:buAutoNum type="arabicPeriod"/>
            </a:pPr>
            <a:r>
              <a:rPr lang="en-US" sz="1800" dirty="0"/>
              <a:t>E. van den Berg and M. P. Friedlander, </a:t>
            </a:r>
            <a:r>
              <a:rPr lang="en-US" sz="1800" i="1" dirty="0"/>
              <a:t>Probing the Pareto frontier for basis pursuit solutions</a:t>
            </a:r>
            <a:r>
              <a:rPr lang="en-US" sz="1800" dirty="0"/>
              <a:t>, SIAM J. on Scientific Computing, 31(2):890-912, November 2008</a:t>
            </a:r>
            <a:endParaRPr lang="en-US" sz="1800" i="1" dirty="0"/>
          </a:p>
          <a:p>
            <a:pPr algn="ctr"/>
            <a:endParaRPr lang="en-US" sz="2400" dirty="0" smtClean="0"/>
          </a:p>
        </p:txBody>
      </p:sp>
      <p:sp>
        <p:nvSpPr>
          <p:cNvPr id="19" name="TextBox 18"/>
          <p:cNvSpPr txBox="1"/>
          <p:nvPr/>
        </p:nvSpPr>
        <p:spPr>
          <a:xfrm>
            <a:off x="16031993" y="5420467"/>
            <a:ext cx="11731824" cy="830997"/>
          </a:xfrm>
          <a:prstGeom prst="rect">
            <a:avLst/>
          </a:prstGeom>
          <a:noFill/>
        </p:spPr>
        <p:txBody>
          <a:bodyPr wrap="none" rtlCol="0">
            <a:spAutoFit/>
          </a:bodyPr>
          <a:lstStyle/>
          <a:p>
            <a:pPr algn="ctr"/>
            <a:r>
              <a:rPr lang="en-US" sz="4800" dirty="0" smtClean="0">
                <a:latin typeface="Kohinoor Bangla"/>
                <a:cs typeface="Kohinoor Bangla"/>
              </a:rPr>
              <a:t>Part Two: Simulated TDDFT Water Spectra</a:t>
            </a:r>
          </a:p>
        </p:txBody>
      </p:sp>
      <p:sp>
        <p:nvSpPr>
          <p:cNvPr id="27" name="Rounded Rectangle 26"/>
          <p:cNvSpPr/>
          <p:nvPr/>
        </p:nvSpPr>
        <p:spPr>
          <a:xfrm>
            <a:off x="14822407" y="5187527"/>
            <a:ext cx="14161641" cy="19250995"/>
          </a:xfrm>
          <a:prstGeom prst="roundRect">
            <a:avLst/>
          </a:prstGeom>
          <a:noFill/>
          <a:ln w="304800">
            <a:solidFill>
              <a:srgbClr val="DBC99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528640" y="5780054"/>
            <a:ext cx="13644559" cy="19872107"/>
          </a:xfrm>
          <a:prstGeom prst="rect">
            <a:avLst/>
          </a:prstGeom>
          <a:noFill/>
        </p:spPr>
        <p:txBody>
          <a:bodyPr wrap="square" rtlCol="0">
            <a:spAutoFit/>
          </a:bodyPr>
          <a:lstStyle/>
          <a:p>
            <a:pPr algn="just"/>
            <a:r>
              <a:rPr lang="en-US" sz="2400" dirty="0" smtClean="0">
                <a:latin typeface="Kohinoor Bangla"/>
                <a:cs typeface="Kohinoor Bangla"/>
              </a:rPr>
              <a:t>               Computational chemistry seeks to construct models of chemical systems in </a:t>
            </a:r>
          </a:p>
          <a:p>
            <a:pPr algn="just"/>
            <a:r>
              <a:rPr lang="en-US" sz="2400" dirty="0" smtClean="0">
                <a:latin typeface="Kohinoor Bangla"/>
                <a:cs typeface="Kohinoor Bangla"/>
              </a:rPr>
              <a:t>           order to model experimentally observable quantities in support of experimental </a:t>
            </a:r>
          </a:p>
          <a:p>
            <a:pPr algn="just"/>
            <a:r>
              <a:rPr lang="en-US" sz="2400" dirty="0" smtClean="0">
                <a:latin typeface="Kohinoor Bangla"/>
                <a:cs typeface="Kohinoor Bangla"/>
              </a:rPr>
              <a:t>        research. A major implementation of computational modeling is simulating chemical</a:t>
            </a:r>
          </a:p>
          <a:p>
            <a:pPr algn="just"/>
            <a:r>
              <a:rPr lang="en-US" sz="2400" dirty="0" smtClean="0">
                <a:latin typeface="Kohinoor Bangla"/>
                <a:cs typeface="Kohinoor Bangla"/>
              </a:rPr>
              <a:t>spectra, which are essentially the 'fingerprints' of a chemical species. Spectra are typically obtained experimentally, but may also be generated computationally from first principles. </a:t>
            </a:r>
          </a:p>
          <a:p>
            <a:pPr algn="just"/>
            <a:endParaRPr lang="en-US" sz="2400" dirty="0" smtClean="0">
              <a:latin typeface="Kohinoor Bangla"/>
              <a:cs typeface="Kohinoor Bangla"/>
            </a:endParaRPr>
          </a:p>
          <a:p>
            <a:pPr algn="just"/>
            <a:r>
              <a:rPr lang="en-US" sz="2400" dirty="0" smtClean="0">
                <a:latin typeface="Kohinoor Bangla"/>
                <a:cs typeface="Kohinoor Bangla"/>
              </a:rPr>
              <a:t>Fine-grained computational models are often size-intensive with respect to simulation length and sampling rate. This study focuses on the Compressed Sensing (CS) technique for reducing the necessary sampling rate. CS assumes a high degree of </a:t>
            </a:r>
            <a:r>
              <a:rPr lang="en-US" sz="2400" dirty="0" err="1" smtClean="0">
                <a:latin typeface="Kohinoor Bangla"/>
                <a:cs typeface="Kohinoor Bangla"/>
              </a:rPr>
              <a:t>sparsity</a:t>
            </a:r>
            <a:r>
              <a:rPr lang="en-US" sz="2400" dirty="0" smtClean="0">
                <a:latin typeface="Kohinoor Bangla"/>
                <a:cs typeface="Kohinoor Bangla"/>
              </a:rPr>
              <a:t> in the frequency domain of a signal and makes use of the L</a:t>
            </a:r>
            <a:r>
              <a:rPr lang="en-US" sz="2400" baseline="30000" dirty="0" smtClean="0">
                <a:latin typeface="Kohinoor Bangla"/>
                <a:cs typeface="Kohinoor Bangla"/>
              </a:rPr>
              <a:t>1</a:t>
            </a:r>
            <a:r>
              <a:rPr lang="en-US" sz="2400" dirty="0" smtClean="0">
                <a:latin typeface="Kohinoor Bangla"/>
                <a:cs typeface="Kohinoor Bangla"/>
              </a:rPr>
              <a:t> norm minimization technique to locate an optimally sparse vector of transformation coefficients. Here we apply it to modeled Optical Absorption spectra that traditionally use Fourier analysis for frequency resolution. </a:t>
            </a:r>
          </a:p>
          <a:p>
            <a:pPr algn="just"/>
            <a:endParaRPr lang="en-US" sz="2400" dirty="0" smtClean="0">
              <a:latin typeface="Kohinoor Bangla"/>
              <a:cs typeface="Kohinoor Bangla"/>
            </a:endParaRPr>
          </a:p>
          <a:p>
            <a:pPr algn="just"/>
            <a:r>
              <a:rPr lang="en-US" sz="2400" dirty="0" smtClean="0">
                <a:latin typeface="Kohinoor Bangla"/>
                <a:cs typeface="Kohinoor Bangla"/>
              </a:rPr>
              <a:t>Absorption spectroscopy is an oft-utilized technique in chemistry that investigates how a molecule or material interacts with electromagnetic radiation in the ultraviolet and visible frequencies. When a particular frequency corresponds with the gap between energy levels of a molecule, electrons can be excited into higher molecular orbital. Thus, for a range of frequencies, spectra will show peaks at the frequencies corresponding to the energy level gaps. Absorbance features only occurring at molecular features of interest with characteristic frequencies implies </a:t>
            </a:r>
            <a:r>
              <a:rPr lang="en-US" sz="2400" dirty="0" err="1" smtClean="0">
                <a:latin typeface="Kohinoor Bangla"/>
                <a:cs typeface="Kohinoor Bangla"/>
              </a:rPr>
              <a:t>sparsity</a:t>
            </a:r>
            <a:r>
              <a:rPr lang="en-US" sz="2400" dirty="0" smtClean="0">
                <a:latin typeface="Kohinoor Bangla"/>
                <a:cs typeface="Kohinoor Bangla"/>
              </a:rPr>
              <a:t> in the frequency domain.</a:t>
            </a:r>
          </a:p>
          <a:p>
            <a:pPr algn="just"/>
            <a:endParaRPr lang="en-US" sz="2400" dirty="0" smtClean="0">
              <a:latin typeface="Kohinoor Bangla"/>
              <a:cs typeface="Kohinoor Bangla"/>
            </a:endParaRPr>
          </a:p>
          <a:p>
            <a:pPr algn="just"/>
            <a:r>
              <a:rPr lang="en-US" sz="2400" dirty="0" smtClean="0">
                <a:latin typeface="Kohinoor Bangla"/>
                <a:cs typeface="Kohinoor Bangla"/>
              </a:rPr>
              <a:t>Consider a signal h(t) that is sampled n times with a spacing ∆t. The set of Fourier coefficients that we wish to find for a set of frequencies </a:t>
            </a:r>
            <a:r>
              <a:rPr lang="en-US" sz="2400" dirty="0" err="1" smtClean="0">
                <a:latin typeface="Kohinoor Bangla"/>
                <a:cs typeface="Kohinoor Bangla"/>
              </a:rPr>
              <a:t>ω</a:t>
            </a:r>
            <a:r>
              <a:rPr lang="en-US" sz="2400" baseline="-25000" dirty="0" err="1" smtClean="0">
                <a:latin typeface="Kohinoor Bangla"/>
                <a:cs typeface="Kohinoor Bangla"/>
              </a:rPr>
              <a:t>k</a:t>
            </a:r>
            <a:r>
              <a:rPr lang="en-US" sz="2400" dirty="0" smtClean="0">
                <a:latin typeface="Kohinoor Bangla"/>
                <a:cs typeface="Kohinoor Bangla"/>
              </a:rPr>
              <a:t> are given by </a:t>
            </a:r>
            <a:r>
              <a:rPr lang="en-US" sz="2400" dirty="0" err="1" smtClean="0">
                <a:latin typeface="Kohinoor Bangla"/>
                <a:cs typeface="Kohinoor Bangla"/>
              </a:rPr>
              <a:t>g</a:t>
            </a:r>
            <a:r>
              <a:rPr lang="en-US" sz="2400" baseline="-25000" dirty="0" err="1" smtClean="0">
                <a:latin typeface="Kohinoor Bangla"/>
                <a:cs typeface="Kohinoor Bangla"/>
              </a:rPr>
              <a:t>k</a:t>
            </a:r>
            <a:r>
              <a:rPr lang="en-US" sz="2400" dirty="0" err="1" smtClean="0">
                <a:latin typeface="Kohinoor Bangla"/>
                <a:cs typeface="Kohinoor Bangla"/>
              </a:rPr>
              <a:t>.</a:t>
            </a:r>
            <a:r>
              <a:rPr lang="en-US" sz="2400" dirty="0" smtClean="0">
                <a:latin typeface="Kohinoor Bangla"/>
                <a:cs typeface="Kohinoor Bangla"/>
              </a:rPr>
              <a:t>, where </a:t>
            </a:r>
            <a:r>
              <a:rPr lang="en-US" sz="2400" dirty="0" err="1" smtClean="0">
                <a:latin typeface="Kohinoor Bangla"/>
                <a:cs typeface="Kohinoor Bangla"/>
              </a:rPr>
              <a:t>g</a:t>
            </a:r>
            <a:r>
              <a:rPr lang="en-US" sz="2400" baseline="-25000" dirty="0" err="1" smtClean="0">
                <a:latin typeface="Kohinoor Bangla"/>
                <a:cs typeface="Kohinoor Bangla"/>
              </a:rPr>
              <a:t>k</a:t>
            </a:r>
            <a:r>
              <a:rPr lang="en-US" sz="2400" dirty="0" smtClean="0">
                <a:latin typeface="Kohinoor Bangla"/>
                <a:cs typeface="Kohinoor Bangla"/>
              </a:rPr>
              <a:t> is given by</a:t>
            </a:r>
          </a:p>
          <a:p>
            <a:pPr algn="just"/>
            <a:endParaRPr lang="en-US" sz="2400" dirty="0" smtClean="0">
              <a:latin typeface="Kohinoor Bangla"/>
              <a:cs typeface="Kohinoor Bangla"/>
            </a:endParaRPr>
          </a:p>
          <a:p>
            <a:pPr algn="just"/>
            <a:endParaRPr lang="en-US" sz="2400" dirty="0" smtClean="0">
              <a:latin typeface="Kohinoor Bangla"/>
              <a:cs typeface="Kohinoor Bangla"/>
            </a:endParaRPr>
          </a:p>
          <a:p>
            <a:pPr algn="just"/>
            <a:endParaRPr lang="en-US" sz="2400" dirty="0" smtClean="0">
              <a:latin typeface="Kohinoor Bangla"/>
              <a:cs typeface="Kohinoor Bangla"/>
            </a:endParaRPr>
          </a:p>
          <a:p>
            <a:pPr algn="just"/>
            <a:r>
              <a:rPr lang="en-US" sz="2400" dirty="0" smtClean="0">
                <a:latin typeface="Kohinoor Bangla"/>
                <a:cs typeface="Kohinoor Bangla"/>
              </a:rPr>
              <a:t>Casting this in matrix form, a Fourier matrix F is given by </a:t>
            </a:r>
          </a:p>
          <a:p>
            <a:pPr algn="just"/>
            <a:endParaRPr lang="en-US" sz="2400" dirty="0" smtClean="0">
              <a:latin typeface="Kohinoor Bangla"/>
              <a:cs typeface="Kohinoor Bangla"/>
            </a:endParaRPr>
          </a:p>
          <a:p>
            <a:pPr algn="just"/>
            <a:endParaRPr lang="en-US" sz="2400" dirty="0">
              <a:latin typeface="Kohinoor Bangla"/>
              <a:cs typeface="Kohinoor Bangla"/>
            </a:endParaRPr>
          </a:p>
          <a:p>
            <a:pPr algn="just"/>
            <a:endParaRPr lang="en-US" sz="2400" dirty="0" smtClean="0">
              <a:latin typeface="Kohinoor Bangla"/>
              <a:cs typeface="Kohinoor Bangla"/>
            </a:endParaRPr>
          </a:p>
          <a:p>
            <a:pPr algn="just"/>
            <a:r>
              <a:rPr lang="en-US" sz="2400" dirty="0" smtClean="0">
                <a:latin typeface="Kohinoor Bangla"/>
                <a:cs typeface="Kohinoor Bangla"/>
              </a:rPr>
              <a:t>so that the problem we wish to solve is simply </a:t>
            </a:r>
          </a:p>
          <a:p>
            <a:pPr algn="just"/>
            <a:endParaRPr lang="en-US" sz="2400" dirty="0" smtClean="0">
              <a:latin typeface="Kohinoor Bangla"/>
              <a:cs typeface="Kohinoor Bangla"/>
            </a:endParaRPr>
          </a:p>
          <a:p>
            <a:pPr algn="just"/>
            <a:endParaRPr lang="en-US" sz="2400" dirty="0">
              <a:latin typeface="Kohinoor Bangla"/>
              <a:cs typeface="Kohinoor Bangla"/>
            </a:endParaRPr>
          </a:p>
          <a:p>
            <a:pPr algn="just"/>
            <a:r>
              <a:rPr lang="en-US" sz="2400" dirty="0">
                <a:latin typeface="Kohinoor Bangla"/>
                <a:cs typeface="Kohinoor Bangla"/>
              </a:rPr>
              <a:t>In the case that we assume N &gt; n, this system is underdetermined and will in general have multiple solutions. Yet since we know that we are looking for a sparse solution the task is to find the solution to </a:t>
            </a:r>
            <a:r>
              <a:rPr lang="en-US" sz="2400" dirty="0" err="1" smtClean="0">
                <a:latin typeface="Kohinoor Bangla"/>
                <a:cs typeface="Kohinoor Bangla"/>
              </a:rPr>
              <a:t>Fg</a:t>
            </a:r>
            <a:r>
              <a:rPr lang="en-US" sz="2400" dirty="0" smtClean="0">
                <a:latin typeface="Kohinoor Bangla"/>
                <a:cs typeface="Kohinoor Bangla"/>
              </a:rPr>
              <a:t> = h that </a:t>
            </a:r>
            <a:r>
              <a:rPr lang="en-US" sz="2400" dirty="0">
                <a:latin typeface="Kohinoor Bangla"/>
                <a:cs typeface="Kohinoor Bangla"/>
              </a:rPr>
              <a:t>has the most coefficients </a:t>
            </a:r>
            <a:r>
              <a:rPr lang="en-US" sz="2400" dirty="0" err="1">
                <a:latin typeface="Kohinoor Bangla"/>
                <a:cs typeface="Kohinoor Bangla"/>
              </a:rPr>
              <a:t>g</a:t>
            </a:r>
            <a:r>
              <a:rPr lang="en-US" sz="2400" baseline="-25000" dirty="0" err="1">
                <a:latin typeface="Kohinoor Bangla"/>
                <a:cs typeface="Kohinoor Bangla"/>
              </a:rPr>
              <a:t>k</a:t>
            </a:r>
            <a:r>
              <a:rPr lang="en-US" sz="2400" dirty="0">
                <a:latin typeface="Kohinoor Bangla"/>
                <a:cs typeface="Kohinoor Bangla"/>
              </a:rPr>
              <a:t> that are zero. This can be done algorithmically by minimizing the L</a:t>
            </a:r>
            <a:r>
              <a:rPr lang="en-US" sz="2400" baseline="30000" dirty="0">
                <a:latin typeface="Kohinoor Bangla"/>
                <a:cs typeface="Kohinoor Bangla"/>
              </a:rPr>
              <a:t>1</a:t>
            </a:r>
            <a:r>
              <a:rPr lang="en-US" sz="2400" dirty="0">
                <a:latin typeface="Kohinoor Bangla"/>
                <a:cs typeface="Kohinoor Bangla"/>
              </a:rPr>
              <a:t> norm of </a:t>
            </a:r>
            <a:r>
              <a:rPr lang="en-US" sz="2400" dirty="0" smtClean="0">
                <a:latin typeface="Kohinoor Bangla"/>
                <a:cs typeface="Kohinoor Bangla"/>
              </a:rPr>
              <a:t>g. </a:t>
            </a:r>
            <a:r>
              <a:rPr lang="en-US" sz="2400" dirty="0">
                <a:latin typeface="Kohinoor Bangla"/>
                <a:cs typeface="Kohinoor Bangla"/>
              </a:rPr>
              <a:t>In order to allow for some level of noise in the signal the constraint can be loosened. This procedure, called basis pursuit </a:t>
            </a:r>
            <a:r>
              <a:rPr lang="en-US" sz="2400" dirty="0" err="1">
                <a:latin typeface="Kohinoor Bangla"/>
                <a:cs typeface="Kohinoor Bangla"/>
              </a:rPr>
              <a:t>denoising</a:t>
            </a:r>
            <a:r>
              <a:rPr lang="en-US" sz="2400" dirty="0">
                <a:latin typeface="Kohinoor Bangla"/>
                <a:cs typeface="Kohinoor Bangla"/>
              </a:rPr>
              <a:t> (BPDN), </a:t>
            </a:r>
            <a:r>
              <a:rPr lang="en-US" sz="2400" dirty="0" smtClean="0">
                <a:latin typeface="Kohinoor Bangla"/>
                <a:cs typeface="Kohinoor Bangla"/>
              </a:rPr>
              <a:t>is</a:t>
            </a:r>
          </a:p>
          <a:p>
            <a:pPr algn="just"/>
            <a:r>
              <a:rPr lang="en-US" sz="2400" dirty="0" smtClean="0">
                <a:latin typeface="Kohinoor Bangla"/>
                <a:cs typeface="Kohinoor Bangla"/>
              </a:rPr>
              <a:t>   given </a:t>
            </a:r>
            <a:r>
              <a:rPr lang="en-US" sz="2400" dirty="0">
                <a:latin typeface="Kohinoor Bangla"/>
                <a:cs typeface="Kohinoor Bangla"/>
              </a:rPr>
              <a:t>by </a:t>
            </a:r>
            <a:endParaRPr lang="en-US" sz="2400" dirty="0" smtClean="0">
              <a:latin typeface="Kohinoor Bangla"/>
              <a:cs typeface="Kohinoor Bangla"/>
            </a:endParaRPr>
          </a:p>
          <a:p>
            <a:pPr algn="just"/>
            <a:endParaRPr lang="en-US" sz="2400" dirty="0" smtClean="0">
              <a:latin typeface="Kohinoor Bangla"/>
              <a:cs typeface="Kohinoor Bangla"/>
            </a:endParaRPr>
          </a:p>
          <a:p>
            <a:pPr algn="just"/>
            <a:endParaRPr lang="en-US" sz="2400" dirty="0">
              <a:latin typeface="Kohinoor Bangla"/>
              <a:cs typeface="Kohinoor Bangla"/>
            </a:endParaRPr>
          </a:p>
          <a:p>
            <a:pPr algn="just"/>
            <a:r>
              <a:rPr lang="en-US" sz="2400" dirty="0" smtClean="0">
                <a:latin typeface="Kohinoor Bangla"/>
                <a:cs typeface="Kohinoor Bangla"/>
              </a:rPr>
              <a:t>                    where </a:t>
            </a:r>
            <a:r>
              <a:rPr lang="en-US" sz="2400" dirty="0" err="1">
                <a:latin typeface="Kohinoor Bangla"/>
                <a:cs typeface="Kohinoor Bangla"/>
              </a:rPr>
              <a:t>η</a:t>
            </a:r>
            <a:r>
              <a:rPr lang="en-US" sz="2400" dirty="0">
                <a:latin typeface="Kohinoor Bangla"/>
                <a:cs typeface="Kohinoor Bangla"/>
              </a:rPr>
              <a:t> is a threshold level.</a:t>
            </a:r>
            <a:br>
              <a:rPr lang="en-US" sz="2400" dirty="0">
                <a:latin typeface="Kohinoor Bangla"/>
                <a:cs typeface="Kohinoor Bangla"/>
              </a:rPr>
            </a:br>
            <a:endParaRPr lang="en-US" sz="2400" dirty="0" smtClean="0">
              <a:latin typeface="Kohinoor Bangla"/>
              <a:cs typeface="Kohinoor Bangla"/>
            </a:endParaRPr>
          </a:p>
          <a:p>
            <a:pPr algn="just"/>
            <a:endParaRPr lang="en-US" sz="2000" dirty="0" smtClean="0">
              <a:latin typeface="Kohinoor Bangla"/>
              <a:cs typeface="Kohinoor Bangla"/>
            </a:endParaRPr>
          </a:p>
          <a:p>
            <a:pPr algn="just"/>
            <a:endParaRPr lang="en-US" sz="2000" dirty="0" smtClean="0">
              <a:latin typeface="Kohinoor Bangla"/>
              <a:cs typeface="Kohinoor Bangla"/>
            </a:endParaRPr>
          </a:p>
          <a:p>
            <a:pPr algn="just"/>
            <a:endParaRPr lang="en-US" sz="2000" dirty="0" smtClean="0">
              <a:latin typeface="Kohinoor Bangla"/>
              <a:cs typeface="Kohinoor Bangla"/>
            </a:endParaRPr>
          </a:p>
          <a:p>
            <a:pPr algn="just"/>
            <a:endParaRPr lang="en-US" sz="2000" dirty="0" smtClean="0">
              <a:latin typeface="Kohinoor Bangla"/>
              <a:cs typeface="Kohinoor Bangla"/>
            </a:endParaRPr>
          </a:p>
          <a:p>
            <a:pPr algn="just"/>
            <a:endParaRPr lang="en-US" sz="2000" baseline="-25000" dirty="0" smtClean="0">
              <a:latin typeface="Kohinoor Bangla"/>
              <a:cs typeface="Kohinoor Bangla"/>
            </a:endParaRPr>
          </a:p>
          <a:p>
            <a:pPr algn="just"/>
            <a:endParaRPr lang="en-US" sz="2000" dirty="0" smtClean="0">
              <a:latin typeface="Kohinoor Bangla"/>
              <a:cs typeface="Kohinoor Bangla"/>
            </a:endParaRPr>
          </a:p>
          <a:p>
            <a:pPr algn="just"/>
            <a:endParaRPr lang="en-US" sz="2000" dirty="0" smtClean="0">
              <a:latin typeface="Kohinoor Bangla"/>
              <a:cs typeface="Kohinoor Bangla"/>
            </a:endParaRPr>
          </a:p>
          <a:p>
            <a:pPr algn="just"/>
            <a:endParaRPr lang="en-US" sz="2000" dirty="0" smtClean="0">
              <a:latin typeface="Kohinoor Bangla"/>
              <a:cs typeface="Kohinoor Bangla"/>
            </a:endParaRPr>
          </a:p>
          <a:p>
            <a:pPr algn="just"/>
            <a:endParaRPr lang="en-US" sz="2000" dirty="0" smtClean="0">
              <a:latin typeface="Kohinoor Bangla"/>
              <a:cs typeface="Kohinoor Bangla"/>
            </a:endParaRPr>
          </a:p>
          <a:p>
            <a:pPr algn="just"/>
            <a:endParaRPr lang="en-US" sz="2000" dirty="0">
              <a:latin typeface="Kohinoor Bangla"/>
              <a:cs typeface="Kohinoor Bangla"/>
            </a:endParaRPr>
          </a:p>
          <a:p>
            <a:pPr algn="just"/>
            <a:endParaRPr lang="en-US" sz="2000" dirty="0" smtClean="0">
              <a:latin typeface="Kohinoor Bangla"/>
              <a:cs typeface="Kohinoor Bangla"/>
            </a:endParaRPr>
          </a:p>
          <a:p>
            <a:pPr algn="just"/>
            <a:endParaRPr lang="en-US" sz="2000" dirty="0" smtClean="0">
              <a:latin typeface="Kohinoor Bangla"/>
              <a:cs typeface="Kohinoor Bangla"/>
            </a:endParaRPr>
          </a:p>
          <a:p>
            <a:pPr algn="just"/>
            <a:endParaRPr lang="en-US" sz="2000" dirty="0">
              <a:latin typeface="Kohinoor Bangla"/>
              <a:cs typeface="Kohinoor Bangla"/>
            </a:endParaRPr>
          </a:p>
        </p:txBody>
      </p:sp>
      <p:grpSp>
        <p:nvGrpSpPr>
          <p:cNvPr id="34" name="Group 33"/>
          <p:cNvGrpSpPr/>
          <p:nvPr/>
        </p:nvGrpSpPr>
        <p:grpSpPr>
          <a:xfrm>
            <a:off x="380745" y="21768134"/>
            <a:ext cx="14061224" cy="13779044"/>
            <a:chOff x="380745" y="21567626"/>
            <a:chExt cx="14061224" cy="13779044"/>
          </a:xfrm>
        </p:grpSpPr>
        <p:sp>
          <p:nvSpPr>
            <p:cNvPr id="26" name="Rounded Rectangle 25"/>
            <p:cNvSpPr/>
            <p:nvPr/>
          </p:nvSpPr>
          <p:spPr>
            <a:xfrm>
              <a:off x="380745" y="21567626"/>
              <a:ext cx="14061224" cy="12646304"/>
            </a:xfrm>
            <a:prstGeom prst="roundRect">
              <a:avLst/>
            </a:prstGeom>
            <a:noFill/>
            <a:ln w="304800">
              <a:solidFill>
                <a:srgbClr val="DBC99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143931" y="21941962"/>
              <a:ext cx="8219478" cy="830997"/>
            </a:xfrm>
            <a:prstGeom prst="rect">
              <a:avLst/>
            </a:prstGeom>
            <a:noFill/>
          </p:spPr>
          <p:txBody>
            <a:bodyPr wrap="none" rtlCol="0">
              <a:spAutoFit/>
            </a:bodyPr>
            <a:lstStyle/>
            <a:p>
              <a:pPr algn="ctr"/>
              <a:r>
                <a:rPr lang="en-US" sz="4800" dirty="0" smtClean="0">
                  <a:latin typeface="Kohinoor Bangla"/>
                  <a:cs typeface="Kohinoor Bangla"/>
                </a:rPr>
                <a:t>Part One: Known Ideal Signal</a:t>
              </a:r>
            </a:p>
          </p:txBody>
        </p:sp>
        <p:pic>
          <p:nvPicPr>
            <p:cNvPr id="30" name="Picture 29" descr="samplingtimes_ideal_test.png"/>
            <p:cNvPicPr>
              <a:picLocks noChangeAspect="1"/>
            </p:cNvPicPr>
            <p:nvPr/>
          </p:nvPicPr>
          <p:blipFill rotWithShape="1">
            <a:blip r:embed="rId5">
              <a:extLst>
                <a:ext uri="{28A0092B-C50C-407E-A947-70E740481C1C}">
                  <a14:useLocalDpi xmlns:a14="http://schemas.microsoft.com/office/drawing/2010/main" val="0"/>
                </a:ext>
              </a:extLst>
            </a:blip>
            <a:srcRect l="5304" t="4977" r="6838" b="11530"/>
            <a:stretch/>
          </p:blipFill>
          <p:spPr>
            <a:xfrm>
              <a:off x="7152070" y="23055274"/>
              <a:ext cx="6820634" cy="9688018"/>
            </a:xfrm>
            <a:prstGeom prst="rect">
              <a:avLst/>
            </a:prstGeom>
            <a:ln w="28575" cmpd="sng">
              <a:solidFill>
                <a:srgbClr val="FFFFFF"/>
              </a:solidFill>
            </a:ln>
          </p:spPr>
        </p:pic>
        <p:pic>
          <p:nvPicPr>
            <p:cNvPr id="31" name="Picture 30" descr="idealsig_shortsample.png"/>
            <p:cNvPicPr>
              <a:picLocks noChangeAspect="1"/>
            </p:cNvPicPr>
            <p:nvPr/>
          </p:nvPicPr>
          <p:blipFill rotWithShape="1">
            <a:blip r:embed="rId6">
              <a:extLst>
                <a:ext uri="{28A0092B-C50C-407E-A947-70E740481C1C}">
                  <a14:useLocalDpi xmlns:a14="http://schemas.microsoft.com/office/drawing/2010/main" val="0"/>
                </a:ext>
              </a:extLst>
            </a:blip>
            <a:srcRect l="6308" r="7500" b="3809"/>
            <a:stretch/>
          </p:blipFill>
          <p:spPr>
            <a:xfrm>
              <a:off x="764163" y="22706123"/>
              <a:ext cx="6129997" cy="5130800"/>
            </a:xfrm>
            <a:prstGeom prst="rect">
              <a:avLst/>
            </a:prstGeom>
            <a:ln w="28575" cmpd="sng">
              <a:noFill/>
            </a:ln>
          </p:spPr>
        </p:pic>
        <p:sp>
          <p:nvSpPr>
            <p:cNvPr id="32" name="TextBox 31"/>
            <p:cNvSpPr txBox="1"/>
            <p:nvPr/>
          </p:nvSpPr>
          <p:spPr>
            <a:xfrm>
              <a:off x="764163" y="27836923"/>
              <a:ext cx="6387907" cy="7509747"/>
            </a:xfrm>
            <a:prstGeom prst="rect">
              <a:avLst/>
            </a:prstGeom>
            <a:noFill/>
          </p:spPr>
          <p:txBody>
            <a:bodyPr wrap="square" rtlCol="0">
              <a:spAutoFit/>
            </a:bodyPr>
            <a:lstStyle/>
            <a:p>
              <a:pPr algn="just"/>
              <a:r>
                <a:rPr lang="en-US" sz="2400" dirty="0" smtClean="0">
                  <a:latin typeface="Kohinoor Bangla"/>
                  <a:cs typeface="Kohinoor Bangla"/>
                </a:rPr>
                <a:t>The plot above shows an ideal signal that was generated to use as a test case for our CS model with functional form:</a:t>
              </a:r>
            </a:p>
            <a:p>
              <a:pPr algn="just"/>
              <a:endParaRPr lang="en-US" sz="2400" dirty="0">
                <a:latin typeface="Kohinoor Bangla"/>
                <a:cs typeface="Kohinoor Bangla"/>
              </a:endParaRPr>
            </a:p>
            <a:p>
              <a:pPr algn="just"/>
              <a:r>
                <a:rPr lang="en-US" sz="2400" dirty="0" smtClean="0">
                  <a:latin typeface="Kohinoor Bangla"/>
                  <a:cs typeface="Kohinoor Bangla"/>
                </a:rPr>
                <a:t>The number of points to sample in the above plot was 400. </a:t>
              </a:r>
            </a:p>
            <a:p>
              <a:pPr algn="just"/>
              <a:endParaRPr lang="en-US" sz="2400" dirty="0">
                <a:latin typeface="Kohinoor Bangla"/>
                <a:cs typeface="Kohinoor Bangla"/>
              </a:endParaRPr>
            </a:p>
            <a:p>
              <a:pPr algn="just"/>
              <a:r>
                <a:rPr lang="en-US" sz="2400" dirty="0" smtClean="0">
                  <a:latin typeface="Kohinoor Bangla"/>
                  <a:cs typeface="Kohinoor Bangla"/>
                </a:rPr>
                <a:t>The plot on the right shows a variety of reconstructed samples (via CS and Fourier Transform) with number of sampled points from top to bottom being: 100,200,300,400, and 500. The total number of the signal was 2000 points so these sampling sizes correspond to reconstructions using 5, 10, 15,</a:t>
              </a:r>
            </a:p>
            <a:p>
              <a:pPr algn="just"/>
              <a:r>
                <a:rPr lang="en-US" sz="2400" dirty="0" smtClean="0">
                  <a:latin typeface="Kohinoor Bangla"/>
                  <a:cs typeface="Kohinoor Bangla"/>
                </a:rPr>
                <a:t>  20, and 25% of sampled points,</a:t>
              </a:r>
            </a:p>
            <a:p>
              <a:pPr algn="just"/>
              <a:r>
                <a:rPr lang="en-US" sz="2400" dirty="0">
                  <a:latin typeface="Kohinoor Bangla"/>
                  <a:cs typeface="Kohinoor Bangla"/>
                </a:rPr>
                <a:t> </a:t>
              </a:r>
              <a:r>
                <a:rPr lang="en-US" sz="2400" dirty="0" smtClean="0">
                  <a:latin typeface="Kohinoor Bangla"/>
                  <a:cs typeface="Kohinoor Bangla"/>
                </a:rPr>
                <a:t>      respectively.</a:t>
              </a:r>
            </a:p>
            <a:p>
              <a:pPr algn="just"/>
              <a:endParaRPr lang="en-US" sz="2400" dirty="0" smtClean="0">
                <a:latin typeface="Kohinoor Bangla"/>
                <a:cs typeface="Kohinoor Bangla"/>
              </a:endParaRPr>
            </a:p>
            <a:p>
              <a:endParaRPr lang="en-US" dirty="0"/>
            </a:p>
          </p:txBody>
        </p:sp>
        <p:pic>
          <p:nvPicPr>
            <p:cNvPr id="33" name="Picture 32"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463" y="29025851"/>
              <a:ext cx="5827137" cy="284814"/>
            </a:xfrm>
            <a:prstGeom prst="rect">
              <a:avLst/>
            </a:prstGeom>
          </p:spPr>
        </p:pic>
      </p:grpSp>
      <p:pic>
        <p:nvPicPr>
          <p:cNvPr id="35" name="Picture 34"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1087" y="14352544"/>
            <a:ext cx="2841625" cy="818641"/>
          </a:xfrm>
          <a:prstGeom prst="rect">
            <a:avLst/>
          </a:prstGeom>
        </p:spPr>
      </p:pic>
      <p:pic>
        <p:nvPicPr>
          <p:cNvPr id="36" name="Picture 35"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32826" y="15831760"/>
            <a:ext cx="3069886" cy="692596"/>
          </a:xfrm>
          <a:prstGeom prst="rect">
            <a:avLst/>
          </a:prstGeom>
        </p:spPr>
      </p:pic>
      <p:pic>
        <p:nvPicPr>
          <p:cNvPr id="37" name="Picture 36"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32600" y="17317317"/>
            <a:ext cx="1117600" cy="312549"/>
          </a:xfrm>
          <a:prstGeom prst="rect">
            <a:avLst/>
          </a:prstGeom>
        </p:spPr>
      </p:pic>
      <p:pic>
        <p:nvPicPr>
          <p:cNvPr id="38" name="Picture 37" descr="latex-image-1.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11857" y="19983466"/>
            <a:ext cx="4703762" cy="500400"/>
          </a:xfrm>
          <a:prstGeom prst="rect">
            <a:avLst/>
          </a:prstGeom>
        </p:spPr>
      </p:pic>
      <p:pic>
        <p:nvPicPr>
          <p:cNvPr id="39" name="Picture 38" descr="IdealCase_H2O.png"/>
          <p:cNvPicPr>
            <a:picLocks noChangeAspect="1"/>
          </p:cNvPicPr>
          <p:nvPr/>
        </p:nvPicPr>
        <p:blipFill rotWithShape="1">
          <a:blip r:embed="rId12">
            <a:extLst>
              <a:ext uri="{28A0092B-C50C-407E-A947-70E740481C1C}">
                <a14:useLocalDpi xmlns:a14="http://schemas.microsoft.com/office/drawing/2010/main" val="0"/>
              </a:ext>
            </a:extLst>
          </a:blip>
          <a:srcRect l="6697" r="6731" b="4667"/>
          <a:stretch/>
        </p:blipFill>
        <p:spPr>
          <a:xfrm>
            <a:off x="15905950" y="7009333"/>
            <a:ext cx="4477428" cy="3697941"/>
          </a:xfrm>
          <a:prstGeom prst="rect">
            <a:avLst/>
          </a:prstGeom>
        </p:spPr>
      </p:pic>
      <p:pic>
        <p:nvPicPr>
          <p:cNvPr id="40" name="Picture 39" descr="400pts_damp10_dipol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23162" y="6521450"/>
            <a:ext cx="5735303" cy="5194546"/>
          </a:xfrm>
          <a:prstGeom prst="rect">
            <a:avLst/>
          </a:prstGeom>
        </p:spPr>
      </p:pic>
      <p:pic>
        <p:nvPicPr>
          <p:cNvPr id="42" name="Picture 41" descr="blossoms.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4381472" y="38486"/>
            <a:ext cx="4859094" cy="3697466"/>
          </a:xfrm>
          <a:prstGeom prst="rect">
            <a:avLst/>
          </a:prstGeom>
        </p:spPr>
      </p:pic>
      <p:pic>
        <p:nvPicPr>
          <p:cNvPr id="43" name="Picture 42" descr="FT_ssComp.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033060" y="11263120"/>
            <a:ext cx="6450721" cy="4838041"/>
          </a:xfrm>
          <a:prstGeom prst="rect">
            <a:avLst/>
          </a:prstGeom>
        </p:spPr>
      </p:pic>
      <p:pic>
        <p:nvPicPr>
          <p:cNvPr id="44" name="Picture 43" descr="lowss_C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464394" y="16524356"/>
            <a:ext cx="6222943" cy="4667207"/>
          </a:xfrm>
          <a:prstGeom prst="rect">
            <a:avLst/>
          </a:prstGeom>
        </p:spPr>
      </p:pic>
      <p:pic>
        <p:nvPicPr>
          <p:cNvPr id="45" name="Picture 44" descr="wandwoDamping.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687337" y="11780847"/>
            <a:ext cx="6324678" cy="4743509"/>
          </a:xfrm>
          <a:prstGeom prst="rect">
            <a:avLst/>
          </a:prstGeom>
        </p:spPr>
      </p:pic>
      <p:sp>
        <p:nvSpPr>
          <p:cNvPr id="2" name="TextBox 1"/>
          <p:cNvSpPr txBox="1"/>
          <p:nvPr/>
        </p:nvSpPr>
        <p:spPr>
          <a:xfrm>
            <a:off x="15033060" y="26476194"/>
            <a:ext cx="13950988" cy="4154983"/>
          </a:xfrm>
          <a:prstGeom prst="rect">
            <a:avLst/>
          </a:prstGeom>
          <a:noFill/>
        </p:spPr>
        <p:txBody>
          <a:bodyPr wrap="square" rtlCol="0">
            <a:spAutoFit/>
          </a:bodyPr>
          <a:lstStyle/>
          <a:p>
            <a:r>
              <a:rPr lang="en-US" sz="2400" dirty="0">
                <a:latin typeface="Kohinoor Bangla"/>
                <a:cs typeface="Kohinoor Bangla"/>
              </a:rPr>
              <a:t>As shown above, the compressed sensing technique was able to capture the absorption spectrum to a least semi-quantitative accuracy. In practice this is good enough for most applications. This has profound implications for the computational chemistry community as it allows for highly accurate calculations to be run for a shorter period of time without sacrificing much in the quality of results</a:t>
            </a:r>
            <a:r>
              <a:rPr lang="en-US" sz="2400" dirty="0" smtClean="0">
                <a:latin typeface="Kohinoor Bangla"/>
                <a:cs typeface="Kohinoor Bangla"/>
              </a:rPr>
              <a:t>.</a:t>
            </a:r>
          </a:p>
          <a:p>
            <a:endParaRPr lang="en-US" sz="2400" dirty="0">
              <a:latin typeface="Kohinoor Bangla"/>
              <a:cs typeface="Kohinoor Bangla"/>
            </a:endParaRPr>
          </a:p>
          <a:p>
            <a:r>
              <a:rPr lang="en-US" sz="2400" dirty="0">
                <a:latin typeface="Kohinoor Bangla"/>
                <a:cs typeface="Kohinoor Bangla"/>
              </a:rPr>
              <a:t>Our tests above utilized the SPGL1 basis pursuit method due to its speed advantage over other </a:t>
            </a:r>
            <a:r>
              <a:rPr lang="en-US" sz="2400" i="1" dirty="0" smtClean="0">
                <a:latin typeface="Kohinoor Bangla"/>
                <a:cs typeface="Kohinoor Bangla"/>
              </a:rPr>
              <a:t>L</a:t>
            </a:r>
            <a:r>
              <a:rPr lang="en-US" sz="2400" i="1" baseline="30000" dirty="0" smtClean="0">
                <a:latin typeface="Kohinoor Bangla"/>
                <a:cs typeface="Kohinoor Bangla"/>
              </a:rPr>
              <a:t>1</a:t>
            </a:r>
            <a:r>
              <a:rPr lang="en-US" sz="2400" dirty="0" smtClean="0">
                <a:latin typeface="Kohinoor Bangla"/>
                <a:cs typeface="Kohinoor Bangla"/>
              </a:rPr>
              <a:t> </a:t>
            </a:r>
            <a:r>
              <a:rPr lang="en-US" sz="2400" dirty="0">
                <a:latin typeface="Kohinoor Bangla"/>
                <a:cs typeface="Kohinoor Bangla"/>
              </a:rPr>
              <a:t>minimization algorithms such as CVX. However, other possible methods for further reducing the time of calculation include running a coarse calculation first to determine key windows of interest, followed by a second fine-grained spectra (artificially setting some of the rows in the Fourier matrix to zero).</a:t>
            </a:r>
          </a:p>
        </p:txBody>
      </p:sp>
    </p:spTree>
    <p:extLst>
      <p:ext uri="{BB962C8B-B14F-4D97-AF65-F5344CB8AC3E}">
        <p14:creationId xmlns:p14="http://schemas.microsoft.com/office/powerpoint/2010/main" val="2102652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760</TotalTime>
  <Words>851</Words>
  <Application>Microsoft Macintosh PowerPoint</Application>
  <PresentationFormat>Custom</PresentationFormat>
  <Paragraphs>58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Camille Houferak</dc:creator>
  <cp:lastModifiedBy>Joseph Kasper</cp:lastModifiedBy>
  <cp:revision>36</cp:revision>
  <dcterms:created xsi:type="dcterms:W3CDTF">2016-03-13T22:03:09Z</dcterms:created>
  <dcterms:modified xsi:type="dcterms:W3CDTF">2016-03-14T15:24:10Z</dcterms:modified>
</cp:coreProperties>
</file>