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45" r:id="rId2"/>
    <p:sldId id="1397" r:id="rId3"/>
    <p:sldId id="1414" r:id="rId4"/>
    <p:sldId id="1425" r:id="rId5"/>
    <p:sldId id="1426" r:id="rId6"/>
    <p:sldId id="1429" r:id="rId7"/>
    <p:sldId id="1427" r:id="rId8"/>
    <p:sldId id="1430" r:id="rId9"/>
    <p:sldId id="1439" r:id="rId10"/>
    <p:sldId id="1440" r:id="rId11"/>
    <p:sldId id="1454" r:id="rId12"/>
    <p:sldId id="1442" r:id="rId13"/>
    <p:sldId id="1443" r:id="rId14"/>
    <p:sldId id="1444" r:id="rId15"/>
    <p:sldId id="1445" r:id="rId16"/>
    <p:sldId id="1446" r:id="rId17"/>
    <p:sldId id="1455" r:id="rId18"/>
    <p:sldId id="1448" r:id="rId19"/>
    <p:sldId id="1450" r:id="rId20"/>
    <p:sldId id="1456" r:id="rId21"/>
    <p:sldId id="1457" r:id="rId22"/>
    <p:sldId id="1458" r:id="rId23"/>
    <p:sldId id="1460" r:id="rId24"/>
    <p:sldId id="1461" r:id="rId25"/>
    <p:sldId id="1462" r:id="rId26"/>
    <p:sldId id="1464" r:id="rId27"/>
    <p:sldId id="1465" r:id="rId28"/>
    <p:sldId id="1466" r:id="rId29"/>
    <p:sldId id="1467" r:id="rId30"/>
    <p:sldId id="1468" r:id="rId31"/>
    <p:sldId id="1469" r:id="rId32"/>
    <p:sldId id="1471" r:id="rId33"/>
    <p:sldId id="1472" r:id="rId34"/>
    <p:sldId id="1474" r:id="rId35"/>
    <p:sldId id="1476" r:id="rId36"/>
    <p:sldId id="1478" r:id="rId37"/>
    <p:sldId id="1477" r:id="rId38"/>
    <p:sldId id="1479" r:id="rId39"/>
    <p:sldId id="1480" r:id="rId40"/>
    <p:sldId id="1481" r:id="rId41"/>
    <p:sldId id="1484" r:id="rId42"/>
    <p:sldId id="1485" r:id="rId43"/>
    <p:sldId id="1486" r:id="rId44"/>
    <p:sldId id="1487" r:id="rId45"/>
    <p:sldId id="1483" r:id="rId46"/>
    <p:sldId id="1489" r:id="rId47"/>
    <p:sldId id="1488" r:id="rId48"/>
    <p:sldId id="1437" r:id="rId49"/>
    <p:sldId id="1062" r:id="rId50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117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23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35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47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588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2705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199823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6940" algn="l" defTabSz="914235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혁" initials="권" lastIdx="1" clrIdx="0">
    <p:extLst>
      <p:ext uri="{19B8F6BF-5375-455C-9EA6-DF929625EA0E}">
        <p15:presenceInfo xmlns:p15="http://schemas.microsoft.com/office/powerpoint/2012/main" userId="7f925499bf62ed12" providerId="Windows Live"/>
      </p:ext>
    </p:extLst>
  </p:cmAuthor>
  <p:cmAuthor id="2" name="김 태룡" initials="김태" lastIdx="6" clrIdx="1">
    <p:extLst>
      <p:ext uri="{19B8F6BF-5375-455C-9EA6-DF929625EA0E}">
        <p15:presenceInfo xmlns:p15="http://schemas.microsoft.com/office/powerpoint/2012/main" userId="c57d49b332a2fc83" providerId="Windows Live"/>
      </p:ext>
    </p:extLst>
  </p:cmAuthor>
  <p:cmAuthor id="3" name="hjkim@jionlab.co.kr" initials="h" lastIdx="0" clrIdx="2">
    <p:extLst>
      <p:ext uri="{19B8F6BF-5375-455C-9EA6-DF929625EA0E}">
        <p15:presenceInfo xmlns:p15="http://schemas.microsoft.com/office/powerpoint/2012/main" userId="07b4a5dac063ab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CECFF"/>
    <a:srgbClr val="735731"/>
    <a:srgbClr val="ECEC40"/>
    <a:srgbClr val="FE5815"/>
    <a:srgbClr val="996633"/>
    <a:srgbClr val="279AA9"/>
    <a:srgbClr val="B7D333"/>
    <a:srgbClr val="B09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2" autoAdjust="0"/>
    <p:restoredTop sz="98449" autoAdjust="0"/>
  </p:normalViewPr>
  <p:slideViewPr>
    <p:cSldViewPr>
      <p:cViewPr varScale="1">
        <p:scale>
          <a:sx n="89" d="100"/>
          <a:sy n="89" d="100"/>
        </p:scale>
        <p:origin x="96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114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3972" tIns="46986" rIns="93972" bIns="46986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3972" tIns="46986" rIns="93972" bIns="46986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B5CDA71-9F77-46EF-89A9-1FF756C858C6}" type="datetimeFigureOut">
              <a:rPr lang="ko-KR" altLang="en-US"/>
              <a:pPr>
                <a:defRPr/>
              </a:pPr>
              <a:t>2018-10-30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3972" tIns="46986" rIns="93972" bIns="46986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3972" tIns="46986" rIns="93972" bIns="4698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3743C571-9A90-43BA-AB6C-7A7069A4EDF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92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90" tIns="49544" rIns="99090" bIns="49544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90" tIns="49544" rIns="99090" bIns="49544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8A91FAE-E99D-4C90-9014-D2EED0A1C1AA}" type="datetimeFigureOut">
              <a:rPr lang="ko-KR" altLang="en-US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6763"/>
            <a:ext cx="554513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90" tIns="49544" rIns="99090" bIns="4954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90" tIns="49544" rIns="99090" bIns="495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90" tIns="49544" rIns="99090" bIns="49544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90" tIns="49544" rIns="99090" bIns="4954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84F5A233-0E79-4221-8787-6B37CCF971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926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7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5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7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81050" y="766763"/>
            <a:ext cx="5541963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2508A4-4A2A-4F42-A2C9-866D9006B85E}" type="slidenum">
              <a:rPr lang="ko-KR" altLang="en-US" smtClean="0"/>
              <a:pPr/>
              <a:t>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36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81050" y="766763"/>
            <a:ext cx="5541963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2508A4-4A2A-4F42-A2C9-866D9006B85E}" type="slidenum">
              <a:rPr lang="ko-KR" altLang="en-US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905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2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1755776"/>
            <a:ext cx="9906000" cy="4225925"/>
          </a:xfrm>
          <a:prstGeom prst="rect">
            <a:avLst/>
          </a:prstGeom>
          <a:gradFill rotWithShape="1">
            <a:gsLst>
              <a:gs pos="0">
                <a:srgbClr val="0096D6"/>
              </a:gs>
              <a:gs pos="100000">
                <a:srgbClr val="061C2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3" descr="Picture4.png"/>
          <p:cNvPicPr>
            <a:picLocks noChangeAspect="1"/>
          </p:cNvPicPr>
          <p:nvPr userDrawn="1"/>
        </p:nvPicPr>
        <p:blipFill>
          <a:blip r:embed="rId3" cstate="print"/>
          <a:srcRect l="3365" t="2087" r="1521" b="2087"/>
          <a:stretch>
            <a:fillRect/>
          </a:stretch>
        </p:blipFill>
        <p:spPr bwMode="auto">
          <a:xfrm>
            <a:off x="-15874" y="1577976"/>
            <a:ext cx="9648825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C4BEF6B3-D902-4F08-9AEF-165669051131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3FC41CA6-A47F-4FC4-B090-CAFD05DC2F93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3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2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3" indent="0">
              <a:buNone/>
              <a:defRPr sz="1800" b="1"/>
            </a:lvl3pPr>
            <a:lvl4pPr marL="1371575" indent="0">
              <a:buNone/>
              <a:defRPr sz="1600" b="1"/>
            </a:lvl4pPr>
            <a:lvl5pPr marL="1828766" indent="0">
              <a:buNone/>
              <a:defRPr sz="1600" b="1"/>
            </a:lvl5pPr>
            <a:lvl6pPr marL="2285958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2" indent="0">
              <a:buNone/>
              <a:defRPr sz="1600" b="1"/>
            </a:lvl8pPr>
            <a:lvl9pPr marL="3657533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5CE4-7B33-405B-9914-19EC9710EB2B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BD280-4BF7-4469-9031-9DDC8E89266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3" indent="0">
              <a:buNone/>
              <a:defRPr sz="1000"/>
            </a:lvl3pPr>
            <a:lvl4pPr marL="1371575" indent="0">
              <a:buNone/>
              <a:defRPr sz="900"/>
            </a:lvl4pPr>
            <a:lvl5pPr marL="1828766" indent="0">
              <a:buNone/>
              <a:defRPr sz="900"/>
            </a:lvl5pPr>
            <a:lvl6pPr marL="2285958" indent="0">
              <a:buNone/>
              <a:defRPr sz="900"/>
            </a:lvl6pPr>
            <a:lvl7pPr marL="2743150" indent="0">
              <a:buNone/>
              <a:defRPr sz="900"/>
            </a:lvl7pPr>
            <a:lvl8pPr marL="3200342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288BF-C97F-49E2-8F59-456159BA2F27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281C5-0A7D-4B01-BE38-5B180A78EE0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ryfj\Documents\Projects\2008\09-18 Company Meeting\Speaker Art\pngs\clouds.png"/>
          <p:cNvPicPr>
            <a:picLocks noChangeAspect="1" noChangeArrowheads="1"/>
          </p:cNvPicPr>
          <p:nvPr userDrawn="1"/>
        </p:nvPicPr>
        <p:blipFill>
          <a:blip r:embed="rId2" cstate="print"/>
          <a:srcRect l="2715" t="13524" r="7829" b="41209"/>
          <a:stretch>
            <a:fillRect/>
          </a:stretch>
        </p:blipFill>
        <p:spPr bwMode="auto">
          <a:xfrm>
            <a:off x="-15874" y="0"/>
            <a:ext cx="9921875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7" descr="contr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17838"/>
            <a:ext cx="9906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10" descr="그림1.png"/>
          <p:cNvPicPr>
            <a:picLocks noChangeAspect="1"/>
          </p:cNvPicPr>
          <p:nvPr userDrawn="1"/>
        </p:nvPicPr>
        <p:blipFill>
          <a:blip r:embed="rId4" cstate="print"/>
          <a:srcRect b="52103"/>
          <a:stretch>
            <a:fillRect/>
          </a:stretch>
        </p:blipFill>
        <p:spPr bwMode="auto">
          <a:xfrm>
            <a:off x="0" y="4763"/>
            <a:ext cx="9906000" cy="270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 userDrawn="1"/>
        </p:nvSpPr>
        <p:spPr bwMode="auto">
          <a:xfrm>
            <a:off x="128588" y="6550025"/>
            <a:ext cx="56880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 dirty="0">
                <a:solidFill>
                  <a:srgbClr val="FE5815"/>
                </a:solidFill>
                <a:latin typeface="맑은 고딕" pitchFamily="34" charset="-127"/>
              </a:rPr>
              <a:t>People</a:t>
            </a:r>
            <a:r>
              <a:rPr kumimoji="0" lang="en-US" altLang="ko-KR" sz="1600" dirty="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 dirty="0">
                <a:solidFill>
                  <a:srgbClr val="F79646"/>
                </a:solidFill>
                <a:latin typeface="맑은 고딕" pitchFamily="34" charset="-127"/>
              </a:rPr>
              <a:t>and</a:t>
            </a:r>
            <a:r>
              <a:rPr kumimoji="0" lang="en-US" altLang="ko-KR" sz="1600" dirty="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 dirty="0">
                <a:solidFill>
                  <a:srgbClr val="9BBB59"/>
                </a:solidFill>
                <a:latin typeface="맑은 고딕" pitchFamily="34" charset="-127"/>
              </a:rPr>
              <a:t>Light</a:t>
            </a:r>
            <a:r>
              <a:rPr kumimoji="0" lang="en-US" altLang="ko-KR" sz="1600" dirty="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 dirty="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8F28-FC76-4203-8E18-F59A09943C1F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8C9D7-F276-442B-9D11-5ED0BF000E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72747-24DA-4AA4-9D33-D9BB0C1A6732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91418-2530-41A5-B20C-9EE53886C1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4" name="직사각형 6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1755776"/>
            <a:ext cx="9906000" cy="4225925"/>
          </a:xfrm>
          <a:prstGeom prst="rect">
            <a:avLst/>
          </a:prstGeom>
          <a:gradFill rotWithShape="1">
            <a:gsLst>
              <a:gs pos="0">
                <a:srgbClr val="0096D6"/>
              </a:gs>
              <a:gs pos="100000">
                <a:srgbClr val="061C2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4E1C501B-BF7F-456A-BE8E-2D0BF1DE0B97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2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AF1E2FC7-F986-4E73-A844-27587A0EF7D4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2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2"/>
          <p:cNvSpPr/>
          <p:nvPr userDrawn="1"/>
        </p:nvSpPr>
        <p:spPr>
          <a:xfrm>
            <a:off x="0" y="1628776"/>
            <a:ext cx="9906000" cy="46085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7" name="Picture 63" descr="Picture4.png"/>
          <p:cNvPicPr>
            <a:picLocks noChangeAspect="1"/>
          </p:cNvPicPr>
          <p:nvPr userDrawn="1"/>
        </p:nvPicPr>
        <p:blipFill>
          <a:blip r:embed="rId3" cstate="print"/>
          <a:srcRect l="3365" t="2087" r="1521" b="2087"/>
          <a:stretch>
            <a:fillRect/>
          </a:stretch>
        </p:blipFill>
        <p:spPr bwMode="auto">
          <a:xfrm>
            <a:off x="-15874" y="1577976"/>
            <a:ext cx="9648825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C15A8479-9376-4C04-8210-25FEFDF29606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377653E9-FE30-4A3C-AE8E-EE928202ADDD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2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Rectangle 2"/>
          <p:cNvSpPr/>
          <p:nvPr userDrawn="1"/>
        </p:nvSpPr>
        <p:spPr>
          <a:xfrm>
            <a:off x="0" y="1628776"/>
            <a:ext cx="9906000" cy="46085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>
                  <a:lumMod val="1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128588" y="6550025"/>
            <a:ext cx="56880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>
                <a:solidFill>
                  <a:srgbClr val="FE5815"/>
                </a:solidFill>
                <a:latin typeface="맑은 고딕" pitchFamily="34" charset="-127"/>
              </a:rPr>
              <a:t>People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F79646"/>
                </a:solidFill>
                <a:latin typeface="맑은 고딕" pitchFamily="34" charset="-127"/>
              </a:rPr>
              <a:t>and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9BBB59"/>
                </a:solidFill>
                <a:latin typeface="맑은 고딕" pitchFamily="34" charset="-127"/>
              </a:rPr>
              <a:t>Light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16968BDA-83CC-46C5-B539-5E7D4A7E4601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E727CEC4-2A3A-4463-922B-0FA63642840C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1755776"/>
            <a:ext cx="9906000" cy="42259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ABDFF0">
                  <a:lumMod val="10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pic>
        <p:nvPicPr>
          <p:cNvPr id="3" name="Picture 63" descr="Picture4.png"/>
          <p:cNvPicPr>
            <a:picLocks noChangeAspect="1"/>
          </p:cNvPicPr>
          <p:nvPr userDrawn="1"/>
        </p:nvPicPr>
        <p:blipFill>
          <a:blip r:embed="rId2" cstate="print"/>
          <a:srcRect l="3365" t="2087" r="1521" b="2087"/>
          <a:stretch>
            <a:fillRect/>
          </a:stretch>
        </p:blipFill>
        <p:spPr bwMode="auto">
          <a:xfrm>
            <a:off x="-15874" y="1577976"/>
            <a:ext cx="9648825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5" name="직사각형 16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7" descr="footer.jpg"/>
          <p:cNvPicPr>
            <a:picLocks noChangeAspect="1"/>
          </p:cNvPicPr>
          <p:nvPr userDrawn="1"/>
        </p:nvPicPr>
        <p:blipFill>
          <a:blip r:embed="rId3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7E6A0F2A-FE57-4F09-B107-E80C1708A6BA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A3BFF5F3-6D5A-45B9-B518-12759F753072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 userDrawn="1"/>
        </p:nvSpPr>
        <p:spPr>
          <a:xfrm>
            <a:off x="0" y="1755776"/>
            <a:ext cx="9906000" cy="42259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rgbClr val="ABDFF0">
                  <a:lumMod val="10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3" name="Line 6311"/>
          <p:cNvSpPr>
            <a:spLocks noChangeShapeType="1"/>
          </p:cNvSpPr>
          <p:nvPr userDrawn="1"/>
        </p:nvSpPr>
        <p:spPr bwMode="auto">
          <a:xfrm>
            <a:off x="0" y="836613"/>
            <a:ext cx="9920288" cy="0"/>
          </a:xfrm>
          <a:prstGeom prst="line">
            <a:avLst/>
          </a:prstGeom>
          <a:noFill/>
          <a:ln w="25400" algn="ctr">
            <a:solidFill>
              <a:srgbClr val="BFBFBF"/>
            </a:solidFill>
            <a:round/>
            <a:headEnd/>
            <a:tailEnd/>
          </a:ln>
        </p:spPr>
        <p:txBody>
          <a:bodyPr lIns="82124" tIns="41061" rIns="82124" bIns="41061" anchor="ctr">
            <a:spAutoFit/>
          </a:bodyPr>
          <a:lstStyle/>
          <a:p>
            <a:endParaRPr lang="ko-KR" altLang="en-US"/>
          </a:p>
        </p:txBody>
      </p:sp>
      <p:sp>
        <p:nvSpPr>
          <p:cNvPr id="4" name="직사각형 16"/>
          <p:cNvSpPr/>
          <p:nvPr userDrawn="1"/>
        </p:nvSpPr>
        <p:spPr>
          <a:xfrm>
            <a:off x="0" y="1"/>
            <a:ext cx="9906000" cy="836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Picture 7" descr="footer.jpg"/>
          <p:cNvPicPr>
            <a:picLocks noChangeAspect="1"/>
          </p:cNvPicPr>
          <p:nvPr userDrawn="1"/>
        </p:nvPicPr>
        <p:blipFill>
          <a:blip r:embed="rId2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7" name="Rectangle 11"/>
          <p:cNvSpPr txBox="1">
            <a:spLocks noChangeArrowheads="1"/>
          </p:cNvSpPr>
          <p:nvPr userDrawn="1"/>
        </p:nvSpPr>
        <p:spPr bwMode="auto">
          <a:xfrm>
            <a:off x="128588" y="6550025"/>
            <a:ext cx="56880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>
                <a:solidFill>
                  <a:srgbClr val="FE5815"/>
                </a:solidFill>
                <a:latin typeface="맑은 고딕" pitchFamily="34" charset="-127"/>
              </a:rPr>
              <a:t>People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F79646"/>
                </a:solidFill>
                <a:latin typeface="맑은 고딕" pitchFamily="34" charset="-127"/>
              </a:rPr>
              <a:t>and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</a:t>
            </a:r>
            <a:r>
              <a:rPr kumimoji="0" lang="en-US" altLang="ko-KR" sz="1600" b="1">
                <a:solidFill>
                  <a:srgbClr val="9BBB59"/>
                </a:solidFill>
                <a:latin typeface="맑은 고딕" pitchFamily="34" charset="-127"/>
              </a:rPr>
              <a:t>Light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149AB6A5-8E8D-480C-91E7-B05B8CF0C109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</a:t>
            </a:r>
            <a:fld id="{6406B442-D211-401D-ADFF-67C7E86C794B}" type="slidenum">
              <a:rPr kumimoji="0" lang="ko-KR" altLang="en-US"/>
              <a:pPr>
                <a:defRPr/>
              </a:pPr>
              <a:t>‹#›</a:t>
            </a:fld>
            <a:endParaRPr kumimoji="0"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C74F317-57D5-4235-8C6A-FAF88123D2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9740" b="3333"/>
          <a:stretch/>
        </p:blipFill>
        <p:spPr>
          <a:xfrm>
            <a:off x="8221630" y="338549"/>
            <a:ext cx="1302877" cy="360040"/>
          </a:xfrm>
          <a:prstGeom prst="rect">
            <a:avLst/>
          </a:prstGeom>
        </p:spPr>
      </p:pic>
      <p:sp>
        <p:nvSpPr>
          <p:cNvPr id="2" name="Rectangle 11"/>
          <p:cNvSpPr txBox="1">
            <a:spLocks noChangeArrowheads="1"/>
          </p:cNvSpPr>
          <p:nvPr userDrawn="1"/>
        </p:nvSpPr>
        <p:spPr bwMode="auto">
          <a:xfrm>
            <a:off x="128588" y="6524626"/>
            <a:ext cx="56880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600" b="1">
                <a:solidFill>
                  <a:srgbClr val="FE5815"/>
                </a:solidFill>
                <a:latin typeface="맑은 고딕" pitchFamily="34" charset="-127"/>
              </a:rPr>
              <a:t>People and Light</a:t>
            </a:r>
            <a:r>
              <a:rPr kumimoji="0" lang="en-US" altLang="ko-KR" sz="1600">
                <a:solidFill>
                  <a:srgbClr val="898989"/>
                </a:solidFill>
                <a:latin typeface="맑은 고딕" pitchFamily="34" charset="-127"/>
              </a:rPr>
              <a:t>  </a:t>
            </a:r>
            <a:r>
              <a:rPr kumimoji="0" lang="en-US" altLang="ko-KR" sz="1200">
                <a:solidFill>
                  <a:srgbClr val="898989"/>
                </a:solidFill>
                <a:latin typeface="맑은 고딕" pitchFamily="34" charset="-127"/>
              </a:rPr>
              <a:t>/ Leading Light Control Solution Provider</a:t>
            </a:r>
          </a:p>
        </p:txBody>
      </p:sp>
      <p:pic>
        <p:nvPicPr>
          <p:cNvPr id="3" name="Picture 7" descr="footer.jpg"/>
          <p:cNvPicPr>
            <a:picLocks noChangeAspect="1"/>
          </p:cNvPicPr>
          <p:nvPr userDrawn="1"/>
        </p:nvPicPr>
        <p:blipFill>
          <a:blip r:embed="rId3" cstate="print"/>
          <a:srcRect t="14064" r="13547"/>
          <a:stretch>
            <a:fillRect/>
          </a:stretch>
        </p:blipFill>
        <p:spPr bwMode="auto">
          <a:xfrm>
            <a:off x="0" y="6440488"/>
            <a:ext cx="99060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/>
          <p:cNvSpPr txBox="1">
            <a:spLocks noChangeArrowheads="1"/>
          </p:cNvSpPr>
          <p:nvPr userDrawn="1"/>
        </p:nvSpPr>
        <p:spPr bwMode="auto">
          <a:xfrm>
            <a:off x="4992688" y="6575426"/>
            <a:ext cx="442436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1200" dirty="0">
                <a:solidFill>
                  <a:srgbClr val="898989"/>
                </a:solidFill>
                <a:latin typeface="맑은 고딕" pitchFamily="34" charset="-127"/>
              </a:rPr>
              <a:t>│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03989"/>
            <a:ext cx="2311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fld id="{B7C836C3-CF7B-4BDA-AA90-D6A91234931B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>
            <a:lvl1pPr>
              <a:defRPr kumimoji="1">
                <a:cs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/>
              <a:pPr>
                <a:defRPr/>
              </a:pPr>
              <a:t>‹#›</a:t>
            </a:fld>
            <a:endParaRPr kumimoji="0"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3384550" y="6503989"/>
            <a:ext cx="31369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산돌고딕 M" pitchFamily="50" charset="-127"/>
                <a:ea typeface="산돌고딕 M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00471" y="6477303"/>
            <a:ext cx="2239515" cy="3182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latinLnBrk="0">
              <a:lnSpc>
                <a:spcPts val="2000"/>
              </a:lnSpc>
            </a:pPr>
            <a:r>
              <a:rPr lang="ko-KR" altLang="en-US" sz="1200" b="1" kern="0" spc="-3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개발지침서</a:t>
            </a:r>
            <a:endParaRPr lang="en-US" altLang="ko-KR" sz="12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 userDrawn="1"/>
        </p:nvSpPr>
        <p:spPr bwMode="hidden">
          <a:xfrm flipV="1">
            <a:off x="0" y="0"/>
            <a:ext cx="9906000" cy="29654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82124" tIns="41061" rIns="82124" bIns="41061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pic>
        <p:nvPicPr>
          <p:cNvPr id="3" name="Picture 7" descr="interio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68926"/>
            <a:ext cx="990600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43B39-3A7E-4007-966B-DC3000B61EFC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9E1FB-1E55-435F-8899-8E2792B266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AF06D-4D31-49FF-A7D2-47CA46D5F634}" type="datetime1">
              <a:rPr lang="ko-KR" altLang="en-US" smtClean="0"/>
              <a:pPr>
                <a:defRPr/>
              </a:pPr>
              <a:t>2018-10-29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2030094-6D6A-47D2-8224-0CD22DEC3E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18" r:id="rId9"/>
    <p:sldLayoutId id="2147483919" r:id="rId10"/>
    <p:sldLayoutId id="2147483920" r:id="rId11"/>
    <p:sldLayoutId id="2147483930" r:id="rId12"/>
    <p:sldLayoutId id="2147483921" r:id="rId13"/>
  </p:sldLayoutIdLst>
  <p:transition>
    <p:push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5pPr>
      <a:lvl6pPr marL="457192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6pPr>
      <a:lvl7pPr marL="914383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7pPr>
      <a:lvl8pPr marL="1371575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8pPr>
      <a:lvl9pPr marL="18287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34" charset="-127"/>
          <a:ea typeface="맑은 고딕" pitchFamily="34" charset="-127"/>
        </a:defRPr>
      </a:lvl9pPr>
    </p:titleStyle>
    <p:bodyStyle>
      <a:lvl1pPr marL="342894" indent="-3428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6" indent="-285745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9" indent="-22859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0" indent="-22859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2" indent="-228596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4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6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8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9" indent="-228596" algn="l" defTabSz="91438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3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6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8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2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91438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myaccount.google.com/lesssecureapps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K:\[보관]\[SLR]\건물\2013-06-05 15;05;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2" b="28189"/>
          <a:stretch/>
        </p:blipFill>
        <p:spPr bwMode="auto">
          <a:xfrm>
            <a:off x="0" y="1052737"/>
            <a:ext cx="99060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5961112" y="5229200"/>
            <a:ext cx="0" cy="1368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633520" y="5229200"/>
            <a:ext cx="0" cy="1368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58" y="5551284"/>
            <a:ext cx="352839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2400"/>
              </a:lnSpc>
            </a:pPr>
            <a:r>
              <a:rPr lang="ko-KR" altLang="en-US" sz="20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통합승인시스템 개발지침서</a:t>
            </a:r>
            <a:endParaRPr lang="en-US" altLang="ko-KR" sz="20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520" y="5956240"/>
            <a:ext cx="2376264" cy="323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2000"/>
              </a:lnSpc>
            </a:pP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2018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년 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10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262626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월  ㈜지온공작소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rgbClr val="262626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19" name="그림 18" descr="cc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5587" y="5683314"/>
            <a:ext cx="289250" cy="28803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31360" y="5642665"/>
            <a:ext cx="17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latin typeface="+mj-lt"/>
              </a:rPr>
              <a:t>정보보호제품 공통평가기준 </a:t>
            </a:r>
            <a:endParaRPr lang="en-US" altLang="ko-KR" sz="600" dirty="0">
              <a:latin typeface="+mj-lt"/>
            </a:endParaRPr>
          </a:p>
          <a:p>
            <a:pPr algn="r"/>
            <a:r>
              <a:rPr lang="en-US" altLang="ko-KR" sz="600" dirty="0">
                <a:latin typeface="+mj-lt"/>
              </a:rPr>
              <a:t>CC certification (Common Criteria) </a:t>
            </a:r>
          </a:p>
          <a:p>
            <a:pPr algn="r"/>
            <a:r>
              <a:rPr lang="en-US" altLang="ko-KR" sz="600" dirty="0">
                <a:latin typeface="+mj-lt"/>
              </a:rPr>
              <a:t>NISS-0568-2014 , EAL2, </a:t>
            </a:r>
            <a:r>
              <a:rPr lang="ko-KR" altLang="en-US" sz="600" dirty="0">
                <a:latin typeface="+mj-lt"/>
              </a:rPr>
              <a:t>망간자료전송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88301" y="60119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dirty="0">
                <a:latin typeface="+mj-lt"/>
              </a:rPr>
              <a:t>소프트웨어 품질 및 성능 시험 </a:t>
            </a:r>
            <a:r>
              <a:rPr lang="en-US" altLang="ko-KR" sz="600" dirty="0">
                <a:latin typeface="+mj-lt"/>
              </a:rPr>
              <a:t> </a:t>
            </a:r>
          </a:p>
          <a:p>
            <a:pPr algn="r"/>
            <a:r>
              <a:rPr lang="en-US" altLang="ko-KR" sz="600" dirty="0">
                <a:latin typeface="+mj-lt"/>
              </a:rPr>
              <a:t>GS</a:t>
            </a:r>
            <a:r>
              <a:rPr lang="ko-KR" altLang="en-US" sz="600" dirty="0">
                <a:latin typeface="+mj-lt"/>
              </a:rPr>
              <a:t>인증</a:t>
            </a:r>
            <a:r>
              <a:rPr lang="en-US" altLang="ko-KR" sz="600" dirty="0">
                <a:latin typeface="+mj-lt"/>
              </a:rPr>
              <a:t> (Good Software) </a:t>
            </a:r>
          </a:p>
          <a:p>
            <a:pPr algn="r"/>
            <a:r>
              <a:rPr lang="en-US" altLang="ko-KR" sz="600" dirty="0">
                <a:latin typeface="+mj-lt"/>
              </a:rPr>
              <a:t> 15-0020, TTA</a:t>
            </a:r>
            <a:endParaRPr lang="ko-KR" altLang="en-US" sz="600" dirty="0">
              <a:latin typeface="+mj-lt"/>
            </a:endParaRPr>
          </a:p>
        </p:txBody>
      </p:sp>
      <p:pic>
        <p:nvPicPr>
          <p:cNvPr id="23" name="Picture 2" descr="GS인증-Good Software 인증 로고 입니다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33642" y="6109874"/>
            <a:ext cx="311846" cy="155923"/>
          </a:xfrm>
          <a:prstGeom prst="rect">
            <a:avLst/>
          </a:prstGeom>
          <a:noFill/>
        </p:spPr>
      </p:pic>
      <p:pic>
        <p:nvPicPr>
          <p:cNvPr id="24" name="Picture 2" descr="K:\[토픽]\[보안제품]\[망연동]\CoreBridge\제품 케이스_20x20_02_smal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235" y="5447322"/>
            <a:ext cx="934006" cy="93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8CF1169-D536-4235-A5D1-2C0D27D767AD}"/>
              </a:ext>
            </a:extLst>
          </p:cNvPr>
          <p:cNvSpPr txBox="1"/>
          <p:nvPr/>
        </p:nvSpPr>
        <p:spPr>
          <a:xfrm>
            <a:off x="7421448" y="5296700"/>
            <a:ext cx="1602100" cy="3362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 latinLnBrk="0">
              <a:lnSpc>
                <a:spcPts val="2400"/>
              </a:lnSpc>
            </a:pPr>
            <a:r>
              <a:rPr lang="ko-KR" altLang="en-US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동종 업계 최초 </a:t>
            </a:r>
            <a:r>
              <a:rPr lang="en-US" altLang="ko-KR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CC</a:t>
            </a:r>
            <a:r>
              <a:rPr lang="ko-KR" altLang="en-US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인증 </a:t>
            </a:r>
            <a:r>
              <a:rPr lang="en-US" altLang="ko-KR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/ GS</a:t>
            </a:r>
            <a:r>
              <a:rPr lang="ko-KR" altLang="en-US" sz="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인증 획득</a:t>
            </a:r>
            <a:endParaRPr lang="en-US" altLang="ko-KR" sz="6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accent5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Segoe UI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DFE73EB-FB44-4C45-A28E-59FFBCA402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9740" b="3333"/>
          <a:stretch/>
        </p:blipFill>
        <p:spPr>
          <a:xfrm>
            <a:off x="481772" y="338549"/>
            <a:ext cx="1302877" cy="36004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취소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취소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812136"/>
            <a:ext cx="1577975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AutoShape 407" descr="Box_blue">
            <a:extLst>
              <a:ext uri="{FF2B5EF4-FFF2-40B4-BE49-F238E27FC236}">
                <a16:creationId xmlns:a16="http://schemas.microsoft.com/office/drawing/2014/main" id="{899E967B-6C25-4461-9DD9-AAC8668F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58" y="2169443"/>
            <a:ext cx="920499" cy="48223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Cancel(info)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331" y="1819597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 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810298"/>
            <a:ext cx="1566798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정의 필요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870" y="1835411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55">
            <a:extLst>
              <a:ext uri="{FF2B5EF4-FFF2-40B4-BE49-F238E27FC236}">
                <a16:creationId xmlns:a16="http://schemas.microsoft.com/office/drawing/2014/main" id="{879122B7-F9CC-43AD-B6D2-0FCC33CA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29" y="469905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3679384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798" y="3238474"/>
            <a:ext cx="1206159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75" y="373227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5">
            <a:extLst>
              <a:ext uri="{FF2B5EF4-FFF2-40B4-BE49-F238E27FC236}">
                <a16:creationId xmlns:a16="http://schemas.microsoft.com/office/drawing/2014/main" id="{80CA1059-F19C-46D1-AC8D-C5566FDC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5372572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(Hidden)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76">
            <a:extLst>
              <a:ext uri="{FF2B5EF4-FFF2-40B4-BE49-F238E27FC236}">
                <a16:creationId xmlns:a16="http://schemas.microsoft.com/office/drawing/2014/main" id="{1DEB11D6-8943-42D1-921D-8B14D550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163" y="5420196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39" y="5157970"/>
            <a:ext cx="1521642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승인신청 취소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승인자페이지에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승인취소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승인대상목록에서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제거된다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1" name="직사각형 155">
            <a:extLst>
              <a:ext uri="{FF2B5EF4-FFF2-40B4-BE49-F238E27FC236}">
                <a16:creationId xmlns:a16="http://schemas.microsoft.com/office/drawing/2014/main" id="{1F274D1B-40F9-4769-AF83-FFE38131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2" y="4496840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02" y="4423193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2" y="3720050"/>
            <a:ext cx="796953" cy="2108240"/>
          </a:xfrm>
          <a:prstGeom prst="bentUpArrow">
            <a:avLst>
              <a:gd name="adj1" fmla="val 17369"/>
              <a:gd name="adj2" fmla="val 13442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633" y="442006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36" y="5518621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화살표: 위로 굽음 218">
            <a:extLst>
              <a:ext uri="{FF2B5EF4-FFF2-40B4-BE49-F238E27FC236}">
                <a16:creationId xmlns:a16="http://schemas.microsoft.com/office/drawing/2014/main" id="{9B102CE6-8E37-4904-8B95-330A725F68F9}"/>
              </a:ext>
            </a:extLst>
          </p:cNvPr>
          <p:cNvSpPr/>
          <p:nvPr/>
        </p:nvSpPr>
        <p:spPr bwMode="auto">
          <a:xfrm rot="5400000">
            <a:off x="632283" y="2689436"/>
            <a:ext cx="2428608" cy="2374757"/>
          </a:xfrm>
          <a:prstGeom prst="bentUpArrow">
            <a:avLst>
              <a:gd name="adj1" fmla="val 6062"/>
              <a:gd name="adj2" fmla="val 4730"/>
              <a:gd name="adj3" fmla="val 9906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1" name="화살표: 위로 굽음 220">
            <a:extLst>
              <a:ext uri="{FF2B5EF4-FFF2-40B4-BE49-F238E27FC236}">
                <a16:creationId xmlns:a16="http://schemas.microsoft.com/office/drawing/2014/main" id="{E19073D0-F8CD-4A26-9E76-AF9FE46E1D5C}"/>
              </a:ext>
            </a:extLst>
          </p:cNvPr>
          <p:cNvSpPr/>
          <p:nvPr/>
        </p:nvSpPr>
        <p:spPr bwMode="auto">
          <a:xfrm rot="10800000" flipV="1">
            <a:off x="1705512" y="3709506"/>
            <a:ext cx="1334505" cy="1120369"/>
          </a:xfrm>
          <a:prstGeom prst="bentUpArrow">
            <a:avLst>
              <a:gd name="adj1" fmla="val 12658"/>
              <a:gd name="adj2" fmla="val 11956"/>
              <a:gd name="adj3" fmla="val 13457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420737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취소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취소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67" name="AutoShape 3">
            <a:extLst>
              <a:ext uri="{FF2B5EF4-FFF2-40B4-BE49-F238E27FC236}">
                <a16:creationId xmlns:a16="http://schemas.microsoft.com/office/drawing/2014/main" id="{71A05D46-E4A1-4345-A1AD-2D95F12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9" y="1232339"/>
            <a:ext cx="9217023" cy="4955494"/>
          </a:xfrm>
          <a:prstGeom prst="roundRect">
            <a:avLst>
              <a:gd name="adj" fmla="val 1315"/>
            </a:avLst>
          </a:prstGeom>
          <a:noFill/>
          <a:ln w="19050">
            <a:solidFill>
              <a:srgbClr val="296CAF"/>
            </a:solidFill>
            <a:round/>
            <a:headEnd/>
            <a:tailEnd/>
          </a:ln>
          <a:effectLst>
            <a:prstShdw prst="shdw17" dist="17961" dir="2700000">
              <a:srgbClr val="4C90CE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0" lang="ko-KR" altLang="ko-KR" sz="11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직사각형 155">
            <a:extLst>
              <a:ext uri="{FF2B5EF4-FFF2-40B4-BE49-F238E27FC236}">
                <a16:creationId xmlns:a16="http://schemas.microsoft.com/office/drawing/2014/main" id="{EEE3BBA6-58AE-4664-965F-506BD74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185523"/>
            <a:ext cx="8856983" cy="293926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생성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 수집합니다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정보와 승인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검토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 Rest 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전달하여 목록에서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승인신청내역을 삭제한 후 승인자 메신저로 알림 메시지를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3260B138-79F2-40FD-A265-DAB95FD81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55">
            <a:extLst>
              <a:ext uri="{FF2B5EF4-FFF2-40B4-BE49-F238E27FC236}">
                <a16:creationId xmlns:a16="http://schemas.microsoft.com/office/drawing/2014/main" id="{F6F79E26-1897-47EC-B380-E7769244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9224851"/>
      </p:ext>
    </p:ext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승인상세보기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승인목록 클릭 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Jason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열람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승인완료후 절차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59" y="169234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573" y="1681023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26" y="3021838"/>
            <a:ext cx="1549826" cy="8561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Approve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Reject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94" y="3926907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76" y="302858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376" y="5339686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승인신청자에게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메신저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알림을 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40" y="4348983"/>
            <a:ext cx="208816" cy="2869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0" y="3720050"/>
            <a:ext cx="1105172" cy="1941199"/>
          </a:xfrm>
          <a:prstGeom prst="bentUpArrow">
            <a:avLst>
              <a:gd name="adj1" fmla="val 13475"/>
              <a:gd name="adj2" fmla="val 11008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997" y="435774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32" y="5335560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" y="2096615"/>
            <a:ext cx="925596" cy="62021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따름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AutoShape 407" descr="Box_blue">
            <a:extLst>
              <a:ext uri="{FF2B5EF4-FFF2-40B4-BE49-F238E27FC236}">
                <a16:creationId xmlns:a16="http://schemas.microsoft.com/office/drawing/2014/main" id="{DB9B3702-686A-42FE-B244-2D7A7E7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845" y="5358141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Approve(info)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992536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" name="직사각형 155">
            <a:extLst>
              <a:ext uri="{FF2B5EF4-FFF2-40B4-BE49-F238E27FC236}">
                <a16:creationId xmlns:a16="http://schemas.microsoft.com/office/drawing/2014/main" id="{6BC9C3FB-2BCA-4511-B436-7B681F8E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203216"/>
            <a:ext cx="8856984" cy="263149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승인자는 메신저로 전송 된 승인신청내역을 확인 한 후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 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분석한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 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프로세스를 진행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승인“ 내역을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전달 하여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승인완료＂ 내역으로 갱신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내역을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내역이 목록에서 사라지고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승인완료 후 절차가 진행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155">
            <a:extLst>
              <a:ext uri="{FF2B5EF4-FFF2-40B4-BE49-F238E27FC236}">
                <a16:creationId xmlns:a16="http://schemas.microsoft.com/office/drawing/2014/main" id="{3A989F23-6D13-445E-9318-BCFA48D19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65B6EC85-C614-4811-BEEE-ABA3078D8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6116232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반려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반려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승인상세보기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승인목록 클릭 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Jason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열람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승인완료후 절차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59" y="169234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573" y="1681023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26" y="3021838"/>
            <a:ext cx="1549826" cy="8561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Approve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Reject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94" y="3926907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76" y="302858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376" y="5339686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승인신청자에게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메신저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알림을 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40" y="4348983"/>
            <a:ext cx="208816" cy="2869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0" y="3720050"/>
            <a:ext cx="1105172" cy="1941199"/>
          </a:xfrm>
          <a:prstGeom prst="bentUpArrow">
            <a:avLst>
              <a:gd name="adj1" fmla="val 13475"/>
              <a:gd name="adj2" fmla="val 11008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997" y="435774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32" y="5335560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" y="2096615"/>
            <a:ext cx="925596" cy="62021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따름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AutoShape 407" descr="Box_blue">
            <a:extLst>
              <a:ext uri="{FF2B5EF4-FFF2-40B4-BE49-F238E27FC236}">
                <a16:creationId xmlns:a16="http://schemas.microsoft.com/office/drawing/2014/main" id="{DB9B3702-686A-42FE-B244-2D7A7E7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845" y="5358141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Reject(info)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816283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반려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반려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" name="직사각형 155">
            <a:extLst>
              <a:ext uri="{FF2B5EF4-FFF2-40B4-BE49-F238E27FC236}">
                <a16:creationId xmlns:a16="http://schemas.microsoft.com/office/drawing/2014/main" id="{D3C2535F-369F-4B49-9C8C-1118CAAF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280160"/>
            <a:ext cx="8856984" cy="247760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승인자는 메신저로 전송 된 승인신청내역을 확인 한 후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 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합당하지 않은 안건의 경우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분석한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 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프로세스를 진행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반려“ 내역을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전달 하여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반려＂ 내역으로 갱신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내역을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내역이  목록에서 사라집니다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직사각형 155">
            <a:extLst>
              <a:ext uri="{FF2B5EF4-FFF2-40B4-BE49-F238E27FC236}">
                <a16:creationId xmlns:a16="http://schemas.microsoft.com/office/drawing/2014/main" id="{CDBB8AD6-C520-4A0D-9E88-CE9C1D57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24EF185B-2D8F-4D7A-B51F-A4EF7678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785629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AutoShape 407" descr="Box_blue">
            <a:extLst>
              <a:ext uri="{FF2B5EF4-FFF2-40B4-BE49-F238E27FC236}">
                <a16:creationId xmlns:a16="http://schemas.microsoft.com/office/drawing/2014/main" id="{899E967B-6C25-4461-9DD9-AAC8668F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41" y="2948287"/>
            <a:ext cx="113375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21" y="170273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및 승인 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349" y="1686540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 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55">
            <a:extLst>
              <a:ext uri="{FF2B5EF4-FFF2-40B4-BE49-F238E27FC236}">
                <a16:creationId xmlns:a16="http://schemas.microsoft.com/office/drawing/2014/main" id="{879122B7-F9CC-43AD-B6D2-0FCC33CA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62" y="265684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3679384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798" y="3238474"/>
            <a:ext cx="1248409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75" y="373227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5">
            <a:extLst>
              <a:ext uri="{FF2B5EF4-FFF2-40B4-BE49-F238E27FC236}">
                <a16:creationId xmlns:a16="http://schemas.microsoft.com/office/drawing/2014/main" id="{80CA1059-F19C-46D1-AC8D-C5566FDC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5372572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(Hidden)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76">
            <a:extLst>
              <a:ext uri="{FF2B5EF4-FFF2-40B4-BE49-F238E27FC236}">
                <a16:creationId xmlns:a16="http://schemas.microsoft.com/office/drawing/2014/main" id="{1DEB11D6-8943-42D1-921D-8B14D550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163" y="5420196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39" y="5096419"/>
            <a:ext cx="1493366" cy="1015663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사후승인신청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사후승인신청이 통합승인시스템에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승인자페이지에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승인자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메신저 알림을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전송하고 승인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진행 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1" name="직사각형 155">
            <a:extLst>
              <a:ext uri="{FF2B5EF4-FFF2-40B4-BE49-F238E27FC236}">
                <a16:creationId xmlns:a16="http://schemas.microsoft.com/office/drawing/2014/main" id="{1F274D1B-40F9-4769-AF83-FFE38131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17" y="4697967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02" y="4423193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2" y="3720050"/>
            <a:ext cx="796953" cy="2108240"/>
          </a:xfrm>
          <a:prstGeom prst="bentUpArrow">
            <a:avLst>
              <a:gd name="adj1" fmla="val 17369"/>
              <a:gd name="adj2" fmla="val 13442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633" y="442006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36" y="5518621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90" y="2221876"/>
            <a:ext cx="925596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sp>
        <p:nvSpPr>
          <p:cNvPr id="217" name="화살표: 오른쪽 1">
            <a:extLst>
              <a:ext uri="{FF2B5EF4-FFF2-40B4-BE49-F238E27FC236}">
                <a16:creationId xmlns:a16="http://schemas.microsoft.com/office/drawing/2014/main" id="{12DA35F5-1302-4414-9C7C-8FE16B0873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986" y="2703754"/>
            <a:ext cx="297003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FFFF0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9" name="화살표: 위로 굽음 218">
            <a:extLst>
              <a:ext uri="{FF2B5EF4-FFF2-40B4-BE49-F238E27FC236}">
                <a16:creationId xmlns:a16="http://schemas.microsoft.com/office/drawing/2014/main" id="{9B102CE6-8E37-4904-8B95-330A725F68F9}"/>
              </a:ext>
            </a:extLst>
          </p:cNvPr>
          <p:cNvSpPr/>
          <p:nvPr/>
        </p:nvSpPr>
        <p:spPr bwMode="auto">
          <a:xfrm rot="5400000">
            <a:off x="1006115" y="3063268"/>
            <a:ext cx="1680944" cy="2374757"/>
          </a:xfrm>
          <a:prstGeom prst="bentUpArrow">
            <a:avLst>
              <a:gd name="adj1" fmla="val 7874"/>
              <a:gd name="adj2" fmla="val 7222"/>
              <a:gd name="adj3" fmla="val 9906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1" name="화살표: 위로 굽음 220">
            <a:extLst>
              <a:ext uri="{FF2B5EF4-FFF2-40B4-BE49-F238E27FC236}">
                <a16:creationId xmlns:a16="http://schemas.microsoft.com/office/drawing/2014/main" id="{E19073D0-F8CD-4A26-9E76-AF9FE46E1D5C}"/>
              </a:ext>
            </a:extLst>
          </p:cNvPr>
          <p:cNvSpPr/>
          <p:nvPr/>
        </p:nvSpPr>
        <p:spPr bwMode="auto">
          <a:xfrm rot="10800000" flipV="1">
            <a:off x="1705512" y="3709506"/>
            <a:ext cx="1334505" cy="1120369"/>
          </a:xfrm>
          <a:prstGeom prst="bentUpArrow">
            <a:avLst>
              <a:gd name="adj1" fmla="val 12658"/>
              <a:gd name="adj2" fmla="val 11956"/>
              <a:gd name="adj3" fmla="val 13457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2" name="직사각형 155">
            <a:extLst>
              <a:ext uri="{FF2B5EF4-FFF2-40B4-BE49-F238E27FC236}">
                <a16:creationId xmlns:a16="http://schemas.microsoft.com/office/drawing/2014/main" id="{974C57BE-2A1F-4454-BCDD-64EB4A9E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2" y="4492394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155">
            <a:extLst>
              <a:ext uri="{FF2B5EF4-FFF2-40B4-BE49-F238E27FC236}">
                <a16:creationId xmlns:a16="http://schemas.microsoft.com/office/drawing/2014/main" id="{4A000171-6511-46F5-870E-E5BD8CC73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3" y="4133041"/>
            <a:ext cx="393509" cy="38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750820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사후승인신청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67" name="AutoShape 3">
            <a:extLst>
              <a:ext uri="{FF2B5EF4-FFF2-40B4-BE49-F238E27FC236}">
                <a16:creationId xmlns:a16="http://schemas.microsoft.com/office/drawing/2014/main" id="{71A05D46-E4A1-4345-A1AD-2D95F12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9" y="1232339"/>
            <a:ext cx="9217023" cy="4955494"/>
          </a:xfrm>
          <a:prstGeom prst="roundRect">
            <a:avLst>
              <a:gd name="adj" fmla="val 1315"/>
            </a:avLst>
          </a:prstGeom>
          <a:noFill/>
          <a:ln w="19050">
            <a:solidFill>
              <a:srgbClr val="296CAF"/>
            </a:solidFill>
            <a:round/>
            <a:headEnd/>
            <a:tailEnd/>
          </a:ln>
          <a:effectLst>
            <a:prstShdw prst="shdw17" dist="17961" dir="2700000">
              <a:srgbClr val="4C90CE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0" lang="ko-KR" altLang="ko-KR" sz="11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직사각형 155">
            <a:extLst>
              <a:ext uri="{FF2B5EF4-FFF2-40B4-BE49-F238E27FC236}">
                <a16:creationId xmlns:a16="http://schemas.microsoft.com/office/drawing/2014/main" id="{EEE3BBA6-58AE-4664-965F-506BD74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933911"/>
            <a:ext cx="8856984" cy="31700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페이지가 팝업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승인자를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 Rest 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전달하고 승인자 메신저로 알림 메시지를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사후승인신청과 동시에 승인신청 목록에서 사라지고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승인완료 후 절차가 진행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1" name="직사각형 155">
            <a:extLst>
              <a:ext uri="{FF2B5EF4-FFF2-40B4-BE49-F238E27FC236}">
                <a16:creationId xmlns:a16="http://schemas.microsoft.com/office/drawing/2014/main" id="{2390F422-AF1B-4D9C-8DDC-A8C87DB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55">
            <a:extLst>
              <a:ext uri="{FF2B5EF4-FFF2-40B4-BE49-F238E27FC236}">
                <a16:creationId xmlns:a16="http://schemas.microsoft.com/office/drawing/2014/main" id="{26C0B87E-C8FD-406B-86A7-8BB48F38D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246115"/>
      </p:ext>
    </p:extLst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사후승인신청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취소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28" y="3230756"/>
            <a:ext cx="7416824" cy="2769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사후승인신청이 완료된 이후에는 이미 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진행 되었으므로 승인신청 취소를 할 수 없습니다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722261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658862"/>
            <a:ext cx="1577975" cy="127102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승인상세보기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승인목록 클릭 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Jason 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 열람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승인완료후 절차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59" y="1692341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658862"/>
            <a:ext cx="1566798" cy="1269181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승인내역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Reaction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Method</a:t>
            </a: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573" y="1681023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26" y="3021838"/>
            <a:ext cx="1549826" cy="8561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Approve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Reject Method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</a:t>
            </a: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194" y="3926907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776" y="302858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376" y="5339686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통합승인시스템에서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승인신청자에게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메신저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알림을 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240" y="4348983"/>
            <a:ext cx="208816" cy="2869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0" y="3720050"/>
            <a:ext cx="1105172" cy="1941199"/>
          </a:xfrm>
          <a:prstGeom prst="bentUpArrow">
            <a:avLst>
              <a:gd name="adj1" fmla="val 13475"/>
              <a:gd name="adj2" fmla="val 11008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997" y="435774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32" y="5335560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50" y="2096615"/>
            <a:ext cx="925596" cy="62021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따름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AutoShape 407" descr="Box_blue">
            <a:extLst>
              <a:ext uri="{FF2B5EF4-FFF2-40B4-BE49-F238E27FC236}">
                <a16:creationId xmlns:a16="http://schemas.microsoft.com/office/drawing/2014/main" id="{DB9B3702-686A-42FE-B244-2D7A7E73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845" y="5358141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863211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K:\[보관]\[SLR]\건물\2013-06-05 15;05;4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2" b="28189"/>
          <a:stretch/>
        </p:blipFill>
        <p:spPr bwMode="auto">
          <a:xfrm>
            <a:off x="0" y="1052737"/>
            <a:ext cx="990600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0DFE73EB-FB44-4C45-A28E-59FFBCA40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740" b="3333"/>
          <a:stretch/>
        </p:blipFill>
        <p:spPr>
          <a:xfrm>
            <a:off x="481772" y="338549"/>
            <a:ext cx="1302877" cy="360040"/>
          </a:xfrm>
          <a:prstGeom prst="rect">
            <a:avLst/>
          </a:prstGeom>
        </p:spPr>
      </p:pic>
      <p:sp>
        <p:nvSpPr>
          <p:cNvPr id="22" name="Oval 18">
            <a:extLst>
              <a:ext uri="{FF2B5EF4-FFF2-40B4-BE49-F238E27FC236}">
                <a16:creationId xmlns:a16="http://schemas.microsoft.com/office/drawing/2014/main" id="{1E5217D6-78C2-47FA-9C30-51198C8B14B5}"/>
              </a:ext>
            </a:extLst>
          </p:cNvPr>
          <p:cNvSpPr/>
          <p:nvPr/>
        </p:nvSpPr>
        <p:spPr bwMode="auto">
          <a:xfrm>
            <a:off x="558603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4DB49E10-D806-416C-AEB4-64054D39D2F7}"/>
              </a:ext>
            </a:extLst>
          </p:cNvPr>
          <p:cNvSpPr/>
          <p:nvPr/>
        </p:nvSpPr>
        <p:spPr bwMode="auto">
          <a:xfrm>
            <a:off x="1845132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Oval 24">
            <a:extLst>
              <a:ext uri="{FF2B5EF4-FFF2-40B4-BE49-F238E27FC236}">
                <a16:creationId xmlns:a16="http://schemas.microsoft.com/office/drawing/2014/main" id="{EE14A675-96B4-4BF5-8595-45D4C27E8C47}"/>
              </a:ext>
            </a:extLst>
          </p:cNvPr>
          <p:cNvSpPr/>
          <p:nvPr/>
        </p:nvSpPr>
        <p:spPr bwMode="auto">
          <a:xfrm>
            <a:off x="3317753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0" name="Straight Connector 37">
            <a:extLst>
              <a:ext uri="{FF2B5EF4-FFF2-40B4-BE49-F238E27FC236}">
                <a16:creationId xmlns:a16="http://schemas.microsoft.com/office/drawing/2014/main" id="{0EAD1AAA-FBB7-46BF-818F-1A01CA1128F9}"/>
              </a:ext>
            </a:extLst>
          </p:cNvPr>
          <p:cNvCxnSpPr>
            <a:cxnSpLocks/>
          </p:cNvCxnSpPr>
          <p:nvPr/>
        </p:nvCxnSpPr>
        <p:spPr>
          <a:xfrm flipH="1">
            <a:off x="-15552" y="4943782"/>
            <a:ext cx="9904236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headEnd type="none"/>
            <a:tailEnd type="none"/>
          </a:ln>
          <a:effectLst/>
        </p:spPr>
      </p:cxnSp>
      <p:sp>
        <p:nvSpPr>
          <p:cNvPr id="31" name="Oval 19">
            <a:extLst>
              <a:ext uri="{FF2B5EF4-FFF2-40B4-BE49-F238E27FC236}">
                <a16:creationId xmlns:a16="http://schemas.microsoft.com/office/drawing/2014/main" id="{D1A2AFB1-3FF1-4AF1-A9F6-6486F6EEC5E5}"/>
              </a:ext>
            </a:extLst>
          </p:cNvPr>
          <p:cNvSpPr/>
          <p:nvPr/>
        </p:nvSpPr>
        <p:spPr bwMode="auto">
          <a:xfrm>
            <a:off x="647275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0D2AA744-0187-487C-A3CD-DE706D5991AA}"/>
              </a:ext>
            </a:extLst>
          </p:cNvPr>
          <p:cNvSpPr/>
          <p:nvPr/>
        </p:nvSpPr>
        <p:spPr bwMode="auto">
          <a:xfrm>
            <a:off x="1933804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id="{FA3E53E5-634C-4210-88DB-192D4D1DCBAB}"/>
              </a:ext>
            </a:extLst>
          </p:cNvPr>
          <p:cNvSpPr/>
          <p:nvPr/>
        </p:nvSpPr>
        <p:spPr bwMode="auto">
          <a:xfrm>
            <a:off x="3406426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C6CDD50A-A580-4FD3-BBF0-F501A31681A8}"/>
              </a:ext>
            </a:extLst>
          </p:cNvPr>
          <p:cNvSpPr/>
          <p:nvPr/>
        </p:nvSpPr>
        <p:spPr bwMode="auto">
          <a:xfrm>
            <a:off x="1352600" y="5226248"/>
            <a:ext cx="1512168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 워크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A13F1-6FBA-49DC-86A8-EDA56CE6CC35}"/>
              </a:ext>
            </a:extLst>
          </p:cNvPr>
          <p:cNvSpPr/>
          <p:nvPr/>
        </p:nvSpPr>
        <p:spPr bwMode="auto">
          <a:xfrm>
            <a:off x="3080792" y="5226248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절차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E4823C5C-6327-440E-A951-12C7A9BD2851}"/>
              </a:ext>
            </a:extLst>
          </p:cNvPr>
          <p:cNvSpPr/>
          <p:nvPr/>
        </p:nvSpPr>
        <p:spPr bwMode="auto">
          <a:xfrm>
            <a:off x="404118" y="5231346"/>
            <a:ext cx="843160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시스템 구성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3E7CFF-F0B1-461B-A2E6-2E1C61DCDA9F}"/>
              </a:ext>
            </a:extLst>
          </p:cNvPr>
          <p:cNvSpPr txBox="1"/>
          <p:nvPr/>
        </p:nvSpPr>
        <p:spPr>
          <a:xfrm>
            <a:off x="344488" y="4005064"/>
            <a:ext cx="914501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2400"/>
              </a:lnSpc>
            </a:pPr>
            <a:r>
              <a:rPr lang="ko-KR" altLang="en-US" sz="20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차 례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 </a:t>
            </a:r>
            <a:r>
              <a:rPr lang="en-US" altLang="ko-KR" sz="16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egoe UI"/>
              </a:rPr>
              <a:t>Table of Contents</a:t>
            </a:r>
          </a:p>
        </p:txBody>
      </p:sp>
      <p:sp>
        <p:nvSpPr>
          <p:cNvPr id="16" name="Oval 24">
            <a:extLst>
              <a:ext uri="{FF2B5EF4-FFF2-40B4-BE49-F238E27FC236}">
                <a16:creationId xmlns:a16="http://schemas.microsoft.com/office/drawing/2014/main" id="{D2246DC1-44CA-4018-B92E-426EF19EBA7A}"/>
              </a:ext>
            </a:extLst>
          </p:cNvPr>
          <p:cNvSpPr/>
          <p:nvPr/>
        </p:nvSpPr>
        <p:spPr bwMode="auto">
          <a:xfrm>
            <a:off x="4757913" y="4676687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25">
            <a:extLst>
              <a:ext uri="{FF2B5EF4-FFF2-40B4-BE49-F238E27FC236}">
                <a16:creationId xmlns:a16="http://schemas.microsoft.com/office/drawing/2014/main" id="{34411997-26A8-4131-A5EE-63DA74363D7A}"/>
              </a:ext>
            </a:extLst>
          </p:cNvPr>
          <p:cNvSpPr/>
          <p:nvPr/>
        </p:nvSpPr>
        <p:spPr bwMode="auto">
          <a:xfrm>
            <a:off x="4846585" y="476535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14EA63CE-E00D-4631-A600-4B5FBD249486}"/>
              </a:ext>
            </a:extLst>
          </p:cNvPr>
          <p:cNvSpPr/>
          <p:nvPr/>
        </p:nvSpPr>
        <p:spPr bwMode="auto">
          <a:xfrm>
            <a:off x="4592960" y="5226248"/>
            <a:ext cx="864096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19" name="Oval 24">
            <a:extLst>
              <a:ext uri="{FF2B5EF4-FFF2-40B4-BE49-F238E27FC236}">
                <a16:creationId xmlns:a16="http://schemas.microsoft.com/office/drawing/2014/main" id="{887C7166-B553-4300-9875-A35F3053662B}"/>
              </a:ext>
            </a:extLst>
          </p:cNvPr>
          <p:cNvSpPr/>
          <p:nvPr/>
        </p:nvSpPr>
        <p:spPr bwMode="auto">
          <a:xfrm>
            <a:off x="6198072" y="4687270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Oval 25">
            <a:extLst>
              <a:ext uri="{FF2B5EF4-FFF2-40B4-BE49-F238E27FC236}">
                <a16:creationId xmlns:a16="http://schemas.microsoft.com/office/drawing/2014/main" id="{5E441034-6014-42DE-9995-03FF9EAE70F2}"/>
              </a:ext>
            </a:extLst>
          </p:cNvPr>
          <p:cNvSpPr/>
          <p:nvPr/>
        </p:nvSpPr>
        <p:spPr bwMode="auto">
          <a:xfrm>
            <a:off x="6286745" y="4775942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BB031121-F021-4058-9C11-88C19FA983F5}"/>
              </a:ext>
            </a:extLst>
          </p:cNvPr>
          <p:cNvSpPr/>
          <p:nvPr/>
        </p:nvSpPr>
        <p:spPr bwMode="auto">
          <a:xfrm>
            <a:off x="5961112" y="5226248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설계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23" name="Oval 24">
            <a:extLst>
              <a:ext uri="{FF2B5EF4-FFF2-40B4-BE49-F238E27FC236}">
                <a16:creationId xmlns:a16="http://schemas.microsoft.com/office/drawing/2014/main" id="{04848B48-4146-400A-B9D4-1FCF53DDD9C5}"/>
              </a:ext>
            </a:extLst>
          </p:cNvPr>
          <p:cNvSpPr/>
          <p:nvPr/>
        </p:nvSpPr>
        <p:spPr bwMode="auto">
          <a:xfrm>
            <a:off x="7566224" y="4687270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09BFCEB9-6372-4C39-ACD7-992B425FE9EE}"/>
              </a:ext>
            </a:extLst>
          </p:cNvPr>
          <p:cNvSpPr/>
          <p:nvPr/>
        </p:nvSpPr>
        <p:spPr bwMode="auto">
          <a:xfrm>
            <a:off x="7654896" y="4775942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6</a:t>
            </a: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2A3414CE-3DBC-44EF-82EB-24F7A0D57E30}"/>
              </a:ext>
            </a:extLst>
          </p:cNvPr>
          <p:cNvSpPr/>
          <p:nvPr/>
        </p:nvSpPr>
        <p:spPr bwMode="auto">
          <a:xfrm>
            <a:off x="7329264" y="5226248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  <p:sp>
        <p:nvSpPr>
          <p:cNvPr id="28" name="Oval 24">
            <a:extLst>
              <a:ext uri="{FF2B5EF4-FFF2-40B4-BE49-F238E27FC236}">
                <a16:creationId xmlns:a16="http://schemas.microsoft.com/office/drawing/2014/main" id="{BE55E8D2-FEE1-4F61-879C-27B9B4D25290}"/>
              </a:ext>
            </a:extLst>
          </p:cNvPr>
          <p:cNvSpPr/>
          <p:nvPr/>
        </p:nvSpPr>
        <p:spPr bwMode="auto">
          <a:xfrm>
            <a:off x="8862368" y="4653136"/>
            <a:ext cx="534192" cy="534192"/>
          </a:xfrm>
          <a:prstGeom prst="ellipse">
            <a:avLst/>
          </a:prstGeom>
          <a:solidFill>
            <a:srgbClr val="0078D7">
              <a:alpha val="2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IN" sz="1200" b="1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09472129-F389-4490-9F73-003187C00913}"/>
              </a:ext>
            </a:extLst>
          </p:cNvPr>
          <p:cNvSpPr/>
          <p:nvPr/>
        </p:nvSpPr>
        <p:spPr bwMode="auto">
          <a:xfrm>
            <a:off x="8951040" y="4741808"/>
            <a:ext cx="356847" cy="356847"/>
          </a:xfrm>
          <a:prstGeom prst="ellipse">
            <a:avLst/>
          </a:prstGeom>
          <a:solidFill>
            <a:srgbClr val="0078D7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76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7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E692EDA1-F4D4-40BF-90D4-5072396B2EED}"/>
              </a:ext>
            </a:extLst>
          </p:cNvPr>
          <p:cNvSpPr/>
          <p:nvPr/>
        </p:nvSpPr>
        <p:spPr bwMode="auto">
          <a:xfrm>
            <a:off x="8625408" y="5264122"/>
            <a:ext cx="1008112" cy="534192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1918" latinLnBrk="0">
              <a:defRPr/>
            </a:pPr>
            <a:r>
              <a:rPr lang="ko-KR" altLang="en-US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참조</a:t>
            </a:r>
            <a:endParaRPr kumimoji="0" lang="en-US" sz="1200" kern="0" dirty="0">
              <a:solidFill>
                <a:srgbClr val="505050"/>
              </a:solidFill>
              <a:latin typeface="Segoe UI Ligh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44513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19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사후승인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" name="직사각형 155">
            <a:extLst>
              <a:ext uri="{FF2B5EF4-FFF2-40B4-BE49-F238E27FC236}">
                <a16:creationId xmlns:a16="http://schemas.microsoft.com/office/drawing/2014/main" id="{6BC9C3FB-2BCA-4511-B436-7B681F8E0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2087800"/>
            <a:ext cx="8856984" cy="286232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승인자는 메신저로 전송 된 승인신청내역을 확인 한 후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확인 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분석한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분석하여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 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호출 하여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프로세스를 진행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사후승인신청“ 내역을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전달 하여 해당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내역을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승인완료＂ 내역으로 갱신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내역을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사후승인완료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내역이 목록에서 사라지고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승인완료 후 절차가 진행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47" indent="-171447"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승인에 부적합한 경우 승인자는 부적합 사유를 전송 할 수 있습니다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부적합 사유를 받은 사후승인요청자는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절차를 밟아야 합니다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155">
            <a:extLst>
              <a:ext uri="{FF2B5EF4-FFF2-40B4-BE49-F238E27FC236}">
                <a16:creationId xmlns:a16="http://schemas.microsoft.com/office/drawing/2014/main" id="{3A989F23-6D13-445E-9318-BCFA48D19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C9AE8F8F-E650-4554-A3E4-07E7F2ED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059302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승인절차서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사후반려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28" y="3230756"/>
            <a:ext cx="7416824" cy="2769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사후승인신청이 완료된 이후에는 이미 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Reaction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진행 되었으므로 승인자가 반려를 할 수 없습니다</a:t>
            </a:r>
            <a:r>
              <a:rPr lang="en-US" altLang="ko-KR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357911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0. CentOS 7.5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CentOS-7-x86_64-DVD-1804.iso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Date &amp; Time: Asia/Seoul, Network Time(Off), 24 Hour(Check)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Keboard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: English(US)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Language Support: English(United State)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Installation Source: Auto-detected installation media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Software selection: Basic Web Server =&gt;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Remote Management for Linux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, Compatibility Libraries, Development Tools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Installation Destination: Automatically configure partitioning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KDUMP: Enable KDUMP, Automatic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Network &amp; Hostname: Select NIC(On)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Host Name (hostname)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Configure =&gt; Automatically connect to this network when it is available(Check), All users may connect to this(Check)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	                      IPv4 Settings =&gt; Method: Manual, Addresses: Add button click(Input Address, Netmask, Gateway, DNS)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IPv6 Setting =&gt; Method: Ignore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Security Policy: Apply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security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policy (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Off)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-Begin Installation: Root Password =&gt; 12345678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Usr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Creation =&gt; Full Name (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CoreBridge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), User Name (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) Password (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)</a:t>
            </a: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630776722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1. Additional RPM Installation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1.0. Deploy Package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$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mkdir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/home/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/INSTALL/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# Copy install material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OS: CentOS-7-x86_64-DVD-1804.iso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Corebridge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Dist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: </a:t>
            </a:r>
            <a:r>
              <a:rPr kumimoji="0" lang="es-E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Dist_09112018_fbrdg_09052018_Linux_3.10.0-327.el7.x86-64_x86-64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Dist_09142018_fcp2-passwd2_08242018_Linux_3.10.0-327.el7.x86-64_x86-64.tar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</a:t>
            </a:r>
            <a:r>
              <a:rPr kumimoji="0" lang="fr-F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Dist_09112018_passwd_04102018_Linux_3.10.0-327.el7.x86-64_x86-64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Dist_08112018_fbm_08112018_Linux_2.6.32-642.3.1.el7.x86-64_x86-64.tar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License: license_util_02252017 (Need to issued license)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OpenVPN/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Conntrack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/Module: conntrack_el7_01232018.tar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                        dstat-0.7.2-12.el7.noarch.rpm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                        modules.tar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                                                      openvpn_el7_10122017.tar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Web Dev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ToolKit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: Babel, Celery, Django, MySQL, Node.JS, Python, React, Redis, Yan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$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mkdir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/home/Dev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- CBWMS: CBWMS Source  copy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cbwms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/  to /home/Dev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$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chown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 -R </a:t>
            </a:r>
            <a:r>
              <a:rPr kumimoji="0" 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corebrdg</a:t>
            </a:r>
            <a:r>
              <a:rPr kumimoji="0" 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  <a:ea typeface="+mn-ea"/>
              </a:rPr>
              <a:t>. /home/Dev</a:t>
            </a: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</p:spTree>
    <p:extLst>
      <p:ext uri="{BB962C8B-B14F-4D97-AF65-F5344CB8AC3E}">
        <p14:creationId xmlns:p14="http://schemas.microsoft.com/office/powerpoint/2010/main" val="1894198015"/>
      </p:ext>
    </p:extLst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1.1. Install OS material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/INSTALL/OS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DVD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mount -o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/dev/sr0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ISO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mount -t iso9660 -o loop CentOS-7-x86_64-DVD-1804.iso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yum.repos.d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/CentOS-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Base.repo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[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name=CentOS-$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releasever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- DVD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baseurl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=file:///mnt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gpgcheck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gpgkey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=file:///etc/pki/rpm-gpg/RPM-GPG-KEY-CentOS-7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yum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=\*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enablerepo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list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yum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=\*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enablerepo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install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yum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=\* --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enablerepo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dvd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install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vsftpd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/Packages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telnet-0.*.x86_64.rpm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ftp-0.*.x86_64.rpm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psmisc-22.*.x86_64.rpm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nmap-ncat-6.*.x86_64.rpm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/INSTALL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umount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mnt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OpenVPN/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Conntrack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/Module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Corebridge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openvpn_el7_10122017.tar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pkcs11-helper-1.11-3.el7.x86_64.rpm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openvpn-2.4.3-1.el7.x86_64.rpm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Conntrack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conntrack_el7_01232018.tar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libnetfilter_conntrack-1.0.6-1.el7_3.x86_64.rpm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libnetfilter_cthelper-1.0.0-9.el7.x86_64.rpm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libnetfilter_cttimeout-1.0.0-6.el7.x86_64.rpm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libnetfilter_queue-1.0.2-2.el7_2.x86_64.rpm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36550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86191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1.1. Install OS material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rpm -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ivh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dstat-0.7.2-12.el7.noarch.rpm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/modules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/INSTALL/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Corebridge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/modules.tar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chown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root:root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*.modules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755 *.modules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1.2. OS Configuration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check date and time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date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Change date and time when incorrect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date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MMDDhhmmCCYY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Hostname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/hosts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[ADDRESS] [HOSTNAME]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Change root password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passwd root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&lt;Change Password&gt;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/group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disk:x:6:corebrdg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corebrdg:x:1000:corebrdg,squid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squid:x:23:corebdrg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Network Manager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NetworkManager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NetworkManager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23281"/>
      </p:ext>
    </p:extLst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1.2. OS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SELinux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selinux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/config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SELINUX=disabled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setenforce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Netfilter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firewalld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firewalld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mask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firewalld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Apache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stop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httpd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disable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httpd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Kernel Parameter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sysctl.conf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net.ipv4.ip_forward = 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net.ipv4.conf.all.route_localnet = 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-p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Error&gt;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Permission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xtables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-multi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ip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tc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ifenslave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arping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67937"/>
      </p:ext>
    </p:extLst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OS Addition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1.2. OS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openvpn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4755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lsof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chmod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4655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/squid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setcap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cap_net_admin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eip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sbin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conntrack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(folder not found ?)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# SSH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sshd_config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ListenAddress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ADDRESS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PermitRootLogin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UseDNS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no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ssh_config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Host *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     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GSSAPIAuthentication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no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sshd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SNMP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snmpd.conf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view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systemview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included .1.3.6.1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enable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snmpd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logind.conf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RemoveIPC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=no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systemd-logind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71929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1.3. Bonding (Optional)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/network-script/ifcfg-enp3s0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DEVICE=enp3s0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ONBOOT=yes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BOOTPROTO=none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NM_CONTROLLED=yes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MASTER=bond0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SLAVE=yes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/network-script/ifcfg-enp3s1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DEVICE=enp3s1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ONBOOT=yes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BOOTPROTO=none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NM_CONTROLLED=yes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MASTER=bond0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SLAVE=yes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sysconfig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/network-script/ifcfg-bond0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DEVICE=bond0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IPADDR=[ADDRESS]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PREFIX=[NETMASK]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GATEWAY=[GATEWAY]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DNS1=[DNS]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ONBOOT=yes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BOOTPROTO=none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NM_CONTROLLED=yes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BONDING_OPTS="mode=1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miimon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=100“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(*) Modes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0) round-robin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1) active-backup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network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Fbrdg_sys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11663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1.3. Bonding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Reboot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sync; sync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shutdown -r 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1.4. Storage Connection (Field)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Attach Storage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FC-LC Cable (FC)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Passive IB Cable (IB)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Scan Disk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for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 `ls /sys/class/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fc_host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/*/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issue_lip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`; do echo “1” &gt; $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; done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(FC)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for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in `ls /sys/class/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scsi_host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/*/scan`; do echo “- - -“ &gt; $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i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; done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(IB)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Check Disk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lsblk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1.5. Multipath Configuration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Internal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cp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/share/doc/device-mapper-multipath-0.*/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defaults {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polling_interval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path_selector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"round-robin 0"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path_grouping_policy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multibus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uid_attribute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ID_SERIAL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prio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alua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path_checker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readsector0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rr_min_io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max_fds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8192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rr_weight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priorities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failback immediate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no_path_retry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fail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user_friendly_names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}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94370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</a:t>
            </a:fld>
            <a:endParaRPr kumimoji="0"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2036745" y="2784680"/>
            <a:ext cx="5713858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124" name="Rounded Rectangle 209">
            <a:extLst>
              <a:ext uri="{FF2B5EF4-FFF2-40B4-BE49-F238E27FC236}">
                <a16:creationId xmlns:a16="http://schemas.microsoft.com/office/drawing/2014/main" id="{B6C054FC-68CE-41DB-93CE-D1FFC238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108" y="3140087"/>
            <a:ext cx="1621087" cy="295442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169" name="Rounded Rectangle 209">
            <a:extLst>
              <a:ext uri="{FF2B5EF4-FFF2-40B4-BE49-F238E27FC236}">
                <a16:creationId xmlns:a16="http://schemas.microsoft.com/office/drawing/2014/main" id="{8D9A5A76-ACF9-4993-8966-C04A1664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4" y="3132206"/>
            <a:ext cx="1603468" cy="29610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2036747" y="2784678"/>
            <a:ext cx="5713856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</a:t>
            </a:r>
            <a:r>
              <a:rPr lang="en-US" altLang="ko-KR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Django 2.1</a:t>
            </a:r>
            <a:endParaRPr lang="ko-KR" altLang="en-US" sz="11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220" name="말풍선: 모서리가 둥근 사각형 219">
            <a:extLst>
              <a:ext uri="{FF2B5EF4-FFF2-40B4-BE49-F238E27FC236}">
                <a16:creationId xmlns:a16="http://schemas.microsoft.com/office/drawing/2014/main" id="{AE344A88-5986-45AC-A599-AC388E601BBD}"/>
              </a:ext>
            </a:extLst>
          </p:cNvPr>
          <p:cNvSpPr/>
          <p:nvPr/>
        </p:nvSpPr>
        <p:spPr bwMode="auto">
          <a:xfrm>
            <a:off x="128464" y="4869160"/>
            <a:ext cx="1566645" cy="420768"/>
          </a:xfrm>
          <a:prstGeom prst="wedgeRoundRectCallout">
            <a:avLst>
              <a:gd name="adj1" fmla="val -3034"/>
              <a:gd name="adj2" fmla="val -75532"/>
              <a:gd name="adj3" fmla="val 16667"/>
            </a:avLst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0380CC-9D24-45D3-94BE-3BAF984CA9D0}"/>
              </a:ext>
            </a:extLst>
          </p:cNvPr>
          <p:cNvSpPr txBox="1"/>
          <p:nvPr/>
        </p:nvSpPr>
        <p:spPr>
          <a:xfrm>
            <a:off x="353717" y="4910787"/>
            <a:ext cx="1341392" cy="3391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10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승인신청을 통합승인시스템으로 전송 </a:t>
            </a:r>
          </a:p>
        </p:txBody>
      </p:sp>
      <p:sp>
        <p:nvSpPr>
          <p:cNvPr id="222" name="Oval 86">
            <a:extLst>
              <a:ext uri="{FF2B5EF4-FFF2-40B4-BE49-F238E27FC236}">
                <a16:creationId xmlns:a16="http://schemas.microsoft.com/office/drawing/2014/main" id="{224C17CF-D02B-44AA-BB6C-261B4C9BEC13}"/>
              </a:ext>
            </a:extLst>
          </p:cNvPr>
          <p:cNvSpPr>
            <a:spLocks/>
          </p:cNvSpPr>
          <p:nvPr/>
        </p:nvSpPr>
        <p:spPr bwMode="auto">
          <a:xfrm>
            <a:off x="167897" y="49602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92" name="Rectangle 137">
            <a:extLst>
              <a:ext uri="{FF2B5EF4-FFF2-40B4-BE49-F238E27FC236}">
                <a16:creationId xmlns:a16="http://schemas.microsoft.com/office/drawing/2014/main" id="{CB8EF68C-8616-4205-B207-F90E8BD2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29370CC-3685-42B7-8605-FE994BE60D6E}"/>
              </a:ext>
            </a:extLst>
          </p:cNvPr>
          <p:cNvGrpSpPr/>
          <p:nvPr/>
        </p:nvGrpSpPr>
        <p:grpSpPr>
          <a:xfrm>
            <a:off x="3393291" y="1196752"/>
            <a:ext cx="3220341" cy="1379931"/>
            <a:chOff x="5097016" y="1196752"/>
            <a:chExt cx="4834489" cy="1379931"/>
          </a:xfrm>
        </p:grpSpPr>
        <p:sp>
          <p:nvSpPr>
            <p:cNvPr id="94" name="Rectangle 137">
              <a:extLst>
                <a:ext uri="{FF2B5EF4-FFF2-40B4-BE49-F238E27FC236}">
                  <a16:creationId xmlns:a16="http://schemas.microsoft.com/office/drawing/2014/main" id="{3B3694A0-A09B-477A-A554-B32300FF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328E025-DD8A-47E7-B7FF-1258325BC732}"/>
                </a:ext>
              </a:extLst>
            </p:cNvPr>
            <p:cNvSpPr txBox="1"/>
            <p:nvPr/>
          </p:nvSpPr>
          <p:spPr>
            <a:xfrm>
              <a:off x="5415081" y="1599681"/>
              <a:ext cx="4516424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인사정보 및 사용자 자원정보 승인정보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DB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구성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부서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사용자별 승인관련 정책 반영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사용자 별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Rest API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정보 수집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반려 기능 수행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16512CD-FF86-410D-B67C-5BFDD7830298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통합승인 시스템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3CDD3EE6-5144-4AF9-BE12-8FA42B65A65E}"/>
              </a:ext>
            </a:extLst>
          </p:cNvPr>
          <p:cNvSpPr txBox="1"/>
          <p:nvPr/>
        </p:nvSpPr>
        <p:spPr>
          <a:xfrm>
            <a:off x="175610" y="1601604"/>
            <a:ext cx="307139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 페이지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 버튼 및 컨트롤 제공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승인완료 후 작업 이행 및 메신저 알림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68404E0-33E4-438D-9334-D9BAD9C23A12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99" name="Rectangle 137">
              <a:extLst>
                <a:ext uri="{FF2B5EF4-FFF2-40B4-BE49-F238E27FC236}">
                  <a16:creationId xmlns:a16="http://schemas.microsoft.com/office/drawing/2014/main" id="{C38E23D4-C8AB-48B7-8CAD-66CB89D29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0FCA4D-5710-4847-B8BE-3094CDDD6DF9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승인기반 서비스 시스템 승인자 환경</a:t>
              </a:r>
            </a:p>
          </p:txBody>
        </p:sp>
      </p:grpSp>
      <p:sp>
        <p:nvSpPr>
          <p:cNvPr id="102" name="Oval 86">
            <a:extLst>
              <a:ext uri="{FF2B5EF4-FFF2-40B4-BE49-F238E27FC236}">
                <a16:creationId xmlns:a16="http://schemas.microsoft.com/office/drawing/2014/main" id="{951352B4-29B0-45A1-A0F1-411F3BA40800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03" name="Oval 86">
            <a:extLst>
              <a:ext uri="{FF2B5EF4-FFF2-40B4-BE49-F238E27FC236}">
                <a16:creationId xmlns:a16="http://schemas.microsoft.com/office/drawing/2014/main" id="{293EC9F2-8656-427B-91DE-FF7F9EE63C3A}"/>
              </a:ext>
            </a:extLst>
          </p:cNvPr>
          <p:cNvSpPr>
            <a:spLocks/>
          </p:cNvSpPr>
          <p:nvPr/>
        </p:nvSpPr>
        <p:spPr bwMode="auto">
          <a:xfrm>
            <a:off x="674704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DCF55-4CF0-47E0-96BF-2AB092CBA5D8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 승인기반 서비스 시스템 사용자환경</a:t>
            </a:r>
          </a:p>
        </p:txBody>
      </p:sp>
      <p:sp>
        <p:nvSpPr>
          <p:cNvPr id="110" name="Oval 86">
            <a:extLst>
              <a:ext uri="{FF2B5EF4-FFF2-40B4-BE49-F238E27FC236}">
                <a16:creationId xmlns:a16="http://schemas.microsoft.com/office/drawing/2014/main" id="{58431BC8-E6BE-4D1E-B7D1-D1A3880423E2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grpSp>
        <p:nvGrpSpPr>
          <p:cNvPr id="111" name="Group 46">
            <a:extLst>
              <a:ext uri="{FF2B5EF4-FFF2-40B4-BE49-F238E27FC236}">
                <a16:creationId xmlns:a16="http://schemas.microsoft.com/office/drawing/2014/main" id="{213CD84D-91A1-4ED3-9F04-B823F2CE7963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13" name="Oval 41">
              <a:extLst>
                <a:ext uri="{FF2B5EF4-FFF2-40B4-BE49-F238E27FC236}">
                  <a16:creationId xmlns:a16="http://schemas.microsoft.com/office/drawing/2014/main" id="{53D7440A-9D94-44AC-A5FA-9432BD15D2C1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4" name="Isosceles Triangle 42">
              <a:extLst>
                <a:ext uri="{FF2B5EF4-FFF2-40B4-BE49-F238E27FC236}">
                  <a16:creationId xmlns:a16="http://schemas.microsoft.com/office/drawing/2014/main" id="{EE340C20-89A7-462A-A19B-138C86B6187E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15" name="Group 46">
            <a:extLst>
              <a:ext uri="{FF2B5EF4-FFF2-40B4-BE49-F238E27FC236}">
                <a16:creationId xmlns:a16="http://schemas.microsoft.com/office/drawing/2014/main" id="{0428CEEE-560B-4C25-9AA6-4F0C16A52A8D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16" name="Oval 41">
              <a:extLst>
                <a:ext uri="{FF2B5EF4-FFF2-40B4-BE49-F238E27FC236}">
                  <a16:creationId xmlns:a16="http://schemas.microsoft.com/office/drawing/2014/main" id="{A9BF1070-DEF3-4854-B53A-E7A53E52E9A3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" name="Isosceles Triangle 42">
              <a:extLst>
                <a:ext uri="{FF2B5EF4-FFF2-40B4-BE49-F238E27FC236}">
                  <a16:creationId xmlns:a16="http://schemas.microsoft.com/office/drawing/2014/main" id="{60203C48-6DF3-4D49-920F-8A4DBBEF68C3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1.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시스템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서비스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흐름도 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112" name="Picture 12">
            <a:extLst>
              <a:ext uri="{FF2B5EF4-FFF2-40B4-BE49-F238E27FC236}">
                <a16:creationId xmlns:a16="http://schemas.microsoft.com/office/drawing/2014/main" id="{D93A54AE-3D5B-4731-B4F6-36B921E40E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428" y="4196024"/>
            <a:ext cx="4503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23CEF18-6159-41B8-BE7C-90C08186BEAC}"/>
              </a:ext>
            </a:extLst>
          </p:cNvPr>
          <p:cNvSpPr txBox="1"/>
          <p:nvPr/>
        </p:nvSpPr>
        <p:spPr>
          <a:xfrm>
            <a:off x="573194" y="4532592"/>
            <a:ext cx="864096" cy="26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PC</a:t>
            </a:r>
            <a:endParaRPr lang="ko-KR" altLang="en-US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2" name="Rounded Rectangle 49">
            <a:extLst>
              <a:ext uri="{FF2B5EF4-FFF2-40B4-BE49-F238E27FC236}">
                <a16:creationId xmlns:a16="http://schemas.microsoft.com/office/drawing/2014/main" id="{6619F2AB-DF3B-4B70-B0B3-D8999BA713D5}"/>
              </a:ext>
            </a:extLst>
          </p:cNvPr>
          <p:cNvSpPr/>
          <p:nvPr/>
        </p:nvSpPr>
        <p:spPr bwMode="auto">
          <a:xfrm>
            <a:off x="645202" y="2996952"/>
            <a:ext cx="648072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</a:t>
            </a:r>
          </a:p>
        </p:txBody>
      </p:sp>
      <p:sp>
        <p:nvSpPr>
          <p:cNvPr id="123" name="Rounded Rectangle 49">
            <a:extLst>
              <a:ext uri="{FF2B5EF4-FFF2-40B4-BE49-F238E27FC236}">
                <a16:creationId xmlns:a16="http://schemas.microsoft.com/office/drawing/2014/main" id="{DC81FABC-5562-40DD-A0B9-62F2B33A9F36}"/>
              </a:ext>
            </a:extLst>
          </p:cNvPr>
          <p:cNvSpPr/>
          <p:nvPr/>
        </p:nvSpPr>
        <p:spPr bwMode="auto">
          <a:xfrm>
            <a:off x="8422066" y="3004833"/>
            <a:ext cx="648072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승인자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579EBEB-3F93-4C22-9BF7-D37FD1498500}"/>
              </a:ext>
            </a:extLst>
          </p:cNvPr>
          <p:cNvSpPr txBox="1"/>
          <p:nvPr/>
        </p:nvSpPr>
        <p:spPr>
          <a:xfrm>
            <a:off x="9136894" y="2983603"/>
            <a:ext cx="640643" cy="476071"/>
          </a:xfrm>
          <a:prstGeom prst="wedgeEllipseCallout">
            <a:avLst>
              <a:gd name="adj1" fmla="val -44524"/>
              <a:gd name="adj2" fmla="val 58335"/>
            </a:avLst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ko-KR" altLang="en-US" sz="1600" spc="-15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4" name="Picture 2" descr="\\MAGNUM\Projects\Microsoft\Cloud Power FY12\Design\Icons\PNGs\Web.png">
            <a:extLst>
              <a:ext uri="{FF2B5EF4-FFF2-40B4-BE49-F238E27FC236}">
                <a16:creationId xmlns:a16="http://schemas.microsoft.com/office/drawing/2014/main" id="{F5F0F8F6-B16E-4928-BE46-1C5D8A5D0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t="2" b="-1315"/>
          <a:stretch>
            <a:fillRect/>
          </a:stretch>
        </p:blipFill>
        <p:spPr bwMode="auto">
          <a:xfrm>
            <a:off x="9294240" y="3033563"/>
            <a:ext cx="324563" cy="2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73473329-02CA-42A1-87BD-E4DA002C6C6C}"/>
              </a:ext>
            </a:extLst>
          </p:cNvPr>
          <p:cNvSpPr txBox="1"/>
          <p:nvPr/>
        </p:nvSpPr>
        <p:spPr>
          <a:xfrm>
            <a:off x="9183764" y="3208885"/>
            <a:ext cx="579054" cy="2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200"/>
              </a:lnSpc>
              <a:spcBef>
                <a:spcPts val="600"/>
              </a:spcBef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브라우저</a:t>
            </a:r>
          </a:p>
        </p:txBody>
      </p:sp>
      <p:pic>
        <p:nvPicPr>
          <p:cNvPr id="136" name="Picture 12">
            <a:extLst>
              <a:ext uri="{FF2B5EF4-FFF2-40B4-BE49-F238E27FC236}">
                <a16:creationId xmlns:a16="http://schemas.microsoft.com/office/drawing/2014/main" id="{1C22D62E-9764-4783-8FDA-083C95036E8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9862" y="4203905"/>
            <a:ext cx="4503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34E7559-1C2C-42F8-A26E-E25EE1236A54}"/>
              </a:ext>
            </a:extLst>
          </p:cNvPr>
          <p:cNvSpPr txBox="1"/>
          <p:nvPr/>
        </p:nvSpPr>
        <p:spPr>
          <a:xfrm>
            <a:off x="8342629" y="4540474"/>
            <a:ext cx="864096" cy="26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승인자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PC</a:t>
            </a:r>
            <a:endParaRPr lang="ko-KR" altLang="en-US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45" name="말풍선: 모서리가 둥근 사각형 144">
            <a:extLst>
              <a:ext uri="{FF2B5EF4-FFF2-40B4-BE49-F238E27FC236}">
                <a16:creationId xmlns:a16="http://schemas.microsoft.com/office/drawing/2014/main" id="{8D4B05EC-386E-4184-898A-91274EAA7D58}"/>
              </a:ext>
            </a:extLst>
          </p:cNvPr>
          <p:cNvSpPr/>
          <p:nvPr/>
        </p:nvSpPr>
        <p:spPr bwMode="auto">
          <a:xfrm>
            <a:off x="8440826" y="4846159"/>
            <a:ext cx="1346522" cy="524453"/>
          </a:xfrm>
          <a:prstGeom prst="wedgeRoundRectCallout">
            <a:avLst>
              <a:gd name="adj1" fmla="val 1535"/>
              <a:gd name="adj2" fmla="val -77795"/>
              <a:gd name="adj3" fmla="val 16667"/>
            </a:avLst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8DE9949-167C-45B3-B45B-1C086B5AC299}"/>
              </a:ext>
            </a:extLst>
          </p:cNvPr>
          <p:cNvSpPr txBox="1"/>
          <p:nvPr/>
        </p:nvSpPr>
        <p:spPr>
          <a:xfrm>
            <a:off x="8666080" y="4887786"/>
            <a:ext cx="1286673" cy="46737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10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승인신청내역 확인 후 승인신청자에게 승인 또는 반려 </a:t>
            </a:r>
          </a:p>
        </p:txBody>
      </p:sp>
      <p:sp>
        <p:nvSpPr>
          <p:cNvPr id="147" name="Oval 86">
            <a:extLst>
              <a:ext uri="{FF2B5EF4-FFF2-40B4-BE49-F238E27FC236}">
                <a16:creationId xmlns:a16="http://schemas.microsoft.com/office/drawing/2014/main" id="{F3D3E95E-CF54-4AB0-BB77-65C1DD6CC7A7}"/>
              </a:ext>
            </a:extLst>
          </p:cNvPr>
          <p:cNvSpPr>
            <a:spLocks/>
          </p:cNvSpPr>
          <p:nvPr/>
        </p:nvSpPr>
        <p:spPr bwMode="auto">
          <a:xfrm>
            <a:off x="8487672" y="4931380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29" name="AutoShape 392" descr="Box_blue">
            <a:extLst>
              <a:ext uri="{FF2B5EF4-FFF2-40B4-BE49-F238E27FC236}">
                <a16:creationId xmlns:a16="http://schemas.microsoft.com/office/drawing/2014/main" id="{71422045-9450-4FB9-BF38-74B17484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852" y="3228776"/>
            <a:ext cx="1595879" cy="1103359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AutoShape 407">
            <a:extLst>
              <a:ext uri="{FF2B5EF4-FFF2-40B4-BE49-F238E27FC236}">
                <a16:creationId xmlns:a16="http://schemas.microsoft.com/office/drawing/2014/main" id="{1C9B2D48-10D1-473D-951F-CBF88633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649" y="3507753"/>
            <a:ext cx="714011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승인신청</a:t>
            </a:r>
          </a:p>
        </p:txBody>
      </p:sp>
      <p:sp>
        <p:nvSpPr>
          <p:cNvPr id="159" name="AutoShape 407">
            <a:extLst>
              <a:ext uri="{FF2B5EF4-FFF2-40B4-BE49-F238E27FC236}">
                <a16:creationId xmlns:a16="http://schemas.microsoft.com/office/drawing/2014/main" id="{6EF1A752-69DD-4860-9E9C-C090D90DD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575" y="3923923"/>
            <a:ext cx="1464962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승인신청취소</a:t>
            </a:r>
          </a:p>
        </p:txBody>
      </p:sp>
      <p:sp>
        <p:nvSpPr>
          <p:cNvPr id="170" name="AutoShape 392" descr="Box_blue">
            <a:extLst>
              <a:ext uri="{FF2B5EF4-FFF2-40B4-BE49-F238E27FC236}">
                <a16:creationId xmlns:a16="http://schemas.microsoft.com/office/drawing/2014/main" id="{D0F5E0D8-D32D-4CB2-ABC1-0A11D536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113" y="3229306"/>
            <a:ext cx="1595879" cy="1103359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 API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AutoShape 407">
            <a:extLst>
              <a:ext uri="{FF2B5EF4-FFF2-40B4-BE49-F238E27FC236}">
                <a16:creationId xmlns:a16="http://schemas.microsoft.com/office/drawing/2014/main" id="{A1994944-EBC1-4567-81CE-917FBB41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46" y="3901300"/>
            <a:ext cx="637746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승인위임</a:t>
            </a:r>
          </a:p>
        </p:txBody>
      </p:sp>
      <p:sp>
        <p:nvSpPr>
          <p:cNvPr id="160" name="AutoShape 407">
            <a:extLst>
              <a:ext uri="{FF2B5EF4-FFF2-40B4-BE49-F238E27FC236}">
                <a16:creationId xmlns:a16="http://schemas.microsoft.com/office/drawing/2014/main" id="{185E1C4D-C403-4731-B166-1617271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426" y="3900616"/>
            <a:ext cx="624804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위임회수</a:t>
            </a:r>
          </a:p>
        </p:txBody>
      </p:sp>
      <p:sp>
        <p:nvSpPr>
          <p:cNvPr id="164" name="AutoShape 407">
            <a:extLst>
              <a:ext uri="{FF2B5EF4-FFF2-40B4-BE49-F238E27FC236}">
                <a16:creationId xmlns:a16="http://schemas.microsoft.com/office/drawing/2014/main" id="{1EF01254-B591-4D64-8E6F-D923B6A3B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45" y="3500191"/>
            <a:ext cx="637746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>
                <a:latin typeface="맑은 고딕" pitchFamily="50" charset="-127"/>
                <a:ea typeface="맑은 고딕" pitchFamily="50" charset="-127"/>
                <a:cs typeface="산돌고딕 L"/>
              </a:rPr>
              <a:t>승인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65" name="AutoShape 407">
            <a:extLst>
              <a:ext uri="{FF2B5EF4-FFF2-40B4-BE49-F238E27FC236}">
                <a16:creationId xmlns:a16="http://schemas.microsoft.com/office/drawing/2014/main" id="{3F4680A2-3B8F-4EC4-BB0D-71BBF3C5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404" y="3496859"/>
            <a:ext cx="619874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반려</a:t>
            </a:r>
          </a:p>
        </p:txBody>
      </p:sp>
      <p:sp>
        <p:nvSpPr>
          <p:cNvPr id="172" name="AutoShape 407" descr="Box_blue">
            <a:extLst>
              <a:ext uri="{FF2B5EF4-FFF2-40B4-BE49-F238E27FC236}">
                <a16:creationId xmlns:a16="http://schemas.microsoft.com/office/drawing/2014/main" id="{60869D72-C766-4515-BEEC-A90C26C3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21" y="3405108"/>
            <a:ext cx="924860" cy="32249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XML/YML/JSON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AutoShape 407">
            <a:extLst>
              <a:ext uri="{FF2B5EF4-FFF2-40B4-BE49-F238E27FC236}">
                <a16:creationId xmlns:a16="http://schemas.microsoft.com/office/drawing/2014/main" id="{0CF1ED38-0B16-4CEE-88B0-C4E5D59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121" y="3794080"/>
            <a:ext cx="924861" cy="357207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Redis 4.0.11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77" name="직사각형 155">
            <a:extLst>
              <a:ext uri="{FF2B5EF4-FFF2-40B4-BE49-F238E27FC236}">
                <a16:creationId xmlns:a16="http://schemas.microsoft.com/office/drawing/2014/main" id="{E37D3A9E-11D7-415B-A3E3-4FFBA94D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465" y="3344459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AutoShape 407" descr="Box_blue">
            <a:extLst>
              <a:ext uri="{FF2B5EF4-FFF2-40B4-BE49-F238E27FC236}">
                <a16:creationId xmlns:a16="http://schemas.microsoft.com/office/drawing/2014/main" id="{37E43C87-FBC9-493A-8C5B-4845462D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901" y="4451525"/>
            <a:ext cx="832122" cy="306443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Celery 4.2.1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AutoShape 407">
            <a:extLst>
              <a:ext uri="{FF2B5EF4-FFF2-40B4-BE49-F238E27FC236}">
                <a16:creationId xmlns:a16="http://schemas.microsoft.com/office/drawing/2014/main" id="{18D22BF0-A0DC-4209-9425-DD55EDE9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99" y="4831093"/>
            <a:ext cx="1120154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 함수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Python 3.6.6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80" name="AutoShape 407" descr="Box_blue">
            <a:extLst>
              <a:ext uri="{FF2B5EF4-FFF2-40B4-BE49-F238E27FC236}">
                <a16:creationId xmlns:a16="http://schemas.microsoft.com/office/drawing/2014/main" id="{62E89C5F-3691-46CF-924F-967AC0D1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614" y="5677913"/>
            <a:ext cx="1255713" cy="34822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Active Directory 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연계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1" name="AutoShape 407" descr="Box_blue">
            <a:extLst>
              <a:ext uri="{FF2B5EF4-FFF2-40B4-BE49-F238E27FC236}">
                <a16:creationId xmlns:a16="http://schemas.microsoft.com/office/drawing/2014/main" id="{23B9A66A-2731-4291-960C-EA47C989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939" y="5677913"/>
            <a:ext cx="1255713" cy="34822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연계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Method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6" name="AutoShape 407" descr="Box_blue">
            <a:extLst>
              <a:ext uri="{FF2B5EF4-FFF2-40B4-BE49-F238E27FC236}">
                <a16:creationId xmlns:a16="http://schemas.microsoft.com/office/drawing/2014/main" id="{01D1FE0C-0C42-40F5-BA84-720616E2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638" y="5689026"/>
            <a:ext cx="914400" cy="348227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55">
            <a:extLst>
              <a:ext uri="{FF2B5EF4-FFF2-40B4-BE49-F238E27FC236}">
                <a16:creationId xmlns:a16="http://schemas.microsoft.com/office/drawing/2014/main" id="{B537292A-B72B-4B66-8BCF-9A96B060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255" y="4380904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직사각형 176">
            <a:extLst>
              <a:ext uri="{FF2B5EF4-FFF2-40B4-BE49-F238E27FC236}">
                <a16:creationId xmlns:a16="http://schemas.microsoft.com/office/drawing/2014/main" id="{04D4259E-8617-4AE0-8410-E776736B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913" y="5154588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연계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Maria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5.5.56</a:t>
            </a:r>
          </a:p>
        </p:txBody>
      </p:sp>
      <p:sp>
        <p:nvSpPr>
          <p:cNvPr id="193" name="순서도: 자기 디스크 192">
            <a:extLst>
              <a:ext uri="{FF2B5EF4-FFF2-40B4-BE49-F238E27FC236}">
                <a16:creationId xmlns:a16="http://schemas.microsoft.com/office/drawing/2014/main" id="{8D4DF6C1-DFD2-4CE8-B4E0-DFB123FDB72F}"/>
              </a:ext>
            </a:extLst>
          </p:cNvPr>
          <p:cNvSpPr/>
          <p:nvPr/>
        </p:nvSpPr>
        <p:spPr bwMode="auto">
          <a:xfrm>
            <a:off x="2709913" y="4650532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4" name="직사각형 155">
            <a:extLst>
              <a:ext uri="{FF2B5EF4-FFF2-40B4-BE49-F238E27FC236}">
                <a16:creationId xmlns:a16="http://schemas.microsoft.com/office/drawing/2014/main" id="{56B3B70D-C748-4609-B34E-C356992DE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629" y="4560244"/>
            <a:ext cx="1150895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AutoShape 407" descr="Box_blue">
            <a:extLst>
              <a:ext uri="{FF2B5EF4-FFF2-40B4-BE49-F238E27FC236}">
                <a16:creationId xmlns:a16="http://schemas.microsoft.com/office/drawing/2014/main" id="{9EC6883B-2930-4828-BFB5-96B6C0C90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533" y="4884549"/>
            <a:ext cx="588540" cy="261562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</a:p>
        </p:txBody>
      </p:sp>
      <p:sp>
        <p:nvSpPr>
          <p:cNvPr id="197" name="순서도: 자기 디스크 196">
            <a:extLst>
              <a:ext uri="{FF2B5EF4-FFF2-40B4-BE49-F238E27FC236}">
                <a16:creationId xmlns:a16="http://schemas.microsoft.com/office/drawing/2014/main" id="{49AD16DD-8BF9-4614-AF71-5DBF90144106}"/>
              </a:ext>
            </a:extLst>
          </p:cNvPr>
          <p:cNvSpPr/>
          <p:nvPr/>
        </p:nvSpPr>
        <p:spPr bwMode="auto">
          <a:xfrm>
            <a:off x="6803878" y="4662355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8" name="직사각형 155">
            <a:extLst>
              <a:ext uri="{FF2B5EF4-FFF2-40B4-BE49-F238E27FC236}">
                <a16:creationId xmlns:a16="http://schemas.microsoft.com/office/drawing/2014/main" id="{0BA012BB-EBF1-4AB8-A341-67C04A73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393" y="4572067"/>
            <a:ext cx="1001320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9" name="직사각형 176">
            <a:extLst>
              <a:ext uri="{FF2B5EF4-FFF2-40B4-BE49-F238E27FC236}">
                <a16:creationId xmlns:a16="http://schemas.microsoft.com/office/drawing/2014/main" id="{213819D8-2DF1-44D5-A60C-4EF85098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074" y="5099697"/>
            <a:ext cx="11160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Maria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5.5.56</a:t>
            </a:r>
          </a:p>
        </p:txBody>
      </p:sp>
      <p:sp>
        <p:nvSpPr>
          <p:cNvPr id="200" name="직사각형 155">
            <a:extLst>
              <a:ext uri="{FF2B5EF4-FFF2-40B4-BE49-F238E27FC236}">
                <a16:creationId xmlns:a16="http://schemas.microsoft.com/office/drawing/2014/main" id="{292F04CD-5183-4924-BED5-C30777A71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632" y="5626339"/>
            <a:ext cx="3714702" cy="467123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화살표: 위쪽/아래쪽 139">
            <a:extLst>
              <a:ext uri="{FF2B5EF4-FFF2-40B4-BE49-F238E27FC236}">
                <a16:creationId xmlns:a16="http://schemas.microsoft.com/office/drawing/2014/main" id="{E22C6937-91A2-44C6-91CF-3457E37753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46938" y="3505109"/>
            <a:ext cx="209550" cy="633396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2" name="화살표: 위쪽/아래쪽 139">
            <a:extLst>
              <a:ext uri="{FF2B5EF4-FFF2-40B4-BE49-F238E27FC236}">
                <a16:creationId xmlns:a16="http://schemas.microsoft.com/office/drawing/2014/main" id="{7D65D808-C76C-4885-AF6C-2067FE38131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790018" y="3510884"/>
            <a:ext cx="209550" cy="633396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3" name="화살표: 위쪽/아래쪽 139">
            <a:extLst>
              <a:ext uri="{FF2B5EF4-FFF2-40B4-BE49-F238E27FC236}">
                <a16:creationId xmlns:a16="http://schemas.microsoft.com/office/drawing/2014/main" id="{A1ED308A-26ED-4A5E-94F7-EF293B099E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22203" y="3605833"/>
            <a:ext cx="209550" cy="431948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쪽/아래쪽 139">
            <a:extLst>
              <a:ext uri="{FF2B5EF4-FFF2-40B4-BE49-F238E27FC236}">
                <a16:creationId xmlns:a16="http://schemas.microsoft.com/office/drawing/2014/main" id="{5E96C05D-88CA-4CDF-912C-2080B9DACB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20515" y="3599615"/>
            <a:ext cx="209550" cy="431948"/>
          </a:xfrm>
          <a:prstGeom prst="upDownArrow">
            <a:avLst>
              <a:gd name="adj1" fmla="val 50000"/>
              <a:gd name="adj2" fmla="val 502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화살표: 위쪽/아래쪽 144">
            <a:extLst>
              <a:ext uri="{FF2B5EF4-FFF2-40B4-BE49-F238E27FC236}">
                <a16:creationId xmlns:a16="http://schemas.microsoft.com/office/drawing/2014/main" id="{5A974924-854D-48AC-8F9E-089F85200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870" y="5278353"/>
            <a:ext cx="209550" cy="336009"/>
          </a:xfrm>
          <a:prstGeom prst="upDownArrow">
            <a:avLst>
              <a:gd name="adj1" fmla="val 50000"/>
              <a:gd name="adj2" fmla="val 49976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8" name="화살표: 왼쪽/위쪽 207">
            <a:extLst>
              <a:ext uri="{FF2B5EF4-FFF2-40B4-BE49-F238E27FC236}">
                <a16:creationId xmlns:a16="http://schemas.microsoft.com/office/drawing/2014/main" id="{AC4DF0BE-4C07-41A9-8412-C07C600C5E0A}"/>
              </a:ext>
            </a:extLst>
          </p:cNvPr>
          <p:cNvSpPr/>
          <p:nvPr/>
        </p:nvSpPr>
        <p:spPr bwMode="auto">
          <a:xfrm rot="16200000">
            <a:off x="3528015" y="5043023"/>
            <a:ext cx="652590" cy="448880"/>
          </a:xfrm>
          <a:prstGeom prst="leftUpArrow">
            <a:avLst/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9" name="화살표: 위쪽/아래쪽 144">
            <a:extLst>
              <a:ext uri="{FF2B5EF4-FFF2-40B4-BE49-F238E27FC236}">
                <a16:creationId xmlns:a16="http://schemas.microsoft.com/office/drawing/2014/main" id="{D8D29579-666D-492F-A515-41EC04A8D5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62824" y="4889118"/>
            <a:ext cx="209550" cy="241515"/>
          </a:xfrm>
          <a:prstGeom prst="upDownArrow">
            <a:avLst>
              <a:gd name="adj1" fmla="val 50000"/>
              <a:gd name="adj2" fmla="val 49976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1" name="화살표: 위쪽/아래쪽 144">
            <a:extLst>
              <a:ext uri="{FF2B5EF4-FFF2-40B4-BE49-F238E27FC236}">
                <a16:creationId xmlns:a16="http://schemas.microsoft.com/office/drawing/2014/main" id="{56F960E3-BFD9-4D81-92AD-C3CD98D144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95765" y="4892235"/>
            <a:ext cx="209550" cy="241515"/>
          </a:xfrm>
          <a:prstGeom prst="upDownArrow">
            <a:avLst>
              <a:gd name="adj1" fmla="val 50000"/>
              <a:gd name="adj2" fmla="val 49976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2" name="AutoShape 407" descr="Box_blue">
            <a:extLst>
              <a:ext uri="{FF2B5EF4-FFF2-40B4-BE49-F238E27FC236}">
                <a16:creationId xmlns:a16="http://schemas.microsoft.com/office/drawing/2014/main" id="{1FFD17C1-1F12-49C4-80B6-C35941418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70" y="5374329"/>
            <a:ext cx="808032" cy="358183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AutoShape 407" descr="Box_blue">
            <a:extLst>
              <a:ext uri="{FF2B5EF4-FFF2-40B4-BE49-F238E27FC236}">
                <a16:creationId xmlns:a16="http://schemas.microsoft.com/office/drawing/2014/main" id="{B1F5EEE9-FFA6-4E73-BC05-83F1509E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226" y="5451078"/>
            <a:ext cx="808032" cy="358183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E3142F6B-74E2-4C17-92B4-E80FDC4B21F4}"/>
              </a:ext>
            </a:extLst>
          </p:cNvPr>
          <p:cNvSpPr/>
          <p:nvPr/>
        </p:nvSpPr>
        <p:spPr bwMode="auto">
          <a:xfrm rot="16200000">
            <a:off x="3983360" y="4125867"/>
            <a:ext cx="511534" cy="406733"/>
          </a:xfrm>
          <a:prstGeom prst="blockArc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막힌 원호 213">
            <a:extLst>
              <a:ext uri="{FF2B5EF4-FFF2-40B4-BE49-F238E27FC236}">
                <a16:creationId xmlns:a16="http://schemas.microsoft.com/office/drawing/2014/main" id="{6E4B451B-DD27-467E-948A-04CA14E351B0}"/>
              </a:ext>
            </a:extLst>
          </p:cNvPr>
          <p:cNvSpPr/>
          <p:nvPr/>
        </p:nvSpPr>
        <p:spPr bwMode="auto">
          <a:xfrm rot="16200000" flipV="1">
            <a:off x="5227535" y="4114197"/>
            <a:ext cx="511534" cy="406735"/>
          </a:xfrm>
          <a:prstGeom prst="blockArc">
            <a:avLst/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FFDC9C6-065B-4FD3-9EB4-3D10B15434EE}"/>
              </a:ext>
            </a:extLst>
          </p:cNvPr>
          <p:cNvSpPr txBox="1"/>
          <p:nvPr/>
        </p:nvSpPr>
        <p:spPr>
          <a:xfrm>
            <a:off x="18264" y="2966281"/>
            <a:ext cx="640643" cy="476071"/>
          </a:xfrm>
          <a:prstGeom prst="wedgeEllipseCallout">
            <a:avLst>
              <a:gd name="adj1" fmla="val 47657"/>
              <a:gd name="adj2" fmla="val 58335"/>
            </a:avLst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ko-KR" altLang="en-US" sz="1600" spc="-15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4" name="Picture 2" descr="\\MAGNUM\Projects\Microsoft\Cloud Power FY12\Design\Icons\PNGs\Web.png">
            <a:extLst>
              <a:ext uri="{FF2B5EF4-FFF2-40B4-BE49-F238E27FC236}">
                <a16:creationId xmlns:a16="http://schemas.microsoft.com/office/drawing/2014/main" id="{BFE5C24A-CC1B-42A6-A5C3-4BF83FBC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0"/>
          </a:blip>
          <a:srcRect t="2" b="-1315"/>
          <a:stretch>
            <a:fillRect/>
          </a:stretch>
        </p:blipFill>
        <p:spPr bwMode="auto">
          <a:xfrm>
            <a:off x="175611" y="3016240"/>
            <a:ext cx="324563" cy="2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60677A21-4157-4368-BF9B-85F60AD094A9}"/>
              </a:ext>
            </a:extLst>
          </p:cNvPr>
          <p:cNvSpPr txBox="1"/>
          <p:nvPr/>
        </p:nvSpPr>
        <p:spPr>
          <a:xfrm>
            <a:off x="-15552" y="3202194"/>
            <a:ext cx="677962" cy="2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200"/>
              </a:lnSpc>
              <a:spcBef>
                <a:spcPts val="600"/>
              </a:spcBef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브라우저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47CB2EE-2771-450E-B284-65BD219A6E1A}"/>
              </a:ext>
            </a:extLst>
          </p:cNvPr>
          <p:cNvSpPr txBox="1"/>
          <p:nvPr/>
        </p:nvSpPr>
        <p:spPr>
          <a:xfrm>
            <a:off x="6717227" y="1601603"/>
            <a:ext cx="3120370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페이지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버튼 및 컨트롤 제공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 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반려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및 반려사유 사용자 전송 및 메신저 알림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9" name="AutoShape 407">
            <a:extLst>
              <a:ext uri="{FF2B5EF4-FFF2-40B4-BE49-F238E27FC236}">
                <a16:creationId xmlns:a16="http://schemas.microsoft.com/office/drawing/2014/main" id="{17252946-479B-4C4D-B05C-03019585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3" y="3508241"/>
            <a:ext cx="714011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사후승인신청</a:t>
            </a:r>
          </a:p>
        </p:txBody>
      </p:sp>
      <p:sp>
        <p:nvSpPr>
          <p:cNvPr id="104" name="Oval 86">
            <a:extLst>
              <a:ext uri="{FF2B5EF4-FFF2-40B4-BE49-F238E27FC236}">
                <a16:creationId xmlns:a16="http://schemas.microsoft.com/office/drawing/2014/main" id="{5AD90756-E3AD-456F-9599-364BC8B52BD6}"/>
              </a:ext>
            </a:extLst>
          </p:cNvPr>
          <p:cNvSpPr>
            <a:spLocks/>
          </p:cNvSpPr>
          <p:nvPr/>
        </p:nvSpPr>
        <p:spPr bwMode="auto">
          <a:xfrm>
            <a:off x="3362666" y="280979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943DDA-1159-436A-9F5A-ACEC63D81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52" y="3544966"/>
            <a:ext cx="1001678" cy="598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BE2162-AE59-4CCD-B58D-440D1179C2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755" y="3552848"/>
            <a:ext cx="1030486" cy="6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0709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29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1.5. Multipath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enable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/multipath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-F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-v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Error&gt;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 | head -1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cvf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/dev/mapper/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 bindings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bindings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Order&gt;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- External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cp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/share/doc/device-mapper-multipath-0.*/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vi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multipath.conf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defaults {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polling_interval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path_selector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"round-robin 0"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path_grouping_policy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multibus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uid_attribute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ID_SERIAL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prio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alua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path_checker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readsector0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rr_min_io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100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max_fds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8192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rr_weight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priorities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failback immediate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no_path_retry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fail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user_friendly_names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yes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}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…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7781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Bridging / 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1.5. Multipath Configuration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enable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cd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/multipath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-F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-v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Error&gt;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 | head -1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mv bindings bindings.org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tar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xvf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/dev/mapper/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&lt;id&gt;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bindings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-F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systemctl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restart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multipathd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$ multipath -l | grep "^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" | sort -k 2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&lt;Check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mpath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 pitchFamily="34" charset="0"/>
              </a:rPr>
              <a:t> Order&gt;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2.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Fbrdg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환경에서 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r>
              <a:rPr lang="en-US" altLang="ko-KR" sz="1000" dirty="0">
                <a:latin typeface="Segoe"/>
              </a:rPr>
              <a:t>    (*) FC - </a:t>
            </a:r>
            <a:r>
              <a:rPr lang="en-US" altLang="ko-KR" sz="1000" dirty="0" err="1">
                <a:latin typeface="Segoe"/>
              </a:rPr>
              <a:t>Fibre</a:t>
            </a:r>
            <a:r>
              <a:rPr lang="en-US" altLang="ko-KR" sz="1000" dirty="0">
                <a:latin typeface="Segoe"/>
              </a:rPr>
              <a:t> Channel, IB – InfiniBand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역할</a:t>
            </a:r>
          </a:p>
          <a:p>
            <a:r>
              <a:rPr lang="en-US" altLang="ko-KR" sz="1000" dirty="0">
                <a:latin typeface="Segoe"/>
              </a:rPr>
              <a:t>    [12345678] </a:t>
            </a:r>
            <a:r>
              <a:rPr lang="en-US" altLang="ko-KR" sz="1000" dirty="0" err="1">
                <a:latin typeface="Segoe"/>
              </a:rPr>
              <a:t>Fbrdgd</a:t>
            </a:r>
            <a:r>
              <a:rPr lang="en-US" altLang="ko-KR" sz="1000" dirty="0">
                <a:latin typeface="Segoe"/>
              </a:rPr>
              <a:t>, Fbrdgd2, Fbrdgd3, Fbrdgd4, Fbrdgd5, Fbrdgd6, Fbrdgd7, Fbrdgd8 (</a:t>
            </a:r>
            <a:r>
              <a:rPr lang="ko-KR" altLang="en-US" sz="1000" dirty="0" err="1">
                <a:latin typeface="Segoe"/>
              </a:rPr>
              <a:t>브릿지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어댑터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[LM] </a:t>
            </a:r>
            <a:r>
              <a:rPr lang="en-US" altLang="ko-KR" sz="1000" dirty="0" err="1">
                <a:latin typeface="Segoe"/>
              </a:rPr>
              <a:t>Fbrdgld</a:t>
            </a:r>
            <a:r>
              <a:rPr lang="en-US" altLang="ko-KR" sz="1000" dirty="0">
                <a:latin typeface="Segoe"/>
              </a:rPr>
              <a:t>, Fbrdgld2 (</a:t>
            </a:r>
            <a:r>
              <a:rPr lang="ko-KR" altLang="en-US" sz="1000" dirty="0">
                <a:latin typeface="Segoe"/>
              </a:rPr>
              <a:t>로그 데몬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[TS] </a:t>
            </a:r>
            <a:r>
              <a:rPr lang="en-US" altLang="ko-KR" sz="1000" dirty="0" err="1">
                <a:latin typeface="Segoe"/>
              </a:rPr>
              <a:t>Fbrdg_tun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Fbrdg_ssh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전송 통로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[NI] </a:t>
            </a:r>
            <a:r>
              <a:rPr lang="en-US" altLang="ko-KR" sz="1000" dirty="0" err="1">
                <a:latin typeface="Segoe"/>
              </a:rPr>
              <a:t>Fbrdg_nat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Fbrdg_ipf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주소 변환 및 접근 제어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</a:t>
            </a:r>
            <a:r>
              <a:rPr lang="en-US" altLang="ko-KR" sz="1000" dirty="0" err="1">
                <a:latin typeface="Segoe"/>
              </a:rPr>
              <a:t>Ww</a:t>
            </a:r>
            <a:r>
              <a:rPr lang="en-US" altLang="ko-KR" sz="1000" dirty="0">
                <a:latin typeface="Segoe"/>
              </a:rPr>
              <a:t>] </a:t>
            </a:r>
            <a:r>
              <a:rPr lang="en-US" altLang="ko-KR" sz="1000" dirty="0" err="1">
                <a:latin typeface="Segoe"/>
              </a:rPr>
              <a:t>Fbrdg_wlb</a:t>
            </a:r>
            <a:r>
              <a:rPr lang="en-US" altLang="ko-KR" sz="1000" dirty="0">
                <a:latin typeface="Segoe"/>
              </a:rPr>
              <a:t>, Fbrdg_wlb2 (</a:t>
            </a:r>
            <a:r>
              <a:rPr lang="ko-KR" altLang="en-US" sz="1000" dirty="0">
                <a:latin typeface="Segoe"/>
              </a:rPr>
              <a:t>분배기</a:t>
            </a:r>
            <a:r>
              <a:rPr lang="en-US" altLang="ko-KR" sz="1000" dirty="0">
                <a:latin typeface="Segoe"/>
              </a:rPr>
              <a:t>)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V </a:t>
            </a:r>
            <a:r>
              <a:rPr lang="en-US" altLang="ko-KR" sz="1000" dirty="0" err="1">
                <a:latin typeface="Segoe"/>
              </a:rPr>
              <a:t>Fbrdg_vrr</a:t>
            </a:r>
            <a:r>
              <a:rPr lang="en-US" altLang="ko-KR" sz="1000" dirty="0">
                <a:latin typeface="Segoe"/>
              </a:rPr>
              <a:t> (HA)</a:t>
            </a:r>
          </a:p>
          <a:p>
            <a:r>
              <a:rPr lang="en-US" altLang="ko-KR" sz="1000" dirty="0">
                <a:latin typeface="Segoe"/>
              </a:rPr>
              <a:t>    B </a:t>
            </a:r>
            <a:r>
              <a:rPr lang="en-US" altLang="ko-KR" sz="1000" dirty="0" err="1">
                <a:latin typeface="Segoe"/>
              </a:rPr>
              <a:t>Fbrdg_band_mon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서비스별 품질 모니터링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P </a:t>
            </a:r>
            <a:r>
              <a:rPr lang="en-US" altLang="ko-KR" sz="1000" dirty="0" err="1">
                <a:latin typeface="Segoe"/>
              </a:rPr>
              <a:t>Fbrdg_proxy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프록시 클라이언트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O </a:t>
            </a:r>
            <a:r>
              <a:rPr lang="en-US" altLang="ko-KR" sz="1000" dirty="0" err="1">
                <a:latin typeface="Segoe"/>
              </a:rPr>
              <a:t>Fbrdg_sockd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프록시 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H </a:t>
            </a:r>
            <a:r>
              <a:rPr lang="en-US" altLang="ko-KR" sz="1000" dirty="0" err="1">
                <a:latin typeface="Segoe"/>
              </a:rPr>
              <a:t>Fbrdg_http</a:t>
            </a:r>
            <a:r>
              <a:rPr lang="en-US" altLang="ko-KR" sz="1000" dirty="0">
                <a:latin typeface="Segoe"/>
              </a:rPr>
              <a:t> (HTTP)</a:t>
            </a:r>
          </a:p>
          <a:p>
            <a:r>
              <a:rPr lang="en-US" altLang="ko-KR" sz="1000" dirty="0">
                <a:latin typeface="Segoe"/>
              </a:rPr>
              <a:t>    G </a:t>
            </a:r>
            <a:r>
              <a:rPr lang="en-US" altLang="ko-KR" sz="1000" dirty="0" err="1">
                <a:latin typeface="Segoe"/>
              </a:rPr>
              <a:t>Fbrdg_log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로그 통합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C </a:t>
            </a:r>
            <a:r>
              <a:rPr lang="en-US" altLang="ko-KR" sz="1000" dirty="0" err="1">
                <a:latin typeface="Segoe"/>
              </a:rPr>
              <a:t>Fbrdg_cfg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구성 통합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R </a:t>
            </a:r>
            <a:r>
              <a:rPr lang="en-US" altLang="ko-KR" sz="1000" dirty="0" err="1">
                <a:latin typeface="Segoe"/>
              </a:rPr>
              <a:t>Fbrdg_mon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데몬 관리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E </a:t>
            </a:r>
            <a:r>
              <a:rPr lang="en-US" altLang="ko-KR" sz="1000" dirty="0" err="1">
                <a:latin typeface="Segoe"/>
              </a:rPr>
              <a:t>Fbrdg_health_mon</a:t>
            </a:r>
            <a:r>
              <a:rPr lang="en-US" altLang="ko-KR" sz="1000" dirty="0">
                <a:latin typeface="Segoe"/>
              </a:rPr>
              <a:t> (</a:t>
            </a:r>
            <a:r>
              <a:rPr lang="en-US" altLang="ko-KR" sz="1000" dirty="0" err="1">
                <a:latin typeface="Segoe"/>
              </a:rPr>
              <a:t>Healthcheck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Q </a:t>
            </a:r>
            <a:r>
              <a:rPr lang="en-US" altLang="ko-KR" sz="1000" dirty="0" err="1">
                <a:latin typeface="Segoe"/>
              </a:rPr>
              <a:t>Fbrdg_qos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서비스별 품질 관리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U </a:t>
            </a:r>
            <a:r>
              <a:rPr lang="en-US" altLang="ko-KR" sz="1000" dirty="0" err="1">
                <a:latin typeface="Segoe"/>
              </a:rPr>
              <a:t>Fbrdg_squid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웹 프록시 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Y </a:t>
            </a:r>
            <a:r>
              <a:rPr lang="en-US" altLang="ko-KR" sz="1000" dirty="0" err="1">
                <a:latin typeface="Segoe"/>
              </a:rPr>
              <a:t>Fbrdg_sys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시스템 로그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D </a:t>
            </a:r>
            <a:r>
              <a:rPr lang="en-US" altLang="ko-KR" sz="1000" dirty="0" err="1">
                <a:latin typeface="Segoe"/>
              </a:rPr>
              <a:t>Fbrdg_dns_mon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네임 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K </a:t>
            </a:r>
            <a:r>
              <a:rPr lang="en-US" altLang="ko-KR" sz="1000" dirty="0" err="1">
                <a:latin typeface="Segoe"/>
              </a:rPr>
              <a:t>Fbrdg_disk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디스크 제어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</a:t>
            </a:r>
            <a:r>
              <a:rPr lang="en-US" altLang="ko-KR" sz="1000" dirty="0" err="1">
                <a:latin typeface="Segoe"/>
              </a:rPr>
              <a:t>psc</a:t>
            </a:r>
            <a:r>
              <a:rPr lang="en-US" altLang="ko-KR" sz="1000" dirty="0">
                <a:latin typeface="Segoe"/>
              </a:rPr>
              <a:t>] Primary, Secondary, </a:t>
            </a:r>
            <a:r>
              <a:rPr lang="en-US" altLang="ko-KR" sz="1000" dirty="0" err="1">
                <a:latin typeface="Segoe"/>
              </a:rPr>
              <a:t>Fbrdg_ctl</a:t>
            </a:r>
            <a:r>
              <a:rPr lang="en-US" altLang="ko-KR" sz="1000" dirty="0">
                <a:latin typeface="Segoe"/>
              </a:rPr>
              <a:t> (</a:t>
            </a:r>
            <a:r>
              <a:rPr lang="ko-KR" altLang="en-US" sz="1000" dirty="0">
                <a:latin typeface="Segoe"/>
              </a:rPr>
              <a:t>구성 관리</a:t>
            </a:r>
            <a:r>
              <a:rPr lang="en-US" altLang="ko-KR" sz="1000" dirty="0">
                <a:latin typeface="Segoe"/>
              </a:rPr>
              <a:t>)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b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</a:br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빌드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유틸리티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라이선스</a:t>
            </a:r>
          </a:p>
          <a:p>
            <a:r>
              <a:rPr lang="en-US" altLang="ko-KR" sz="1000" dirty="0">
                <a:latin typeface="Segoe"/>
              </a:rPr>
              <a:t>    Dist_mmddyyyy_fbrdg_mmddyyyy_*.tar</a:t>
            </a:r>
          </a:p>
        </p:txBody>
      </p:sp>
    </p:spTree>
    <p:extLst>
      <p:ext uri="{BB962C8B-B14F-4D97-AF65-F5344CB8AC3E}">
        <p14:creationId xmlns:p14="http://schemas.microsoft.com/office/powerpoint/2010/main" val="3432500307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2.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(continued)</a:t>
            </a:r>
            <a:endParaRPr lang="en-US" altLang="ko-KR" sz="1000" dirty="0"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lang="en-US" altLang="ko-KR" sz="1000" dirty="0">
                <a:latin typeface="Segoe"/>
              </a:rPr>
              <a:t>    license_util_mmddyyyy.tar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ko-KR" altLang="en-US" sz="1000" dirty="0">
                <a:latin typeface="Segoe"/>
              </a:rPr>
              <a:t>라이선스 정보</a:t>
            </a:r>
            <a:r>
              <a:rPr lang="en-US" altLang="ko-KR" sz="1000" dirty="0">
                <a:latin typeface="Segoe"/>
              </a:rPr>
              <a:t>: XXX_mmddyyyy.txt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(CBIN1/CBOUT1)</a:t>
            </a: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</a:t>
            </a:r>
            <a:r>
              <a:rPr lang="en-US" altLang="ko-KR" sz="1000" dirty="0" err="1">
                <a:latin typeface="Segoe"/>
              </a:rPr>
              <a:t>Corebridge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Dist_mmddyyyy_fbrdg_mmddyyyy_*.tar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license_util_mmddyyyy.tar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./Install_fbrdg.sh fbrdg_mmddyyyy_*.tar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(C[1357], S[2468], L[LM],</a:t>
            </a:r>
          </a:p>
          <a:p>
            <a:r>
              <a:rPr lang="en-US" altLang="ko-KR" sz="1000" dirty="0">
                <a:latin typeface="Segoe"/>
              </a:rPr>
              <a:t>    U[</a:t>
            </a:r>
            <a:r>
              <a:rPr lang="en-US" altLang="ko-KR" sz="1000" dirty="0" err="1">
                <a:latin typeface="Segoe"/>
              </a:rPr>
              <a:t>TNSWwVBPOHGCREQUYDK</a:t>
            </a:r>
            <a:r>
              <a:rPr lang="en-US" altLang="ko-KR" sz="1000" dirty="0">
                <a:latin typeface="Segoe"/>
              </a:rPr>
              <a:t>], T[</a:t>
            </a:r>
            <a:r>
              <a:rPr lang="en-US" altLang="ko-KR" sz="1000" dirty="0" err="1">
                <a:latin typeface="Segoe"/>
              </a:rPr>
              <a:t>psc</a:t>
            </a:r>
            <a:r>
              <a:rPr lang="en-US" altLang="ko-KR" sz="1000" dirty="0">
                <a:latin typeface="Segoe"/>
              </a:rPr>
              <a:t>]) 1 3 5 7 M T N V B P O Q U Y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./Config_fbrdg.sh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What is role to config? (C[1357], S[2468], U[T|S], T[</a:t>
            </a:r>
            <a:r>
              <a:rPr lang="en-US" altLang="ko-KR" sz="1000" dirty="0" err="1">
                <a:latin typeface="Segoe"/>
              </a:rPr>
              <a:t>n|p|s</a:t>
            </a:r>
            <a:r>
              <a:rPr lang="en-US" altLang="ko-KR" sz="1000" dirty="0">
                <a:latin typeface="Segoe"/>
              </a:rPr>
              <a:t>], M[D|L]) 1 3 5 7 T n D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remote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device size (default 1024 MB): 1024 (FC)</a:t>
            </a:r>
          </a:p>
          <a:p>
            <a:r>
              <a:rPr lang="en-US" altLang="ko-KR" sz="1000" dirty="0">
                <a:latin typeface="Segoe"/>
              </a:rPr>
              <a:t>    Enter device size (default 1024 MB): 100 (IB)</a:t>
            </a:r>
          </a:p>
          <a:p>
            <a:r>
              <a:rPr lang="en-US" altLang="ko-KR" sz="1000" dirty="0">
                <a:latin typeface="Segoe"/>
              </a:rPr>
              <a:t>    Enter 1st local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lang="en-US" altLang="ko-KR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Enter 1st remote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r>
              <a:rPr lang="fr-FR" altLang="ko-KR" sz="1000" dirty="0">
                <a:latin typeface="Segoe"/>
              </a:rPr>
              <a:t>    Enter device type ([all|slice]): slice</a:t>
            </a:r>
          </a:p>
          <a:p>
            <a:r>
              <a:rPr lang="fr-FR" altLang="ko-KR" sz="1000" dirty="0">
                <a:latin typeface="Segoe"/>
              </a:rPr>
              <a:t>    ...</a:t>
            </a:r>
          </a:p>
          <a:p>
            <a:endParaRPr lang="fr-FR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(CBOUT1)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./Install_fbrdg.sh fbrdg_mmddyyyy_*.tar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(C[1357], S[2468], L[LM],</a:t>
            </a:r>
          </a:p>
          <a:p>
            <a:r>
              <a:rPr lang="en-US" altLang="ko-KR" sz="1000" dirty="0">
                <a:latin typeface="Segoe"/>
              </a:rPr>
              <a:t>    U[</a:t>
            </a:r>
            <a:r>
              <a:rPr lang="en-US" altLang="ko-KR" sz="1000" dirty="0" err="1">
                <a:latin typeface="Segoe"/>
              </a:rPr>
              <a:t>TNSWwVBPOHGCREQUYDK</a:t>
            </a:r>
            <a:r>
              <a:rPr lang="en-US" altLang="ko-KR" sz="1000" dirty="0">
                <a:latin typeface="Segoe"/>
              </a:rPr>
              <a:t>], T[</a:t>
            </a:r>
            <a:r>
              <a:rPr lang="en-US" altLang="ko-KR" sz="1000" dirty="0" err="1">
                <a:latin typeface="Segoe"/>
              </a:rPr>
              <a:t>ps</a:t>
            </a:r>
            <a:r>
              <a:rPr lang="en-US" altLang="ko-KR" sz="1000" dirty="0">
                <a:latin typeface="Segoe"/>
              </a:rPr>
              <a:t>]) 2 4 6 8 M T N V B P O Q U Y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./Config_fbrdg.sh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FBRDG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FBRDG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(C[1357], S[2468], U[T|S], T[</a:t>
            </a:r>
            <a:r>
              <a:rPr lang="en-US" altLang="ko-KR" sz="1000" dirty="0" err="1">
                <a:latin typeface="Segoe"/>
              </a:rPr>
              <a:t>n|p|s</a:t>
            </a:r>
            <a:r>
              <a:rPr lang="en-US" altLang="ko-KR" sz="1000" dirty="0">
                <a:latin typeface="Segoe"/>
              </a:rPr>
              <a:t>], M[D|L]) 2 4 6 8 T n D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remote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Eneter</a:t>
            </a:r>
            <a:r>
              <a:rPr lang="en-US" altLang="ko-KR" sz="1000" dirty="0">
                <a:latin typeface="Segoe"/>
              </a:rPr>
              <a:t> device size (default 1024 MB): 1024 (FC)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Eneter</a:t>
            </a:r>
            <a:r>
              <a:rPr lang="en-US" altLang="ko-KR" sz="1000" dirty="0">
                <a:latin typeface="Segoe"/>
              </a:rPr>
              <a:t> device size (default 1024 MB): 100 (IB)</a:t>
            </a:r>
          </a:p>
          <a:p>
            <a:r>
              <a:rPr lang="en-US" altLang="ko-KR" sz="1000" dirty="0">
                <a:latin typeface="Segoe"/>
              </a:rPr>
              <a:t>    Enter 1st local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r>
              <a:rPr lang="en-US" altLang="ko-KR" sz="1000" dirty="0">
                <a:latin typeface="Segoe"/>
              </a:rPr>
              <a:t>    Enter 1st remote device ([</a:t>
            </a:r>
            <a:r>
              <a:rPr lang="en-US" altLang="ko-KR" sz="1000" dirty="0" err="1">
                <a:latin typeface="Segoe"/>
              </a:rPr>
              <a:t>sd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c#t#d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emcpower</a:t>
            </a:r>
            <a:r>
              <a:rPr lang="en-US" altLang="ko-KR" sz="1000" dirty="0">
                <a:latin typeface="Segoe"/>
              </a:rPr>
              <a:t>#|</a:t>
            </a:r>
            <a:r>
              <a:rPr lang="en-US" altLang="ko-KR" sz="1000" dirty="0" err="1">
                <a:latin typeface="Segoe"/>
              </a:rPr>
              <a:t>rhdiskpower</a:t>
            </a:r>
            <a:r>
              <a:rPr lang="en-US" altLang="ko-KR" sz="1000" dirty="0">
                <a:latin typeface="Segoe"/>
              </a:rPr>
              <a:t>#|vg#-</a:t>
            </a:r>
            <a:r>
              <a:rPr lang="en-US" altLang="ko-KR" sz="1000" dirty="0" err="1">
                <a:latin typeface="Segoe"/>
              </a:rPr>
              <a:t>lvol</a:t>
            </a:r>
            <a:r>
              <a:rPr lang="en-US" altLang="ko-KR" sz="1000" dirty="0">
                <a:latin typeface="Segoe"/>
              </a:rPr>
              <a:t>#]): </a:t>
            </a:r>
            <a:r>
              <a:rPr lang="en-US" altLang="ko-KR" sz="1000" dirty="0" err="1">
                <a:latin typeface="Segoe"/>
              </a:rPr>
              <a:t>mpath</a:t>
            </a:r>
            <a:r>
              <a:rPr lang="en-US" altLang="ko-KR" sz="1000" dirty="0">
                <a:latin typeface="Segoe"/>
              </a:rPr>
              <a:t>#</a:t>
            </a:r>
          </a:p>
          <a:p>
            <a:r>
              <a:rPr lang="fr-FR" altLang="ko-KR" sz="1000" dirty="0">
                <a:latin typeface="Segoe"/>
              </a:rPr>
              <a:t>    Enter device type ([all|slice]): slice</a:t>
            </a:r>
          </a:p>
          <a:p>
            <a:r>
              <a:rPr lang="fr-FR" altLang="ko-KR" sz="1000" dirty="0">
                <a:latin typeface="Segoe"/>
              </a:rPr>
              <a:t>    </a:t>
            </a:r>
            <a:r>
              <a:rPr lang="en-US" altLang="ko-KR" sz="1000" dirty="0"/>
              <a:t>...</a:t>
            </a:r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548810275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service / File transfer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라이선스 입력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-B 1357B</a:t>
            </a:r>
          </a:p>
          <a:p>
            <a:r>
              <a:rPr lang="en-US" altLang="ko-KR" sz="1000" dirty="0">
                <a:latin typeface="Segoe"/>
              </a:rPr>
              <a:t>...</a:t>
            </a:r>
          </a:p>
          <a:p>
            <a:r>
              <a:rPr lang="en-US" altLang="ko-KR" sz="1000" dirty="0">
                <a:latin typeface="Segoe"/>
              </a:rPr>
              <a:t>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...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(CBOUT1)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-B 2468B</a:t>
            </a:r>
          </a:p>
          <a:p>
            <a:r>
              <a:rPr lang="en-US" altLang="ko-KR" sz="1000" dirty="0">
                <a:latin typeface="Segoe"/>
              </a:rPr>
              <a:t>...</a:t>
            </a:r>
          </a:p>
          <a:p>
            <a:r>
              <a:rPr lang="en-US" altLang="ko-KR" sz="1000" dirty="0">
                <a:latin typeface="Segoe"/>
              </a:rPr>
              <a:t>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...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</a:t>
            </a:r>
            <a:r>
              <a:rPr lang="ko-KR" altLang="en-US" sz="1000" dirty="0">
                <a:latin typeface="Segoe"/>
              </a:rPr>
              <a:t>데몬 시작</a:t>
            </a:r>
          </a:p>
          <a:p>
            <a:r>
              <a:rPr lang="en-US" altLang="ko-KR" sz="1000" dirty="0">
                <a:latin typeface="Segoe"/>
              </a:rPr>
              <a:t>    $ /opt/JionLab/fbrdg/script/Fbrdg.sh start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>
                <a:latin typeface="Segoe"/>
              </a:rPr>
              <a:t>에러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3. Fcp2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환경에서 </a:t>
            </a:r>
            <a:r>
              <a:rPr lang="en-US" altLang="ko-KR" sz="1000" dirty="0">
                <a:latin typeface="Segoe"/>
              </a:rPr>
              <a:t>Fcp2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r>
              <a:rPr lang="en-US" altLang="ko-KR" sz="1000" dirty="0">
                <a:latin typeface="Segoe"/>
              </a:rPr>
              <a:t>    (*) Server (</a:t>
            </a:r>
            <a:r>
              <a:rPr lang="ko-KR" altLang="en-US" sz="1000" dirty="0" err="1">
                <a:latin typeface="Segoe"/>
              </a:rPr>
              <a:t>서버간의</a:t>
            </a:r>
            <a:r>
              <a:rPr lang="ko-KR" altLang="en-US" sz="1000" dirty="0">
                <a:latin typeface="Segoe"/>
              </a:rPr>
              <a:t> 자료 전송</a:t>
            </a:r>
            <a:r>
              <a:rPr lang="en-US" altLang="ko-KR" sz="1000" dirty="0">
                <a:latin typeface="Segoe"/>
              </a:rPr>
              <a:t>), Agent (</a:t>
            </a:r>
            <a:r>
              <a:rPr lang="ko-KR" altLang="en-US" sz="1000" dirty="0">
                <a:latin typeface="Segoe"/>
              </a:rPr>
              <a:t>에이전트를 이용한 자료 전송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역할</a:t>
            </a:r>
          </a:p>
          <a:p>
            <a:r>
              <a:rPr lang="en-US" altLang="ko-KR" sz="1000" dirty="0">
                <a:latin typeface="Segoe"/>
              </a:rPr>
              <a:t>    [12] Fcp2, Fcp2d (</a:t>
            </a:r>
            <a:r>
              <a:rPr lang="ko-KR" altLang="en-US" sz="1000" dirty="0">
                <a:latin typeface="Segoe"/>
              </a:rPr>
              <a:t>클라이언트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서버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[LM] Fcp2ld, Fcp2ld2 (</a:t>
            </a:r>
            <a:r>
              <a:rPr lang="ko-KR" altLang="en-US" sz="1000" dirty="0">
                <a:latin typeface="Segoe"/>
              </a:rPr>
              <a:t>로그 데몬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 Fcp2_send2, Fcp2_send_arch2, Fcp2_receive2, Fcp2_receive_arch2 (</a:t>
            </a:r>
            <a:r>
              <a:rPr lang="ko-KR" altLang="en-US" sz="1000" dirty="0">
                <a:latin typeface="Segoe"/>
              </a:rPr>
              <a:t>전송 스크립트</a:t>
            </a:r>
            <a:r>
              <a:rPr lang="en-US" altLang="ko-KR" sz="1000" dirty="0">
                <a:latin typeface="Segoe"/>
              </a:rPr>
              <a:t>)</a:t>
            </a:r>
          </a:p>
          <a:p>
            <a:endParaRPr lang="en-US" altLang="ko-KR" sz="1000" dirty="0"/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- </a:t>
            </a:r>
            <a:r>
              <a:rPr lang="ko-KR" altLang="en-US" sz="1000" dirty="0">
                <a:latin typeface="Segoe"/>
              </a:rPr>
              <a:t>빌드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라이선스</a:t>
            </a:r>
            <a:r>
              <a:rPr lang="en-US" altLang="ko-KR" sz="1000" dirty="0">
                <a:latin typeface="Segoe"/>
              </a:rPr>
              <a:t>, </a:t>
            </a:r>
            <a:r>
              <a:rPr lang="ko-KR" altLang="en-US" sz="1000" dirty="0">
                <a:latin typeface="Segoe"/>
              </a:rPr>
              <a:t>유틸리티</a:t>
            </a:r>
          </a:p>
          <a:p>
            <a:r>
              <a:rPr lang="en-US" altLang="ko-KR" sz="1000" dirty="0">
                <a:latin typeface="Segoe"/>
              </a:rPr>
              <a:t>    Dist_mmddyyyy_fcp2_mmddyyyy_*.tar (Server)</a:t>
            </a:r>
          </a:p>
          <a:p>
            <a:r>
              <a:rPr lang="en-US" altLang="ko-KR" sz="1000" dirty="0">
                <a:latin typeface="Segoe"/>
              </a:rPr>
              <a:t>    Dist_mmddyyyy_fcp2-passwd2_mmddyyyy_*.tar (Agent)</a:t>
            </a:r>
          </a:p>
          <a:p>
            <a:r>
              <a:rPr lang="en-US" altLang="ko-KR" sz="1000" dirty="0">
                <a:latin typeface="Segoe"/>
              </a:rPr>
              <a:t>    license_util_mmddyyyy.tar</a:t>
            </a:r>
          </a:p>
          <a:p>
            <a:r>
              <a:rPr lang="en-US" altLang="ko-KR" sz="1000" dirty="0">
                <a:latin typeface="Segoe"/>
              </a:rPr>
              <a:t>    XXX_mmddyyyy.txt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Dist_mmddyyyy_fcp2_mmddyyyy_*.tar (Server)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Dist_mmddyyyy_fcp2-passwd2_mmddyyyy_*.tar (Agent)</a:t>
            </a:r>
          </a:p>
          <a:p>
            <a:r>
              <a:rPr lang="nb-NO" altLang="ko-KR" sz="1000" dirty="0">
                <a:latin typeface="Segoe"/>
              </a:rPr>
              <a:t>    $ tar xvf license_util_10282014.tar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fcp2-passwd2_mmddyyy_*.tar (Server)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fcp2-passwd2_mmddyyyy_*.tar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2 M s (Server)</a:t>
            </a: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2 M (Agent)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847024972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 transfer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./Config_fcp2.sh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2 s (Server), 2 s p (All)</a:t>
            </a: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2 p (Agent)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data directory: /home/DATA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fcp2_mmddyyyy_*.tar (Server)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./Install_fcp2.sh fcp2-passwd2_mmddyyyy_*.tar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2 M s (Server)</a:t>
            </a:r>
          </a:p>
          <a:p>
            <a:r>
              <a:rPr lang="en-US" altLang="ko-KR" sz="1000" dirty="0">
                <a:latin typeface="Segoe"/>
              </a:rPr>
              <a:t>    What are roles to install? (C[1], S[2], L[LM], R[[</a:t>
            </a:r>
            <a:r>
              <a:rPr lang="en-US" altLang="ko-KR" sz="1000" dirty="0" err="1">
                <a:latin typeface="Segoe"/>
              </a:rPr>
              <a:t>sSrR</a:t>
            </a:r>
            <a:r>
              <a:rPr lang="en-US" altLang="ko-KR" sz="1000" dirty="0">
                <a:latin typeface="Segoe"/>
              </a:rPr>
              <a:t>][0-9]*]) 1 s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./Config_fcp2.sh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FCP2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FCP2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2 s (Server) </a:t>
            </a:r>
          </a:p>
          <a:p>
            <a:r>
              <a:rPr lang="en-US" altLang="ko-KR" sz="1000" dirty="0">
                <a:latin typeface="Segoe"/>
              </a:rPr>
              <a:t>    What is role to config? (C[1], S[2], R[</a:t>
            </a:r>
            <a:r>
              <a:rPr lang="en-US" altLang="ko-KR" sz="1000" dirty="0" err="1">
                <a:latin typeface="Segoe"/>
              </a:rPr>
              <a:t>sp</a:t>
            </a:r>
            <a:r>
              <a:rPr lang="en-US" altLang="ko-KR" sz="1000" dirty="0">
                <a:latin typeface="Segoe"/>
              </a:rPr>
              <a:t>]) 1 s (Agent)</a:t>
            </a:r>
          </a:p>
          <a:p>
            <a:r>
              <a:rPr lang="en-US" altLang="ko-KR" sz="1000" dirty="0">
                <a:latin typeface="Segoe"/>
              </a:rPr>
              <a:t>    Enter local hostname: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remote hostname: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data directory: /home/DATA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3. Fcp2 (continued)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라이선스 입력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2s (Server)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2U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(CBOUT1)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2s (Server)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./apply_license.sh -L XXX_mmddyyyy.txt -C s (Agent)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 err="1">
                <a:latin typeface="Segoe"/>
              </a:rPr>
              <a:t>서버명</a:t>
            </a:r>
            <a:r>
              <a:rPr lang="ko-KR" altLang="en-US" sz="1000" dirty="0">
                <a:latin typeface="Segoe"/>
              </a:rPr>
              <a:t> 및 역할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</a:t>
            </a:r>
            <a:r>
              <a:rPr lang="ko-KR" altLang="en-US" sz="1000" dirty="0">
                <a:latin typeface="Segoe"/>
              </a:rPr>
              <a:t>데몬 시작</a:t>
            </a:r>
          </a:p>
          <a:p>
            <a:r>
              <a:rPr lang="en-US" altLang="ko-KR" sz="1000" dirty="0">
                <a:latin typeface="Segoe"/>
              </a:rPr>
              <a:t>    $ /opt/JionLab/fcp2/script/Fcp2.sh start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>
                <a:latin typeface="Segoe"/>
              </a:rPr>
              <a:t>에러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609198534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 policy service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4.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0)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개요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Linux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환경에서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빠른 설치 방법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-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역할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[12]  Script,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내부망반입메일데몬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: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[M]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외부망반입메일데몬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(relay):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Fbm_rmaild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[R]   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외부망첨부파일데몬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Fbm_amaild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[A]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외부망메일반출데몬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[C]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# Scheduler: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Fbm_cron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[c]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1.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제거 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(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서비스 타입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)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fbmd,maild,rmaild,amaild,pmaild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stop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rm -f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rc.d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/rc3.d/{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rm -f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rc.d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/rc5.d/{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rm -f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rc.d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/{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fbmd,maild,rmaild,amaild,cmaild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}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crontab -r -u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corebrdg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설치 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빌드</a:t>
            </a:r>
          </a:p>
          <a:p>
            <a:r>
              <a:rPr lang="en-US" altLang="ko-KR" sz="1000" dirty="0">
                <a:latin typeface="Segoe"/>
              </a:rPr>
              <a:t>    Dist_mmddyyyy_fbm_mmddyyyy_*.tar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/INTSALL 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Dist_mmddyyyy_fbm_mmddyyyy_*.tar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./Install_fbm.sh fbm_mmddyyyy_*.tar</a:t>
            </a:r>
          </a:p>
          <a:p>
            <a:r>
              <a:rPr lang="en-US" altLang="ko-KR" sz="1000" dirty="0">
                <a:latin typeface="Segoe"/>
              </a:rPr>
              <a:t>    ... </a:t>
            </a:r>
          </a:p>
          <a:p>
            <a:r>
              <a:rPr lang="en-US" altLang="ko-KR" sz="1000" dirty="0">
                <a:latin typeface="Segoe"/>
              </a:rPr>
              <a:t>    Enter FBM user: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Enter FBM group: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What are roles to install? (C[1], S[2], R[</a:t>
            </a:r>
            <a:r>
              <a:rPr lang="en-US" altLang="ko-KR" sz="1000" dirty="0" err="1">
                <a:latin typeface="Segoe"/>
              </a:rPr>
              <a:t>MRACOo</a:t>
            </a:r>
            <a:r>
              <a:rPr lang="en-US" altLang="ko-KR" sz="1000" dirty="0">
                <a:latin typeface="Segoe"/>
              </a:rPr>
              <a:t>]) 2 M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... 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./Config_fbm.sh </a:t>
            </a:r>
          </a:p>
          <a:p>
            <a:r>
              <a:rPr lang="en-US" altLang="ko-KR" sz="1000" dirty="0">
                <a:latin typeface="Segoe"/>
              </a:rPr>
              <a:t>    ... What are roles to config? (C[1], S[2], R[</a:t>
            </a:r>
            <a:r>
              <a:rPr lang="en-US" altLang="ko-KR" sz="1000" dirty="0" err="1">
                <a:latin typeface="Segoe"/>
              </a:rPr>
              <a:t>MRACOo</a:t>
            </a:r>
            <a:r>
              <a:rPr lang="en-US" altLang="ko-KR" sz="1000" dirty="0">
                <a:latin typeface="Segoe"/>
              </a:rPr>
              <a:t>]) 2 M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data directory: /home/DATA 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./Install_fbm.sh fbm_mmddyyyy_*.tar </a:t>
            </a:r>
          </a:p>
          <a:p>
            <a:r>
              <a:rPr lang="en-US" altLang="ko-KR" sz="1000" dirty="0">
                <a:latin typeface="Segoe"/>
              </a:rPr>
              <a:t>    ... </a:t>
            </a:r>
          </a:p>
          <a:p>
            <a:r>
              <a:rPr lang="en-US" altLang="ko-KR" sz="1000" dirty="0">
                <a:latin typeface="Segoe"/>
              </a:rPr>
              <a:t>    Enter FBM user: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Enter FBM group: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What are roles to install? (C[1], S[2], R[</a:t>
            </a:r>
            <a:r>
              <a:rPr lang="en-US" altLang="ko-KR" sz="1000" dirty="0" err="1">
                <a:latin typeface="Segoe"/>
              </a:rPr>
              <a:t>MRACOo</a:t>
            </a:r>
            <a:r>
              <a:rPr lang="en-US" altLang="ko-KR" sz="1000" dirty="0">
                <a:latin typeface="Segoe"/>
              </a:rPr>
              <a:t>]) 1 A C R</a:t>
            </a:r>
          </a:p>
          <a:p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 ...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ko-KR" altLang="en-US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11262080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 policy service / Passwd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4.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(continued)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./Config_fbm.sh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What are roles to config? (C[1], S[2], R[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MRACOo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]) 1 A C R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Enter data directory: /home/DATA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3)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데몬 시작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fbmd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stop/start/restart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메일반입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stop/start/restart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메일반입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/(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r,a,p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)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stop/start/restart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메일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반출입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&lt;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에러 확인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&gt;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...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4) </a:t>
            </a:r>
            <a:r>
              <a:rPr kumimoji="0" lang="ko-KR" altLang="en-US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제거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내부망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etc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init.d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/(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r,a,c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)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maild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stop =&gt; </a:t>
            </a:r>
            <a:r>
              <a:rPr kumimoji="0" lang="ko-KR" altLang="en-US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외부망</a:t>
            </a:r>
            <a:endParaRPr kumimoji="0" lang="ko-KR" altLang="en-US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cd /home/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corebrdg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/INSTALL </a:t>
            </a:r>
          </a:p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   $ </a:t>
            </a:r>
            <a:r>
              <a:rPr kumimoji="0" lang="en-US" altLang="ko-KR" sz="1000" kern="0" spc="-30" dirty="0" err="1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sh</a:t>
            </a: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 ./Remove_fbm.sh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5. Passwd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에서 </a:t>
            </a:r>
            <a:r>
              <a:rPr lang="en-US" altLang="ko-KR" sz="1000" dirty="0">
                <a:latin typeface="Segoe"/>
              </a:rPr>
              <a:t>Passwd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>
                <a:latin typeface="Segoe"/>
              </a:rPr>
              <a:t>빌드</a:t>
            </a:r>
          </a:p>
          <a:p>
            <a:r>
              <a:rPr lang="en-US" altLang="ko-KR" sz="1000" dirty="0">
                <a:latin typeface="Segoe"/>
              </a:rPr>
              <a:t>    Dist_mmddyyyy_passwd_mmddyyyy_*.tar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-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연계 서버 </a:t>
            </a:r>
            <a:r>
              <a:rPr lang="en-US" altLang="ko-KR" sz="1000" dirty="0">
                <a:latin typeface="Segoe"/>
              </a:rPr>
              <a:t>(CBIN1/CBOUT1)</a:t>
            </a: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Dist_mmddyyyy_passwd_mmddyyyy_*.tar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./Install_passwd.sh passwd_mmddyyyy_*.tar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PASSWD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PASSWD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are roles to install? (S[2], R[</a:t>
            </a:r>
            <a:r>
              <a:rPr lang="en-US" altLang="ko-KR" sz="1000" dirty="0" err="1">
                <a:latin typeface="Segoe"/>
              </a:rPr>
              <a:t>srb</a:t>
            </a:r>
            <a:r>
              <a:rPr lang="en-US" altLang="ko-KR" sz="1000" dirty="0">
                <a:latin typeface="Segoe"/>
              </a:rPr>
              <a:t>]) 2</a:t>
            </a:r>
          </a:p>
          <a:p>
            <a:r>
              <a:rPr lang="en-US" altLang="ko-KR" sz="1000" dirty="0">
                <a:latin typeface="Segoe"/>
              </a:rPr>
              <a:t>    What are roles to install? (S[2], R[</a:t>
            </a:r>
            <a:r>
              <a:rPr lang="en-US" altLang="ko-KR" sz="1000" dirty="0" err="1">
                <a:latin typeface="Segoe"/>
              </a:rPr>
              <a:t>srb</a:t>
            </a:r>
            <a:r>
              <a:rPr lang="en-US" altLang="ko-KR" sz="1000" dirty="0">
                <a:latin typeface="Segoe"/>
              </a:rPr>
              <a:t>]) 2 b (HA)</a:t>
            </a:r>
          </a:p>
          <a:p>
            <a:r>
              <a:rPr lang="nb-NO" altLang="ko-KR" sz="1000" dirty="0">
                <a:latin typeface="Segoe"/>
              </a:rPr>
              <a:t>    Enter privileges (priv,...,priv): 127.0.0.1,00-00-00-00-00-00,/home/</a:t>
            </a:r>
            <a:r>
              <a:rPr lang="en-US" altLang="ko-KR" sz="1000" dirty="0">
                <a:latin typeface="Segoe"/>
              </a:rPr>
              <a:t>DATA,/home/DATA,FLMRC,FLMRC</a:t>
            </a:r>
          </a:p>
          <a:p>
            <a:r>
              <a:rPr lang="en-US" altLang="ko-KR" sz="1000" dirty="0">
                <a:latin typeface="Segoe"/>
              </a:rPr>
              <a:t>    New password: passwd00!</a:t>
            </a:r>
          </a:p>
          <a:p>
            <a:r>
              <a:rPr lang="en-US" altLang="ko-KR" sz="1000" dirty="0">
                <a:latin typeface="Segoe"/>
              </a:rPr>
              <a:t>    Re-enter new password: passwd00!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sh</a:t>
            </a:r>
            <a:r>
              <a:rPr lang="en-US" altLang="ko-KR" sz="1000" dirty="0">
                <a:latin typeface="Segoe"/>
              </a:rPr>
              <a:t> ./Config_passwd.sh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Enter PASSWD user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Enter PASSWD group name: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What is role to config? (T[P|S|B], L[0-5], R[</a:t>
            </a:r>
            <a:r>
              <a:rPr lang="en-US" altLang="ko-KR" sz="1000" dirty="0" err="1">
                <a:latin typeface="Segoe"/>
              </a:rPr>
              <a:t>nsrb</a:t>
            </a:r>
            <a:r>
              <a:rPr lang="en-US" altLang="ko-KR" sz="1000" dirty="0">
                <a:latin typeface="Segoe"/>
              </a:rPr>
              <a:t>]) P 2 n</a:t>
            </a:r>
          </a:p>
          <a:p>
            <a:r>
              <a:rPr lang="en-US" altLang="ko-KR" sz="1000" dirty="0">
                <a:latin typeface="Segoe"/>
              </a:rPr>
              <a:t>    What is role to config? (T[P|S|B], L[0-5], R[</a:t>
            </a:r>
            <a:r>
              <a:rPr lang="en-US" altLang="ko-KR" sz="1000" dirty="0" err="1">
                <a:latin typeface="Segoe"/>
              </a:rPr>
              <a:t>nsrb</a:t>
            </a:r>
            <a:r>
              <a:rPr lang="en-US" altLang="ko-KR" sz="1000" dirty="0">
                <a:latin typeface="Segoe"/>
              </a:rPr>
              <a:t>]) P 2 b (HA)</a:t>
            </a:r>
          </a:p>
          <a:p>
            <a:r>
              <a:rPr lang="en-US" altLang="ko-KR" sz="1000" dirty="0">
                <a:latin typeface="Segoe"/>
              </a:rPr>
              <a:t>    Enter data directory: /home/DATA</a:t>
            </a:r>
          </a:p>
          <a:p>
            <a:r>
              <a:rPr lang="en-US" altLang="ko-KR" sz="1000" dirty="0">
                <a:latin typeface="Segoe"/>
              </a:rPr>
              <a:t>    Enter local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내부망서버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IP</a:t>
            </a:r>
            <a:endParaRPr lang="ko-KR" altLang="en-US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36725319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Passwd / Combined approval system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Enter local port number: 7773</a:t>
            </a:r>
          </a:p>
          <a:p>
            <a:r>
              <a:rPr lang="en-US" altLang="ko-KR" sz="1000" dirty="0">
                <a:latin typeface="Segoe"/>
              </a:rPr>
              <a:t>    Enter peer </a:t>
            </a:r>
            <a:r>
              <a:rPr lang="en-US" altLang="ko-KR" sz="1000" dirty="0" err="1">
                <a:latin typeface="Segoe"/>
              </a:rPr>
              <a:t>ip</a:t>
            </a:r>
            <a:r>
              <a:rPr lang="en-US" altLang="ko-KR" sz="1000" dirty="0">
                <a:latin typeface="Segoe"/>
              </a:rPr>
              <a:t> address: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Enter peer port number: 7773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</a:t>
            </a:r>
          </a:p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데몬 시작 </a:t>
            </a:r>
            <a:r>
              <a:rPr lang="en-US" altLang="ko-KR" sz="1000" dirty="0">
                <a:latin typeface="Segoe"/>
              </a:rPr>
              <a:t>(HA)</a:t>
            </a:r>
          </a:p>
          <a:p>
            <a:r>
              <a:rPr lang="en-US" altLang="ko-KR" sz="1000" dirty="0">
                <a:latin typeface="Segoe"/>
              </a:rPr>
              <a:t>    $ /opt/JionLab/passwd/script/Passwd.sh start</a:t>
            </a: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&lt;</a:t>
            </a:r>
            <a:r>
              <a:rPr lang="ko-KR" altLang="en-US" sz="1000" dirty="0">
                <a:latin typeface="Segoe"/>
              </a:rPr>
              <a:t>에러 확인</a:t>
            </a:r>
            <a:r>
              <a:rPr lang="en-US" altLang="ko-KR" sz="1000" dirty="0">
                <a:latin typeface="Segoe"/>
              </a:rPr>
              <a:t>&gt;</a:t>
            </a:r>
          </a:p>
          <a:p>
            <a:r>
              <a:rPr lang="en-US" altLang="ko-KR" sz="1000" dirty="0">
                <a:latin typeface="Segoe"/>
              </a:rPr>
              <a:t>    ...  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r>
              <a:rPr kumimoji="0" lang="en-US" altLang="ko-KR" sz="1000" kern="0" spc="-30" dirty="0">
                <a:ln w="3175">
                  <a:solidFill>
                    <a:srgbClr val="000000">
                      <a:alpha val="17000"/>
                    </a:srgbClr>
                  </a:solidFill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Segoe"/>
              </a:rPr>
              <a:t>6. Combined approval system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개요</a:t>
            </a:r>
          </a:p>
          <a:p>
            <a:r>
              <a:rPr lang="en-US" altLang="ko-KR" sz="1000" dirty="0">
                <a:latin typeface="Segoe"/>
              </a:rPr>
              <a:t>    Linux </a:t>
            </a:r>
            <a:r>
              <a:rPr lang="ko-KR" altLang="en-US" sz="1000" dirty="0">
                <a:latin typeface="Segoe"/>
              </a:rPr>
              <a:t>에서 통합승인시스템 </a:t>
            </a:r>
            <a:r>
              <a:rPr lang="ko-KR" altLang="en-US" sz="1000" dirty="0" err="1">
                <a:latin typeface="Segoe"/>
              </a:rPr>
              <a:t>콤퍼넌트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빠른 설치 방법</a:t>
            </a:r>
          </a:p>
          <a:p>
            <a:endParaRPr lang="en-US" altLang="ko-KR" sz="1000" dirty="0">
              <a:latin typeface="Segoe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latin typeface="Segoe"/>
              </a:rPr>
              <a:t>설치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cd /home/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/INSTALL/OS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1.0) Maria DB</a:t>
            </a:r>
          </a:p>
          <a:p>
            <a:r>
              <a:rPr lang="pt-BR" altLang="ko-KR" sz="1000" dirty="0">
                <a:latin typeface="Segoe"/>
              </a:rPr>
              <a:t>    $ mount -t iso9660 -o loop CentOS-7-x86_64-DVD-1804.iso /mnt</a:t>
            </a:r>
          </a:p>
          <a:p>
            <a:r>
              <a:rPr lang="en-US" altLang="ko-KR" sz="1000" dirty="0">
                <a:latin typeface="Segoe"/>
              </a:rPr>
              <a:t>    $ yum install --</a:t>
            </a:r>
            <a:r>
              <a:rPr lang="en-US" altLang="ko-KR" sz="1000" dirty="0" err="1">
                <a:latin typeface="Segoe"/>
              </a:rPr>
              <a:t>disablerepo</a:t>
            </a:r>
            <a:r>
              <a:rPr lang="en-US" altLang="ko-KR" sz="1000" dirty="0">
                <a:latin typeface="Segoe"/>
              </a:rPr>
              <a:t>=\* --</a:t>
            </a:r>
            <a:r>
              <a:rPr lang="en-US" altLang="ko-KR" sz="1000" dirty="0" err="1">
                <a:latin typeface="Segoe"/>
              </a:rPr>
              <a:t>enablerepo</a:t>
            </a:r>
            <a:r>
              <a:rPr lang="en-US" altLang="ko-KR" sz="1000" dirty="0">
                <a:latin typeface="Segoe"/>
              </a:rPr>
              <a:t>=</a:t>
            </a:r>
            <a:r>
              <a:rPr lang="en-US" altLang="ko-KR" sz="1000" dirty="0" err="1">
                <a:latin typeface="Segoe"/>
              </a:rPr>
              <a:t>dvd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mariadb</a:t>
            </a:r>
            <a:r>
              <a:rPr lang="en-US" altLang="ko-KR" sz="1000" dirty="0">
                <a:latin typeface="Segoe"/>
              </a:rPr>
              <a:t>-server</a:t>
            </a:r>
          </a:p>
          <a:p>
            <a:r>
              <a:rPr lang="en-US" altLang="ko-KR" sz="1000" dirty="0">
                <a:latin typeface="Segoe"/>
              </a:rPr>
              <a:t>    $ yum install --</a:t>
            </a:r>
            <a:r>
              <a:rPr lang="en-US" altLang="ko-KR" sz="1000" dirty="0" err="1">
                <a:latin typeface="Segoe"/>
              </a:rPr>
              <a:t>disablerepo</a:t>
            </a:r>
            <a:r>
              <a:rPr lang="en-US" altLang="ko-KR" sz="1000" dirty="0">
                <a:latin typeface="Segoe"/>
              </a:rPr>
              <a:t>=\* --</a:t>
            </a:r>
            <a:r>
              <a:rPr lang="en-US" altLang="ko-KR" sz="1000" dirty="0" err="1">
                <a:latin typeface="Segoe"/>
              </a:rPr>
              <a:t>enablerepo</a:t>
            </a:r>
            <a:r>
              <a:rPr lang="en-US" altLang="ko-KR" sz="1000" dirty="0">
                <a:latin typeface="Segoe"/>
              </a:rPr>
              <a:t>=</a:t>
            </a:r>
            <a:r>
              <a:rPr lang="en-US" altLang="ko-KR" sz="1000" dirty="0" err="1">
                <a:latin typeface="Segoe"/>
              </a:rPr>
              <a:t>dvd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mariadb-devel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start </a:t>
            </a:r>
            <a:r>
              <a:rPr lang="en-US" altLang="ko-KR" sz="1000" dirty="0" err="1">
                <a:latin typeface="Segoe"/>
              </a:rPr>
              <a:t>mariadb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enable </a:t>
            </a:r>
            <a:r>
              <a:rPr lang="en-US" altLang="ko-KR" sz="1000" dirty="0" err="1">
                <a:latin typeface="Segoe"/>
              </a:rPr>
              <a:t>mariadb</a:t>
            </a:r>
            <a:endParaRPr lang="en-US" altLang="ko-KR" sz="1000" dirty="0">
              <a:latin typeface="Segoe"/>
            </a:endParaRP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1.1) Python V3.6.6</a:t>
            </a:r>
          </a:p>
          <a:p>
            <a:r>
              <a:rPr lang="en-US" altLang="ko-KR" sz="1000" dirty="0">
                <a:latin typeface="Segoe"/>
              </a:rPr>
              <a:t>    $ cd ../Python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xzf</a:t>
            </a:r>
            <a:r>
              <a:rPr lang="en-US" altLang="ko-KR" sz="1000" dirty="0">
                <a:latin typeface="Segoe"/>
              </a:rPr>
              <a:t> Python-3.6.6.tgz &amp;&amp; cd Python-3.6.6</a:t>
            </a:r>
          </a:p>
          <a:p>
            <a:r>
              <a:rPr lang="en-US" altLang="ko-KR" sz="1000" dirty="0">
                <a:latin typeface="Segoe"/>
              </a:rPr>
              <a:t>    $ ./configure --enable-optimizations</a:t>
            </a:r>
          </a:p>
          <a:p>
            <a:r>
              <a:rPr lang="en-US" altLang="ko-KR" sz="1000" dirty="0">
                <a:latin typeface="Segoe"/>
              </a:rPr>
              <a:t>    # Version 2.7</a:t>
            </a:r>
            <a:r>
              <a:rPr lang="ko-KR" altLang="en-US" sz="1000" dirty="0">
                <a:latin typeface="Segoe"/>
              </a:rPr>
              <a:t>은 그대로 유지하기 위하여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make </a:t>
            </a:r>
            <a:r>
              <a:rPr lang="en-US" altLang="ko-KR" sz="1000" dirty="0" err="1">
                <a:latin typeface="Segoe"/>
              </a:rPr>
              <a:t>altinstall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1.1.0) Alias  (Use Python3.7 for default)</a:t>
            </a:r>
          </a:p>
          <a:p>
            <a:r>
              <a:rPr lang="en-US" altLang="ko-KR" sz="1000" dirty="0">
                <a:latin typeface="Segoe"/>
              </a:rPr>
              <a:t>    $ vi ~/.</a:t>
            </a:r>
            <a:r>
              <a:rPr lang="en-US" altLang="ko-KR" sz="1000" dirty="0" err="1">
                <a:latin typeface="Segoe"/>
              </a:rPr>
              <a:t>bashrc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if [ -f ~/.</a:t>
            </a:r>
            <a:r>
              <a:rPr lang="en-US" altLang="ko-KR" sz="1000" dirty="0" err="1">
                <a:latin typeface="Segoe"/>
              </a:rPr>
              <a:t>bash_aliases</a:t>
            </a:r>
            <a:r>
              <a:rPr lang="en-US" altLang="ko-KR" sz="1000" dirty="0">
                <a:latin typeface="Segoe"/>
              </a:rPr>
              <a:t> ]; then</a:t>
            </a:r>
          </a:p>
          <a:p>
            <a:r>
              <a:rPr lang="en-US" altLang="ko-KR" sz="1000" dirty="0">
                <a:latin typeface="Segoe"/>
              </a:rPr>
              <a:t>    . ~/.</a:t>
            </a:r>
            <a:r>
              <a:rPr lang="en-US" altLang="ko-KR" sz="1000" dirty="0" err="1">
                <a:latin typeface="Segoe"/>
              </a:rPr>
              <a:t>bash_aliases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fi</a:t>
            </a:r>
          </a:p>
          <a:p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$ vi ~/.</a:t>
            </a:r>
            <a:r>
              <a:rPr lang="en-US" altLang="ko-KR" sz="1000" dirty="0" err="1">
                <a:latin typeface="Segoe"/>
              </a:rPr>
              <a:t>bash_aliases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/local/bin/python3.6"</a:t>
            </a:r>
          </a:p>
          <a:p>
            <a:r>
              <a:rPr lang="en-US" altLang="ko-KR" sz="1000" dirty="0">
                <a:latin typeface="Segoe"/>
              </a:rPr>
              <a:t>    alias pip="/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/local/bin/pip3.6"</a:t>
            </a:r>
          </a:p>
          <a:p>
            <a:r>
              <a:rPr lang="en-US" altLang="ko-KR" sz="1000" dirty="0">
                <a:latin typeface="Segoe"/>
              </a:rPr>
              <a:t>    # 2.7.5 </a:t>
            </a:r>
            <a:r>
              <a:rPr lang="ko-KR" altLang="en-US" sz="1000" dirty="0">
                <a:latin typeface="Segoe"/>
              </a:rPr>
              <a:t>버전을 </a:t>
            </a:r>
            <a:r>
              <a:rPr lang="en-US" altLang="ko-KR" sz="1000" dirty="0">
                <a:latin typeface="Segoe"/>
              </a:rPr>
              <a:t>default</a:t>
            </a:r>
            <a:r>
              <a:rPr lang="ko-KR" altLang="en-US" sz="1000" dirty="0">
                <a:latin typeface="Segoe"/>
              </a:rPr>
              <a:t>로 사용하려면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/bin/python2.7"</a:t>
            </a:r>
            <a:endParaRPr kumimoji="0" lang="en-US" altLang="ko-KR" sz="10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08937303"/>
      </p:ext>
    </p:extLst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$ vi ~/.</a:t>
            </a:r>
            <a:r>
              <a:rPr lang="en-US" altLang="ko-KR" sz="1000" dirty="0" err="1">
                <a:latin typeface="Segoe"/>
              </a:rPr>
              <a:t>bash_aliases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/local/bin/python3.6"</a:t>
            </a:r>
          </a:p>
          <a:p>
            <a:r>
              <a:rPr lang="en-US" altLang="ko-KR" sz="1000" dirty="0">
                <a:latin typeface="Segoe"/>
              </a:rPr>
              <a:t>    alias pip="/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/local/bin/pip3.6"</a:t>
            </a:r>
          </a:p>
          <a:p>
            <a:r>
              <a:rPr lang="en-US" altLang="ko-KR" sz="1000" dirty="0">
                <a:latin typeface="Segoe"/>
              </a:rPr>
              <a:t>    # 2.7.5 </a:t>
            </a:r>
            <a:r>
              <a:rPr lang="ko-KR" altLang="en-US" sz="1000" dirty="0">
                <a:latin typeface="Segoe"/>
              </a:rPr>
              <a:t>버전을 </a:t>
            </a:r>
            <a:r>
              <a:rPr lang="en-US" altLang="ko-KR" sz="1000" dirty="0">
                <a:latin typeface="Segoe"/>
              </a:rPr>
              <a:t>default</a:t>
            </a:r>
            <a:r>
              <a:rPr lang="ko-KR" altLang="en-US" sz="1000" dirty="0">
                <a:latin typeface="Segoe"/>
              </a:rPr>
              <a:t>로 사용하려면</a:t>
            </a:r>
          </a:p>
          <a:p>
            <a:r>
              <a:rPr lang="en-US" altLang="ko-KR" sz="1000" dirty="0">
                <a:latin typeface="Segoe"/>
              </a:rPr>
              <a:t>    alias python="/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/bin/python2.7"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source ~/.</a:t>
            </a:r>
            <a:r>
              <a:rPr lang="en-US" altLang="ko-KR" sz="1000" dirty="0" err="1">
                <a:latin typeface="Segoe"/>
              </a:rPr>
              <a:t>bashrc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source ~/.</a:t>
            </a:r>
            <a:r>
              <a:rPr lang="en-US" altLang="ko-KR" sz="1000" dirty="0" err="1">
                <a:latin typeface="Segoe"/>
              </a:rPr>
              <a:t>bash_aliases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1.1.1) Alias  (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계정에서도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1.1.0</a:t>
            </a:r>
            <a:r>
              <a:rPr lang="ko-KR" altLang="en-US" sz="1000" dirty="0">
                <a:latin typeface="Segoe"/>
              </a:rPr>
              <a:t>과 동일하게 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exit</a:t>
            </a:r>
          </a:p>
          <a:p>
            <a:r>
              <a:rPr lang="en-US" altLang="ko-KR" sz="1000" dirty="0">
                <a:latin typeface="Segoe"/>
              </a:rPr>
              <a:t>    $ cd ../..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1.2) MySQL Client</a:t>
            </a:r>
          </a:p>
          <a:p>
            <a:r>
              <a:rPr lang="en-US" altLang="ko-KR" sz="1000" dirty="0">
                <a:latin typeface="Segoe"/>
              </a:rPr>
              <a:t>    $ cd MySQL</a:t>
            </a:r>
          </a:p>
          <a:p>
            <a:r>
              <a:rPr lang="en-US" altLang="ko-KR" sz="1000" dirty="0">
                <a:latin typeface="Segoe"/>
              </a:rPr>
              <a:t>    $ pip install mysqlclient-1.3.13.tar.gz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1.3) Django 2.1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Django</a:t>
            </a:r>
          </a:p>
          <a:p>
            <a:r>
              <a:rPr lang="en-US" altLang="ko-KR" sz="1000" dirty="0">
                <a:latin typeface="Segoe"/>
              </a:rPr>
              <a:t>    $ pip install pytz-2018.5-py2.py3-none-any.whl</a:t>
            </a:r>
          </a:p>
          <a:p>
            <a:r>
              <a:rPr lang="en-US" altLang="ko-KR" sz="1000" dirty="0">
                <a:latin typeface="Segoe"/>
              </a:rPr>
              <a:t>    $ pip install Django-2.1.tar.gz</a:t>
            </a:r>
          </a:p>
          <a:p>
            <a:r>
              <a:rPr lang="en-US" altLang="ko-KR" sz="1000" dirty="0">
                <a:latin typeface="Segoe"/>
              </a:rPr>
              <a:t>    $ pip install django_cors_headers-2.4.0-py2.py3-none-any.whl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Django </a:t>
            </a:r>
            <a:r>
              <a:rPr lang="en-US" altLang="ko-KR" sz="1000" dirty="0" err="1">
                <a:latin typeface="Segoe"/>
              </a:rPr>
              <a:t>FrameWork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pip install djangorestframework-3.8.2-py2.py3-none-any.whl</a:t>
            </a:r>
          </a:p>
          <a:p>
            <a:r>
              <a:rPr lang="en-US" altLang="ko-KR" sz="1000" dirty="0">
                <a:latin typeface="Segoe"/>
              </a:rPr>
              <a:t>    $ pip install Markdown-3.0.1-py2.py3-none-any.whl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ko-KR" altLang="en-US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1.4) Celery</a:t>
            </a:r>
          </a:p>
          <a:p>
            <a:r>
              <a:rPr lang="en-US" altLang="ko-KR" sz="1000" dirty="0">
                <a:latin typeface="Segoe"/>
              </a:rPr>
              <a:t>    $ cd Celery </a:t>
            </a:r>
          </a:p>
          <a:p>
            <a:r>
              <a:rPr lang="en-US" altLang="ko-KR" sz="1000" dirty="0">
                <a:latin typeface="Segoe"/>
              </a:rPr>
              <a:t>    $ pip install billiard-3.5.0.4.tar.gz</a:t>
            </a:r>
          </a:p>
          <a:p>
            <a:r>
              <a:rPr lang="en-US" altLang="ko-KR" sz="1000" dirty="0">
                <a:latin typeface="Segoe"/>
              </a:rPr>
              <a:t>    $ pip install vine-1.1.4.tar.gz</a:t>
            </a:r>
          </a:p>
          <a:p>
            <a:r>
              <a:rPr lang="en-US" altLang="ko-KR" sz="1000" dirty="0">
                <a:latin typeface="Segoe"/>
              </a:rPr>
              <a:t>    $ pip install amqp-2.3.2.tar.gz</a:t>
            </a:r>
          </a:p>
          <a:p>
            <a:r>
              <a:rPr lang="en-US" altLang="ko-KR" sz="1000" dirty="0">
                <a:latin typeface="Segoe"/>
              </a:rPr>
              <a:t>    $ pip install kombu-4.2.1.tar.gz</a:t>
            </a:r>
          </a:p>
          <a:p>
            <a:r>
              <a:rPr lang="en-US" altLang="ko-KR" sz="1000" dirty="0">
                <a:latin typeface="Segoe"/>
              </a:rPr>
              <a:t>    $ pip install celery-4.2.1.tar.gz</a:t>
            </a:r>
          </a:p>
          <a:p>
            <a:r>
              <a:rPr lang="en-US" altLang="ko-KR" sz="1000" dirty="0">
                <a:latin typeface="Segoe"/>
              </a:rPr>
              <a:t>    $ pip install django-celery-beat-1.1.1.tar.gz</a:t>
            </a:r>
          </a:p>
          <a:p>
            <a:r>
              <a:rPr lang="en-US" altLang="ko-KR" sz="1000" dirty="0">
                <a:latin typeface="Segoe"/>
              </a:rPr>
              <a:t>    $ pip install django_celery_results-1.0.1.tar.gz</a:t>
            </a:r>
          </a:p>
          <a:p>
            <a:r>
              <a:rPr lang="en-US" altLang="ko-KR" sz="1000" dirty="0">
                <a:latin typeface="Segoe"/>
              </a:rPr>
              <a:t>    $ celery --help</a:t>
            </a:r>
          </a:p>
          <a:p>
            <a:r>
              <a:rPr lang="en-US" altLang="ko-KR" sz="1000" dirty="0">
                <a:latin typeface="Segoe"/>
              </a:rPr>
              <a:t>    $ celery worker --help</a:t>
            </a:r>
          </a:p>
          <a:p>
            <a:r>
              <a:rPr lang="en-US" altLang="ko-KR" sz="1000" dirty="0">
                <a:latin typeface="Segoe"/>
              </a:rPr>
              <a:t>    $ celery beat --help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1.5) Message broker Redis</a:t>
            </a:r>
          </a:p>
          <a:p>
            <a:r>
              <a:rPr lang="en-US" altLang="ko-KR" sz="1000" dirty="0">
                <a:latin typeface="Segoe"/>
              </a:rPr>
              <a:t>    $ cd Redis</a:t>
            </a:r>
          </a:p>
          <a:p>
            <a:r>
              <a:rPr lang="en-US" altLang="ko-KR" sz="1000" dirty="0">
                <a:latin typeface="Segoe"/>
              </a:rPr>
              <a:t>    $ yum install --</a:t>
            </a:r>
            <a:r>
              <a:rPr lang="en-US" altLang="ko-KR" sz="1000" dirty="0" err="1">
                <a:latin typeface="Segoe"/>
              </a:rPr>
              <a:t>disablerepo</a:t>
            </a:r>
            <a:r>
              <a:rPr lang="en-US" altLang="ko-KR" sz="1000" dirty="0">
                <a:latin typeface="Segoe"/>
              </a:rPr>
              <a:t>=\* --</a:t>
            </a:r>
            <a:r>
              <a:rPr lang="en-US" altLang="ko-KR" sz="1000" dirty="0" err="1">
                <a:latin typeface="Segoe"/>
              </a:rPr>
              <a:t>enablerepo</a:t>
            </a:r>
            <a:r>
              <a:rPr lang="en-US" altLang="ko-KR" sz="1000" dirty="0">
                <a:latin typeface="Segoe"/>
              </a:rPr>
              <a:t>=</a:t>
            </a:r>
            <a:r>
              <a:rPr lang="en-US" altLang="ko-KR" sz="1000" dirty="0" err="1">
                <a:latin typeface="Segoe"/>
              </a:rPr>
              <a:t>dvd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tcl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xvzf</a:t>
            </a:r>
            <a:r>
              <a:rPr lang="en-US" altLang="ko-KR" sz="1000" dirty="0">
                <a:latin typeface="Segoe"/>
              </a:rPr>
              <a:t> redis-4.0.11.tar.gz &amp;&amp; cd redis-4.0.11</a:t>
            </a:r>
          </a:p>
          <a:p>
            <a:r>
              <a:rPr lang="en-US" altLang="ko-KR" sz="1000" dirty="0">
                <a:latin typeface="Segoe"/>
              </a:rPr>
              <a:t>    $ make</a:t>
            </a:r>
          </a:p>
          <a:p>
            <a:r>
              <a:rPr lang="en-US" altLang="ko-KR" sz="1000" dirty="0">
                <a:latin typeface="Segoe"/>
              </a:rPr>
              <a:t>    $ make test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make install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/var/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cp </a:t>
            </a:r>
            <a:r>
              <a:rPr lang="en-US" altLang="ko-KR" sz="1000" dirty="0" err="1">
                <a:latin typeface="Segoe"/>
              </a:rPr>
              <a:t>utils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redis_init_script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port </a:t>
            </a:r>
            <a:r>
              <a:rPr lang="ko-KR" altLang="en-US" sz="1000" dirty="0">
                <a:latin typeface="Segoe"/>
              </a:rPr>
              <a:t>변경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vi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cp </a:t>
            </a:r>
            <a:r>
              <a:rPr lang="en-US" altLang="ko-KR" sz="1000" dirty="0" err="1">
                <a:latin typeface="Segoe"/>
              </a:rPr>
              <a:t>redis.conf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/6379.conf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/var/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/6379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599515747"/>
      </p:ext>
    </p:extLst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2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설치 </a:t>
            </a:r>
            <a:r>
              <a:rPr lang="en-US" altLang="ko-KR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/ </a:t>
            </a: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3816425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4.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설치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9AF584-E2E0-4009-9D90-40E75EEF41B6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# Library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pip install redis-2.10.6-py2.py3-none-any.whl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 start &amp;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 stop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umount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1.6) Node.js</a:t>
            </a:r>
          </a:p>
          <a:p>
            <a:r>
              <a:rPr lang="en-US" altLang="ko-KR" sz="1000" dirty="0">
                <a:latin typeface="Segoe"/>
              </a:rPr>
              <a:t>    $ cd Node.js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nodejs-8.12.0-1nodesource.x86_64.rpm</a:t>
            </a:r>
          </a:p>
          <a:p>
            <a:r>
              <a:rPr lang="en-US" altLang="ko-KR" sz="1000" dirty="0">
                <a:latin typeface="Segoe"/>
              </a:rPr>
              <a:t>    $ node --version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1.7) Yarn</a:t>
            </a:r>
          </a:p>
          <a:p>
            <a:r>
              <a:rPr lang="en-US" altLang="ko-KR" sz="1000" dirty="0">
                <a:latin typeface="Segoe"/>
              </a:rPr>
              <a:t>    $ cd Yarn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yarn-1.10.1-1.noarch.rpm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1.8) Information (</a:t>
            </a:r>
            <a:r>
              <a:rPr lang="ko-KR" altLang="en-US" sz="1000" dirty="0">
                <a:latin typeface="Segoe"/>
              </a:rPr>
              <a:t>개발 서버에서 필요한 파일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# user system information from NAC</a:t>
            </a:r>
          </a:p>
          <a:p>
            <a:r>
              <a:rPr lang="en-US" altLang="ko-KR" sz="1000" dirty="0">
                <a:latin typeface="Segoe"/>
              </a:rPr>
              <a:t>    /home/DATA/INF/usersystem.inf</a:t>
            </a:r>
          </a:p>
          <a:p>
            <a:r>
              <a:rPr lang="en-US" altLang="ko-KR" sz="1000" dirty="0">
                <a:latin typeface="Segoe"/>
              </a:rPr>
              <a:t>    # Temporary user information</a:t>
            </a:r>
          </a:p>
          <a:p>
            <a:r>
              <a:rPr lang="en-US" altLang="ko-KR" sz="1000" dirty="0">
                <a:latin typeface="Segoe"/>
              </a:rPr>
              <a:t>    /home/DATA/INF/TMP/user.dat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419D2-F17B-4A5B-BCDE-08E9D10A070A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97400-AD8D-4F13-B47F-00A92740AEA9}"/>
              </a:ext>
            </a:extLst>
          </p:cNvPr>
          <p:cNvSpPr txBox="1"/>
          <p:nvPr/>
        </p:nvSpPr>
        <p:spPr>
          <a:xfrm>
            <a:off x="4880991" y="404664"/>
            <a:ext cx="3528393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설계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11" name="직사각형 155">
            <a:extLst>
              <a:ext uri="{FF2B5EF4-FFF2-40B4-BE49-F238E27FC236}">
                <a16:creationId xmlns:a16="http://schemas.microsoft.com/office/drawing/2014/main" id="{ECB50EBC-4371-4E6C-905A-723B875B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00" y="3464908"/>
            <a:ext cx="1152128" cy="2769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Schema </a:t>
            </a:r>
            <a:r>
              <a:rPr lang="ko-KR" altLang="en-US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endParaRPr lang="en-US" altLang="ko-KR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07657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2036745" y="2784680"/>
            <a:ext cx="7714535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169" name="Rounded Rectangle 209">
            <a:extLst>
              <a:ext uri="{FF2B5EF4-FFF2-40B4-BE49-F238E27FC236}">
                <a16:creationId xmlns:a16="http://schemas.microsoft.com/office/drawing/2014/main" id="{8D9A5A76-ACF9-4993-8966-C04A1664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54" y="3276222"/>
            <a:ext cx="1603468" cy="296109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2036745" y="2784678"/>
            <a:ext cx="7714533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220" name="말풍선: 모서리가 둥근 사각형 219">
            <a:extLst>
              <a:ext uri="{FF2B5EF4-FFF2-40B4-BE49-F238E27FC236}">
                <a16:creationId xmlns:a16="http://schemas.microsoft.com/office/drawing/2014/main" id="{AE344A88-5986-45AC-A599-AC388E601BBD}"/>
              </a:ext>
            </a:extLst>
          </p:cNvPr>
          <p:cNvSpPr/>
          <p:nvPr/>
        </p:nvSpPr>
        <p:spPr bwMode="auto">
          <a:xfrm>
            <a:off x="141389" y="5187573"/>
            <a:ext cx="1346522" cy="420768"/>
          </a:xfrm>
          <a:prstGeom prst="wedgeRoundRectCallout">
            <a:avLst>
              <a:gd name="adj1" fmla="val 86445"/>
              <a:gd name="adj2" fmla="val -44851"/>
              <a:gd name="adj3" fmla="val 16667"/>
            </a:avLst>
          </a:prstGeom>
          <a:solidFill>
            <a:schemeClr val="bg1">
              <a:lumMod val="95000"/>
            </a:schemeClr>
          </a:solidFill>
          <a:ln w="3175" cap="rnd">
            <a:solidFill>
              <a:schemeClr val="bg1">
                <a:lumMod val="85000"/>
              </a:schemeClr>
            </a:solidFill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40380CC-9D24-45D3-94BE-3BAF984CA9D0}"/>
              </a:ext>
            </a:extLst>
          </p:cNvPr>
          <p:cNvSpPr txBox="1"/>
          <p:nvPr/>
        </p:nvSpPr>
        <p:spPr>
          <a:xfrm>
            <a:off x="366642" y="5229200"/>
            <a:ext cx="1286673" cy="33913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latinLnBrk="0">
              <a:lnSpc>
                <a:spcPts val="10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승인된 자료를 </a:t>
            </a:r>
            <a:r>
              <a:rPr lang="ko-KR" altLang="en-US" sz="8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내부망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연계서버로 전송 </a:t>
            </a:r>
          </a:p>
        </p:txBody>
      </p:sp>
      <p:sp>
        <p:nvSpPr>
          <p:cNvPr id="222" name="Oval 86">
            <a:extLst>
              <a:ext uri="{FF2B5EF4-FFF2-40B4-BE49-F238E27FC236}">
                <a16:creationId xmlns:a16="http://schemas.microsoft.com/office/drawing/2014/main" id="{224C17CF-D02B-44AA-BB6C-261B4C9BEC13}"/>
              </a:ext>
            </a:extLst>
          </p:cNvPr>
          <p:cNvSpPr>
            <a:spLocks/>
          </p:cNvSpPr>
          <p:nvPr/>
        </p:nvSpPr>
        <p:spPr bwMode="auto">
          <a:xfrm>
            <a:off x="180821" y="527867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FFDC9C6-065B-4FD3-9EB4-3D10B15434EE}"/>
              </a:ext>
            </a:extLst>
          </p:cNvPr>
          <p:cNvSpPr txBox="1"/>
          <p:nvPr/>
        </p:nvSpPr>
        <p:spPr>
          <a:xfrm>
            <a:off x="76568" y="3398329"/>
            <a:ext cx="640643" cy="476071"/>
          </a:xfrm>
          <a:prstGeom prst="wedgeEllipseCallout">
            <a:avLst>
              <a:gd name="adj1" fmla="val 47657"/>
              <a:gd name="adj2" fmla="val 58335"/>
            </a:avLst>
          </a:prstGeom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ko-KR" altLang="en-US" sz="1600" spc="-150" dirty="0">
              <a:solidFill>
                <a:sysClr val="windowText" lastClr="00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24" name="Picture 2" descr="\\MAGNUM\Projects\Microsoft\Cloud Power FY12\Design\Icons\PNGs\Web.png">
            <a:extLst>
              <a:ext uri="{FF2B5EF4-FFF2-40B4-BE49-F238E27FC236}">
                <a16:creationId xmlns:a16="http://schemas.microsoft.com/office/drawing/2014/main" id="{BFE5C24A-CC1B-42A6-A5C3-4BF83FBC2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t="2" b="-1315"/>
          <a:stretch>
            <a:fillRect/>
          </a:stretch>
        </p:blipFill>
        <p:spPr bwMode="auto">
          <a:xfrm>
            <a:off x="233914" y="3448288"/>
            <a:ext cx="324563" cy="266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60677A21-4157-4368-BF9B-85F60AD094A9}"/>
              </a:ext>
            </a:extLst>
          </p:cNvPr>
          <p:cNvSpPr txBox="1"/>
          <p:nvPr/>
        </p:nvSpPr>
        <p:spPr>
          <a:xfrm>
            <a:off x="42751" y="3634242"/>
            <a:ext cx="677962" cy="2301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200"/>
              </a:lnSpc>
              <a:spcBef>
                <a:spcPts val="600"/>
              </a:spcBef>
            </a:pPr>
            <a:r>
              <a:rPr lang="ko-KR" altLang="en-US" sz="800" b="1" kern="0" spc="-3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웹브라우저</a:t>
            </a:r>
            <a:endParaRPr lang="ko-KR" altLang="en-US" sz="8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1.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시스템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정책관리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흐름도 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112" name="Picture 12">
            <a:extLst>
              <a:ext uri="{FF2B5EF4-FFF2-40B4-BE49-F238E27FC236}">
                <a16:creationId xmlns:a16="http://schemas.microsoft.com/office/drawing/2014/main" id="{D93A54AE-3D5B-4731-B4F6-36B921E40E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428" y="4628072"/>
            <a:ext cx="45036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23CEF18-6159-41B8-BE7C-90C08186BEAC}"/>
              </a:ext>
            </a:extLst>
          </p:cNvPr>
          <p:cNvSpPr txBox="1"/>
          <p:nvPr/>
        </p:nvSpPr>
        <p:spPr>
          <a:xfrm>
            <a:off x="573194" y="4964641"/>
            <a:ext cx="864096" cy="264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PC</a:t>
            </a:r>
            <a:endParaRPr lang="ko-KR" altLang="en-US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2" name="Rounded Rectangle 49">
            <a:extLst>
              <a:ext uri="{FF2B5EF4-FFF2-40B4-BE49-F238E27FC236}">
                <a16:creationId xmlns:a16="http://schemas.microsoft.com/office/drawing/2014/main" id="{6619F2AB-DF3B-4B70-B0B3-D8999BA713D5}"/>
              </a:ext>
            </a:extLst>
          </p:cNvPr>
          <p:cNvSpPr/>
          <p:nvPr/>
        </p:nvSpPr>
        <p:spPr bwMode="auto">
          <a:xfrm>
            <a:off x="645202" y="3140968"/>
            <a:ext cx="648072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관리자</a:t>
            </a:r>
          </a:p>
        </p:txBody>
      </p:sp>
      <p:sp>
        <p:nvSpPr>
          <p:cNvPr id="129" name="AutoShape 392" descr="Box_blue">
            <a:extLst>
              <a:ext uri="{FF2B5EF4-FFF2-40B4-BE49-F238E27FC236}">
                <a16:creationId xmlns:a16="http://schemas.microsoft.com/office/drawing/2014/main" id="{71422045-9450-4FB9-BF38-74B17484F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78" y="3148071"/>
            <a:ext cx="1512083" cy="1087751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자원정보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AutoShape 407" descr="Box_blue">
            <a:extLst>
              <a:ext uri="{FF2B5EF4-FFF2-40B4-BE49-F238E27FC236}">
                <a16:creationId xmlns:a16="http://schemas.microsoft.com/office/drawing/2014/main" id="{60869D72-C766-4515-BEEC-A90C26C3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231" y="4244348"/>
            <a:ext cx="924860" cy="322498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XML/YML/JSON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AutoShape 407">
            <a:extLst>
              <a:ext uri="{FF2B5EF4-FFF2-40B4-BE49-F238E27FC236}">
                <a16:creationId xmlns:a16="http://schemas.microsoft.com/office/drawing/2014/main" id="{0CF1ED38-0B16-4CEE-88B0-C4E5D59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231" y="4633321"/>
            <a:ext cx="924861" cy="357207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Redis 4.0.11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77" name="직사각형 155">
            <a:extLst>
              <a:ext uri="{FF2B5EF4-FFF2-40B4-BE49-F238E27FC236}">
                <a16:creationId xmlns:a16="http://schemas.microsoft.com/office/drawing/2014/main" id="{E37D3A9E-11D7-415B-A3E3-4FFBA94D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575" y="4183700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AutoShape 407" descr="Box_blue">
            <a:extLst>
              <a:ext uri="{FF2B5EF4-FFF2-40B4-BE49-F238E27FC236}">
                <a16:creationId xmlns:a16="http://schemas.microsoft.com/office/drawing/2014/main" id="{37E43C87-FBC9-493A-8C5B-4845462D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729" y="4467914"/>
            <a:ext cx="832122" cy="306443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처리기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Celery 4.2.1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AutoShape 407">
            <a:extLst>
              <a:ext uri="{FF2B5EF4-FFF2-40B4-BE49-F238E27FC236}">
                <a16:creationId xmlns:a16="http://schemas.microsoft.com/office/drawing/2014/main" id="{18D22BF0-A0DC-4209-9425-DD55EDE9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427" y="4847482"/>
            <a:ext cx="1120154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Python 3.6.6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86" name="AutoShape 407" descr="Box_blue">
            <a:extLst>
              <a:ext uri="{FF2B5EF4-FFF2-40B4-BE49-F238E27FC236}">
                <a16:creationId xmlns:a16="http://schemas.microsoft.com/office/drawing/2014/main" id="{01D1FE0C-0C42-40F5-BA84-720616E2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982" y="5883770"/>
            <a:ext cx="636599" cy="323432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55">
            <a:extLst>
              <a:ext uri="{FF2B5EF4-FFF2-40B4-BE49-F238E27FC236}">
                <a16:creationId xmlns:a16="http://schemas.microsoft.com/office/drawing/2014/main" id="{B537292A-B72B-4B66-8BCF-9A96B0605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083" y="4397293"/>
            <a:ext cx="1191801" cy="8768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화살표: 위쪽/아래쪽 139">
            <a:extLst>
              <a:ext uri="{FF2B5EF4-FFF2-40B4-BE49-F238E27FC236}">
                <a16:creationId xmlns:a16="http://schemas.microsoft.com/office/drawing/2014/main" id="{E22C6937-91A2-44C6-91CF-3457E37753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829897" y="3955680"/>
            <a:ext cx="165995" cy="726276"/>
          </a:xfrm>
          <a:prstGeom prst="upDownArrow">
            <a:avLst>
              <a:gd name="adj1" fmla="val 50000"/>
              <a:gd name="adj2" fmla="val 57747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3" name="화살표: 위쪽/아래쪽 139">
            <a:extLst>
              <a:ext uri="{FF2B5EF4-FFF2-40B4-BE49-F238E27FC236}">
                <a16:creationId xmlns:a16="http://schemas.microsoft.com/office/drawing/2014/main" id="{A1ED308A-26ED-4A5E-94F7-EF293B099E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74020" y="4456500"/>
            <a:ext cx="170650" cy="89045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8" name="화살표: 왼쪽/위쪽 207">
            <a:extLst>
              <a:ext uri="{FF2B5EF4-FFF2-40B4-BE49-F238E27FC236}">
                <a16:creationId xmlns:a16="http://schemas.microsoft.com/office/drawing/2014/main" id="{AC4DF0BE-4C07-41A9-8412-C07C600C5E0A}"/>
              </a:ext>
            </a:extLst>
          </p:cNvPr>
          <p:cNvSpPr/>
          <p:nvPr/>
        </p:nvSpPr>
        <p:spPr bwMode="auto">
          <a:xfrm rot="5400000" flipH="1">
            <a:off x="3004503" y="3427996"/>
            <a:ext cx="505755" cy="939812"/>
          </a:xfrm>
          <a:prstGeom prst="leftUpArrow">
            <a:avLst>
              <a:gd name="adj1" fmla="val 19524"/>
              <a:gd name="adj2" fmla="val 16899"/>
              <a:gd name="adj3" fmla="val 23744"/>
            </a:avLst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90" name="AutoShape 407" descr="Box_blue">
            <a:extLst>
              <a:ext uri="{FF2B5EF4-FFF2-40B4-BE49-F238E27FC236}">
                <a16:creationId xmlns:a16="http://schemas.microsoft.com/office/drawing/2014/main" id="{74060326-A288-4D88-9AB6-37766C4C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26" y="5703588"/>
            <a:ext cx="808032" cy="358183"/>
          </a:xfrm>
          <a:prstGeom prst="roundRect">
            <a:avLst>
              <a:gd name="adj" fmla="val 1666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76">
            <a:extLst>
              <a:ext uri="{FF2B5EF4-FFF2-40B4-BE49-F238E27FC236}">
                <a16:creationId xmlns:a16="http://schemas.microsoft.com/office/drawing/2014/main" id="{DD5922FB-4639-4CD5-B9F1-7C27738E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242" y="5999747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</p:txBody>
      </p:sp>
      <p:sp>
        <p:nvSpPr>
          <p:cNvPr id="105" name="순서도: 자기 디스크 104">
            <a:extLst>
              <a:ext uri="{FF2B5EF4-FFF2-40B4-BE49-F238E27FC236}">
                <a16:creationId xmlns:a16="http://schemas.microsoft.com/office/drawing/2014/main" id="{AD32772E-D3DF-4DB6-B2F3-072F36B2DD5B}"/>
              </a:ext>
            </a:extLst>
          </p:cNvPr>
          <p:cNvSpPr/>
          <p:nvPr/>
        </p:nvSpPr>
        <p:spPr bwMode="auto">
          <a:xfrm>
            <a:off x="6486242" y="5495692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06" name="직사각형 155">
            <a:extLst>
              <a:ext uri="{FF2B5EF4-FFF2-40B4-BE49-F238E27FC236}">
                <a16:creationId xmlns:a16="http://schemas.microsoft.com/office/drawing/2014/main" id="{463DE0CA-4D04-427C-9BEE-F56F82813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52" y="5405403"/>
            <a:ext cx="994172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76">
            <a:extLst>
              <a:ext uri="{FF2B5EF4-FFF2-40B4-BE49-F238E27FC236}">
                <a16:creationId xmlns:a16="http://schemas.microsoft.com/office/drawing/2014/main" id="{3F4CC7FA-2DEA-41C9-9EDE-FB99B9E5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743" y="5999749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</a:p>
        </p:txBody>
      </p:sp>
      <p:sp>
        <p:nvSpPr>
          <p:cNvPr id="121" name="순서도: 자기 디스크 120">
            <a:extLst>
              <a:ext uri="{FF2B5EF4-FFF2-40B4-BE49-F238E27FC236}">
                <a16:creationId xmlns:a16="http://schemas.microsoft.com/office/drawing/2014/main" id="{455D8A7D-0EA4-4049-BC32-3A7BA5D36771}"/>
              </a:ext>
            </a:extLst>
          </p:cNvPr>
          <p:cNvSpPr/>
          <p:nvPr/>
        </p:nvSpPr>
        <p:spPr bwMode="auto">
          <a:xfrm>
            <a:off x="3950743" y="5495693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25" name="직사각형 155">
            <a:extLst>
              <a:ext uri="{FF2B5EF4-FFF2-40B4-BE49-F238E27FC236}">
                <a16:creationId xmlns:a16="http://schemas.microsoft.com/office/drawing/2014/main" id="{A3802E5C-CB49-41EB-B9AF-21E372EA2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972" y="5405404"/>
            <a:ext cx="994171" cy="84407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AutoShape 392" descr="Box_blue">
            <a:extLst>
              <a:ext uri="{FF2B5EF4-FFF2-40B4-BE49-F238E27FC236}">
                <a16:creationId xmlns:a16="http://schemas.microsoft.com/office/drawing/2014/main" id="{14877EE9-8287-44E8-B3FD-C994DA6D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812" y="3146897"/>
            <a:ext cx="1557007" cy="1089397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AutoShape 407">
            <a:extLst>
              <a:ext uri="{FF2B5EF4-FFF2-40B4-BE49-F238E27FC236}">
                <a16:creationId xmlns:a16="http://schemas.microsoft.com/office/drawing/2014/main" id="{4AF4BC82-B525-400C-B4A2-801C5687A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252" y="3428464"/>
            <a:ext cx="1296057" cy="29307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이름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직급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사번</a:t>
            </a:r>
          </a:p>
        </p:txBody>
      </p:sp>
      <p:sp>
        <p:nvSpPr>
          <p:cNvPr id="156" name="AutoShape 407">
            <a:extLst>
              <a:ext uri="{FF2B5EF4-FFF2-40B4-BE49-F238E27FC236}">
                <a16:creationId xmlns:a16="http://schemas.microsoft.com/office/drawing/2014/main" id="{33CCD189-86B6-4B8F-8D38-36863BBE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958" y="3437683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사번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이름</a:t>
            </a:r>
          </a:p>
        </p:txBody>
      </p:sp>
      <p:sp>
        <p:nvSpPr>
          <p:cNvPr id="158" name="화살표: 위로 굽음 157">
            <a:extLst>
              <a:ext uri="{FF2B5EF4-FFF2-40B4-BE49-F238E27FC236}">
                <a16:creationId xmlns:a16="http://schemas.microsoft.com/office/drawing/2014/main" id="{C573B60F-B0EE-4888-A846-5905399E8F59}"/>
              </a:ext>
            </a:extLst>
          </p:cNvPr>
          <p:cNvSpPr/>
          <p:nvPr/>
        </p:nvSpPr>
        <p:spPr bwMode="auto">
          <a:xfrm>
            <a:off x="4809938" y="5320901"/>
            <a:ext cx="573502" cy="506755"/>
          </a:xfrm>
          <a:prstGeom prst="bentUpArrow">
            <a:avLst>
              <a:gd name="adj1" fmla="val 16619"/>
              <a:gd name="adj2" fmla="val 16052"/>
              <a:gd name="adj3" fmla="val 25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화살표: 위로 굽음 160">
            <a:extLst>
              <a:ext uri="{FF2B5EF4-FFF2-40B4-BE49-F238E27FC236}">
                <a16:creationId xmlns:a16="http://schemas.microsoft.com/office/drawing/2014/main" id="{860791D6-1525-43CB-BA13-B8B483FA1B21}"/>
              </a:ext>
            </a:extLst>
          </p:cNvPr>
          <p:cNvSpPr/>
          <p:nvPr/>
        </p:nvSpPr>
        <p:spPr bwMode="auto">
          <a:xfrm flipH="1">
            <a:off x="5689893" y="5320901"/>
            <a:ext cx="570717" cy="506755"/>
          </a:xfrm>
          <a:prstGeom prst="bentUpArrow">
            <a:avLst>
              <a:gd name="adj1" fmla="val 16587"/>
              <a:gd name="adj2" fmla="val 15474"/>
              <a:gd name="adj3" fmla="val 25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화살표: 위로 굽음 165">
            <a:extLst>
              <a:ext uri="{FF2B5EF4-FFF2-40B4-BE49-F238E27FC236}">
                <a16:creationId xmlns:a16="http://schemas.microsoft.com/office/drawing/2014/main" id="{3F69B5A0-DE61-433F-90A0-7D3DC299FF4F}"/>
              </a:ext>
            </a:extLst>
          </p:cNvPr>
          <p:cNvSpPr/>
          <p:nvPr/>
        </p:nvSpPr>
        <p:spPr bwMode="auto">
          <a:xfrm flipH="1">
            <a:off x="4410552" y="4294255"/>
            <a:ext cx="542449" cy="618331"/>
          </a:xfrm>
          <a:prstGeom prst="bentUpArrow">
            <a:avLst>
              <a:gd name="adj1" fmla="val 15654"/>
              <a:gd name="adj2" fmla="val 14628"/>
              <a:gd name="adj3" fmla="val 28512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AutoShape 407">
            <a:extLst>
              <a:ext uri="{FF2B5EF4-FFF2-40B4-BE49-F238E27FC236}">
                <a16:creationId xmlns:a16="http://schemas.microsoft.com/office/drawing/2014/main" id="{73DC3B28-C3A3-4EC0-96C6-B0B1DA682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065" y="3781318"/>
            <a:ext cx="1305245" cy="29307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부서명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부서코드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자원정보</a:t>
            </a:r>
          </a:p>
        </p:txBody>
      </p:sp>
      <p:sp>
        <p:nvSpPr>
          <p:cNvPr id="174" name="AutoShape 407">
            <a:extLst>
              <a:ext uri="{FF2B5EF4-FFF2-40B4-BE49-F238E27FC236}">
                <a16:creationId xmlns:a16="http://schemas.microsoft.com/office/drawing/2014/main" id="{39D60219-8245-421C-B6CA-86EA2A48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958" y="3790536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OS/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언어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/IP/Login Time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75" name="순서도: 자기 디스크 174">
            <a:extLst>
              <a:ext uri="{FF2B5EF4-FFF2-40B4-BE49-F238E27FC236}">
                <a16:creationId xmlns:a16="http://schemas.microsoft.com/office/drawing/2014/main" id="{3D436D9C-337F-4EE9-9502-19110CB503F3}"/>
              </a:ext>
            </a:extLst>
          </p:cNvPr>
          <p:cNvSpPr/>
          <p:nvPr/>
        </p:nvSpPr>
        <p:spPr bwMode="auto">
          <a:xfrm>
            <a:off x="5384585" y="336313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76" name="직사각형 176">
            <a:extLst>
              <a:ext uri="{FF2B5EF4-FFF2-40B4-BE49-F238E27FC236}">
                <a16:creationId xmlns:a16="http://schemas.microsoft.com/office/drawing/2014/main" id="{FC6B4ECB-F8EC-4C10-909B-726341E75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998" y="3932520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인사정보연계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2" name="직사각형 155">
            <a:extLst>
              <a:ext uri="{FF2B5EF4-FFF2-40B4-BE49-F238E27FC236}">
                <a16:creationId xmlns:a16="http://schemas.microsoft.com/office/drawing/2014/main" id="{191AC320-B1F7-4462-A8EA-85CEE80F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635" y="3113186"/>
            <a:ext cx="3808742" cy="115703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3" name="AutoShape 392" descr="Box_blue">
            <a:extLst>
              <a:ext uri="{FF2B5EF4-FFF2-40B4-BE49-F238E27FC236}">
                <a16:creationId xmlns:a16="http://schemas.microsoft.com/office/drawing/2014/main" id="{299D7853-19B9-4FFB-9EF3-69A38715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192" y="3150231"/>
            <a:ext cx="1512083" cy="94512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AutoShape 407">
            <a:extLst>
              <a:ext uri="{FF2B5EF4-FFF2-40B4-BE49-F238E27FC236}">
                <a16:creationId xmlns:a16="http://schemas.microsoft.com/office/drawing/2014/main" id="{8148F8BA-2345-4B5F-BDC2-D410895DE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12" y="3393801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승인서비스 서버정보</a:t>
            </a:r>
          </a:p>
        </p:txBody>
      </p:sp>
      <p:sp>
        <p:nvSpPr>
          <p:cNvPr id="185" name="AutoShape 407">
            <a:extLst>
              <a:ext uri="{FF2B5EF4-FFF2-40B4-BE49-F238E27FC236}">
                <a16:creationId xmlns:a16="http://schemas.microsoft.com/office/drawing/2014/main" id="{E023D436-50B1-428E-8BF0-202FA795F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012" y="3715807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승인서비스 콘텐츠정보</a:t>
            </a:r>
          </a:p>
        </p:txBody>
      </p:sp>
      <p:sp>
        <p:nvSpPr>
          <p:cNvPr id="191" name="AutoShape 392" descr="Box_blue">
            <a:extLst>
              <a:ext uri="{FF2B5EF4-FFF2-40B4-BE49-F238E27FC236}">
                <a16:creationId xmlns:a16="http://schemas.microsoft.com/office/drawing/2014/main" id="{E16C9EDF-1273-4CB6-8426-7386BE80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340" y="4208171"/>
            <a:ext cx="1512083" cy="94512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반출입정보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AutoShape 407">
            <a:extLst>
              <a:ext uri="{FF2B5EF4-FFF2-40B4-BE49-F238E27FC236}">
                <a16:creationId xmlns:a16="http://schemas.microsoft.com/office/drawing/2014/main" id="{97BCB2A9-B1F3-4377-BCEF-40766430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4451741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자료반출입 서비스정보</a:t>
            </a:r>
          </a:p>
        </p:txBody>
      </p:sp>
      <p:sp>
        <p:nvSpPr>
          <p:cNvPr id="204" name="AutoShape 407">
            <a:extLst>
              <a:ext uri="{FF2B5EF4-FFF2-40B4-BE49-F238E27FC236}">
                <a16:creationId xmlns:a16="http://schemas.microsoft.com/office/drawing/2014/main" id="{AA98EE59-F006-4E31-A5AE-41088A38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4773747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자료반출입 추적정보</a:t>
            </a:r>
          </a:p>
        </p:txBody>
      </p:sp>
      <p:sp>
        <p:nvSpPr>
          <p:cNvPr id="210" name="AutoShape 392" descr="Box_blue">
            <a:extLst>
              <a:ext uri="{FF2B5EF4-FFF2-40B4-BE49-F238E27FC236}">
                <a16:creationId xmlns:a16="http://schemas.microsoft.com/office/drawing/2014/main" id="{E8F5F1EB-6838-40B2-A2FA-18AE2F9A0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340" y="5262080"/>
            <a:ext cx="1512083" cy="945122"/>
          </a:xfrm>
          <a:prstGeom prst="roundRect">
            <a:avLst>
              <a:gd name="adj" fmla="val 1666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연계정보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AutoShape 407">
            <a:extLst>
              <a:ext uri="{FF2B5EF4-FFF2-40B4-BE49-F238E27FC236}">
                <a16:creationId xmlns:a16="http://schemas.microsoft.com/office/drawing/2014/main" id="{3CCD3944-1BB1-4338-97AF-F54FD336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5505650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연계허용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연계금지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정보</a:t>
            </a:r>
          </a:p>
        </p:txBody>
      </p:sp>
      <p:sp>
        <p:nvSpPr>
          <p:cNvPr id="213" name="AutoShape 407">
            <a:extLst>
              <a:ext uri="{FF2B5EF4-FFF2-40B4-BE49-F238E27FC236}">
                <a16:creationId xmlns:a16="http://schemas.microsoft.com/office/drawing/2014/main" id="{A91A427B-95A8-47D6-9A49-8A0A5F4EC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160" y="5827656"/>
            <a:ext cx="1216736" cy="29048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부서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/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사용자 연계 정보</a:t>
            </a: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F13D6408-EBE3-4FD0-86E8-548190645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072" y="3113186"/>
            <a:ext cx="1599499" cy="313629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순서도: 자기 디스크 214">
            <a:extLst>
              <a:ext uri="{FF2B5EF4-FFF2-40B4-BE49-F238E27FC236}">
                <a16:creationId xmlns:a16="http://schemas.microsoft.com/office/drawing/2014/main" id="{20425B7B-4435-44DF-B446-BA99AEDC9FFF}"/>
              </a:ext>
            </a:extLst>
          </p:cNvPr>
          <p:cNvSpPr/>
          <p:nvPr/>
        </p:nvSpPr>
        <p:spPr bwMode="auto">
          <a:xfrm>
            <a:off x="7191972" y="4449737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16" name="직사각형 176">
            <a:extLst>
              <a:ext uri="{FF2B5EF4-FFF2-40B4-BE49-F238E27FC236}">
                <a16:creationId xmlns:a16="http://schemas.microsoft.com/office/drawing/2014/main" id="{E352AF81-054F-421E-BB1F-6B8C844D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385" y="5019118"/>
            <a:ext cx="618331" cy="21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217" name="직사각형 155">
            <a:extLst>
              <a:ext uri="{FF2B5EF4-FFF2-40B4-BE49-F238E27FC236}">
                <a16:creationId xmlns:a16="http://schemas.microsoft.com/office/drawing/2014/main" id="{CA97F419-70F4-4B51-ABD6-D3CCED52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340" y="4384332"/>
            <a:ext cx="749730" cy="88980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화살표: 왼쪽/위쪽 7">
            <a:extLst>
              <a:ext uri="{FF2B5EF4-FFF2-40B4-BE49-F238E27FC236}">
                <a16:creationId xmlns:a16="http://schemas.microsoft.com/office/drawing/2014/main" id="{21F7376E-C315-4D04-8AE3-28124854B93F}"/>
              </a:ext>
            </a:extLst>
          </p:cNvPr>
          <p:cNvSpPr/>
          <p:nvPr/>
        </p:nvSpPr>
        <p:spPr bwMode="auto">
          <a:xfrm>
            <a:off x="6213082" y="4298192"/>
            <a:ext cx="592413" cy="423017"/>
          </a:xfrm>
          <a:prstGeom prst="leftUpArrow">
            <a:avLst>
              <a:gd name="adj1" fmla="val 17533"/>
              <a:gd name="adj2" fmla="val 16039"/>
              <a:gd name="adj3" fmla="val 25000"/>
            </a:avLst>
          </a:pr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AutoShape 407" descr="Box_blue">
            <a:extLst>
              <a:ext uri="{FF2B5EF4-FFF2-40B4-BE49-F238E27FC236}">
                <a16:creationId xmlns:a16="http://schemas.microsoft.com/office/drawing/2014/main" id="{71FB7BD5-1B49-4535-A74F-4923BDAC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51" y="5883770"/>
            <a:ext cx="616716" cy="323432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자원정보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137">
            <a:extLst>
              <a:ext uri="{FF2B5EF4-FFF2-40B4-BE49-F238E27FC236}">
                <a16:creationId xmlns:a16="http://schemas.microsoft.com/office/drawing/2014/main" id="{BF3DE418-D287-418C-8AFA-AE80BEDD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537245E-2756-45BB-BC9F-BDE37BC2C81E}"/>
              </a:ext>
            </a:extLst>
          </p:cNvPr>
          <p:cNvGrpSpPr/>
          <p:nvPr/>
        </p:nvGrpSpPr>
        <p:grpSpPr>
          <a:xfrm>
            <a:off x="3393290" y="1196752"/>
            <a:ext cx="3117629" cy="1379931"/>
            <a:chOff x="5097016" y="1196752"/>
            <a:chExt cx="4680294" cy="1379931"/>
          </a:xfrm>
        </p:grpSpPr>
        <p:sp>
          <p:nvSpPr>
            <p:cNvPr id="86" name="Rectangle 137">
              <a:extLst>
                <a:ext uri="{FF2B5EF4-FFF2-40B4-BE49-F238E27FC236}">
                  <a16:creationId xmlns:a16="http://schemas.microsoft.com/office/drawing/2014/main" id="{B42AC4EF-1C7B-4827-8454-2062A445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A8967AC-73D3-4859-B993-FAB3C282EBC6}"/>
                </a:ext>
              </a:extLst>
            </p:cNvPr>
            <p:cNvSpPr txBox="1"/>
            <p:nvPr/>
          </p:nvSpPr>
          <p:spPr>
            <a:xfrm>
              <a:off x="5222485" y="1599718"/>
              <a:ext cx="4516424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부산은행 인사정보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DB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및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NAC DB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연계 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부서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사용자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자원정보의 인사정보연계 정책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구현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승인정보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반출입정보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/URL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연계정보 정책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구현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정책 및 인사정보 업데이트 반영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505BC5-484D-4483-B8E3-0EAF82E19A05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통합승인 시스템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10A4B29-482C-47B4-8EF0-C5E808F6350D}"/>
              </a:ext>
            </a:extLst>
          </p:cNvPr>
          <p:cNvSpPr txBox="1"/>
          <p:nvPr/>
        </p:nvSpPr>
        <p:spPr>
          <a:xfrm>
            <a:off x="175610" y="1601603"/>
            <a:ext cx="307139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 관리 페이지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사용자 관리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사용자자원 관리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정책 관리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4" name="Oval 86">
            <a:extLst>
              <a:ext uri="{FF2B5EF4-FFF2-40B4-BE49-F238E27FC236}">
                <a16:creationId xmlns:a16="http://schemas.microsoft.com/office/drawing/2014/main" id="{A96E3F4C-BD93-4A74-BB7C-E8742221B1CC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8450E2-2403-41F6-972B-1D935833282B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 관리시스템</a:t>
            </a:r>
          </a:p>
        </p:txBody>
      </p:sp>
      <p:sp>
        <p:nvSpPr>
          <p:cNvPr id="128" name="Oval 86">
            <a:extLst>
              <a:ext uri="{FF2B5EF4-FFF2-40B4-BE49-F238E27FC236}">
                <a16:creationId xmlns:a16="http://schemas.microsoft.com/office/drawing/2014/main" id="{9A5F75F1-CA9A-4996-AC7F-E20AD64BFF43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grpSp>
        <p:nvGrpSpPr>
          <p:cNvPr id="130" name="Group 46">
            <a:extLst>
              <a:ext uri="{FF2B5EF4-FFF2-40B4-BE49-F238E27FC236}">
                <a16:creationId xmlns:a16="http://schemas.microsoft.com/office/drawing/2014/main" id="{CC13CEDD-1EA2-4D6F-BD8C-29434EE559CC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31" name="Oval 41">
              <a:extLst>
                <a:ext uri="{FF2B5EF4-FFF2-40B4-BE49-F238E27FC236}">
                  <a16:creationId xmlns:a16="http://schemas.microsoft.com/office/drawing/2014/main" id="{01EF0BB2-D452-42D6-8345-362B547B251C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Isosceles Triangle 42">
              <a:extLst>
                <a:ext uri="{FF2B5EF4-FFF2-40B4-BE49-F238E27FC236}">
                  <a16:creationId xmlns:a16="http://schemas.microsoft.com/office/drawing/2014/main" id="{1B0EE5C7-45EB-44FC-AD89-F62393BB434D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72F3E19-6D3B-4F81-B260-B467F8D10187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7042E4B-B5BC-42A7-98E4-9A05EC15A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90C46EB-06AD-4524-966F-84346FCEF6F9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승인기반 서비스 시스템 연계</a:t>
              </a:r>
            </a:p>
          </p:txBody>
        </p:sp>
      </p:grpSp>
      <p:grpSp>
        <p:nvGrpSpPr>
          <p:cNvPr id="141" name="Group 46">
            <a:extLst>
              <a:ext uri="{FF2B5EF4-FFF2-40B4-BE49-F238E27FC236}">
                <a16:creationId xmlns:a16="http://schemas.microsoft.com/office/drawing/2014/main" id="{03207F98-BE97-4FE2-8A13-004740D4E472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43" name="Oval 41">
              <a:extLst>
                <a:ext uri="{FF2B5EF4-FFF2-40B4-BE49-F238E27FC236}">
                  <a16:creationId xmlns:a16="http://schemas.microsoft.com/office/drawing/2014/main" id="{49FF02C5-05C1-47B6-834C-A3A9E6C44D1B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4" name="Isosceles Triangle 42">
              <a:extLst>
                <a:ext uri="{FF2B5EF4-FFF2-40B4-BE49-F238E27FC236}">
                  <a16:creationId xmlns:a16="http://schemas.microsoft.com/office/drawing/2014/main" id="{FB1A8505-9213-4D17-BA41-EFE89590D7D3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A502A05B-B2F3-44AA-AD9E-7EEEF2CDDA38}"/>
              </a:ext>
            </a:extLst>
          </p:cNvPr>
          <p:cNvSpPr txBox="1"/>
          <p:nvPr/>
        </p:nvSpPr>
        <p:spPr>
          <a:xfrm>
            <a:off x="6717228" y="1601603"/>
            <a:ext cx="2916293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 시스템의 정책에 따른 승인절차 사용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갱신된 인사정보 실시간 적용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 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46" name="Oval 86">
            <a:extLst>
              <a:ext uri="{FF2B5EF4-FFF2-40B4-BE49-F238E27FC236}">
                <a16:creationId xmlns:a16="http://schemas.microsoft.com/office/drawing/2014/main" id="{1A742349-614F-4DC4-A881-DC5AA736C8E8}"/>
              </a:ext>
            </a:extLst>
          </p:cNvPr>
          <p:cNvSpPr>
            <a:spLocks/>
          </p:cNvSpPr>
          <p:nvPr/>
        </p:nvSpPr>
        <p:spPr bwMode="auto">
          <a:xfrm>
            <a:off x="4729922" y="280872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54BCB-9FF3-4E69-9E3C-DB313D7EB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10" y="3930931"/>
            <a:ext cx="772380" cy="65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43660"/>
      </p:ext>
    </p:extLst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39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Filebridge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/ 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0. </a:t>
            </a:r>
            <a:r>
              <a:rPr lang="ko-KR" altLang="en-US" sz="1000" dirty="0">
                <a:latin typeface="Segoe"/>
              </a:rPr>
              <a:t>자료반출입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에이전트 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인사정보연계</a:t>
            </a:r>
            <a:endParaRPr lang="en-US" altLang="ko-KR" sz="1000" dirty="0">
              <a:latin typeface="Segoe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Segoe"/>
              </a:rPr>
              <a:t>Combined Approval System </a:t>
            </a:r>
            <a:r>
              <a:rPr lang="ko-KR" altLang="en-US" sz="1000" dirty="0">
                <a:latin typeface="Segoe"/>
              </a:rPr>
              <a:t>구성 참조</a:t>
            </a:r>
            <a:endParaRPr lang="en-US" altLang="ko-KR" sz="1000" dirty="0">
              <a:latin typeface="Segoe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지난 파일 </a:t>
            </a:r>
            <a:r>
              <a:rPr lang="ko-KR" altLang="en-US" sz="1000" dirty="0" err="1">
                <a:latin typeface="Segoe"/>
              </a:rPr>
              <a:t>내려받기</a:t>
            </a:r>
            <a:r>
              <a:rPr lang="en-US" altLang="ko-KR" sz="1000" dirty="0">
                <a:latin typeface="Segoe"/>
              </a:rPr>
              <a:t> (Backup folder access)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ln –s /home/DATA/Backup /home/DATA/PUT/PUB</a:t>
            </a:r>
          </a:p>
          <a:p>
            <a:r>
              <a:rPr lang="en-US" altLang="ko-KR" sz="1000" dirty="0">
                <a:latin typeface="Segoe"/>
              </a:rPr>
              <a:t>    $ ln –s /home/DATA/BACKUP /home/DATA/PUT/PUB</a:t>
            </a:r>
          </a:p>
          <a:p>
            <a:r>
              <a:rPr lang="en-US" altLang="ko-KR" sz="1000" dirty="0">
                <a:latin typeface="Segoe"/>
              </a:rPr>
              <a:t>    $ ln –s /home/DATA/Backup /home/DATA/GET/PUB</a:t>
            </a:r>
          </a:p>
          <a:p>
            <a:r>
              <a:rPr lang="en-US" altLang="ko-KR" sz="1000" dirty="0">
                <a:latin typeface="Segoe"/>
              </a:rPr>
              <a:t>    $ ln -s /home/DATA/BACKUP /home/DATA/GET/PUB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이력조회</a:t>
            </a:r>
            <a:endParaRPr lang="en-US" altLang="ko-KR" sz="1000" dirty="0">
              <a:latin typeface="Segoe"/>
            </a:endParaRPr>
          </a:p>
          <a:p>
            <a:r>
              <a:rPr lang="ko-KR" altLang="en-US" sz="1000" dirty="0">
                <a:latin typeface="Segoe"/>
              </a:rPr>
              <a:t>    </a:t>
            </a:r>
            <a:r>
              <a:rPr lang="ko-KR" altLang="en-US" sz="1000" dirty="0" err="1">
                <a:latin typeface="Segoe"/>
              </a:rPr>
              <a:t>자료반출입시스템</a:t>
            </a:r>
            <a:r>
              <a:rPr lang="ko-KR" altLang="en-US" sz="1000" dirty="0">
                <a:latin typeface="Segoe"/>
              </a:rPr>
              <a:t> 소스 참조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 </a:t>
            </a:r>
            <a:r>
              <a:rPr lang="ko-KR" altLang="en-US" sz="1000" dirty="0" err="1">
                <a:latin typeface="Segoe"/>
              </a:rPr>
              <a:t>알림메일</a:t>
            </a:r>
            <a:r>
              <a:rPr lang="ko-KR" altLang="en-US" sz="1000" dirty="0">
                <a:latin typeface="Segoe"/>
              </a:rPr>
              <a:t> 반입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/INSTALL/Mail/External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X font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libfontenc-1.1.2-3.el7.x86_64.rpm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mkfontscale-1.1.1-1.ram0.99.x86_64.rpm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mkfontdir-1.0.7-5.ram0.99.x86_64.rpm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fontpackages-filesystem-1.44-8.el7.noarch.rpm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fontconfig-2.10.95-7.el7.x86_64.rpm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ttmkfdir-3.0.9-42.el7.x86_64.rpm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xorg-x11-fonts-Type1-7.5-9.el7.noarch.rpm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xorg-x11-fonts-75dpi-7.5-9.el7.noarch.rpm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en-US" altLang="ko-KR" sz="1000" dirty="0" err="1">
                <a:latin typeface="Segoe"/>
              </a:rPr>
              <a:t>wkhtmltopdf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설치 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sv-SE" altLang="ko-KR" sz="1000" dirty="0">
                <a:latin typeface="Segoe"/>
              </a:rPr>
              <a:t>rpm -ivh libXext-1.3.3-3.el7.x86_64.rpm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libXrender-0.9.8-2.1.el7.x86_64.rpm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Uvh</a:t>
            </a:r>
            <a:r>
              <a:rPr lang="en-US" altLang="ko-KR" sz="1000" dirty="0">
                <a:latin typeface="Segoe"/>
              </a:rPr>
              <a:t> wkhtmltox-0.12.2.1_linux-centos7-amd64.rpm </a:t>
            </a: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Test 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wkhtmltoimage</a:t>
            </a:r>
            <a:r>
              <a:rPr lang="en-US" altLang="ko-KR" sz="1000" dirty="0">
                <a:latin typeface="Segoe"/>
              </a:rPr>
              <a:t> --format jpeg http://www.google.com google.jpeg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wkhtmltopdf</a:t>
            </a:r>
            <a:r>
              <a:rPr lang="en-US" altLang="ko-KR" sz="1000" dirty="0">
                <a:latin typeface="Segoe"/>
              </a:rPr>
              <a:t> http://www.google.com google.pdf 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TrueType </a:t>
            </a:r>
            <a:r>
              <a:rPr lang="ko-KR" altLang="en-US" sz="1000" dirty="0">
                <a:latin typeface="Segoe"/>
              </a:rPr>
              <a:t>폰트 설치</a:t>
            </a:r>
          </a:p>
          <a:p>
            <a:r>
              <a:rPr lang="en-US" altLang="ko-KR" sz="1000" dirty="0">
                <a:latin typeface="Segoe"/>
              </a:rPr>
              <a:t>    $ cp NanumBarunGothic.ttf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/share/fonts/</a:t>
            </a:r>
          </a:p>
          <a:p>
            <a:r>
              <a:rPr lang="en-US" altLang="ko-KR" sz="1000" dirty="0">
                <a:latin typeface="Segoe"/>
              </a:rPr>
              <a:t>    $ cp NanumBarunGothicBold.ttf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/share/fonts/</a:t>
            </a:r>
          </a:p>
          <a:p>
            <a:r>
              <a:rPr lang="en-US" altLang="ko-KR" sz="1000" dirty="0">
                <a:latin typeface="Segoe"/>
              </a:rPr>
              <a:t>    $ fc-cache -</a:t>
            </a:r>
            <a:r>
              <a:rPr lang="en-US" altLang="ko-KR" sz="1000" dirty="0" err="1">
                <a:latin typeface="Segoe"/>
              </a:rPr>
              <a:t>fv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 </a:t>
            </a:r>
            <a:r>
              <a:rPr lang="ko-KR" altLang="en-US" sz="1000" dirty="0">
                <a:latin typeface="Segoe"/>
              </a:rPr>
              <a:t>폴더 생성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/home/DATA/MAIL/INF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/home/DATA/MAIL/Outbound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/home/DATA/LOG/MAIL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/home/DATA/MAIL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chmod</a:t>
            </a:r>
            <a:r>
              <a:rPr lang="en-US" altLang="ko-KR" sz="1000" dirty="0">
                <a:latin typeface="Segoe"/>
              </a:rPr>
              <a:t> -R 755 /home/DATA/MAIL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/home/LOG/MAIL</a:t>
            </a: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chmod</a:t>
            </a:r>
            <a:r>
              <a:rPr lang="en-US" altLang="ko-KR" sz="1000" dirty="0">
                <a:latin typeface="Segoe"/>
              </a:rPr>
              <a:t> -R 755 /home/LOG/MAIL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5) </a:t>
            </a:r>
            <a:r>
              <a:rPr lang="ko-KR" altLang="en-US" sz="1000" dirty="0">
                <a:latin typeface="Segoe"/>
              </a:rPr>
              <a:t>설정 </a:t>
            </a:r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rmaild.conf</a:t>
            </a:r>
            <a:r>
              <a:rPr lang="ko-KR" altLang="en-US" sz="1000" dirty="0">
                <a:latin typeface="Segoe"/>
              </a:rPr>
              <a:t>에 등록 할 </a:t>
            </a:r>
            <a:r>
              <a:rPr lang="en-US" altLang="ko-KR" sz="1000" dirty="0">
                <a:latin typeface="Segoe"/>
              </a:rPr>
              <a:t>encoding </a:t>
            </a:r>
            <a:r>
              <a:rPr lang="en-US" altLang="ko-KR" sz="1000" dirty="0" err="1">
                <a:latin typeface="Segoe"/>
              </a:rPr>
              <a:t>idpw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값 추출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/opt/JionLab/fbm/script/EncodeIDPW.py id pw</a:t>
            </a:r>
            <a:endParaRPr lang="ko-KR" altLang="en-US" sz="1000" dirty="0">
              <a:latin typeface="Segoe"/>
            </a:endParaRPr>
          </a:p>
          <a:p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rmaild.conf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[Receive]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UserCount</a:t>
            </a:r>
            <a:r>
              <a:rPr lang="en-US" altLang="ko-KR" sz="1000" dirty="0">
                <a:latin typeface="Segoe"/>
              </a:rPr>
              <a:t> = 1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메일서버</a:t>
            </a:r>
            <a:r>
              <a:rPr lang="en-US" altLang="ko-KR" sz="1000" dirty="0">
                <a:latin typeface="Segoe"/>
              </a:rPr>
              <a:t>IP </a:t>
            </a:r>
            <a:r>
              <a:rPr lang="ko-KR" altLang="en-US" sz="1000" dirty="0">
                <a:latin typeface="Segoe"/>
              </a:rPr>
              <a:t>또는 </a:t>
            </a:r>
            <a:r>
              <a:rPr lang="en-US" altLang="ko-KR" sz="1000" dirty="0">
                <a:latin typeface="Segoe"/>
              </a:rPr>
              <a:t>domain / EncodeIDPW.py</a:t>
            </a:r>
            <a:r>
              <a:rPr lang="ko-KR" altLang="en-US" sz="1000" dirty="0">
                <a:latin typeface="Segoe"/>
              </a:rPr>
              <a:t> 추출 </a:t>
            </a:r>
            <a:r>
              <a:rPr lang="en-US" altLang="ko-KR" sz="1000" dirty="0">
                <a:latin typeface="Segoe"/>
              </a:rPr>
              <a:t>id passwd</a:t>
            </a:r>
            <a:r>
              <a:rPr lang="ko-KR" altLang="en-US" sz="1000" dirty="0">
                <a:latin typeface="Segoe"/>
              </a:rPr>
              <a:t>의 암호화된 값</a:t>
            </a:r>
          </a:p>
          <a:p>
            <a:r>
              <a:rPr lang="en-US" altLang="ko-KR" sz="1000" dirty="0">
                <a:latin typeface="Segoe"/>
              </a:rPr>
              <a:t>    User1 = IP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or domain password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RemoveBeforeDays</a:t>
            </a:r>
            <a:r>
              <a:rPr lang="en-US" altLang="ko-KR" sz="1000" dirty="0">
                <a:latin typeface="Segoe"/>
              </a:rPr>
              <a:t> = 7	 ; before ... Days    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463825172"/>
      </p:ext>
    </p:extLst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40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6) </a:t>
            </a:r>
            <a:r>
              <a:rPr lang="ko-KR" altLang="en-US" sz="1000" dirty="0">
                <a:latin typeface="Segoe"/>
              </a:rPr>
              <a:t>테스트 메일 서버 설정 </a:t>
            </a:r>
            <a:endParaRPr lang="en-US" altLang="ko-KR" sz="1000" dirty="0">
              <a:latin typeface="Segoe"/>
            </a:endParaRPr>
          </a:p>
          <a:p>
            <a:r>
              <a:rPr lang="ko-KR" altLang="en-US" sz="1000" dirty="0">
                <a:latin typeface="Segoe"/>
              </a:rPr>
              <a:t>    컴퓨터에서 </a:t>
            </a:r>
            <a:r>
              <a:rPr lang="en-US" altLang="ko-KR" sz="1000" dirty="0">
                <a:latin typeface="Segoe"/>
              </a:rPr>
              <a:t>Gmail</a:t>
            </a:r>
            <a:r>
              <a:rPr lang="ko-KR" altLang="en-US" sz="1000" dirty="0">
                <a:latin typeface="Segoe"/>
              </a:rPr>
              <a:t>을 엽니다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오른쪽 상단에서 환경설정 설정을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환경설정을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전달 및 </a:t>
            </a:r>
            <a:r>
              <a:rPr lang="en-US" altLang="ko-KR" sz="1000" dirty="0">
                <a:latin typeface="Segoe"/>
              </a:rPr>
              <a:t>POP/IMAP </a:t>
            </a:r>
            <a:r>
              <a:rPr lang="ko-KR" altLang="en-US" sz="1000" dirty="0">
                <a:latin typeface="Segoe"/>
              </a:rPr>
              <a:t>탭을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en-US" altLang="ko-KR" sz="1000" dirty="0">
                <a:latin typeface="Segoe"/>
              </a:rPr>
              <a:t>    'IMAP </a:t>
            </a:r>
            <a:r>
              <a:rPr lang="ko-KR" altLang="en-US" sz="1000" dirty="0">
                <a:latin typeface="Segoe"/>
              </a:rPr>
              <a:t>액세스</a:t>
            </a:r>
            <a:r>
              <a:rPr lang="en-US" altLang="ko-KR" sz="1000" dirty="0">
                <a:latin typeface="Segoe"/>
              </a:rPr>
              <a:t>' </a:t>
            </a:r>
            <a:r>
              <a:rPr lang="ko-KR" altLang="en-US" sz="1000" dirty="0">
                <a:latin typeface="Segoe"/>
              </a:rPr>
              <a:t>섹션에서 </a:t>
            </a:r>
            <a:r>
              <a:rPr lang="en-US" altLang="ko-KR" sz="1000" dirty="0">
                <a:latin typeface="Segoe"/>
              </a:rPr>
              <a:t>IMAP </a:t>
            </a:r>
            <a:r>
              <a:rPr lang="ko-KR" altLang="en-US" sz="1000" dirty="0">
                <a:latin typeface="Segoe"/>
              </a:rPr>
              <a:t>사용을 선택합니다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r>
              <a:rPr lang="ko-KR" altLang="en-US" sz="1000" dirty="0">
                <a:latin typeface="Segoe"/>
              </a:rPr>
              <a:t>    변경사항 저장을 클릭합니다</a:t>
            </a:r>
            <a:r>
              <a:rPr lang="en-US" altLang="ko-KR" sz="1000" dirty="0">
                <a:latin typeface="Segoe"/>
              </a:rPr>
              <a:t>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 </a:t>
            </a:r>
            <a:r>
              <a:rPr lang="en-US" altLang="ko-KR" sz="1000" dirty="0">
                <a:latin typeface="Segoe"/>
                <a:hlinkClick r:id="rId2"/>
              </a:rPr>
              <a:t>https://myaccount.google.com/lesssecureapps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 </a:t>
            </a:r>
            <a:r>
              <a:rPr lang="ko-KR" altLang="en-US" sz="1000" dirty="0">
                <a:latin typeface="Segoe"/>
              </a:rPr>
              <a:t>보안수준이 낮은 앱 허용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7) Send2</a:t>
            </a:r>
          </a:p>
          <a:p>
            <a:r>
              <a:rPr lang="en-US" altLang="ko-KR" sz="1000" dirty="0">
                <a:latin typeface="Segoe"/>
              </a:rPr>
              <a:t>    $ vi /opt/JionLab/fcp2/script/send2.sh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SRC_DST_HOST_DIR=“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en-US" altLang="ko-KR" sz="1000" dirty="0">
                <a:latin typeface="Segoe"/>
              </a:rPr>
              <a:t>hostname:/home/DATA/MAIL/Outbound,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en-US" altLang="ko-KR" sz="1000" dirty="0">
                <a:latin typeface="Segoe"/>
              </a:rPr>
              <a:t>hostname:/home/DATA/MAIL”    </a:t>
            </a:r>
          </a:p>
          <a:p>
            <a:r>
              <a:rPr lang="en-US" altLang="ko-KR" sz="1000" dirty="0">
                <a:latin typeface="Segoe"/>
              </a:rPr>
              <a:t>    FCP2_ARGS=“-k –f –b 64 –p </a:t>
            </a:r>
            <a:r>
              <a:rPr lang="ko-KR" altLang="en-US" sz="1000" dirty="0" err="1">
                <a:latin typeface="Segoe"/>
              </a:rPr>
              <a:t>외부망서버</a:t>
            </a:r>
            <a:r>
              <a:rPr lang="en-US" altLang="ko-KR" sz="1000" dirty="0">
                <a:latin typeface="Segoe"/>
              </a:rPr>
              <a:t>IP:7776”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/fcp2_send2 stop/start/restart</a:t>
            </a: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fbm_rmaild</a:t>
            </a:r>
            <a:r>
              <a:rPr lang="en-US" altLang="ko-KR" sz="1000" dirty="0">
                <a:latin typeface="Segoe"/>
              </a:rPr>
              <a:t> start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2. </a:t>
            </a:r>
            <a:r>
              <a:rPr lang="ko-KR" altLang="en-US" sz="1000" dirty="0" err="1">
                <a:latin typeface="Segoe"/>
              </a:rPr>
              <a:t>알림메일</a:t>
            </a:r>
            <a:r>
              <a:rPr lang="ko-KR" altLang="en-US" sz="1000" dirty="0">
                <a:latin typeface="Segoe"/>
              </a:rPr>
              <a:t> 반입 </a:t>
            </a:r>
            <a:r>
              <a:rPr lang="ko-KR" altLang="en-US" sz="1000" dirty="0" err="1">
                <a:latin typeface="Segoe"/>
              </a:rPr>
              <a:t>내부망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Postfix</a:t>
            </a:r>
          </a:p>
          <a:p>
            <a:r>
              <a:rPr lang="en-US" altLang="ko-KR" sz="1000" dirty="0">
                <a:latin typeface="Segoe"/>
              </a:rPr>
              <a:t>    $ vi /etc/postfix/main.cf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 = hostname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mydestination</a:t>
            </a:r>
            <a:r>
              <a:rPr lang="en-US" altLang="ko-KR" sz="1000" dirty="0">
                <a:latin typeface="Segoe"/>
              </a:rPr>
              <a:t> = $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, localhost.$</a:t>
            </a:r>
            <a:r>
              <a:rPr lang="en-US" altLang="ko-KR" sz="1000" dirty="0" err="1">
                <a:latin typeface="Segoe"/>
              </a:rPr>
              <a:t>mydomain</a:t>
            </a:r>
            <a:r>
              <a:rPr lang="en-US" altLang="ko-KR" sz="1000" dirty="0">
                <a:latin typeface="Segoe"/>
              </a:rPr>
              <a:t>, localhost, imap.naver.com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mynetworks</a:t>
            </a:r>
            <a:r>
              <a:rPr lang="en-US" altLang="ko-KR" sz="1000" dirty="0">
                <a:latin typeface="Segoe"/>
              </a:rPr>
              <a:t> = 127.0.0.0/8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stop postfix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start postfix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systemctl</a:t>
            </a:r>
            <a:r>
              <a:rPr lang="en-US" altLang="ko-KR" sz="1000" dirty="0">
                <a:latin typeface="Segoe"/>
              </a:rPr>
              <a:t> enable postfix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1) </a:t>
            </a:r>
            <a:r>
              <a:rPr lang="en-US" altLang="ko-KR" sz="1000" dirty="0" err="1">
                <a:latin typeface="Segoe"/>
              </a:rPr>
              <a:t>libtool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설치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~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/INSTALL/Mail/Internal/</a:t>
            </a:r>
            <a:r>
              <a:rPr lang="en-US" altLang="ko-KR" sz="1000" dirty="0" err="1">
                <a:latin typeface="Segoe"/>
              </a:rPr>
              <a:t>libtool</a:t>
            </a:r>
            <a:r>
              <a:rPr lang="en-US" altLang="ko-KR" sz="1000" dirty="0">
                <a:latin typeface="Segoe"/>
              </a:rPr>
              <a:t>/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libtool-ltdl-devel-2.4.2-22.el7.x86_64.rpm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2) Python </a:t>
            </a:r>
            <a:r>
              <a:rPr lang="en-US" altLang="ko-KR" sz="1000" dirty="0" err="1">
                <a:latin typeface="Segoe"/>
              </a:rPr>
              <a:t>devel</a:t>
            </a:r>
            <a:endParaRPr lang="en-US" altLang="ko-KR" sz="1000" dirty="0">
              <a:latin typeface="Segoe"/>
            </a:endParaRPr>
          </a:p>
          <a:p>
            <a:r>
              <a:rPr lang="pt-BR" altLang="ko-KR" sz="1000" dirty="0">
                <a:latin typeface="Segoe"/>
              </a:rPr>
              <a:t>    $ mount -t iso9660 -o loop ../../../OS/CentOS-7-x86_64-DVD-1804.iso /mnt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r>
              <a:rPr lang="en-US" altLang="ko-KR" sz="1000" dirty="0">
                <a:latin typeface="Segoe"/>
              </a:rPr>
              <a:t>/Packages/python-devel-2.7.5-68.el7.x86_64.rpm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Python imaging</a:t>
            </a:r>
          </a:p>
          <a:p>
            <a:r>
              <a:rPr lang="en-US" altLang="ko-KR" sz="1000" dirty="0">
                <a:latin typeface="Segoe"/>
              </a:rPr>
              <a:t>    $ cd ../python-imaging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epel-release-7-6.noarch.rpm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libjpeg-turbo-1.3.1-5mgc30.x86_64.rpm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lcms-libs-1.19-8mgc30.x86_64.rpm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python-imaging-1.1.7-5mgc30.x86_64.rpm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FreeType2</a:t>
            </a:r>
          </a:p>
          <a:p>
            <a:r>
              <a:rPr lang="en-US" altLang="ko-KR" sz="1000" dirty="0">
                <a:latin typeface="Segoe"/>
              </a:rPr>
              <a:t>    $ cd ../</a:t>
            </a:r>
            <a:r>
              <a:rPr lang="en-US" altLang="ko-KR" sz="1000" dirty="0" err="1">
                <a:latin typeface="Segoe"/>
              </a:rPr>
              <a:t>MailLib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freetype-2.5.5.tar.gz &amp;&amp; cd ./freetype-2.5.5</a:t>
            </a:r>
          </a:p>
          <a:p>
            <a:r>
              <a:rPr lang="en-US" altLang="ko-KR" sz="1000" dirty="0">
                <a:latin typeface="Segoe"/>
              </a:rPr>
              <a:t>    $ ./configure</a:t>
            </a:r>
          </a:p>
          <a:p>
            <a:r>
              <a:rPr lang="en-US" altLang="ko-KR" sz="1000" dirty="0">
                <a:latin typeface="Segoe"/>
              </a:rPr>
              <a:t>    $ make</a:t>
            </a:r>
          </a:p>
          <a:p>
            <a:r>
              <a:rPr lang="en-US" altLang="ko-KR" sz="1000" dirty="0">
                <a:latin typeface="Segoe"/>
              </a:rPr>
              <a:t>    $ make install</a:t>
            </a:r>
          </a:p>
          <a:p>
            <a:r>
              <a:rPr lang="en-US" altLang="ko-KR" sz="1000" dirty="0">
                <a:latin typeface="Segoe"/>
              </a:rPr>
              <a:t>    $ ln -s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/local/include/freetype2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/local/include/</a:t>
            </a:r>
            <a:r>
              <a:rPr lang="en-US" altLang="ko-KR" sz="1000" dirty="0" err="1">
                <a:latin typeface="Segoe"/>
              </a:rPr>
              <a:t>freetype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5) </a:t>
            </a:r>
            <a:r>
              <a:rPr lang="en-US" altLang="ko-KR" sz="1000" dirty="0" err="1">
                <a:latin typeface="Segoe"/>
              </a:rPr>
              <a:t>libjpeg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jpegsrc.v9b.tar.gz &amp;&amp; cd jpeg-9b</a:t>
            </a:r>
          </a:p>
          <a:p>
            <a:r>
              <a:rPr lang="en-US" altLang="ko-KR" sz="1000" dirty="0">
                <a:latin typeface="Segoe"/>
              </a:rPr>
              <a:t>    $ ./configure --enable-shared --enable-static</a:t>
            </a:r>
          </a:p>
          <a:p>
            <a:r>
              <a:rPr lang="en-US" altLang="ko-KR" sz="1000" dirty="0">
                <a:latin typeface="Segoe"/>
              </a:rPr>
              <a:t>    $ make</a:t>
            </a:r>
          </a:p>
          <a:p>
            <a:r>
              <a:rPr lang="en-US" altLang="ko-KR" sz="1000" dirty="0">
                <a:latin typeface="Segoe"/>
              </a:rPr>
              <a:t>    $ make test</a:t>
            </a:r>
          </a:p>
          <a:p>
            <a:r>
              <a:rPr lang="en-US" altLang="ko-KR" sz="1000" dirty="0">
                <a:latin typeface="Segoe"/>
              </a:rPr>
              <a:t>    $ make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</p:txBody>
      </p:sp>
    </p:spTree>
    <p:extLst>
      <p:ext uri="{BB962C8B-B14F-4D97-AF65-F5344CB8AC3E}">
        <p14:creationId xmlns:p14="http://schemas.microsoft.com/office/powerpoint/2010/main" val="2383661855"/>
      </p:ext>
    </p:extLst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41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6) PIC </a:t>
            </a:r>
            <a:r>
              <a:rPr lang="ko-KR" altLang="en-US" sz="1000" dirty="0">
                <a:latin typeface="Segoe"/>
              </a:rPr>
              <a:t>설치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Imaging-1.1.7.tar.gz &amp;&amp; cd ./Imaging-1.1.7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7) </a:t>
            </a:r>
            <a:r>
              <a:rPr lang="en-US" altLang="ko-KR" sz="1000" dirty="0" err="1">
                <a:latin typeface="Segoe"/>
              </a:rPr>
              <a:t>BeautifulSoap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beautifulsoup4-4.3.2.tar.gz &amp;&amp; cd ./beautifulsoup4-4.3.2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8) </a:t>
            </a:r>
            <a:r>
              <a:rPr lang="en-US" altLang="ko-KR" sz="1000" dirty="0" err="1">
                <a:latin typeface="Segoe"/>
              </a:rPr>
              <a:t>pyDes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pyDes-2.0.1.tar.gz &amp;&amp; cd pyDes-2.0.1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cd 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9) PIL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Pillow-3.4.2.tar.gz &amp;&amp; cd ./ Pillow-3.4.2</a:t>
            </a:r>
          </a:p>
          <a:p>
            <a:r>
              <a:rPr lang="en-US" altLang="ko-KR" sz="1000" dirty="0">
                <a:latin typeface="Segoe"/>
              </a:rPr>
              <a:t>    $ rpm -</a:t>
            </a:r>
            <a:r>
              <a:rPr lang="en-US" altLang="ko-KR" sz="1000" dirty="0" err="1">
                <a:latin typeface="Segoe"/>
              </a:rPr>
              <a:t>ivh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r>
              <a:rPr lang="en-US" altLang="ko-KR" sz="1000" dirty="0">
                <a:latin typeface="Segoe"/>
              </a:rPr>
              <a:t>/Packages/zlib-devel-1.2.7-17.el7.x86_64.rpm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r>
              <a:rPr lang="en-US" altLang="ko-KR" sz="1000" dirty="0">
                <a:latin typeface="Segoe"/>
              </a:rPr>
              <a:t>    $ vi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ld.so.conf.d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pil.conf</a:t>
            </a:r>
            <a:r>
              <a:rPr lang="en-US" altLang="ko-KR" sz="1000" dirty="0">
                <a:latin typeface="Segoe"/>
              </a:rPr>
              <a:t> </a:t>
            </a:r>
          </a:p>
          <a:p>
            <a:r>
              <a:rPr lang="en-US" altLang="ko-KR" sz="1000" dirty="0">
                <a:latin typeface="Segoe"/>
              </a:rPr>
              <a:t>    /</a:t>
            </a:r>
            <a:r>
              <a:rPr lang="en-US" altLang="ko-KR" sz="1000" dirty="0" err="1">
                <a:latin typeface="Segoe"/>
              </a:rPr>
              <a:t>usr</a:t>
            </a:r>
            <a:r>
              <a:rPr lang="en-US" altLang="ko-KR" sz="1000" dirty="0">
                <a:latin typeface="Segoe"/>
              </a:rPr>
              <a:t>/local/lib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ldconfig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umount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10)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메일서버 도메인 추가 </a:t>
            </a:r>
            <a:r>
              <a:rPr lang="en-US" altLang="ko-KR" sz="1000" dirty="0">
                <a:latin typeface="Segoe"/>
              </a:rPr>
              <a:t>(42 Line)</a:t>
            </a:r>
            <a:r>
              <a:rPr lang="ko-KR" altLang="en-US" sz="1000" dirty="0">
                <a:latin typeface="Segoe"/>
              </a:rPr>
              <a:t> 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/opt/JionLab/fbm/script/mail.py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mail.SetFilter</a:t>
            </a:r>
            <a:r>
              <a:rPr lang="en-US" altLang="ko-KR" sz="1000" dirty="0">
                <a:latin typeface="Segoe"/>
              </a:rPr>
              <a:t>([], [‘</a:t>
            </a:r>
            <a:r>
              <a:rPr lang="en-US" altLang="ko-KR" sz="1000" dirty="0" err="1">
                <a:latin typeface="Segoe"/>
              </a:rPr>
              <a:t>gmail.com’,’naver.com</a:t>
            </a:r>
            <a:r>
              <a:rPr lang="en-US" altLang="ko-KR" sz="1000" dirty="0">
                <a:latin typeface="Segoe"/>
              </a:rPr>
              <a:t>’])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fbm_maild</a:t>
            </a:r>
            <a:r>
              <a:rPr lang="en-US" altLang="ko-KR" sz="1000" dirty="0">
                <a:latin typeface="Segoe"/>
              </a:rPr>
              <a:t> start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3. </a:t>
            </a:r>
            <a:r>
              <a:rPr lang="ko-KR" altLang="en-US" sz="1000" dirty="0">
                <a:latin typeface="Segoe"/>
              </a:rPr>
              <a:t>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첨부파일 반입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>
                <a:latin typeface="Segoe"/>
              </a:rPr>
              <a:t>추후</a:t>
            </a:r>
            <a:r>
              <a:rPr lang="en-US" altLang="ko-KR" sz="1000" dirty="0">
                <a:latin typeface="Segoe"/>
              </a:rPr>
              <a:t> Django/Redis/Celery version </a:t>
            </a:r>
            <a:r>
              <a:rPr lang="ko-KR" altLang="en-US" sz="1000" dirty="0">
                <a:latin typeface="Segoe"/>
              </a:rPr>
              <a:t>으로 </a:t>
            </a:r>
            <a:r>
              <a:rPr lang="en-US" altLang="ko-KR" sz="1000" dirty="0">
                <a:latin typeface="Segoe"/>
              </a:rPr>
              <a:t>update </a:t>
            </a:r>
            <a:r>
              <a:rPr lang="ko-KR" altLang="en-US" sz="1000" dirty="0">
                <a:latin typeface="Segoe"/>
              </a:rPr>
              <a:t>예정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 err="1">
                <a:latin typeface="Segoe"/>
              </a:rPr>
              <a:t>내부망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0.0) </a:t>
            </a:r>
            <a:r>
              <a:rPr lang="ko-KR" altLang="en-US" sz="1000" dirty="0">
                <a:latin typeface="Segoe"/>
              </a:rPr>
              <a:t>웹서버 </a:t>
            </a:r>
            <a:r>
              <a:rPr lang="en-US" altLang="ko-KR" sz="1000" dirty="0">
                <a:latin typeface="Segoe"/>
              </a:rPr>
              <a:t>(Python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Bottle)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bottle-0.12.11.tar.gz &amp;&amp; cd ./ bottle-0.12.11</a:t>
            </a:r>
          </a:p>
          <a:p>
            <a:r>
              <a:rPr lang="en-US" altLang="ko-KR" sz="1000" dirty="0">
                <a:latin typeface="Segoe"/>
              </a:rPr>
              <a:t>    $ cd bottle-0.12.11</a:t>
            </a:r>
          </a:p>
          <a:p>
            <a:r>
              <a:rPr lang="en-US" altLang="ko-KR" sz="1000" dirty="0">
                <a:latin typeface="Segoe"/>
              </a:rPr>
              <a:t>    $ python ./setup.py install</a:t>
            </a:r>
          </a:p>
          <a:p>
            <a:r>
              <a:rPr lang="en-US" altLang="ko-KR" sz="1000" dirty="0">
                <a:latin typeface="Segoe"/>
              </a:rPr>
              <a:t>    $ pip uninstall bottle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0.1) Thread event handler</a:t>
            </a:r>
          </a:p>
          <a:p>
            <a:r>
              <a:rPr lang="en-US" altLang="ko-KR" sz="1000" dirty="0">
                <a:latin typeface="Segoe"/>
              </a:rPr>
              <a:t>    $ tar </a:t>
            </a:r>
            <a:r>
              <a:rPr lang="en-US" altLang="ko-KR" sz="1000" dirty="0" err="1">
                <a:latin typeface="Segoe"/>
              </a:rPr>
              <a:t>xvf</a:t>
            </a:r>
            <a:r>
              <a:rPr lang="en-US" altLang="ko-KR" sz="1000" dirty="0">
                <a:latin typeface="Segoe"/>
              </a:rPr>
              <a:t> gevent-1.2.1.tar.gz</a:t>
            </a:r>
          </a:p>
          <a:p>
            <a:r>
              <a:rPr lang="en-US" altLang="ko-KR" sz="1000" dirty="0">
                <a:latin typeface="Segoe"/>
              </a:rPr>
              <a:t>    $ python setup.py build</a:t>
            </a:r>
          </a:p>
          <a:p>
            <a:r>
              <a:rPr lang="en-US" altLang="ko-KR" sz="1000" dirty="0">
                <a:latin typeface="Segoe"/>
              </a:rPr>
              <a:t>    $ python setup.py install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0.2) </a:t>
            </a:r>
            <a:r>
              <a:rPr lang="ko-KR" altLang="en-US" sz="1000" dirty="0">
                <a:latin typeface="Segoe"/>
              </a:rPr>
              <a:t>이미지 </a:t>
            </a:r>
            <a:r>
              <a:rPr lang="ko-KR" altLang="en-US" sz="1000" dirty="0" err="1">
                <a:latin typeface="Segoe"/>
              </a:rPr>
              <a:t>알림메일</a:t>
            </a:r>
            <a:r>
              <a:rPr lang="ko-KR" altLang="en-US" sz="1000" dirty="0">
                <a:latin typeface="Segoe"/>
              </a:rPr>
              <a:t> 첨부파일 링크 적용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/opt/JionLab/script/maillib.py (101 Line)</a:t>
            </a:r>
          </a:p>
          <a:p>
            <a:r>
              <a:rPr lang="en-US" altLang="ko-KR" sz="1000" dirty="0">
                <a:latin typeface="Segoe"/>
              </a:rPr>
              <a:t>    def f </a:t>
            </a:r>
            <a:r>
              <a:rPr lang="en-US" altLang="ko-KR" sz="1000" dirty="0" err="1">
                <a:latin typeface="Segoe"/>
              </a:rPr>
              <a:t>filesListJsonToText</a:t>
            </a:r>
            <a:r>
              <a:rPr lang="en-US" altLang="ko-KR" sz="1000" dirty="0">
                <a:latin typeface="Segoe"/>
              </a:rPr>
              <a:t>(self, list, </a:t>
            </a:r>
            <a:r>
              <a:rPr lang="en-US" altLang="ko-KR" sz="1000" dirty="0" err="1">
                <a:latin typeface="Segoe"/>
              </a:rPr>
              <a:t>uid</a:t>
            </a:r>
            <a:r>
              <a:rPr lang="en-US" altLang="ko-KR" sz="1000" dirty="0">
                <a:latin typeface="Segoe"/>
              </a:rPr>
              <a:t>):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생성된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첨부파일 링크 클릭 </a:t>
            </a:r>
            <a:r>
              <a:rPr lang="en-US" altLang="ko-KR" sz="1000" dirty="0">
                <a:latin typeface="Segoe"/>
              </a:rPr>
              <a:t>(GET), </a:t>
            </a:r>
            <a:r>
              <a:rPr lang="ko-KR" altLang="en-US" sz="1000" dirty="0">
                <a:latin typeface="Segoe"/>
              </a:rPr>
              <a:t> 첨부파일 수신 웹 서버 호출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0.3) </a:t>
            </a:r>
            <a:r>
              <a:rPr lang="ko-KR" altLang="en-US" sz="1000" dirty="0">
                <a:latin typeface="Segoe"/>
              </a:rPr>
              <a:t>첨부파일 수신요청 데몬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python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/opt/JionLab/script/mailattach.py &amp;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0.4) </a:t>
            </a:r>
            <a:r>
              <a:rPr lang="ko-KR" altLang="en-US" sz="1000" dirty="0">
                <a:latin typeface="Segoe"/>
              </a:rPr>
              <a:t>수행 모듈 </a:t>
            </a:r>
            <a:r>
              <a:rPr lang="en-US" altLang="ko-KR" sz="1000" dirty="0">
                <a:latin typeface="Segoe"/>
              </a:rPr>
              <a:t>( GET data Parsing, Make Jason and send meta data outbound)</a:t>
            </a:r>
          </a:p>
          <a:p>
            <a:r>
              <a:rPr lang="en-US" altLang="ko-KR" sz="1000" dirty="0">
                <a:latin typeface="Segoe"/>
              </a:rPr>
              <a:t>    /opt/JionLab/script/mailrequest.py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서버로 부터 첨부파일 수신 및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전달 데몬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amaild.conf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[Receive]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User1 = </a:t>
            </a:r>
            <a:r>
              <a:rPr lang="ko-KR" altLang="en-US" sz="1000" dirty="0">
                <a:latin typeface="Segoe"/>
              </a:rPr>
              <a:t>외부메일서버도메인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암호화된</a:t>
            </a:r>
            <a:r>
              <a:rPr lang="en-US" altLang="ko-KR" sz="1000" dirty="0">
                <a:latin typeface="Segoe"/>
              </a:rPr>
              <a:t>ID/PW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LocalIPPort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연계서버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Desthost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내부망연계서버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fbm_amaild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stop/start/restart</a:t>
            </a:r>
          </a:p>
        </p:txBody>
      </p:sp>
    </p:spTree>
    <p:extLst>
      <p:ext uri="{BB962C8B-B14F-4D97-AF65-F5344CB8AC3E}">
        <p14:creationId xmlns:p14="http://schemas.microsoft.com/office/powerpoint/2010/main" val="1751265245"/>
      </p:ext>
    </p:extLst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42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Mailbridge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/ </a:t>
            </a:r>
            <a:r>
              <a:rPr lang="en-US" altLang="ko-KR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URLBridge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4. </a:t>
            </a:r>
            <a:r>
              <a:rPr lang="ko-KR" altLang="en-US" sz="1000" dirty="0">
                <a:latin typeface="Segoe"/>
              </a:rPr>
              <a:t>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반출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 err="1">
                <a:latin typeface="Segoe"/>
              </a:rPr>
              <a:t>자료반출입시스템의</a:t>
            </a:r>
            <a:r>
              <a:rPr lang="ko-KR" altLang="en-US" sz="1000" dirty="0">
                <a:latin typeface="Segoe"/>
              </a:rPr>
              <a:t> 메일 반출 승인 후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vi /opt/JionLab/fbm/bin/fbm.py</a:t>
            </a:r>
          </a:p>
          <a:p>
            <a:r>
              <a:rPr lang="en-US" altLang="ko-KR" sz="1000" dirty="0">
                <a:latin typeface="Segoe"/>
              </a:rPr>
              <a:t>    def Approve(self, info):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 </a:t>
            </a:r>
            <a:r>
              <a:rPr lang="en-US" altLang="ko-KR" sz="1000" dirty="0" err="1">
                <a:latin typeface="Segoe"/>
              </a:rPr>
              <a:t>self.CheckOutMail</a:t>
            </a:r>
            <a:r>
              <a:rPr lang="en-US" altLang="ko-KR" sz="1000" dirty="0">
                <a:latin typeface="Segoe"/>
              </a:rPr>
              <a:t>(info, </a:t>
            </a:r>
            <a:r>
              <a:rPr lang="en-US" altLang="ko-KR" sz="1000" dirty="0" err="1">
                <a:latin typeface="Segoe"/>
              </a:rPr>
              <a:t>ReqID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filelist</a:t>
            </a:r>
            <a:r>
              <a:rPr lang="en-US" altLang="ko-KR" sz="1000" dirty="0">
                <a:latin typeface="Segoe"/>
              </a:rPr>
              <a:t>) # </a:t>
            </a:r>
            <a:r>
              <a:rPr lang="ko-KR" altLang="en-US" sz="1000" dirty="0">
                <a:latin typeface="Segoe"/>
              </a:rPr>
              <a:t>메일 반출 진행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    if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== 1 or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== 2 or </a:t>
            </a:r>
            <a:r>
              <a:rPr lang="en-US" altLang="ko-KR" sz="1000" dirty="0" err="1">
                <a:latin typeface="Segoe"/>
              </a:rPr>
              <a:t>mailFlag</a:t>
            </a:r>
            <a:r>
              <a:rPr lang="en-US" altLang="ko-KR" sz="1000" dirty="0">
                <a:latin typeface="Segoe"/>
              </a:rPr>
              <a:t> == None:</a:t>
            </a:r>
          </a:p>
          <a:p>
            <a:r>
              <a:rPr lang="en-US" altLang="ko-KR" sz="1000" dirty="0">
                <a:latin typeface="Segoe"/>
              </a:rPr>
              <a:t>            … # </a:t>
            </a:r>
            <a:r>
              <a:rPr lang="ko-KR" altLang="en-US" sz="1000" dirty="0">
                <a:latin typeface="Segoe"/>
              </a:rPr>
              <a:t>반출 완료 후 메타정보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메일 삭제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 err="1">
                <a:latin typeface="Segoe"/>
              </a:rPr>
              <a:t>외부망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/opt/JionLab/fbm/bin/cmail.py # </a:t>
            </a:r>
            <a:r>
              <a:rPr lang="ko-KR" altLang="en-US" sz="1000" dirty="0">
                <a:latin typeface="Segoe"/>
              </a:rPr>
              <a:t>메일 반출 스크립트 참조</a:t>
            </a:r>
          </a:p>
          <a:p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1.0) postfix </a:t>
            </a:r>
            <a:r>
              <a:rPr lang="ko-KR" altLang="en-US" sz="1000" dirty="0">
                <a:latin typeface="Segoe"/>
              </a:rPr>
              <a:t>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/etc/postfix/main.cf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 = </a:t>
            </a:r>
            <a:r>
              <a:rPr lang="en-US" altLang="ko-KR" sz="1000" dirty="0" err="1">
                <a:latin typeface="Segoe"/>
              </a:rPr>
              <a:t>hostid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inet_interfaces</a:t>
            </a:r>
            <a:r>
              <a:rPr lang="en-US" altLang="ko-KR" sz="1000" dirty="0">
                <a:latin typeface="Segoe"/>
              </a:rPr>
              <a:t> = localhost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inet_protocols</a:t>
            </a:r>
            <a:r>
              <a:rPr lang="en-US" altLang="ko-KR" sz="1000" dirty="0">
                <a:latin typeface="Segoe"/>
              </a:rPr>
              <a:t> = all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mydestination</a:t>
            </a:r>
            <a:r>
              <a:rPr lang="en-US" altLang="ko-KR" sz="1000" dirty="0">
                <a:latin typeface="Segoe"/>
              </a:rPr>
              <a:t> = $</a:t>
            </a:r>
            <a:r>
              <a:rPr lang="en-US" altLang="ko-KR" sz="1000" dirty="0" err="1">
                <a:latin typeface="Segoe"/>
              </a:rPr>
              <a:t>myhostname</a:t>
            </a:r>
            <a:r>
              <a:rPr lang="en-US" altLang="ko-KR" sz="1000" dirty="0">
                <a:latin typeface="Segoe"/>
              </a:rPr>
              <a:t>, localhost.$</a:t>
            </a:r>
            <a:r>
              <a:rPr lang="en-US" altLang="ko-KR" sz="1000" dirty="0" err="1">
                <a:latin typeface="Segoe"/>
              </a:rPr>
              <a:t>mydomain</a:t>
            </a:r>
            <a:r>
              <a:rPr lang="en-US" altLang="ko-KR" sz="1000" dirty="0">
                <a:latin typeface="Segoe"/>
              </a:rPr>
              <a:t>, localhost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mynetworks</a:t>
            </a:r>
            <a:r>
              <a:rPr lang="en-US" altLang="ko-KR" sz="1000" dirty="0">
                <a:latin typeface="Segoe"/>
              </a:rPr>
              <a:t> = 127.0.0.0/8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relayhost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외부망</a:t>
            </a:r>
            <a:r>
              <a:rPr lang="ko-KR" altLang="en-US" sz="1000" dirty="0">
                <a:latin typeface="Segoe"/>
              </a:rPr>
              <a:t> 메일서버 </a:t>
            </a:r>
            <a:r>
              <a:rPr lang="en-US" altLang="ko-KR" sz="1000" dirty="0">
                <a:latin typeface="Segoe"/>
              </a:rPr>
              <a:t>Domain or IP</a:t>
            </a:r>
          </a:p>
          <a:p>
            <a:r>
              <a:rPr lang="en-US" altLang="ko-KR" sz="1000" dirty="0">
                <a:latin typeface="Segoe"/>
              </a:rPr>
              <a:t>    </a:t>
            </a:r>
          </a:p>
          <a:p>
            <a:r>
              <a:rPr lang="en-US" altLang="ko-KR" sz="1000" dirty="0">
                <a:latin typeface="Segoe"/>
              </a:rPr>
              <a:t>1.1) </a:t>
            </a:r>
            <a:r>
              <a:rPr lang="ko-KR" altLang="en-US" sz="1000" dirty="0">
                <a:latin typeface="Segoe"/>
              </a:rPr>
              <a:t>메일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반출 데몬 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cmail.conf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[Receive]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User1 = Domain/IP 25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LocalIPPort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>
                <a:latin typeface="Segoe"/>
              </a:rPr>
              <a:t>망연계서버 </a:t>
            </a:r>
            <a:r>
              <a:rPr lang="en-US" altLang="ko-KR" sz="1000" dirty="0">
                <a:latin typeface="Segoe"/>
              </a:rPr>
              <a:t>IP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Desthost</a:t>
            </a:r>
            <a:r>
              <a:rPr lang="en-US" altLang="ko-KR" sz="1000" dirty="0">
                <a:latin typeface="Segoe"/>
              </a:rPr>
              <a:t> = </a:t>
            </a:r>
            <a:r>
              <a:rPr lang="ko-KR" altLang="en-US" sz="1000" dirty="0" err="1">
                <a:latin typeface="Segoe"/>
              </a:rPr>
              <a:t>내부망연계서버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hostname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5. URL</a:t>
            </a:r>
            <a:r>
              <a:rPr lang="ko-KR" altLang="en-US" sz="1000" dirty="0">
                <a:latin typeface="Segoe"/>
              </a:rPr>
              <a:t> 연계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설정 </a:t>
            </a:r>
            <a:r>
              <a:rPr lang="en-US" altLang="ko-KR" sz="1000" dirty="0">
                <a:latin typeface="Segoe"/>
              </a:rPr>
              <a:t>Link (URL</a:t>
            </a:r>
            <a:r>
              <a:rPr lang="ko-KR" altLang="en-US" sz="1000" dirty="0">
                <a:latin typeface="Segoe"/>
              </a:rPr>
              <a:t> 연계 에이전트에서 설정 참조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squid_acl.conf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업데이트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cd /home/DATA/INF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fbrdg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</a:t>
            </a:r>
            <a:r>
              <a:rPr lang="en-US" altLang="ko-KR" sz="1000" dirty="0" err="1">
                <a:latin typeface="Segoe"/>
              </a:rPr>
              <a:t>Fbrdg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ln –s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 /home/DATA/INF/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</a:t>
            </a:r>
            <a:r>
              <a:rPr lang="ko-KR" altLang="en-US" sz="1000" dirty="0">
                <a:latin typeface="Segoe"/>
              </a:rPr>
              <a:t>정책 </a:t>
            </a:r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fbrdg_squid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$ vi /home/DATA/INF/config.dat</a:t>
            </a:r>
          </a:p>
          <a:p>
            <a:r>
              <a:rPr lang="en-US" altLang="ko-KR" sz="1000" dirty="0">
                <a:latin typeface="Segoe"/>
              </a:rPr>
              <a:t>    SQUID</a:t>
            </a:r>
          </a:p>
          <a:p>
            <a:r>
              <a:rPr lang="en-US" altLang="ko-KR" sz="1000" dirty="0">
                <a:latin typeface="Segoe"/>
              </a:rPr>
              <a:t>     # URL</a:t>
            </a:r>
            <a:r>
              <a:rPr lang="ko-KR" altLang="en-US" sz="1000" dirty="0">
                <a:latin typeface="Segoe"/>
              </a:rPr>
              <a:t>연계 정책파일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/home/DATA/INF/whitelist.dat</a:t>
            </a:r>
          </a:p>
          <a:p>
            <a:r>
              <a:rPr lang="en-US" altLang="ko-KR" sz="1000" dirty="0">
                <a:latin typeface="Segoe"/>
              </a:rPr>
              <a:t>    # URL</a:t>
            </a:r>
            <a:r>
              <a:rPr lang="ko-KR" altLang="en-US" sz="1000" dirty="0">
                <a:latin typeface="Segoe"/>
              </a:rPr>
              <a:t>연계불가 정책파일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/home/DATA/INF/blacklist.dat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시스템 정보 일괄 수집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스크립트</a:t>
            </a:r>
            <a:r>
              <a:rPr lang="en-US" altLang="ko-KR" sz="1000" dirty="0">
                <a:latin typeface="Segoe"/>
              </a:rPr>
              <a:t>( from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NAC to usersystem.inf)</a:t>
            </a:r>
          </a:p>
          <a:p>
            <a:r>
              <a:rPr lang="en-US" altLang="ko-KR" sz="1000" dirty="0">
                <a:latin typeface="Segoe"/>
              </a:rPr>
              <a:t>    /opt/JionLab/fbm/script/lookuserinfo.py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시스템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정보 </a:t>
            </a:r>
            <a:r>
              <a:rPr lang="en-US" altLang="ko-KR" sz="1000" dirty="0">
                <a:latin typeface="Segoe"/>
              </a:rPr>
              <a:t>(</a:t>
            </a:r>
            <a:r>
              <a:rPr lang="ko-KR" altLang="en-US" sz="1000" dirty="0">
                <a:latin typeface="Segoe"/>
              </a:rPr>
              <a:t>자료반출입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에이전트에서 </a:t>
            </a:r>
            <a:r>
              <a:rPr lang="en-US" altLang="ko-KR" sz="1000" dirty="0">
                <a:latin typeface="Segoe"/>
              </a:rPr>
              <a:t>fbm.py</a:t>
            </a:r>
            <a:r>
              <a:rPr lang="ko-KR" altLang="en-US" sz="1000" dirty="0">
                <a:latin typeface="Segoe"/>
              </a:rPr>
              <a:t> 호출 하여 갱신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/home/DATA/INF/usersystem.inf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부서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시스템 정보 중 </a:t>
            </a:r>
            <a:r>
              <a:rPr lang="en-US" altLang="ko-KR" sz="1000" dirty="0">
                <a:latin typeface="Segoe"/>
              </a:rPr>
              <a:t>PC IP </a:t>
            </a:r>
            <a:r>
              <a:rPr lang="ko-KR" altLang="en-US" sz="1000" dirty="0">
                <a:latin typeface="Segoe"/>
              </a:rPr>
              <a:t>정보 및 </a:t>
            </a:r>
            <a:r>
              <a:rPr lang="en-US" altLang="ko-KR" sz="1000" dirty="0">
                <a:latin typeface="Segoe"/>
              </a:rPr>
              <a:t>URL</a:t>
            </a:r>
            <a:r>
              <a:rPr lang="ko-KR" altLang="en-US" sz="1000" dirty="0">
                <a:latin typeface="Segoe"/>
              </a:rPr>
              <a:t>연계정책 서비스 할당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(</a:t>
            </a:r>
            <a:r>
              <a:rPr lang="ko-KR" altLang="en-US" sz="1000" dirty="0">
                <a:latin typeface="Segoe"/>
              </a:rPr>
              <a:t>자료반출입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관리기에서 적용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squid_acl.conf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설정 등록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usersys_inf</a:t>
            </a:r>
            <a:r>
              <a:rPr lang="en-US" altLang="ko-KR" sz="1000" dirty="0">
                <a:latin typeface="Segoe"/>
              </a:rPr>
              <a:t> = /home/DATA/INF/usersystem.inf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usersystmp_inf</a:t>
            </a:r>
            <a:r>
              <a:rPr lang="en-US" altLang="ko-KR" sz="1000" dirty="0">
                <a:latin typeface="Segoe"/>
              </a:rPr>
              <a:t> = /home/DATA/INF/usersystmp.inf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 fbmconf.py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self.usersys_inf</a:t>
            </a:r>
            <a:r>
              <a:rPr lang="en-US" altLang="ko-KR" sz="1000" dirty="0">
                <a:latin typeface="Segoe"/>
              </a:rPr>
              <a:t> = '/home/DATA/INF/usersystem.inf’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self.usersystmp_inf</a:t>
            </a:r>
            <a:r>
              <a:rPr lang="en-US" altLang="ko-KR" sz="1000" dirty="0">
                <a:latin typeface="Segoe"/>
              </a:rPr>
              <a:t> = '/home/DATA/INF/usersystmp.inf’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 err="1">
                <a:latin typeface="Segoe"/>
              </a:rPr>
              <a:t>자료반출입시스템</a:t>
            </a:r>
            <a:r>
              <a:rPr lang="ko-KR" altLang="en-US" sz="1000" dirty="0">
                <a:latin typeface="Segoe"/>
              </a:rPr>
              <a:t> 관리기 적용 시 </a:t>
            </a:r>
            <a:r>
              <a:rPr lang="en-US" altLang="ko-KR" sz="1000" dirty="0" err="1">
                <a:latin typeface="Segoe"/>
              </a:rPr>
              <a:t>squid_acl.conf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업데이트  후 </a:t>
            </a:r>
            <a:r>
              <a:rPr lang="en-US" altLang="ko-KR" sz="1000" dirty="0">
                <a:latin typeface="Segoe"/>
              </a:rPr>
              <a:t>fbm.py </a:t>
            </a:r>
            <a:r>
              <a:rPr lang="ko-KR" altLang="en-US" sz="1000" dirty="0">
                <a:latin typeface="Segoe"/>
              </a:rPr>
              <a:t>호출하여 </a:t>
            </a:r>
            <a:r>
              <a:rPr lang="en-US" altLang="ko-KR" sz="1000" dirty="0" err="1">
                <a:latin typeface="Segoe"/>
              </a:rPr>
              <a:t>fbrdg</a:t>
            </a:r>
            <a:r>
              <a:rPr lang="en-US" altLang="ko-KR" sz="1000" dirty="0">
                <a:latin typeface="Segoe"/>
              </a:rPr>
              <a:t>_ squid reload</a:t>
            </a:r>
          </a:p>
        </p:txBody>
      </p:sp>
    </p:spTree>
    <p:extLst>
      <p:ext uri="{BB962C8B-B14F-4D97-AF65-F5344CB8AC3E}">
        <p14:creationId xmlns:p14="http://schemas.microsoft.com/office/powerpoint/2010/main" val="3419400458"/>
      </p:ext>
    </p:extLst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43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APT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6. </a:t>
            </a:r>
            <a:r>
              <a:rPr lang="ko-KR" altLang="en-US" sz="1000" dirty="0">
                <a:latin typeface="Segoe"/>
              </a:rPr>
              <a:t>지능형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악성코드 검출 시스템 연계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Folder</a:t>
            </a:r>
          </a:p>
          <a:p>
            <a:r>
              <a:rPr lang="en-US" altLang="ko-KR" sz="1000" dirty="0">
                <a:latin typeface="Segoe"/>
              </a:rPr>
              <a:t>    - </a:t>
            </a:r>
            <a:r>
              <a:rPr lang="ko-KR" altLang="en-US" sz="1000" dirty="0" err="1">
                <a:latin typeface="Segoe"/>
              </a:rPr>
              <a:t>안랩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/home/DATA/APT/SCAN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/home/DATA/APT/GOOD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/home/DATA/APT/BAD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/home/DATA/APT/UNKNOWN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corebrdg:corebrdg</a:t>
            </a:r>
            <a:r>
              <a:rPr lang="en-US" altLang="ko-KR" sz="1000" dirty="0">
                <a:latin typeface="Segoe"/>
              </a:rPr>
              <a:t> /home/DATA/APT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</a:t>
            </a:r>
            <a:r>
              <a:rPr lang="en-US" altLang="ko-KR" sz="1000" dirty="0" err="1">
                <a:latin typeface="Segoe"/>
              </a:rPr>
              <a:t>FileEye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/home/DATA/FE/SCAN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/home/DATA/FE/GOOD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/home/DATA/FE/BAD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/home/DATA/FE/UNKNOWN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corebrdg:corebrdg</a:t>
            </a:r>
            <a:r>
              <a:rPr lang="en-US" altLang="ko-KR" sz="1000" dirty="0">
                <a:latin typeface="Segoe"/>
              </a:rPr>
              <a:t> /home/DATA/FE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CIFS (Samba)</a:t>
            </a:r>
            <a:r>
              <a:rPr lang="ko-KR" altLang="en-US" sz="1000" dirty="0">
                <a:latin typeface="Segoe"/>
              </a:rPr>
              <a:t> 설치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- Samba </a:t>
            </a:r>
            <a:r>
              <a:rPr lang="ko-KR" altLang="en-US" sz="1000" dirty="0">
                <a:latin typeface="Segoe"/>
              </a:rPr>
              <a:t>가 설치되어 있지 않은 경우</a:t>
            </a:r>
            <a:endParaRPr lang="en-US" altLang="ko-KR" sz="1000" dirty="0">
              <a:latin typeface="Segoe"/>
            </a:endParaRPr>
          </a:p>
          <a:p>
            <a:r>
              <a:rPr lang="pt-BR" altLang="ko-KR" sz="1000" dirty="0">
                <a:latin typeface="Segoe"/>
              </a:rPr>
              <a:t>    $ mount -t iso9660 -o loop ~corebrdg/INSTALL/OS/CentOS-7-x86_64-DVD-1804.iso /mnt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sv-SE" altLang="ko-KR" sz="1000" dirty="0">
                <a:latin typeface="Segoe"/>
              </a:rPr>
              <a:t>$ yum --disablerepo=\* --enablerepo=dvd install samba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umount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mnt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nb-NO" altLang="ko-KR" sz="1000" dirty="0">
                <a:latin typeface="Segoe"/>
              </a:rPr>
              <a:t>    $ vi /etc/samba/smb.conf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...</a:t>
            </a:r>
          </a:p>
          <a:p>
            <a:r>
              <a:rPr lang="en-US" altLang="ko-KR" sz="1000" dirty="0">
                <a:latin typeface="Segoe"/>
              </a:rPr>
              <a:t>    [SCAN]</a:t>
            </a:r>
          </a:p>
          <a:p>
            <a:r>
              <a:rPr lang="en-US" altLang="ko-KR" sz="1000" dirty="0">
                <a:latin typeface="Segoe"/>
              </a:rPr>
              <a:t>        path = /home/DATA/APT/SCAN</a:t>
            </a:r>
          </a:p>
          <a:p>
            <a:r>
              <a:rPr lang="en-US" altLang="ko-KR" sz="1000" dirty="0">
                <a:latin typeface="Segoe"/>
              </a:rPr>
              <a:t>        writeable = yes</a:t>
            </a:r>
          </a:p>
          <a:p>
            <a:r>
              <a:rPr lang="en-US" altLang="ko-KR" sz="1000" dirty="0">
                <a:latin typeface="Segoe"/>
              </a:rPr>
              <a:t>        </a:t>
            </a:r>
            <a:r>
              <a:rPr lang="en-US" altLang="ko-KR" sz="1000" dirty="0" err="1">
                <a:latin typeface="Segoe"/>
              </a:rPr>
              <a:t>browseable</a:t>
            </a:r>
            <a:r>
              <a:rPr lang="en-US" altLang="ko-KR" sz="1000" dirty="0">
                <a:latin typeface="Segoe"/>
              </a:rPr>
              <a:t> = no</a:t>
            </a:r>
          </a:p>
          <a:p>
            <a:r>
              <a:rPr lang="en-US" altLang="ko-KR" sz="1000" dirty="0">
                <a:latin typeface="Segoe"/>
              </a:rPr>
              <a:t>        valid users =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[BAD]</a:t>
            </a:r>
          </a:p>
          <a:p>
            <a:r>
              <a:rPr lang="en-US" altLang="ko-KR" sz="1000" dirty="0">
                <a:latin typeface="Segoe"/>
              </a:rPr>
              <a:t>        path = /home/DATA/APT/BAD</a:t>
            </a:r>
          </a:p>
          <a:p>
            <a:r>
              <a:rPr lang="en-US" altLang="ko-KR" sz="1000" dirty="0">
                <a:latin typeface="Segoe"/>
              </a:rPr>
              <a:t>        writeable = yes</a:t>
            </a:r>
          </a:p>
          <a:p>
            <a:r>
              <a:rPr lang="en-US" altLang="ko-KR" sz="1000" dirty="0">
                <a:latin typeface="Segoe"/>
              </a:rPr>
              <a:t>        </a:t>
            </a:r>
            <a:r>
              <a:rPr lang="en-US" altLang="ko-KR" sz="1000" dirty="0" err="1">
                <a:latin typeface="Segoe"/>
              </a:rPr>
              <a:t>browseable</a:t>
            </a:r>
            <a:r>
              <a:rPr lang="en-US" altLang="ko-KR" sz="1000" dirty="0">
                <a:latin typeface="Segoe"/>
              </a:rPr>
              <a:t> = no</a:t>
            </a:r>
          </a:p>
          <a:p>
            <a:r>
              <a:rPr lang="en-US" altLang="ko-KR" sz="1000" dirty="0">
                <a:latin typeface="Segoe"/>
              </a:rPr>
              <a:t>        valid users =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[UNKNOWN]</a:t>
            </a:r>
          </a:p>
          <a:p>
            <a:r>
              <a:rPr lang="en-US" altLang="ko-KR" sz="1000" dirty="0">
                <a:latin typeface="Segoe"/>
              </a:rPr>
              <a:t>        path = /home/DATA/APT/UNKNOWN</a:t>
            </a:r>
          </a:p>
          <a:p>
            <a:r>
              <a:rPr lang="en-US" altLang="ko-KR" sz="1000" dirty="0">
                <a:latin typeface="Segoe"/>
              </a:rPr>
              <a:t>        writeable = yes</a:t>
            </a:r>
          </a:p>
          <a:p>
            <a:r>
              <a:rPr lang="en-US" altLang="ko-KR" sz="1000" dirty="0">
                <a:latin typeface="Segoe"/>
              </a:rPr>
              <a:t>        </a:t>
            </a:r>
            <a:r>
              <a:rPr lang="en-US" altLang="ko-KR" sz="1000" dirty="0" err="1">
                <a:latin typeface="Segoe"/>
              </a:rPr>
              <a:t>browseable</a:t>
            </a:r>
            <a:r>
              <a:rPr lang="en-US" altLang="ko-KR" sz="1000" dirty="0">
                <a:latin typeface="Segoe"/>
              </a:rPr>
              <a:t> = no</a:t>
            </a:r>
          </a:p>
          <a:p>
            <a:r>
              <a:rPr lang="en-US" altLang="ko-KR" sz="1000" dirty="0">
                <a:latin typeface="Segoe"/>
              </a:rPr>
              <a:t>        valid users =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  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smbpasswd</a:t>
            </a:r>
            <a:r>
              <a:rPr lang="en-US" altLang="ko-KR" sz="1000" dirty="0">
                <a:latin typeface="Segoe"/>
              </a:rPr>
              <a:t> -a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chkconfig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smb</a:t>
            </a:r>
            <a:r>
              <a:rPr lang="en-US" altLang="ko-KR" sz="1000" dirty="0">
                <a:latin typeface="Segoe"/>
              </a:rPr>
              <a:t> on</a:t>
            </a:r>
          </a:p>
          <a:p>
            <a:r>
              <a:rPr lang="en-US" altLang="ko-KR" sz="1000" dirty="0">
                <a:latin typeface="Segoe"/>
              </a:rPr>
              <a:t>    $ service </a:t>
            </a:r>
            <a:r>
              <a:rPr lang="en-US" altLang="ko-KR" sz="1000" dirty="0" err="1">
                <a:latin typeface="Segoe"/>
              </a:rPr>
              <a:t>smb</a:t>
            </a:r>
            <a:r>
              <a:rPr lang="en-US" altLang="ko-KR" sz="1000" dirty="0">
                <a:latin typeface="Segoe"/>
              </a:rPr>
              <a:t> start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2) </a:t>
            </a:r>
            <a:r>
              <a:rPr lang="ko-KR" altLang="en-US" sz="1000" dirty="0">
                <a:latin typeface="Segoe"/>
              </a:rPr>
              <a:t>설정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fbmd.conf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# APT </a:t>
            </a:r>
            <a:r>
              <a:rPr lang="ko-KR" altLang="en-US" sz="1000" dirty="0" err="1">
                <a:latin typeface="Segoe"/>
              </a:rPr>
              <a:t>사요여부</a:t>
            </a:r>
            <a:endParaRPr lang="ko-KR" altLang="en-US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APTFlag</a:t>
            </a:r>
            <a:r>
              <a:rPr lang="en-US" altLang="ko-KR" sz="1000" dirty="0">
                <a:latin typeface="Segoe"/>
              </a:rPr>
              <a:t> = yes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en-US" altLang="ko-KR" sz="1000" dirty="0" err="1">
                <a:latin typeface="Segoe"/>
              </a:rPr>
              <a:t>APTFlag</a:t>
            </a:r>
            <a:r>
              <a:rPr lang="ko-KR" altLang="en-US" sz="1000" dirty="0">
                <a:latin typeface="Segoe"/>
              </a:rPr>
              <a:t>가 </a:t>
            </a:r>
            <a:r>
              <a:rPr lang="en-US" altLang="ko-KR" sz="1000" dirty="0">
                <a:latin typeface="Segoe"/>
              </a:rPr>
              <a:t>yes</a:t>
            </a:r>
            <a:r>
              <a:rPr lang="ko-KR" altLang="en-US" sz="1000" dirty="0">
                <a:latin typeface="Segoe"/>
              </a:rPr>
              <a:t>이고 </a:t>
            </a:r>
            <a:r>
              <a:rPr lang="en-US" altLang="ko-KR" sz="1000" dirty="0" err="1">
                <a:latin typeface="Segoe"/>
              </a:rPr>
              <a:t>APTnNOut</a:t>
            </a:r>
            <a:r>
              <a:rPr lang="ko-KR" altLang="en-US" sz="1000" dirty="0">
                <a:latin typeface="Segoe"/>
              </a:rPr>
              <a:t>이 </a:t>
            </a:r>
            <a:r>
              <a:rPr lang="en-US" altLang="ko-KR" sz="1000" dirty="0">
                <a:latin typeface="Segoe"/>
              </a:rPr>
              <a:t>yes</a:t>
            </a:r>
            <a:r>
              <a:rPr lang="ko-KR" altLang="en-US" sz="1000" dirty="0">
                <a:latin typeface="Segoe"/>
              </a:rPr>
              <a:t>인 경우 반입</a:t>
            </a:r>
            <a:r>
              <a:rPr lang="en-US" altLang="ko-KR" sz="1000" dirty="0">
                <a:latin typeface="Segoe"/>
              </a:rPr>
              <a:t>/</a:t>
            </a:r>
            <a:r>
              <a:rPr lang="ko-KR" altLang="en-US" sz="1000" dirty="0">
                <a:latin typeface="Segoe"/>
              </a:rPr>
              <a:t>반출 모두 사용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en-US" altLang="ko-KR" sz="1000" dirty="0" err="1">
                <a:latin typeface="Segoe"/>
              </a:rPr>
              <a:t>APTnNOut</a:t>
            </a:r>
            <a:r>
              <a:rPr lang="ko-KR" altLang="en-US" sz="1000" dirty="0">
                <a:latin typeface="Segoe"/>
              </a:rPr>
              <a:t>이 </a:t>
            </a:r>
            <a:r>
              <a:rPr lang="en-US" altLang="ko-KR" sz="1000" dirty="0">
                <a:latin typeface="Segoe"/>
              </a:rPr>
              <a:t>no</a:t>
            </a:r>
            <a:r>
              <a:rPr lang="ko-KR" altLang="en-US" sz="1000" dirty="0">
                <a:latin typeface="Segoe"/>
              </a:rPr>
              <a:t>인 경우 </a:t>
            </a:r>
            <a:r>
              <a:rPr lang="ko-KR" altLang="en-US" sz="1000" dirty="0" err="1">
                <a:latin typeface="Segoe"/>
              </a:rPr>
              <a:t>내부망</a:t>
            </a:r>
            <a:r>
              <a:rPr lang="ko-KR" altLang="en-US" sz="1000" dirty="0">
                <a:latin typeface="Segoe"/>
              </a:rPr>
              <a:t> 반입만 사용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APTInOut</a:t>
            </a:r>
            <a:r>
              <a:rPr lang="en-US" altLang="ko-KR" sz="1000" dirty="0">
                <a:latin typeface="Segoe"/>
              </a:rPr>
              <a:t> = yes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/opt/</a:t>
            </a:r>
            <a:r>
              <a:rPr lang="en-US" altLang="ko-KR" sz="1000" dirty="0" err="1">
                <a:latin typeface="Segoe"/>
              </a:rPr>
              <a:t>JionLab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fbm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/fbm2d.conf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[Inspection]</a:t>
            </a:r>
          </a:p>
          <a:p>
            <a:r>
              <a:rPr lang="en-US" altLang="ko-KR" sz="1000" dirty="0">
                <a:latin typeface="Segoe"/>
              </a:rPr>
              <a:t>    Vaccine = Yes # </a:t>
            </a:r>
            <a:r>
              <a:rPr lang="ko-KR" altLang="en-US" sz="1000" dirty="0">
                <a:latin typeface="Segoe"/>
              </a:rPr>
              <a:t>백신 검사 여부 </a:t>
            </a:r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Clamav</a:t>
            </a:r>
            <a:r>
              <a:rPr lang="en-US" altLang="ko-KR" sz="1000" dirty="0">
                <a:latin typeface="Segoe"/>
              </a:rPr>
              <a:t>)</a:t>
            </a:r>
          </a:p>
          <a:p>
            <a:r>
              <a:rPr lang="en-US" altLang="ko-KR" sz="1000" dirty="0">
                <a:latin typeface="Segoe"/>
              </a:rPr>
              <a:t>    APT = Yes # APT </a:t>
            </a:r>
            <a:r>
              <a:rPr lang="ko-KR" altLang="en-US" sz="1000" dirty="0">
                <a:latin typeface="Segoe"/>
              </a:rPr>
              <a:t>검사 여부 </a:t>
            </a:r>
            <a:r>
              <a:rPr lang="en-US" altLang="ko-KR" sz="1000" dirty="0">
                <a:latin typeface="Segoe"/>
              </a:rPr>
              <a:t>(FireEye)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750118439"/>
      </p:ext>
    </p:extLst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44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7. </a:t>
            </a:r>
            <a:r>
              <a:rPr lang="ko-KR" altLang="en-US" sz="1000" dirty="0">
                <a:latin typeface="Segoe"/>
              </a:rPr>
              <a:t>통합승인시스템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0) </a:t>
            </a:r>
            <a:r>
              <a:rPr lang="ko-KR" altLang="en-US" sz="1000" dirty="0">
                <a:latin typeface="Segoe"/>
              </a:rPr>
              <a:t>구성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# </a:t>
            </a:r>
            <a:r>
              <a:rPr lang="ko-KR" altLang="en-US" sz="1000" dirty="0">
                <a:latin typeface="Segoe"/>
              </a:rPr>
              <a:t>설정 모듈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</a:t>
            </a:r>
            <a:r>
              <a:rPr lang="en-US" altLang="ko-KR" sz="1000" dirty="0" err="1">
                <a:latin typeface="Segoe"/>
              </a:rPr>
              <a:t>cbwms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# </a:t>
            </a:r>
            <a:r>
              <a:rPr lang="ko-KR" altLang="en-US" sz="1000" dirty="0">
                <a:latin typeface="Segoe"/>
              </a:rPr>
              <a:t>실행 모듈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./apps/</a:t>
            </a:r>
            <a:r>
              <a:rPr lang="en-US" altLang="ko-KR" sz="1000" dirty="0" err="1">
                <a:latin typeface="Segoe"/>
              </a:rPr>
              <a:t>caengine</a:t>
            </a:r>
            <a:r>
              <a:rPr lang="en-US" altLang="ko-KR" sz="1000" dirty="0">
                <a:latin typeface="Segoe"/>
              </a:rPr>
              <a:t> # </a:t>
            </a:r>
            <a:r>
              <a:rPr lang="ko-KR" altLang="en-US" sz="1000" dirty="0">
                <a:latin typeface="Segoe"/>
              </a:rPr>
              <a:t>인사정보 </a:t>
            </a:r>
            <a:r>
              <a:rPr lang="en-US" altLang="ko-KR" sz="1000" dirty="0">
                <a:latin typeface="Segoe"/>
              </a:rPr>
              <a:t>/ </a:t>
            </a:r>
            <a:r>
              <a:rPr lang="ko-KR" altLang="en-US" sz="1000" dirty="0">
                <a:latin typeface="Segoe"/>
              </a:rPr>
              <a:t>통합승인 모듈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./apps/</a:t>
            </a:r>
            <a:r>
              <a:rPr lang="en-US" altLang="ko-KR" sz="1000" dirty="0" err="1">
                <a:latin typeface="Segoe"/>
              </a:rPr>
              <a:t>camodels</a:t>
            </a:r>
            <a:r>
              <a:rPr lang="en-US" altLang="ko-KR" sz="1000" dirty="0">
                <a:latin typeface="Segoe"/>
              </a:rPr>
              <a:t>      # </a:t>
            </a:r>
            <a:r>
              <a:rPr lang="ko-KR" altLang="en-US" sz="1000" dirty="0">
                <a:latin typeface="Segoe"/>
              </a:rPr>
              <a:t>데이터 관리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./apps/</a:t>
            </a:r>
            <a:r>
              <a:rPr lang="en-US" altLang="ko-KR" sz="1000" dirty="0" err="1">
                <a:latin typeface="Segoe"/>
              </a:rPr>
              <a:t>caui</a:t>
            </a:r>
            <a:r>
              <a:rPr lang="en-US" altLang="ko-KR" sz="1000" dirty="0">
                <a:latin typeface="Segoe"/>
              </a:rPr>
              <a:t> # </a:t>
            </a:r>
            <a:r>
              <a:rPr lang="ko-KR" altLang="en-US" sz="1000" dirty="0">
                <a:latin typeface="Segoe"/>
              </a:rPr>
              <a:t>사용자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환경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r>
              <a:rPr lang="ko-KR" altLang="en-US" sz="1000" dirty="0">
                <a:latin typeface="Segoe"/>
              </a:rPr>
              <a:t>설정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cd /home/Dev/</a:t>
            </a:r>
            <a:r>
              <a:rPr lang="en-US" altLang="ko-KR" sz="1000" dirty="0" err="1">
                <a:latin typeface="Segoe"/>
              </a:rPr>
              <a:t>cbwms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cbwms/settings/development.py</a:t>
            </a: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r>
              <a:rPr lang="en-US" altLang="ko-KR" sz="1000" dirty="0">
                <a:latin typeface="Segoe"/>
              </a:rPr>
              <a:t>    ALLOWED_HOSTS = ['</a:t>
            </a:r>
            <a:r>
              <a:rPr lang="ko-KR" altLang="en-US" sz="1000" dirty="0">
                <a:latin typeface="Segoe"/>
              </a:rPr>
              <a:t>서버 </a:t>
            </a:r>
            <a:r>
              <a:rPr lang="en-US" altLang="ko-KR" sz="1000" dirty="0">
                <a:latin typeface="Segoe"/>
              </a:rPr>
              <a:t>IP', 'localhost', '127.0.0.1’]</a:t>
            </a: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기타 </a:t>
            </a:r>
            <a:r>
              <a:rPr lang="en-US" altLang="ko-KR" sz="1000" dirty="0">
                <a:latin typeface="Segoe"/>
              </a:rPr>
              <a:t>DB </a:t>
            </a:r>
            <a:r>
              <a:rPr lang="ko-KR" altLang="en-US" sz="1000" dirty="0">
                <a:latin typeface="Segoe"/>
              </a:rPr>
              <a:t>설정 등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…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1) DB</a:t>
            </a:r>
          </a:p>
          <a:p>
            <a:r>
              <a:rPr lang="en-US" altLang="ko-KR" sz="1000" dirty="0">
                <a:latin typeface="Segoe"/>
              </a:rPr>
              <a:t> $ </a:t>
            </a:r>
            <a:r>
              <a:rPr lang="en-US" altLang="ko-KR" sz="1000" dirty="0" err="1">
                <a:latin typeface="Segoe"/>
              </a:rPr>
              <a:t>mysql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&gt; CREATE DATABASE CBWMSDB CHARACTER SET utf8 COLLATE utf8_unicode_ci;</a:t>
            </a:r>
          </a:p>
          <a:p>
            <a:r>
              <a:rPr lang="en-US" altLang="ko-KR" sz="1000" dirty="0">
                <a:latin typeface="Segoe"/>
              </a:rPr>
              <a:t>    &gt; CREATE USER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'@'localhost' IDENTIFIED BY 'Secuqhdks87!';</a:t>
            </a:r>
          </a:p>
          <a:p>
            <a:r>
              <a:rPr lang="en-US" altLang="ko-KR" sz="1000" dirty="0">
                <a:latin typeface="Segoe"/>
              </a:rPr>
              <a:t>    &gt; GRANT ALL PRIVILEGES ON CBWMSDB.* TO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'@'localhost' WITH GRANT OPTION; </a:t>
            </a:r>
          </a:p>
          <a:p>
            <a:r>
              <a:rPr lang="en-US" altLang="ko-KR" sz="1000" dirty="0">
                <a:latin typeface="Segoe"/>
              </a:rPr>
              <a:t>    &gt; CREATE USER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'@'%' IDENTIFIED BY 'Secuqhdks87!';</a:t>
            </a:r>
          </a:p>
          <a:p>
            <a:r>
              <a:rPr lang="en-US" altLang="ko-KR" sz="1000" dirty="0">
                <a:latin typeface="Segoe"/>
              </a:rPr>
              <a:t>    &gt; GRANT ALL PRIVILEGES ON CBWMSDB.* TO '</a:t>
            </a:r>
            <a:r>
              <a:rPr lang="en-US" altLang="ko-KR" sz="1000" dirty="0" err="1">
                <a:latin typeface="Segoe"/>
              </a:rPr>
              <a:t>secuadmin</a:t>
            </a:r>
            <a:r>
              <a:rPr lang="en-US" altLang="ko-KR" sz="1000" dirty="0">
                <a:latin typeface="Segoe"/>
              </a:rPr>
              <a:t>'@'%' WITH GRANT OPTION; </a:t>
            </a:r>
          </a:p>
          <a:p>
            <a:r>
              <a:rPr lang="en-US" altLang="ko-KR" sz="1000" dirty="0">
                <a:latin typeface="Segoe"/>
              </a:rPr>
              <a:t>    &gt; FLUSH PRIVILEGES;</a:t>
            </a:r>
          </a:p>
          <a:p>
            <a:r>
              <a:rPr lang="en-US" altLang="ko-KR" sz="1000" dirty="0">
                <a:latin typeface="Segoe"/>
              </a:rPr>
              <a:t>    &gt; use CBWMSDB;</a:t>
            </a: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2) Models</a:t>
            </a:r>
          </a:p>
          <a:p>
            <a:r>
              <a:rPr lang="en-US" altLang="ko-KR" sz="1000" dirty="0">
                <a:latin typeface="Segoe"/>
              </a:rPr>
              <a:t>    # model initializer</a:t>
            </a:r>
          </a:p>
          <a:p>
            <a:r>
              <a:rPr lang="en-US" altLang="ko-KR" sz="1000" dirty="0">
                <a:latin typeface="Segoe"/>
              </a:rPr>
              <a:t>    apps/camodels/models.py</a:t>
            </a:r>
          </a:p>
          <a:p>
            <a:r>
              <a:rPr lang="en-US" altLang="ko-KR" sz="1000" dirty="0">
                <a:latin typeface="Segoe"/>
              </a:rPr>
              <a:t>    # Personal information</a:t>
            </a:r>
          </a:p>
          <a:p>
            <a:r>
              <a:rPr lang="en-US" altLang="ko-KR" sz="1000" dirty="0">
                <a:latin typeface="Segoe"/>
              </a:rPr>
              <a:t>    apps/camodels/modelsframe/personnel.py</a:t>
            </a:r>
          </a:p>
          <a:p>
            <a:r>
              <a:rPr lang="en-US" altLang="ko-KR" sz="1000" dirty="0">
                <a:latin typeface="Segoe"/>
              </a:rPr>
              <a:t>    # Policy information</a:t>
            </a:r>
          </a:p>
          <a:p>
            <a:r>
              <a:rPr lang="en-US" altLang="ko-KR" sz="1000" dirty="0">
                <a:latin typeface="Segoe"/>
              </a:rPr>
              <a:t>    apps/camodels/modelsframe/policy.py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3) Migrate and run server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fr-FR" altLang="ko-KR" sz="1000" dirty="0">
                <a:latin typeface="Segoe"/>
              </a:rPr>
              <a:t>rm apps/camodels/migrations/*.py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makemigrations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camodels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sqlmigrate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camodels</a:t>
            </a:r>
            <a:r>
              <a:rPr lang="en-US" altLang="ko-KR" sz="1000" dirty="0">
                <a:latin typeface="Segoe"/>
              </a:rPr>
              <a:t> 0001</a:t>
            </a:r>
          </a:p>
          <a:p>
            <a:r>
              <a:rPr lang="en-US" altLang="ko-KR" sz="1000" dirty="0">
                <a:latin typeface="Segoe"/>
              </a:rPr>
              <a:t>    $ python manage.py migrate</a:t>
            </a:r>
          </a:p>
          <a:p>
            <a:r>
              <a:rPr lang="en-US" altLang="ko-KR" sz="1000" dirty="0">
                <a:latin typeface="Segoe"/>
              </a:rPr>
              <a:t>    $ python manage.py </a:t>
            </a:r>
            <a:r>
              <a:rPr lang="en-US" altLang="ko-KR" sz="1000" dirty="0" err="1">
                <a:latin typeface="Segoe"/>
              </a:rPr>
              <a:t>runserver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서버</a:t>
            </a:r>
            <a:r>
              <a:rPr lang="en-US" altLang="ko-KR" sz="1000" dirty="0">
                <a:latin typeface="Segoe"/>
              </a:rPr>
              <a:t>IP:8000 &amp;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4) Scheduler </a:t>
            </a:r>
          </a:p>
          <a:p>
            <a:r>
              <a:rPr lang="en-US" altLang="ko-KR" sz="1000" dirty="0">
                <a:latin typeface="Segoe"/>
              </a:rPr>
              <a:t>    $ exit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sudo</a:t>
            </a:r>
            <a:r>
              <a:rPr lang="en-US" altLang="ko-KR" sz="1000" dirty="0">
                <a:latin typeface="Segoe"/>
              </a:rPr>
              <a:t> /</a:t>
            </a:r>
            <a:r>
              <a:rPr lang="en-US" altLang="ko-KR" sz="1000" dirty="0" err="1">
                <a:latin typeface="Segoe"/>
              </a:rPr>
              <a:t>etc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init.d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redis</a:t>
            </a:r>
            <a:r>
              <a:rPr lang="en-US" altLang="ko-KR" sz="1000" dirty="0">
                <a:latin typeface="Segoe"/>
              </a:rPr>
              <a:t> start &amp;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/var/run/celery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mkdir</a:t>
            </a:r>
            <a:r>
              <a:rPr lang="en-US" altLang="ko-KR" sz="1000" dirty="0">
                <a:latin typeface="Segoe"/>
              </a:rPr>
              <a:t> -p /var/log/celery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/var/run/celery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chown</a:t>
            </a:r>
            <a:r>
              <a:rPr lang="en-US" altLang="ko-KR" sz="1000" dirty="0">
                <a:latin typeface="Segoe"/>
              </a:rPr>
              <a:t> -R </a:t>
            </a:r>
            <a:r>
              <a:rPr lang="en-US" altLang="ko-KR" sz="1000" dirty="0" err="1">
                <a:latin typeface="Segoe"/>
              </a:rPr>
              <a:t>corebrdg</a:t>
            </a:r>
            <a:r>
              <a:rPr lang="en-US" altLang="ko-KR" sz="1000" dirty="0">
                <a:latin typeface="Segoe"/>
              </a:rPr>
              <a:t>. /var/log/celery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vi cbwms/settings/celery.py</a:t>
            </a:r>
          </a:p>
          <a:p>
            <a:r>
              <a:rPr lang="en-US" altLang="ko-KR" sz="1000" dirty="0">
                <a:latin typeface="Segoe"/>
              </a:rPr>
              <a:t>    $ vi apps/caengine/tasks.py</a:t>
            </a:r>
          </a:p>
          <a:p>
            <a:r>
              <a:rPr lang="en-US" altLang="ko-KR" sz="1000" dirty="0">
                <a:latin typeface="Segoe"/>
              </a:rPr>
              <a:t>    $ vi apps/caengine/bin/caengineimport.py (line 90)</a:t>
            </a:r>
          </a:p>
          <a:p>
            <a:r>
              <a:rPr lang="en-US" altLang="ko-KR" sz="1000" dirty="0">
                <a:latin typeface="Segoe"/>
              </a:rPr>
              <a:t>    </a:t>
            </a:r>
            <a:r>
              <a:rPr lang="en-US" altLang="ko-KR" sz="1000" dirty="0" err="1">
                <a:latin typeface="Segoe"/>
              </a:rPr>
              <a:t>subprocess.call</a:t>
            </a:r>
            <a:r>
              <a:rPr lang="en-US" altLang="ko-KR" sz="1000" dirty="0">
                <a:latin typeface="Segoe"/>
              </a:rPr>
              <a:t>([</a:t>
            </a:r>
            <a:r>
              <a:rPr lang="en-US" altLang="ko-KR" sz="1000" dirty="0" err="1">
                <a:latin typeface="Segoe"/>
              </a:rPr>
              <a:t>self.cfg.daemonPath</a:t>
            </a:r>
            <a:r>
              <a:rPr lang="en-US" altLang="ko-KR" sz="1000" dirty="0">
                <a:latin typeface="Segoe"/>
              </a:rPr>
              <a:t> + '/fcp2/bin/fcp2passwd', '-I', </a:t>
            </a:r>
            <a:r>
              <a:rPr lang="en-US" altLang="ko-KR" sz="1000" dirty="0" err="1">
                <a:latin typeface="Segoe"/>
              </a:rPr>
              <a:t>self.pwfile</a:t>
            </a:r>
            <a:r>
              <a:rPr lang="en-US" altLang="ko-KR" sz="1000" dirty="0">
                <a:latin typeface="Segoe"/>
              </a:rPr>
              <a:t>, '-p', ‘</a:t>
            </a:r>
            <a:r>
              <a:rPr lang="ko-KR" altLang="en-US" sz="1000" dirty="0">
                <a:latin typeface="Segoe"/>
              </a:rPr>
              <a:t>서버</a:t>
            </a:r>
            <a:r>
              <a:rPr lang="en-US" altLang="ko-KR" sz="1000" dirty="0">
                <a:latin typeface="Segoe"/>
              </a:rPr>
              <a:t>IP:7776</a:t>
            </a:r>
            <a:r>
              <a:rPr lang="ko-KR" altLang="en-US" sz="1000" dirty="0">
                <a:latin typeface="Segoe"/>
              </a:rPr>
              <a:t>＇</a:t>
            </a:r>
            <a:r>
              <a:rPr lang="en-US" altLang="ko-KR" sz="1000" dirty="0">
                <a:latin typeface="Segoe"/>
              </a:rPr>
              <a:t>, </a:t>
            </a:r>
            <a:r>
              <a:rPr lang="en-US" altLang="ko-KR" sz="1000" dirty="0" err="1">
                <a:latin typeface="Segoe"/>
              </a:rPr>
              <a:t>userid</a:t>
            </a:r>
            <a:r>
              <a:rPr lang="en-US" altLang="ko-KR" sz="1000" dirty="0">
                <a:latin typeface="Segoe"/>
              </a:rPr>
              <a:t>]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su</a:t>
            </a:r>
            <a:r>
              <a:rPr lang="en-US" altLang="ko-KR" sz="1000" dirty="0">
                <a:latin typeface="Segoe"/>
              </a:rPr>
              <a:t> </a:t>
            </a:r>
            <a:r>
              <a:rPr lang="en-US" altLang="ko-KR" sz="1000" dirty="0" err="1">
                <a:latin typeface="Segoe"/>
              </a:rPr>
              <a:t>corebrdg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</a:t>
            </a:r>
            <a:r>
              <a:rPr lang="ko-KR" altLang="en-US" sz="1000" dirty="0">
                <a:latin typeface="Segoe"/>
              </a:rPr>
              <a:t>로그 화면으로 확인</a:t>
            </a:r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610238877"/>
      </p:ext>
    </p:extLst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45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</a:t>
            </a:r>
          </a:p>
          <a:p>
            <a:r>
              <a:rPr lang="en-US" altLang="ko-KR" sz="1000" dirty="0">
                <a:latin typeface="Segoe"/>
              </a:rPr>
              <a:t>    $ celery -A </a:t>
            </a:r>
            <a:r>
              <a:rPr lang="en-US" altLang="ko-KR" sz="1000" dirty="0" err="1">
                <a:latin typeface="Segoe"/>
              </a:rPr>
              <a:t>apps.caengine.tasks</a:t>
            </a:r>
            <a:r>
              <a:rPr lang="en-US" altLang="ko-KR" sz="1000" dirty="0">
                <a:latin typeface="Segoe"/>
              </a:rPr>
              <a:t> worker --beat --scheduler </a:t>
            </a:r>
            <a:r>
              <a:rPr lang="en-US" altLang="ko-KR" sz="1000" dirty="0" err="1">
                <a:latin typeface="Segoe"/>
              </a:rPr>
              <a:t>django</a:t>
            </a:r>
            <a:r>
              <a:rPr lang="en-US" altLang="ko-KR" sz="1000" dirty="0">
                <a:latin typeface="Segoe"/>
              </a:rPr>
              <a:t> --</a:t>
            </a:r>
            <a:r>
              <a:rPr lang="en-US" altLang="ko-KR" sz="1000" dirty="0" err="1">
                <a:latin typeface="Segoe"/>
              </a:rPr>
              <a:t>loglevel</a:t>
            </a:r>
            <a:r>
              <a:rPr lang="en-US" altLang="ko-KR" sz="1000" dirty="0">
                <a:latin typeface="Segoe"/>
              </a:rPr>
              <a:t>=info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# /var/log/celery </a:t>
            </a:r>
            <a:r>
              <a:rPr lang="ko-KR" altLang="en-US" sz="1000" dirty="0">
                <a:latin typeface="Segoe"/>
              </a:rPr>
              <a:t>폴더에 로그 저장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$ celery -A </a:t>
            </a:r>
            <a:r>
              <a:rPr lang="en-US" altLang="ko-KR" sz="1000" dirty="0" err="1">
                <a:latin typeface="Segoe"/>
              </a:rPr>
              <a:t>apps.caengine.tasks</a:t>
            </a:r>
            <a:r>
              <a:rPr lang="en-US" altLang="ko-KR" sz="1000" dirty="0">
                <a:latin typeface="Segoe"/>
              </a:rPr>
              <a:t> worker --beat --scheduler </a:t>
            </a:r>
            <a:r>
              <a:rPr lang="en-US" altLang="ko-KR" sz="1000" dirty="0" err="1">
                <a:latin typeface="Segoe"/>
              </a:rPr>
              <a:t>django</a:t>
            </a:r>
            <a:r>
              <a:rPr lang="en-US" altLang="ko-KR" sz="1000" dirty="0">
                <a:latin typeface="Segoe"/>
              </a:rPr>
              <a:t> --</a:t>
            </a:r>
            <a:r>
              <a:rPr lang="en-US" altLang="ko-KR" sz="1000" dirty="0" err="1">
                <a:latin typeface="Segoe"/>
              </a:rPr>
              <a:t>loglevel</a:t>
            </a:r>
            <a:r>
              <a:rPr lang="en-US" altLang="ko-KR" sz="1000" dirty="0">
                <a:latin typeface="Segoe"/>
              </a:rPr>
              <a:t>=info --</a:t>
            </a:r>
            <a:r>
              <a:rPr lang="en-US" altLang="ko-KR" sz="1000" dirty="0" err="1">
                <a:latin typeface="Segoe"/>
              </a:rPr>
              <a:t>pidfile</a:t>
            </a:r>
            <a:r>
              <a:rPr lang="en-US" altLang="ko-KR" sz="1000" dirty="0">
                <a:latin typeface="Segoe"/>
              </a:rPr>
              <a:t>=/var/run/celery/%</a:t>
            </a:r>
            <a:r>
              <a:rPr lang="en-US" altLang="ko-KR" sz="1000" dirty="0" err="1">
                <a:latin typeface="Segoe"/>
              </a:rPr>
              <a:t>n.pid</a:t>
            </a:r>
            <a:r>
              <a:rPr lang="en-US" altLang="ko-KR" sz="1000" dirty="0">
                <a:latin typeface="Segoe"/>
              </a:rPr>
              <a:t> --logfile=/var/log/celery/%n%I.log &amp;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5) Models serializer</a:t>
            </a:r>
          </a:p>
          <a:p>
            <a:r>
              <a:rPr lang="en-US" altLang="ko-KR" sz="1000" dirty="0">
                <a:latin typeface="Segoe"/>
              </a:rPr>
              <a:t>    # Domain</a:t>
            </a:r>
          </a:p>
          <a:p>
            <a:r>
              <a:rPr lang="en-US" altLang="ko-KR" sz="1000" dirty="0">
                <a:latin typeface="Segoe"/>
              </a:rPr>
              <a:t>    $ apps/camodels/urls.py</a:t>
            </a:r>
          </a:p>
          <a:p>
            <a:r>
              <a:rPr lang="en-US" altLang="ko-KR" sz="1000" dirty="0">
                <a:latin typeface="Segoe"/>
              </a:rPr>
              <a:t>    # Serializer</a:t>
            </a:r>
          </a:p>
          <a:p>
            <a:r>
              <a:rPr lang="en-US" altLang="ko-KR" sz="1000" dirty="0">
                <a:latin typeface="Segoe"/>
              </a:rPr>
              <a:t>    $ apps/camodels/serializer.py</a:t>
            </a:r>
          </a:p>
          <a:p>
            <a:r>
              <a:rPr lang="en-US" altLang="ko-KR" sz="1000" dirty="0">
                <a:latin typeface="Segoe"/>
              </a:rPr>
              <a:t>     # View</a:t>
            </a:r>
          </a:p>
          <a:p>
            <a:r>
              <a:rPr lang="en-US" altLang="ko-KR" sz="1000" dirty="0">
                <a:latin typeface="Segoe"/>
              </a:rPr>
              <a:t>    $ apps/camodels/views.py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8. Frontend</a:t>
            </a:r>
          </a:p>
          <a:p>
            <a:r>
              <a:rPr lang="en-US" altLang="ko-KR" sz="1000" dirty="0">
                <a:latin typeface="Segoe"/>
              </a:rPr>
              <a:t>0) Setting  </a:t>
            </a:r>
          </a:p>
          <a:p>
            <a:r>
              <a:rPr lang="en-US" altLang="ko-KR" sz="1000" dirty="0">
                <a:latin typeface="Segoe"/>
              </a:rPr>
              <a:t>$ cd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/home/Dev/</a:t>
            </a:r>
            <a:r>
              <a:rPr lang="en-US" altLang="ko-KR" sz="1000" dirty="0" err="1">
                <a:latin typeface="Segoe"/>
              </a:rPr>
              <a:t>cbwms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virtualenv</a:t>
            </a:r>
            <a:r>
              <a:rPr lang="en-US" altLang="ko-KR" sz="1000" dirty="0">
                <a:latin typeface="Segoe"/>
              </a:rPr>
              <a:t> -p python .</a:t>
            </a:r>
          </a:p>
          <a:p>
            <a:r>
              <a:rPr lang="en-US" altLang="ko-KR" sz="1000" dirty="0">
                <a:latin typeface="Segoe"/>
              </a:rPr>
              <a:t>$ source bin/activate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cd apps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pip install -r requirements.txt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cd </a:t>
            </a:r>
            <a:r>
              <a:rPr lang="en-US" altLang="ko-KR" sz="1000" dirty="0" err="1">
                <a:latin typeface="Segoe"/>
              </a:rPr>
              <a:t>caui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install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python ../../manage.py migrate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# Visual Code</a:t>
            </a:r>
          </a:p>
          <a:p>
            <a:r>
              <a:rPr lang="en-US" altLang="ko-KR" sz="1000" dirty="0">
                <a:latin typeface="Segoe"/>
              </a:rPr>
              <a:t>    vi 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/App.js</a:t>
            </a:r>
          </a:p>
          <a:p>
            <a:r>
              <a:rPr lang="en-US" altLang="ko-KR" sz="1000" dirty="0">
                <a:latin typeface="Segoe"/>
              </a:rPr>
              <a:t>…</a:t>
            </a:r>
          </a:p>
          <a:p>
            <a:r>
              <a:rPr lang="en-US" altLang="ko-KR" sz="1000" dirty="0">
                <a:latin typeface="Segoe"/>
              </a:rPr>
              <a:t>import </a:t>
            </a:r>
            <a:r>
              <a:rPr lang="en-US" altLang="ko-KR" sz="1000" dirty="0" err="1">
                <a:latin typeface="Segoe"/>
              </a:rPr>
              <a:t>DataPolicy</a:t>
            </a:r>
            <a:r>
              <a:rPr lang="en-US" altLang="ko-KR" sz="1000" dirty="0">
                <a:latin typeface="Segoe"/>
              </a:rPr>
              <a:t> from './</a:t>
            </a:r>
            <a:r>
              <a:rPr lang="en-US" altLang="ko-KR" sz="1000" dirty="0" err="1">
                <a:latin typeface="Segoe"/>
              </a:rPr>
              <a:t>DataPolicy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DataPolicy</a:t>
            </a:r>
            <a:r>
              <a:rPr lang="en-US" altLang="ko-KR" sz="1000" dirty="0">
                <a:latin typeface="Segoe"/>
              </a:rPr>
              <a:t>';</a:t>
            </a:r>
          </a:p>
          <a:p>
            <a:r>
              <a:rPr lang="en-US" altLang="ko-KR" sz="1000" dirty="0">
                <a:latin typeface="Segoe"/>
              </a:rPr>
              <a:t>	...</a:t>
            </a:r>
          </a:p>
          <a:p>
            <a:r>
              <a:rPr lang="en-US" altLang="ko-KR" sz="1000" dirty="0">
                <a:latin typeface="Segoe"/>
              </a:rPr>
              <a:t>        &lt;p </a:t>
            </a:r>
            <a:r>
              <a:rPr lang="en-US" altLang="ko-KR" sz="1000" dirty="0" err="1">
                <a:latin typeface="Segoe"/>
              </a:rPr>
              <a:t>className</a:t>
            </a:r>
            <a:r>
              <a:rPr lang="en-US" altLang="ko-KR" sz="1000" dirty="0">
                <a:latin typeface="Segoe"/>
              </a:rPr>
              <a:t>="App-intro"&gt;</a:t>
            </a:r>
          </a:p>
          <a:p>
            <a:r>
              <a:rPr lang="en-US" altLang="ko-KR" sz="1000" dirty="0">
                <a:latin typeface="Segoe"/>
                <a:ea typeface="+mj-ea"/>
              </a:rPr>
              <a:t>             &lt;</a:t>
            </a:r>
            <a:r>
              <a:rPr lang="en-US" altLang="ko-KR" sz="1000" dirty="0" err="1">
                <a:latin typeface="Segoe"/>
                <a:ea typeface="+mj-ea"/>
              </a:rPr>
              <a:t>DataPolicy</a:t>
            </a:r>
            <a:r>
              <a:rPr lang="en-US" altLang="ko-KR" sz="1000" dirty="0">
                <a:latin typeface="Segoe"/>
              </a:rPr>
              <a:t> /&gt;</a:t>
            </a:r>
          </a:p>
          <a:p>
            <a:r>
              <a:rPr lang="en-US" altLang="ko-KR" sz="1000" dirty="0">
                <a:latin typeface="Segoe"/>
              </a:rPr>
              <a:t>        &lt;/p&gt;</a:t>
            </a:r>
          </a:p>
          <a:p>
            <a:r>
              <a:rPr lang="en-US" altLang="ko-KR" sz="1000" dirty="0">
                <a:latin typeface="Segoe"/>
              </a:rPr>
              <a:t>	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    vi 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DataPolicy</a:t>
            </a:r>
            <a:r>
              <a:rPr lang="en-US" altLang="ko-KR" sz="1000" dirty="0">
                <a:latin typeface="Segoe"/>
              </a:rPr>
              <a:t>/DataPolicy.js</a:t>
            </a:r>
          </a:p>
          <a:p>
            <a:r>
              <a:rPr lang="en-US" altLang="ko-KR" sz="1000" dirty="0">
                <a:latin typeface="Segoe"/>
              </a:rPr>
              <a:t>    vi 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DataPolicy</a:t>
            </a:r>
            <a:r>
              <a:rPr lang="en-US" altLang="ko-KR" sz="1000" dirty="0">
                <a:latin typeface="Segoe"/>
              </a:rPr>
              <a:t>/DataPolicyInline.js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run build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run collect</a:t>
            </a:r>
          </a:p>
          <a:p>
            <a:r>
              <a:rPr lang="en-US" altLang="ko-KR" sz="1000" dirty="0">
                <a:latin typeface="Segoe"/>
              </a:rPr>
              <a:t># </a:t>
            </a:r>
            <a:r>
              <a:rPr lang="ko-KR" altLang="en-US" sz="1000" dirty="0">
                <a:latin typeface="Segoe"/>
              </a:rPr>
              <a:t>아래 명령은 왜 그러는지 모르지만 </a:t>
            </a:r>
            <a:r>
              <a:rPr lang="ko-KR" altLang="en-US" sz="1000" dirty="0" err="1">
                <a:latin typeface="Segoe"/>
              </a:rPr>
              <a:t>안되서</a:t>
            </a:r>
            <a:r>
              <a:rPr lang="ko-KR" altLang="en-US" sz="1000" dirty="0">
                <a:latin typeface="Segoe"/>
              </a:rPr>
              <a:t> 별도로 뺌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python ../../manage.py </a:t>
            </a:r>
            <a:r>
              <a:rPr lang="en-US" altLang="ko-KR" sz="1000" dirty="0" err="1">
                <a:latin typeface="Segoe"/>
              </a:rPr>
              <a:t>collectstatic</a:t>
            </a:r>
            <a:r>
              <a:rPr lang="en-US" altLang="ko-KR" sz="1000" dirty="0">
                <a:latin typeface="Segoe"/>
              </a:rPr>
              <a:t> --no-input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run start</a:t>
            </a:r>
          </a:p>
          <a:p>
            <a:r>
              <a:rPr lang="en-US" altLang="ko-KR" sz="1000" dirty="0">
                <a:latin typeface="Segoe"/>
              </a:rPr>
              <a:t>  ...</a:t>
            </a:r>
          </a:p>
          <a:p>
            <a:r>
              <a:rPr lang="en-US" altLang="ko-KR" sz="1000" dirty="0">
                <a:latin typeface="Segoe"/>
              </a:rPr>
              <a:t>  On Your Network:  http://10.211.55.78:3000/</a:t>
            </a:r>
          </a:p>
          <a:p>
            <a:r>
              <a:rPr lang="en-US" altLang="ko-KR" sz="1000" dirty="0">
                <a:latin typeface="Segoe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4036394068"/>
      </p:ext>
    </p:extLst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46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구성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5.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구성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Combined approval system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82054-D478-4C35-B4FC-32AFD20C04E2}"/>
              </a:ext>
            </a:extLst>
          </p:cNvPr>
          <p:cNvSpPr/>
          <p:nvPr/>
        </p:nvSpPr>
        <p:spPr bwMode="auto">
          <a:xfrm>
            <a:off x="272480" y="1209809"/>
            <a:ext cx="4646818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install react-cookies –save</a:t>
            </a:r>
          </a:p>
          <a:p>
            <a:r>
              <a:rPr lang="en-US" altLang="ko-KR" sz="1000" dirty="0">
                <a:latin typeface="Segoe"/>
              </a:rPr>
              <a:t>   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install </a:t>
            </a:r>
            <a:r>
              <a:rPr lang="en-US" altLang="ko-KR" sz="1000" dirty="0" err="1">
                <a:latin typeface="Segoe"/>
              </a:rPr>
              <a:t>whatwg</a:t>
            </a:r>
            <a:r>
              <a:rPr lang="en-US" altLang="ko-KR" sz="1000" dirty="0">
                <a:latin typeface="Segoe"/>
              </a:rPr>
              <a:t>-fetch --save</a:t>
            </a: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  <a:p>
            <a:endParaRPr lang="en-US" altLang="ko-KR" sz="1000" dirty="0">
              <a:latin typeface="Segoe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EF705-8F72-4786-9288-44E611EA29EF}"/>
              </a:ext>
            </a:extLst>
          </p:cNvPr>
          <p:cNvSpPr/>
          <p:nvPr/>
        </p:nvSpPr>
        <p:spPr bwMode="auto">
          <a:xfrm>
            <a:off x="4986704" y="1209809"/>
            <a:ext cx="4623824" cy="5027503"/>
          </a:xfrm>
          <a:prstGeom prst="rect">
            <a:avLst/>
          </a:prstGeom>
          <a:noFill/>
          <a:ln w="28575" cap="rnd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r>
              <a:rPr lang="en-US" altLang="ko-KR" sz="1000" dirty="0">
                <a:latin typeface="Segoe"/>
              </a:rPr>
              <a:t>8. Frontend</a:t>
            </a:r>
          </a:p>
          <a:p>
            <a:r>
              <a:rPr lang="en-US" altLang="ko-KR" sz="1000" dirty="0">
                <a:latin typeface="Segoe"/>
              </a:rPr>
              <a:t>0) Setting  </a:t>
            </a:r>
          </a:p>
          <a:p>
            <a:r>
              <a:rPr lang="en-US" altLang="ko-KR" sz="1000" dirty="0">
                <a:latin typeface="Segoe"/>
              </a:rPr>
              <a:t>$ cd</a:t>
            </a:r>
            <a:r>
              <a:rPr lang="ko-KR" altLang="en-US" sz="1000" dirty="0">
                <a:latin typeface="Segoe"/>
              </a:rPr>
              <a:t> </a:t>
            </a:r>
            <a:r>
              <a:rPr lang="en-US" altLang="ko-KR" sz="1000" dirty="0">
                <a:latin typeface="Segoe"/>
              </a:rPr>
              <a:t>/home/Dev/</a:t>
            </a:r>
            <a:r>
              <a:rPr lang="en-US" altLang="ko-KR" sz="1000" dirty="0" err="1">
                <a:latin typeface="Segoe"/>
              </a:rPr>
              <a:t>cbwms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$ </a:t>
            </a:r>
            <a:r>
              <a:rPr lang="en-US" altLang="ko-KR" sz="1000" dirty="0" err="1">
                <a:latin typeface="Segoe"/>
              </a:rPr>
              <a:t>virtualenv</a:t>
            </a:r>
            <a:r>
              <a:rPr lang="en-US" altLang="ko-KR" sz="1000" dirty="0">
                <a:latin typeface="Segoe"/>
              </a:rPr>
              <a:t> -p python .</a:t>
            </a:r>
          </a:p>
          <a:p>
            <a:r>
              <a:rPr lang="en-US" altLang="ko-KR" sz="1000" dirty="0">
                <a:latin typeface="Segoe"/>
              </a:rPr>
              <a:t>$ source bin/activate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cd apps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pip install -r requirements.txt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cd </a:t>
            </a:r>
            <a:r>
              <a:rPr lang="en-US" altLang="ko-KR" sz="1000" dirty="0" err="1">
                <a:latin typeface="Segoe"/>
              </a:rPr>
              <a:t>caui</a:t>
            </a:r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install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python ../../manage.py migrate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# Visual Code</a:t>
            </a:r>
          </a:p>
          <a:p>
            <a:r>
              <a:rPr lang="en-US" altLang="ko-KR" sz="1000" dirty="0">
                <a:latin typeface="Segoe"/>
              </a:rPr>
              <a:t>/Dev/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/apps/</a:t>
            </a:r>
            <a:r>
              <a:rPr lang="en-US" altLang="ko-KR" sz="1000" dirty="0" err="1">
                <a:latin typeface="Segoe"/>
              </a:rPr>
              <a:t>caui</a:t>
            </a:r>
            <a:r>
              <a:rPr lang="en-US" altLang="ko-KR" sz="1000" dirty="0">
                <a:latin typeface="Segoe"/>
              </a:rPr>
              <a:t>/</a:t>
            </a:r>
            <a:r>
              <a:rPr lang="en-US" altLang="ko-KR" sz="1000" dirty="0" err="1">
                <a:latin typeface="Segoe"/>
              </a:rPr>
              <a:t>src</a:t>
            </a:r>
            <a:r>
              <a:rPr lang="en-US" altLang="ko-KR" sz="1000" dirty="0">
                <a:latin typeface="Segoe"/>
              </a:rPr>
              <a:t>/App.js</a:t>
            </a:r>
          </a:p>
          <a:p>
            <a:r>
              <a:rPr lang="en-US" altLang="ko-KR" sz="1000" dirty="0">
                <a:latin typeface="Segoe"/>
              </a:rPr>
              <a:t>	...</a:t>
            </a:r>
          </a:p>
          <a:p>
            <a:r>
              <a:rPr lang="en-US" altLang="ko-KR" sz="1000" dirty="0">
                <a:latin typeface="Segoe"/>
              </a:rPr>
              <a:t>        &lt;p </a:t>
            </a:r>
            <a:r>
              <a:rPr lang="en-US" altLang="ko-KR" sz="1000" dirty="0" err="1">
                <a:latin typeface="Segoe"/>
              </a:rPr>
              <a:t>className</a:t>
            </a:r>
            <a:r>
              <a:rPr lang="en-US" altLang="ko-KR" sz="1000" dirty="0">
                <a:latin typeface="Segoe"/>
              </a:rPr>
              <a:t>="App-intro"&gt;</a:t>
            </a:r>
          </a:p>
          <a:p>
            <a:r>
              <a:rPr lang="en-US" altLang="ko-KR" sz="1000" dirty="0">
                <a:latin typeface="Segoe"/>
              </a:rPr>
              <a:t>          Hello World! THIS IS NOW WORKING.</a:t>
            </a:r>
          </a:p>
          <a:p>
            <a:r>
              <a:rPr lang="en-US" altLang="ko-KR" sz="1000" dirty="0">
                <a:latin typeface="Segoe"/>
              </a:rPr>
              <a:t>        &lt;/p&gt;</a:t>
            </a:r>
          </a:p>
          <a:p>
            <a:r>
              <a:rPr lang="en-US" altLang="ko-KR" sz="1000" dirty="0">
                <a:latin typeface="Segoe"/>
              </a:rPr>
              <a:t>	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run build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run collect</a:t>
            </a:r>
          </a:p>
          <a:p>
            <a:r>
              <a:rPr lang="en-US" altLang="ko-KR" sz="1000" dirty="0">
                <a:latin typeface="Segoe"/>
              </a:rPr>
              <a:t># </a:t>
            </a:r>
            <a:r>
              <a:rPr lang="ko-KR" altLang="en-US" sz="1000" dirty="0">
                <a:latin typeface="Segoe"/>
              </a:rPr>
              <a:t>아래 명령은 왜 그러는지 모르지만 </a:t>
            </a:r>
            <a:r>
              <a:rPr lang="ko-KR" altLang="en-US" sz="1000" dirty="0" err="1">
                <a:latin typeface="Segoe"/>
              </a:rPr>
              <a:t>안되서</a:t>
            </a:r>
            <a:r>
              <a:rPr lang="ko-KR" altLang="en-US" sz="1000" dirty="0">
                <a:latin typeface="Segoe"/>
              </a:rPr>
              <a:t> 별도로 뺌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python ../../manage.py </a:t>
            </a:r>
            <a:r>
              <a:rPr lang="en-US" altLang="ko-KR" sz="1000" dirty="0" err="1">
                <a:latin typeface="Segoe"/>
              </a:rPr>
              <a:t>collectstatic</a:t>
            </a:r>
            <a:r>
              <a:rPr lang="en-US" altLang="ko-KR" sz="1000" dirty="0">
                <a:latin typeface="Segoe"/>
              </a:rPr>
              <a:t> --no-input</a:t>
            </a:r>
          </a:p>
          <a:p>
            <a:r>
              <a:rPr lang="en-US" altLang="ko-KR" sz="1000" dirty="0">
                <a:latin typeface="Segoe"/>
              </a:rPr>
              <a:t>(</a:t>
            </a:r>
            <a:r>
              <a:rPr lang="en-US" altLang="ko-KR" sz="1000" dirty="0" err="1">
                <a:latin typeface="Segoe"/>
              </a:rPr>
              <a:t>cbwms</a:t>
            </a:r>
            <a:r>
              <a:rPr lang="en-US" altLang="ko-KR" sz="1000" dirty="0">
                <a:latin typeface="Segoe"/>
              </a:rPr>
              <a:t>) $ </a:t>
            </a:r>
            <a:r>
              <a:rPr lang="en-US" altLang="ko-KR" sz="1000" dirty="0" err="1">
                <a:latin typeface="Segoe"/>
              </a:rPr>
              <a:t>npm</a:t>
            </a:r>
            <a:r>
              <a:rPr lang="en-US" altLang="ko-KR" sz="1000" dirty="0">
                <a:latin typeface="Segoe"/>
              </a:rPr>
              <a:t> run start</a:t>
            </a:r>
          </a:p>
          <a:p>
            <a:r>
              <a:rPr lang="en-US" altLang="ko-KR" sz="1000" dirty="0">
                <a:latin typeface="Segoe"/>
              </a:rPr>
              <a:t>  ...</a:t>
            </a:r>
          </a:p>
          <a:p>
            <a:r>
              <a:rPr lang="en-US" altLang="ko-KR" sz="1000" dirty="0">
                <a:latin typeface="Segoe"/>
              </a:rPr>
              <a:t>  On Your Network:  http://10.211.55.78:3000/</a:t>
            </a:r>
          </a:p>
          <a:p>
            <a:r>
              <a:rPr lang="en-US" altLang="ko-KR" sz="1000" dirty="0">
                <a:latin typeface="Segoe"/>
              </a:rPr>
              <a:t>  ...</a:t>
            </a:r>
          </a:p>
          <a:p>
            <a:endParaRPr lang="en-US" altLang="ko-KR" sz="1000" dirty="0">
              <a:latin typeface="Segoe"/>
            </a:endParaRPr>
          </a:p>
          <a:p>
            <a:r>
              <a:rPr lang="en-US" altLang="ko-KR" sz="1000" dirty="0">
                <a:latin typeface="Segoe"/>
              </a:rPr>
              <a:t># </a:t>
            </a:r>
            <a:r>
              <a:rPr lang="en-US" altLang="ko-KR" sz="1000" dirty="0" err="1">
                <a:latin typeface="Segoe"/>
              </a:rPr>
              <a:t>Webbrowser</a:t>
            </a:r>
            <a:r>
              <a:rPr lang="en-US" altLang="ko-KR" sz="1000" dirty="0">
                <a:latin typeface="Segoe"/>
              </a:rPr>
              <a:t> </a:t>
            </a:r>
            <a:r>
              <a:rPr lang="ko-KR" altLang="en-US" sz="1000" dirty="0">
                <a:latin typeface="Segoe"/>
              </a:rPr>
              <a:t>에서 </a:t>
            </a:r>
            <a:r>
              <a:rPr lang="en-US" altLang="ko-KR" sz="1000" dirty="0">
                <a:latin typeface="Segoe"/>
              </a:rPr>
              <a:t>10.211.55.78:3000</a:t>
            </a:r>
          </a:p>
          <a:p>
            <a:r>
              <a:rPr lang="en-US" altLang="ko-KR" sz="1000" dirty="0">
                <a:latin typeface="Segoe"/>
              </a:rPr>
              <a:t># App.js </a:t>
            </a:r>
            <a:r>
              <a:rPr lang="ko-KR" altLang="en-US" sz="1000" dirty="0">
                <a:latin typeface="Segoe"/>
              </a:rPr>
              <a:t>의 내용을 바꾸면 실시간 갱신됨</a:t>
            </a:r>
            <a:endParaRPr lang="en-US" altLang="ko-KR" sz="1000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041366509"/>
      </p:ext>
    </p:extLst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3BD85C-68C3-4A24-B8D5-11149BAF4D26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6.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참조</a:t>
            </a: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1.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승인처리 주요함수</a:t>
            </a: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50" name="직사각형 155">
            <a:extLst>
              <a:ext uri="{FF2B5EF4-FFF2-40B4-BE49-F238E27FC236}">
                <a16:creationId xmlns:a16="http://schemas.microsoft.com/office/drawing/2014/main" id="{95959384-396F-4B57-AE02-352FB149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82" y="1179204"/>
            <a:ext cx="2808311" cy="506687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 Handler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MessageProcess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(Type)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Request: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Request(info)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Approve: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Approve(info)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Reject: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Reject(info)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Cancel: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취소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Cancel(info)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승인권한위임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MandatoryApprovewithdrawal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승인권한위임 회수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MandatoryApprovewithdrawal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후결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승인관련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</p:txBody>
      </p:sp>
      <p:sp>
        <p:nvSpPr>
          <p:cNvPr id="51" name="직사각형 155">
            <a:extLst>
              <a:ext uri="{FF2B5EF4-FFF2-40B4-BE49-F238E27FC236}">
                <a16:creationId xmlns:a16="http://schemas.microsoft.com/office/drawing/2014/main" id="{9232DE64-ADAC-4458-81F8-18249DA5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809" y="1179204"/>
            <a:ext cx="2736304" cy="506687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 Handler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후결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승인관련 함수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계속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 승인요청확인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ExpSecuRequestConfirm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 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ExpApproveConfirm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반려확인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ExpRejectConfirm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Cancel: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취소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Cancel(info)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반출입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Delete: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서버파일 삭제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받기 취소 시 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Delete(information)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DownloadandDelete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승인된 파일 받은 후 삭제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DownloadDelete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--|-- Download: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승인된 파일 받고 서버파일 삭제 안함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Download(information)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Clipboard: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클립보드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반출입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Clipboard(information)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MailAccount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메일계정 수집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MailAccount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(information)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155">
            <a:extLst>
              <a:ext uri="{FF2B5EF4-FFF2-40B4-BE49-F238E27FC236}">
                <a16:creationId xmlns:a16="http://schemas.microsoft.com/office/drawing/2014/main" id="{1C1F776F-5DD8-41A0-8333-2591C15A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128" y="1170434"/>
            <a:ext cx="3456384" cy="506687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호출 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 Handler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AdPersonInformation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Active Directory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DBPersonInformation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DBPrsonInformation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RequestDeptUserInformation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RequestDeptUserInformation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UserSystemInformation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수집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(IP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포함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UserSystemInformation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관련 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WriteLogfromAllSystem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시스템별 승인 서비스 요청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WriteLogfromAllSystem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WriteLogofUserInformation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WriteLogofUserInformation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WriteLogfromInOutDocument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자료반출입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WriteLogfromInOutDocument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WriteLogfromInOutMail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반출입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WriteLogfromInOutMail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--|--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WriteLogfromInURL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// URL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연계 로그 처리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|-- method 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WriteLogfromInURL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(info)</a:t>
            </a: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8998883"/>
      </p:ext>
    </p:extLst>
  </p:cSld>
  <p:clrMapOvr>
    <a:masterClrMapping/>
  </p:clrMapOvr>
  <p:transition>
    <p:push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42"/>
          <p:cNvSpPr/>
          <p:nvPr/>
        </p:nvSpPr>
        <p:spPr>
          <a:xfrm>
            <a:off x="4202411" y="3131418"/>
            <a:ext cx="2189162" cy="3571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01815" y="3134415"/>
            <a:ext cx="2189559" cy="36157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lnSpc>
                <a:spcPts val="1100"/>
              </a:lnSpc>
              <a:defRPr/>
            </a:pPr>
            <a:r>
              <a:rPr lang="ko-KR" altLang="en-US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서울시 성동구 성수이로 </a:t>
            </a: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66</a:t>
            </a:r>
          </a:p>
          <a:p>
            <a:pPr>
              <a:lnSpc>
                <a:spcPts val="1100"/>
              </a:lnSpc>
              <a:defRPr/>
            </a:pPr>
            <a:r>
              <a:rPr lang="ko-KR" altLang="en-US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서울숲 드림타워 </a:t>
            </a: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205</a:t>
            </a:r>
            <a:r>
              <a:rPr lang="ko-KR" altLang="en-US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28610"/>
            <a:ext cx="9906000" cy="784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>
              <a:lnSpc>
                <a:spcPts val="1100"/>
              </a:lnSpc>
            </a:pPr>
            <a:endParaRPr lang="en-US" altLang="ko-KR" sz="12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algn="ctr" latinLnBrk="0">
              <a:lnSpc>
                <a:spcPts val="1100"/>
              </a:lnSpc>
            </a:pPr>
            <a:r>
              <a:rPr lang="en-US" altLang="ko-KR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Copyright 2018, JIOnLAB.  All Rights Reserved. </a:t>
            </a:r>
          </a:p>
          <a:p>
            <a:pPr algn="ctr" latinLnBrk="0">
              <a:lnSpc>
                <a:spcPts val="1100"/>
              </a:lnSpc>
            </a:pP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algn="ctr" latinLnBrk="0">
              <a:lnSpc>
                <a:spcPts val="1100"/>
              </a:lnSpc>
            </a:pP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CoreBridge®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는 ㈜지온공작소의 등록상표입니다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. </a:t>
            </a:r>
          </a:p>
          <a:p>
            <a:pPr algn="ctr" latinLnBrk="0">
              <a:lnSpc>
                <a:spcPts val="1100"/>
              </a:lnSpc>
            </a:pP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참고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: 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본 문서는 정보제공만을 목적으로 제공되며 문서의 내용은 사전공지 없이 변경될 수 있습니다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. </a:t>
            </a:r>
            <a:r>
              <a:rPr lang="ko-KR" altLang="en-US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다른 이름은 해당업체의 공식 상표일 수 있습니다</a:t>
            </a:r>
            <a:r>
              <a:rPr lang="en-US" altLang="ko-KR" sz="8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. 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008784" y="2276872"/>
            <a:ext cx="0" cy="2304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42"/>
          <p:cNvSpPr/>
          <p:nvPr/>
        </p:nvSpPr>
        <p:spPr>
          <a:xfrm>
            <a:off x="3554710" y="3615606"/>
            <a:ext cx="539750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4" name="Rectangle 142"/>
          <p:cNvSpPr/>
          <p:nvPr/>
        </p:nvSpPr>
        <p:spPr>
          <a:xfrm>
            <a:off x="4202411" y="3615606"/>
            <a:ext cx="2189162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01270" y="3657599"/>
            <a:ext cx="2189559" cy="2589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070-8761-1068</a:t>
            </a:r>
          </a:p>
        </p:txBody>
      </p:sp>
      <p:sp>
        <p:nvSpPr>
          <p:cNvPr id="17" name="Rectangle 142"/>
          <p:cNvSpPr/>
          <p:nvPr/>
        </p:nvSpPr>
        <p:spPr>
          <a:xfrm>
            <a:off x="3556297" y="4098206"/>
            <a:ext cx="539750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1" name="Rectangle 142"/>
          <p:cNvSpPr/>
          <p:nvPr/>
        </p:nvSpPr>
        <p:spPr>
          <a:xfrm>
            <a:off x="4203997" y="4098206"/>
            <a:ext cx="2189163" cy="355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3056" y="4140243"/>
            <a:ext cx="2189559" cy="2589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02-552-8909</a:t>
            </a:r>
            <a:endParaRPr lang="ko-KR" altLang="en-US" sz="8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26" name="Rectangle 142"/>
          <p:cNvSpPr/>
          <p:nvPr/>
        </p:nvSpPr>
        <p:spPr>
          <a:xfrm>
            <a:off x="3556297" y="4583981"/>
            <a:ext cx="539750" cy="3571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7" name="Rectangle 142"/>
          <p:cNvSpPr/>
          <p:nvPr/>
        </p:nvSpPr>
        <p:spPr>
          <a:xfrm>
            <a:off x="4202411" y="4583981"/>
            <a:ext cx="2190750" cy="35718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02311" y="4627365"/>
            <a:ext cx="2189559" cy="2589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800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www.JIONLAB.co.kr</a:t>
            </a:r>
            <a:endParaRPr lang="ko-KR" altLang="en-US" sz="800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pic>
        <p:nvPicPr>
          <p:cNvPr id="29" name="Picture 6" descr="K:\바탕\icons\print-128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89762" y="4141720"/>
            <a:ext cx="270499" cy="270499"/>
          </a:xfrm>
          <a:prstGeom prst="rect">
            <a:avLst/>
          </a:prstGeom>
          <a:noFill/>
          <a:extLst/>
        </p:spPr>
      </p:pic>
      <p:pic>
        <p:nvPicPr>
          <p:cNvPr id="30" name="Picture 7" descr="K:\바탕\icons\world-128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90507" y="4634461"/>
            <a:ext cx="270499" cy="270499"/>
          </a:xfrm>
          <a:prstGeom prst="rect">
            <a:avLst/>
          </a:prstGeom>
          <a:noFill/>
          <a:extLst/>
        </p:spPr>
      </p:pic>
      <p:pic>
        <p:nvPicPr>
          <p:cNvPr id="31" name="Picture 8" descr="K:\바탕\icons\phone1-128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87975" y="3664695"/>
            <a:ext cx="270499" cy="270499"/>
          </a:xfrm>
          <a:prstGeom prst="rect">
            <a:avLst/>
          </a:prstGeom>
          <a:noFill/>
          <a:extLst/>
        </p:spPr>
      </p:pic>
      <p:sp>
        <p:nvSpPr>
          <p:cNvPr id="32" name="Rectangle 142"/>
          <p:cNvSpPr/>
          <p:nvPr/>
        </p:nvSpPr>
        <p:spPr>
          <a:xfrm>
            <a:off x="3554710" y="3131418"/>
            <a:ext cx="539750" cy="3571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91438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kern="0" dirty="0">
              <a:solidFill>
                <a:srgbClr val="FFFFFF"/>
              </a:solidFill>
              <a:latin typeface="Arial"/>
              <a:ea typeface="+mn-ea"/>
            </a:endParaRPr>
          </a:p>
        </p:txBody>
      </p:sp>
      <p:pic>
        <p:nvPicPr>
          <p:cNvPr id="35" name="Picture 4" descr="K:\바탕\icons\home-128 (1)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3688488" y="3178441"/>
            <a:ext cx="270499" cy="270499"/>
          </a:xfrm>
          <a:prstGeom prst="rect">
            <a:avLst/>
          </a:prstGeom>
          <a:noFill/>
          <a:extLst/>
        </p:spPr>
      </p:pic>
      <p:grpSp>
        <p:nvGrpSpPr>
          <p:cNvPr id="36" name="그룹 55"/>
          <p:cNvGrpSpPr>
            <a:grpSpLocks/>
          </p:cNvGrpSpPr>
          <p:nvPr/>
        </p:nvGrpSpPr>
        <p:grpSpPr bwMode="auto">
          <a:xfrm>
            <a:off x="3800475" y="1844675"/>
            <a:ext cx="2376488" cy="1079500"/>
            <a:chOff x="3800872" y="1844824"/>
            <a:chExt cx="2376264" cy="1078766"/>
          </a:xfrm>
        </p:grpSpPr>
        <p:sp>
          <p:nvSpPr>
            <p:cNvPr id="37" name="직사각형 56"/>
            <p:cNvSpPr>
              <a:spLocks noChangeArrowheads="1"/>
            </p:cNvSpPr>
            <p:nvPr/>
          </p:nvSpPr>
          <p:spPr bwMode="auto">
            <a:xfrm>
              <a:off x="3800872" y="1844824"/>
              <a:ext cx="2376264" cy="1078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latinLnBrk="0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18543" y="2420888"/>
              <a:ext cx="2124235" cy="4846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ts val="1600"/>
                </a:lnSpc>
                <a:defRPr/>
              </a:pPr>
              <a:r>
                <a:rPr lang="ko-KR" altLang="en-US" sz="12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안전한 고속 망연계 솔루션</a:t>
              </a:r>
              <a:endParaRPr lang="en-US" altLang="ko-KR" sz="12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algn="ctr">
                <a:lnSpc>
                  <a:spcPts val="1600"/>
                </a:lnSpc>
                <a:defRPr/>
              </a:pPr>
              <a:r>
                <a:rPr lang="en-US" altLang="ko-KR" sz="12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NETWORKLESS NETWORK</a:t>
              </a:r>
            </a:p>
          </p:txBody>
        </p:sp>
        <p:pic>
          <p:nvPicPr>
            <p:cNvPr id="39" name="그림 43" descr="JIOnLAB_logo_00001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7" t="6866" b="-2"/>
            <a:stretch>
              <a:fillRect/>
            </a:stretch>
          </p:blipFill>
          <p:spPr bwMode="auto">
            <a:xfrm>
              <a:off x="3895725" y="1916113"/>
              <a:ext cx="2114550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0" name="직선 연결선 39"/>
            <p:cNvCxnSpPr/>
            <p:nvPr/>
          </p:nvCxnSpPr>
          <p:spPr>
            <a:xfrm>
              <a:off x="3951671" y="2400071"/>
              <a:ext cx="20905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4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4315639" y="2784680"/>
            <a:ext cx="5435641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169" name="Rounded Rectangle 209">
            <a:extLst>
              <a:ext uri="{FF2B5EF4-FFF2-40B4-BE49-F238E27FC236}">
                <a16:creationId xmlns:a16="http://schemas.microsoft.com/office/drawing/2014/main" id="{8D9A5A76-ACF9-4993-8966-C04A1664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5" y="2763014"/>
            <a:ext cx="3960439" cy="347429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D4355"/>
              </a:gs>
              <a:gs pos="50000">
                <a:srgbClr val="45647D"/>
              </a:gs>
              <a:gs pos="100000">
                <a:srgbClr val="547995"/>
              </a:gs>
            </a:gsLst>
            <a:lin ang="16200000" scaled="1"/>
          </a:gradFill>
          <a:ln w="28575">
            <a:solidFill>
              <a:schemeClr val="bg1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8"/>
              </a:srgbClr>
            </a:outerShdw>
          </a:effectLst>
        </p:spPr>
        <p:txBody>
          <a:bodyPr lIns="548640" tIns="91440" rIns="182880" bIns="91440"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4315633" y="2776362"/>
            <a:ext cx="5435643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2.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프레임워크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승인 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API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호출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2" name="Rounded Rectangle 49">
            <a:extLst>
              <a:ext uri="{FF2B5EF4-FFF2-40B4-BE49-F238E27FC236}">
                <a16:creationId xmlns:a16="http://schemas.microsoft.com/office/drawing/2014/main" id="{6619F2AB-DF3B-4B70-B0B3-D8999BA713D5}"/>
              </a:ext>
            </a:extLst>
          </p:cNvPr>
          <p:cNvSpPr/>
          <p:nvPr/>
        </p:nvSpPr>
        <p:spPr bwMode="auto">
          <a:xfrm>
            <a:off x="1640632" y="3932997"/>
            <a:ext cx="720080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사용자</a:t>
            </a:r>
          </a:p>
        </p:txBody>
      </p:sp>
      <p:sp>
        <p:nvSpPr>
          <p:cNvPr id="90" name="AutoShape 407" descr="Box_blue">
            <a:extLst>
              <a:ext uri="{FF2B5EF4-FFF2-40B4-BE49-F238E27FC236}">
                <a16:creationId xmlns:a16="http://schemas.microsoft.com/office/drawing/2014/main" id="{74060326-A288-4D88-9AB6-37766C4C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74" y="3934263"/>
            <a:ext cx="808032" cy="332755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React.JS 16.4</a:t>
            </a: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Node.JS 8.11.4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AutoShape 407" descr="Box_blue">
            <a:extLst>
              <a:ext uri="{FF2B5EF4-FFF2-40B4-BE49-F238E27FC236}">
                <a16:creationId xmlns:a16="http://schemas.microsoft.com/office/drawing/2014/main" id="{949548EC-F2C4-4A4D-A8F9-CD51F3A58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157" y="5238136"/>
            <a:ext cx="949888" cy="33307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XML/JSON/YML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AutoShape 407">
            <a:extLst>
              <a:ext uri="{FF2B5EF4-FFF2-40B4-BE49-F238E27FC236}">
                <a16:creationId xmlns:a16="http://schemas.microsoft.com/office/drawing/2014/main" id="{C523C9BF-511E-4777-B586-B2E9C528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037" y="5601722"/>
            <a:ext cx="1152128" cy="399725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</a:p>
        </p:txBody>
      </p:sp>
      <p:sp>
        <p:nvSpPr>
          <p:cNvPr id="124" name="직사각형 155">
            <a:extLst>
              <a:ext uri="{FF2B5EF4-FFF2-40B4-BE49-F238E27FC236}">
                <a16:creationId xmlns:a16="http://schemas.microsoft.com/office/drawing/2014/main" id="{BB745E17-0425-4C9B-A518-98498593E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820" y="3102044"/>
            <a:ext cx="2716683" cy="29912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직사각형 2">
            <a:extLst>
              <a:ext uri="{FF2B5EF4-FFF2-40B4-BE49-F238E27FC236}">
                <a16:creationId xmlns:a16="http://schemas.microsoft.com/office/drawing/2014/main" id="{E4B55817-00CA-4583-A252-7275C33E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251" y="3214959"/>
            <a:ext cx="2427821" cy="1822364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ts val="500"/>
              </a:lnSpc>
            </a:pP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호출된 승인자</a:t>
            </a: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사용자 </a:t>
            </a: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Rest API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의</a:t>
            </a: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메타정보 변환</a:t>
            </a: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ts val="500"/>
              </a:lnSpc>
            </a:pP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Type: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승인신청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승인신청취소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반려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ApproveHashCode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Requestor: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Approver: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Reason: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 사유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Files: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dirty="0" err="1">
                <a:latin typeface="한양가는헤드라인" pitchFamily="18" charset="-127"/>
                <a:ea typeface="한양가는헤드라인" pitchFamily="18" charset="-127"/>
              </a:rPr>
              <a:t>반출입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가능 문서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FileHashCode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파일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Time: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진행 시간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46" name="AutoShape 392" descr="Box_blue">
            <a:extLst>
              <a:ext uri="{FF2B5EF4-FFF2-40B4-BE49-F238E27FC236}">
                <a16:creationId xmlns:a16="http://schemas.microsoft.com/office/drawing/2014/main" id="{D67C43A8-305D-4E97-B34C-10F50EF9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854" y="4048923"/>
            <a:ext cx="1256407" cy="696743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API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승인신청취소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승인완료 내역의 수행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AutoShape 392" descr="Box_blue">
            <a:extLst>
              <a:ext uri="{FF2B5EF4-FFF2-40B4-BE49-F238E27FC236}">
                <a16:creationId xmlns:a16="http://schemas.microsoft.com/office/drawing/2014/main" id="{F9B61068-CA57-4A9A-AD80-382D0DFE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088" y="3235800"/>
            <a:ext cx="1256407" cy="691242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AutoShape 407">
            <a:extLst>
              <a:ext uri="{FF2B5EF4-FFF2-40B4-BE49-F238E27FC236}">
                <a16:creationId xmlns:a16="http://schemas.microsoft.com/office/drawing/2014/main" id="{4840BBA7-BA83-49E7-9CEE-BC6EA43C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485" y="4572146"/>
            <a:ext cx="1442793" cy="327603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시스템</a:t>
            </a:r>
          </a:p>
        </p:txBody>
      </p:sp>
      <p:sp>
        <p:nvSpPr>
          <p:cNvPr id="49" name="직사각형 155">
            <a:extLst>
              <a:ext uri="{FF2B5EF4-FFF2-40B4-BE49-F238E27FC236}">
                <a16:creationId xmlns:a16="http://schemas.microsoft.com/office/drawing/2014/main" id="{6C0F9E77-5BED-4726-AF96-1BB7FD8F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4" y="4421911"/>
            <a:ext cx="3713138" cy="1498783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AutoShape 407" descr="Box_blue">
            <a:extLst>
              <a:ext uri="{FF2B5EF4-FFF2-40B4-BE49-F238E27FC236}">
                <a16:creationId xmlns:a16="http://schemas.microsoft.com/office/drawing/2014/main" id="{221B1B40-5A39-4EA4-BA2E-71BDCF99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19" y="5096994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자료전송</a:t>
            </a:r>
          </a:p>
        </p:txBody>
      </p:sp>
      <p:sp>
        <p:nvSpPr>
          <p:cNvPr id="51" name="AutoShape 407" descr="Box_blue">
            <a:extLst>
              <a:ext uri="{FF2B5EF4-FFF2-40B4-BE49-F238E27FC236}">
                <a16:creationId xmlns:a16="http://schemas.microsoft.com/office/drawing/2014/main" id="{59FC1933-E265-4251-806A-16CB7E5D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124" y="5096994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매체제어</a:t>
            </a:r>
          </a:p>
        </p:txBody>
      </p:sp>
      <p:sp>
        <p:nvSpPr>
          <p:cNvPr id="52" name="AutoShape 407" descr="Box_blue">
            <a:extLst>
              <a:ext uri="{FF2B5EF4-FFF2-40B4-BE49-F238E27FC236}">
                <a16:creationId xmlns:a16="http://schemas.microsoft.com/office/drawing/2014/main" id="{9A3A076F-5001-4D80-BD89-EE6767A01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058" y="5096994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문서보안</a:t>
            </a:r>
          </a:p>
        </p:txBody>
      </p:sp>
      <p:sp>
        <p:nvSpPr>
          <p:cNvPr id="53" name="AutoShape 407" descr="Box_blue">
            <a:extLst>
              <a:ext uri="{FF2B5EF4-FFF2-40B4-BE49-F238E27FC236}">
                <a16:creationId xmlns:a16="http://schemas.microsoft.com/office/drawing/2014/main" id="{82B1742B-F9A7-4669-A2B0-2398B02D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200" y="5086105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메일반출</a:t>
            </a:r>
          </a:p>
        </p:txBody>
      </p:sp>
      <p:sp>
        <p:nvSpPr>
          <p:cNvPr id="54" name="AutoShape 407" descr="Box_blue">
            <a:extLst>
              <a:ext uri="{FF2B5EF4-FFF2-40B4-BE49-F238E27FC236}">
                <a16:creationId xmlns:a16="http://schemas.microsoft.com/office/drawing/2014/main" id="{4A211343-BDE3-4F0E-AADA-254757E4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0" y="5093688"/>
            <a:ext cx="529336" cy="27658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</a:p>
        </p:txBody>
      </p:sp>
      <p:sp>
        <p:nvSpPr>
          <p:cNvPr id="55" name="AutoShape 407" descr="Box_blue">
            <a:extLst>
              <a:ext uri="{FF2B5EF4-FFF2-40B4-BE49-F238E27FC236}">
                <a16:creationId xmlns:a16="http://schemas.microsoft.com/office/drawing/2014/main" id="{B6B9C4A5-28CC-4541-ABCC-131B5CD9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91" y="5496507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외주관리</a:t>
            </a:r>
          </a:p>
        </p:txBody>
      </p:sp>
      <p:sp>
        <p:nvSpPr>
          <p:cNvPr id="56" name="AutoShape 407" descr="Box_blue">
            <a:extLst>
              <a:ext uri="{FF2B5EF4-FFF2-40B4-BE49-F238E27FC236}">
                <a16:creationId xmlns:a16="http://schemas.microsoft.com/office/drawing/2014/main" id="{81F4118B-8A8E-44AA-B629-17234D37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28" y="5496507"/>
            <a:ext cx="529334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물품품의</a:t>
            </a:r>
          </a:p>
        </p:txBody>
      </p:sp>
      <p:sp>
        <p:nvSpPr>
          <p:cNvPr id="57" name="AutoShape 407" descr="Box_blue">
            <a:extLst>
              <a:ext uri="{FF2B5EF4-FFF2-40B4-BE49-F238E27FC236}">
                <a16:creationId xmlns:a16="http://schemas.microsoft.com/office/drawing/2014/main" id="{DCBEE664-B5F1-43E9-B549-941474D3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044" y="5496507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자원관리</a:t>
            </a:r>
          </a:p>
        </p:txBody>
      </p:sp>
      <p:sp>
        <p:nvSpPr>
          <p:cNvPr id="58" name="AutoShape 407" descr="Box_blue">
            <a:extLst>
              <a:ext uri="{FF2B5EF4-FFF2-40B4-BE49-F238E27FC236}">
                <a16:creationId xmlns:a16="http://schemas.microsoft.com/office/drawing/2014/main" id="{EA5292BC-9512-4836-868C-44B32BA25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395" y="5500096"/>
            <a:ext cx="529335" cy="26997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부서결재</a:t>
            </a:r>
          </a:p>
        </p:txBody>
      </p:sp>
      <p:sp>
        <p:nvSpPr>
          <p:cNvPr id="60" name="AutoShape 407" descr="Box_blue">
            <a:extLst>
              <a:ext uri="{FF2B5EF4-FFF2-40B4-BE49-F238E27FC236}">
                <a16:creationId xmlns:a16="http://schemas.microsoft.com/office/drawing/2014/main" id="{0DD4A899-BAD7-44BF-9DCB-2DA92763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167" y="5500095"/>
            <a:ext cx="548363" cy="27658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65" name="화살표: 위쪽/아래쪽 2">
            <a:extLst>
              <a:ext uri="{FF2B5EF4-FFF2-40B4-BE49-F238E27FC236}">
                <a16:creationId xmlns:a16="http://schemas.microsoft.com/office/drawing/2014/main" id="{2AA577F6-43D8-46EB-BF08-73CE9E41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56" y="3479087"/>
            <a:ext cx="153154" cy="425450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7" name="직사각형 31">
            <a:extLst>
              <a:ext uri="{FF2B5EF4-FFF2-40B4-BE49-F238E27FC236}">
                <a16:creationId xmlns:a16="http://schemas.microsoft.com/office/drawing/2014/main" id="{3C7F1835-BA1C-471D-8FC5-A4CC5640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05" y="3525823"/>
            <a:ext cx="4635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</a:t>
            </a:r>
          </a:p>
        </p:txBody>
      </p:sp>
      <p:sp>
        <p:nvSpPr>
          <p:cNvPr id="69" name="직사각형 33">
            <a:extLst>
              <a:ext uri="{FF2B5EF4-FFF2-40B4-BE49-F238E27FC236}">
                <a16:creationId xmlns:a16="http://schemas.microsoft.com/office/drawing/2014/main" id="{04EAE582-6352-423D-8A74-E730C8D4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16" y="3532581"/>
            <a:ext cx="46355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반려</a:t>
            </a:r>
          </a:p>
        </p:txBody>
      </p:sp>
      <p:sp>
        <p:nvSpPr>
          <p:cNvPr id="72" name="화살표: 위쪽/아래쪽 2">
            <a:extLst>
              <a:ext uri="{FF2B5EF4-FFF2-40B4-BE49-F238E27FC236}">
                <a16:creationId xmlns:a16="http://schemas.microsoft.com/office/drawing/2014/main" id="{B8F029FE-B4C7-4DFD-BFEF-75BF29DC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72" y="3474356"/>
            <a:ext cx="153046" cy="425450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3" name="직사각형 31">
            <a:extLst>
              <a:ext uri="{FF2B5EF4-FFF2-40B4-BE49-F238E27FC236}">
                <a16:creationId xmlns:a16="http://schemas.microsoft.com/office/drawing/2014/main" id="{044FE6A1-A039-45D2-B727-0F1B1536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974" y="3528168"/>
            <a:ext cx="4635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승인신청</a:t>
            </a:r>
          </a:p>
        </p:txBody>
      </p:sp>
      <p:sp>
        <p:nvSpPr>
          <p:cNvPr id="74" name="직사각형 33">
            <a:extLst>
              <a:ext uri="{FF2B5EF4-FFF2-40B4-BE49-F238E27FC236}">
                <a16:creationId xmlns:a16="http://schemas.microsoft.com/office/drawing/2014/main" id="{6C3BE9C6-A9E9-4CD7-B276-794CF481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755" y="3534689"/>
            <a:ext cx="5621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신청취소</a:t>
            </a:r>
          </a:p>
        </p:txBody>
      </p:sp>
      <p:sp>
        <p:nvSpPr>
          <p:cNvPr id="75" name="AutoShape 407">
            <a:extLst>
              <a:ext uri="{FF2B5EF4-FFF2-40B4-BE49-F238E27FC236}">
                <a16:creationId xmlns:a16="http://schemas.microsoft.com/office/drawing/2014/main" id="{ACABD6FD-4A01-485F-864B-6E5EE1C64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7" y="3116270"/>
            <a:ext cx="1950387" cy="331806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통합승인시스템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Rest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en-US" altLang="ko-KR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API </a:t>
            </a: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호출</a:t>
            </a:r>
          </a:p>
        </p:txBody>
      </p:sp>
      <p:sp>
        <p:nvSpPr>
          <p:cNvPr id="76" name="직사각형 155">
            <a:extLst>
              <a:ext uri="{FF2B5EF4-FFF2-40B4-BE49-F238E27FC236}">
                <a16:creationId xmlns:a16="http://schemas.microsoft.com/office/drawing/2014/main" id="{89549513-B1B7-4DF6-BF3D-C05A6B46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4" y="3012633"/>
            <a:ext cx="2345895" cy="132388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화살표: 왼쪽/위쪽 76">
            <a:extLst>
              <a:ext uri="{FF2B5EF4-FFF2-40B4-BE49-F238E27FC236}">
                <a16:creationId xmlns:a16="http://schemas.microsoft.com/office/drawing/2014/main" id="{B95B3CC9-D990-4726-B109-26569F7C396C}"/>
              </a:ext>
            </a:extLst>
          </p:cNvPr>
          <p:cNvSpPr/>
          <p:nvPr/>
        </p:nvSpPr>
        <p:spPr bwMode="auto">
          <a:xfrm rot="10800000" flipH="1">
            <a:off x="2653718" y="3162464"/>
            <a:ext cx="805752" cy="245043"/>
          </a:xfrm>
          <a:prstGeom prst="leftUpArrow">
            <a:avLst>
              <a:gd name="adj1" fmla="val 29966"/>
              <a:gd name="adj2" fmla="val 24308"/>
              <a:gd name="adj3" fmla="val 29924"/>
            </a:avLst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8" name="직사각형 155">
            <a:extLst>
              <a:ext uri="{FF2B5EF4-FFF2-40B4-BE49-F238E27FC236}">
                <a16:creationId xmlns:a16="http://schemas.microsoft.com/office/drawing/2014/main" id="{0368BE24-BA03-4807-9C32-FFB304D95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560" y="3100930"/>
            <a:ext cx="1545685" cy="176228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AutoShape 407" descr="Box_blue">
            <a:extLst>
              <a:ext uri="{FF2B5EF4-FFF2-40B4-BE49-F238E27FC236}">
                <a16:creationId xmlns:a16="http://schemas.microsoft.com/office/drawing/2014/main" id="{E10CAA05-FEDD-43E5-919E-64ADFBD26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085" y="3501008"/>
            <a:ext cx="949888" cy="33307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페이지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Controls/Buttons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155">
            <a:extLst>
              <a:ext uri="{FF2B5EF4-FFF2-40B4-BE49-F238E27FC236}">
                <a16:creationId xmlns:a16="http://schemas.microsoft.com/office/drawing/2014/main" id="{C2A7FEC7-4AB9-4F4E-8ECD-AA9DA319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69" y="3441862"/>
            <a:ext cx="1175883" cy="89465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화살표: 위쪽/아래쪽 139">
            <a:extLst>
              <a:ext uri="{FF2B5EF4-FFF2-40B4-BE49-F238E27FC236}">
                <a16:creationId xmlns:a16="http://schemas.microsoft.com/office/drawing/2014/main" id="{382495E4-1AE3-42A6-92C2-541DF172485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1866" y="3628637"/>
            <a:ext cx="170650" cy="664992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82" name="화살표: 왼쪽/위쪽 81">
            <a:extLst>
              <a:ext uri="{FF2B5EF4-FFF2-40B4-BE49-F238E27FC236}">
                <a16:creationId xmlns:a16="http://schemas.microsoft.com/office/drawing/2014/main" id="{3C3A71D6-B991-4A4F-8CA6-6EE43E545888}"/>
              </a:ext>
            </a:extLst>
          </p:cNvPr>
          <p:cNvSpPr/>
          <p:nvPr/>
        </p:nvSpPr>
        <p:spPr bwMode="auto">
          <a:xfrm flipH="1">
            <a:off x="5447300" y="4894177"/>
            <a:ext cx="2066916" cy="1017189"/>
          </a:xfrm>
          <a:prstGeom prst="leftUpArrow">
            <a:avLst>
              <a:gd name="adj1" fmla="val 7727"/>
              <a:gd name="adj2" fmla="val 9134"/>
              <a:gd name="adj3" fmla="val 12022"/>
            </a:avLst>
          </a:prstGeom>
          <a:solidFill>
            <a:srgbClr val="CDCDCD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83" name="Rounded Rectangle 49">
            <a:extLst>
              <a:ext uri="{FF2B5EF4-FFF2-40B4-BE49-F238E27FC236}">
                <a16:creationId xmlns:a16="http://schemas.microsoft.com/office/drawing/2014/main" id="{23ACEC3C-18D8-4FF2-8F59-DBFFD2EE00F7}"/>
              </a:ext>
            </a:extLst>
          </p:cNvPr>
          <p:cNvSpPr/>
          <p:nvPr/>
        </p:nvSpPr>
        <p:spPr bwMode="auto">
          <a:xfrm>
            <a:off x="526377" y="3933056"/>
            <a:ext cx="720080" cy="288032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">
                <a:schemeClr val="tx2">
                  <a:lumMod val="60000"/>
                  <a:lumOff val="40000"/>
                </a:schemeClr>
              </a:gs>
              <a:gs pos="7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승인자</a:t>
            </a:r>
          </a:p>
        </p:txBody>
      </p:sp>
      <p:sp>
        <p:nvSpPr>
          <p:cNvPr id="84" name="Rectangle 137">
            <a:extLst>
              <a:ext uri="{FF2B5EF4-FFF2-40B4-BE49-F238E27FC236}">
                <a16:creationId xmlns:a16="http://schemas.microsoft.com/office/drawing/2014/main" id="{69EDD5B6-53D4-44F9-84DD-880735BA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A7DA6CC7-AC98-4E6D-855D-0C1C710B6B84}"/>
              </a:ext>
            </a:extLst>
          </p:cNvPr>
          <p:cNvGrpSpPr/>
          <p:nvPr/>
        </p:nvGrpSpPr>
        <p:grpSpPr>
          <a:xfrm>
            <a:off x="3393291" y="1196752"/>
            <a:ext cx="3220341" cy="1379931"/>
            <a:chOff x="5097016" y="1196752"/>
            <a:chExt cx="4834489" cy="1379931"/>
          </a:xfrm>
        </p:grpSpPr>
        <p:sp>
          <p:nvSpPr>
            <p:cNvPr id="86" name="Rectangle 137">
              <a:extLst>
                <a:ext uri="{FF2B5EF4-FFF2-40B4-BE49-F238E27FC236}">
                  <a16:creationId xmlns:a16="http://schemas.microsoft.com/office/drawing/2014/main" id="{3226AD39-864A-4767-B1B9-03E6566C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57392F-8D79-4EC2-91F2-11D7597F7010}"/>
                </a:ext>
              </a:extLst>
            </p:cNvPr>
            <p:cNvSpPr txBox="1"/>
            <p:nvPr/>
          </p:nvSpPr>
          <p:spPr>
            <a:xfrm>
              <a:off x="5415081" y="1599681"/>
              <a:ext cx="4516424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사후승인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반려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API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호출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승인신청취소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API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호출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승인완료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반려 이후의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Reaction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수행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승인신청자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/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승인자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 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메신저 알림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C347BE-5E30-4C33-A68F-B02558E0552F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통합승인 </a:t>
              </a: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API</a:t>
              </a:r>
              <a:endPara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0D3998A-192B-41F3-8ACE-133E755EB5E1}"/>
              </a:ext>
            </a:extLst>
          </p:cNvPr>
          <p:cNvSpPr txBox="1"/>
          <p:nvPr/>
        </p:nvSpPr>
        <p:spPr>
          <a:xfrm>
            <a:off x="175610" y="1601604"/>
            <a:ext cx="3071396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소명처리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외주관리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,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문서반출입 등 기 구축 환경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구축 예정인 승인을 필요로 하는 사이트의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 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호출 및 웹 컨트롤 제공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 연계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CC3DE16-DA2A-4207-B436-A5398FFB57ED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104" name="Rectangle 137">
              <a:extLst>
                <a:ext uri="{FF2B5EF4-FFF2-40B4-BE49-F238E27FC236}">
                  <a16:creationId xmlns:a16="http://schemas.microsoft.com/office/drawing/2014/main" id="{7E70FC78-A724-4301-BB96-1F09C0CCA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0B0682C-1D18-416E-ADC5-57F2A7B056A1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메시지관리기를 통한 메타정보 분석</a:t>
              </a:r>
            </a:p>
          </p:txBody>
        </p:sp>
      </p:grpSp>
      <p:sp>
        <p:nvSpPr>
          <p:cNvPr id="106" name="Oval 86">
            <a:extLst>
              <a:ext uri="{FF2B5EF4-FFF2-40B4-BE49-F238E27FC236}">
                <a16:creationId xmlns:a16="http://schemas.microsoft.com/office/drawing/2014/main" id="{BE574858-0E45-412B-BA10-F844CFDCFB8F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08" name="Oval 86">
            <a:extLst>
              <a:ext uri="{FF2B5EF4-FFF2-40B4-BE49-F238E27FC236}">
                <a16:creationId xmlns:a16="http://schemas.microsoft.com/office/drawing/2014/main" id="{036153A3-B51D-4905-9A23-FBD0078802D8}"/>
              </a:ext>
            </a:extLst>
          </p:cNvPr>
          <p:cNvSpPr>
            <a:spLocks/>
          </p:cNvSpPr>
          <p:nvPr/>
        </p:nvSpPr>
        <p:spPr bwMode="auto">
          <a:xfrm>
            <a:off x="674704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022A6C-C443-4478-A42C-4948E7798D6E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 승인기반 서비스 시스템 사용자환경</a:t>
            </a:r>
          </a:p>
        </p:txBody>
      </p:sp>
      <p:sp>
        <p:nvSpPr>
          <p:cNvPr id="125" name="Oval 86">
            <a:extLst>
              <a:ext uri="{FF2B5EF4-FFF2-40B4-BE49-F238E27FC236}">
                <a16:creationId xmlns:a16="http://schemas.microsoft.com/office/drawing/2014/main" id="{D4C17DCF-2E67-4BC2-A741-F702718A815F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grpSp>
        <p:nvGrpSpPr>
          <p:cNvPr id="127" name="Group 46">
            <a:extLst>
              <a:ext uri="{FF2B5EF4-FFF2-40B4-BE49-F238E27FC236}">
                <a16:creationId xmlns:a16="http://schemas.microsoft.com/office/drawing/2014/main" id="{EF644202-F23D-4EA4-B837-4A7420D0C9FE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28" name="Oval 41">
              <a:extLst>
                <a:ext uri="{FF2B5EF4-FFF2-40B4-BE49-F238E27FC236}">
                  <a16:creationId xmlns:a16="http://schemas.microsoft.com/office/drawing/2014/main" id="{7782FF6F-FFB9-47B3-A016-FA340421DAB4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9" name="Isosceles Triangle 42">
              <a:extLst>
                <a:ext uri="{FF2B5EF4-FFF2-40B4-BE49-F238E27FC236}">
                  <a16:creationId xmlns:a16="http://schemas.microsoft.com/office/drawing/2014/main" id="{2DE02EAE-79DC-4574-959D-A1BFC57307BA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30" name="Group 46">
            <a:extLst>
              <a:ext uri="{FF2B5EF4-FFF2-40B4-BE49-F238E27FC236}">
                <a16:creationId xmlns:a16="http://schemas.microsoft.com/office/drawing/2014/main" id="{D6984C8B-09A6-4DC1-9CF7-9278FC97BA23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31" name="Oval 41">
              <a:extLst>
                <a:ext uri="{FF2B5EF4-FFF2-40B4-BE49-F238E27FC236}">
                  <a16:creationId xmlns:a16="http://schemas.microsoft.com/office/drawing/2014/main" id="{5A7F3AFC-3595-454B-8202-260080DE9C5A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2" name="Isosceles Triangle 42">
              <a:extLst>
                <a:ext uri="{FF2B5EF4-FFF2-40B4-BE49-F238E27FC236}">
                  <a16:creationId xmlns:a16="http://schemas.microsoft.com/office/drawing/2014/main" id="{CEECCFCC-E89A-4F58-ADCC-1DE72092BDF6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90F0C83-7A28-4129-9BBC-79849EB65776}"/>
              </a:ext>
            </a:extLst>
          </p:cNvPr>
          <p:cNvSpPr txBox="1"/>
          <p:nvPr/>
        </p:nvSpPr>
        <p:spPr>
          <a:xfrm>
            <a:off x="6717228" y="1601603"/>
            <a:ext cx="31176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를 </a:t>
            </a:r>
            <a:r>
              <a:rPr lang="ko-KR" altLang="en-US" sz="1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통회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전송된 정보를 메타정보 변환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승인의 구분에 따른 업무 프로세스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자료반출입시 암호화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비암호화 문서 이력관리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4" name="Oval 86">
            <a:extLst>
              <a:ext uri="{FF2B5EF4-FFF2-40B4-BE49-F238E27FC236}">
                <a16:creationId xmlns:a16="http://schemas.microsoft.com/office/drawing/2014/main" id="{6F114038-2C19-41B0-B9CD-ACBD2D2E9B18}"/>
              </a:ext>
            </a:extLst>
          </p:cNvPr>
          <p:cNvSpPr>
            <a:spLocks/>
          </p:cNvSpPr>
          <p:nvPr/>
        </p:nvSpPr>
        <p:spPr bwMode="auto">
          <a:xfrm>
            <a:off x="1094156" y="461780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1</a:t>
            </a:r>
          </a:p>
        </p:txBody>
      </p:sp>
      <p:sp>
        <p:nvSpPr>
          <p:cNvPr id="135" name="Oval 86">
            <a:extLst>
              <a:ext uri="{FF2B5EF4-FFF2-40B4-BE49-F238E27FC236}">
                <a16:creationId xmlns:a16="http://schemas.microsoft.com/office/drawing/2014/main" id="{96770777-C764-4B7F-B2EB-7F97AEB2A5AC}"/>
              </a:ext>
            </a:extLst>
          </p:cNvPr>
          <p:cNvSpPr>
            <a:spLocks/>
          </p:cNvSpPr>
          <p:nvPr/>
        </p:nvSpPr>
        <p:spPr bwMode="auto">
          <a:xfrm>
            <a:off x="4952105" y="4919329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2</a:t>
            </a:r>
          </a:p>
        </p:txBody>
      </p:sp>
      <p:sp>
        <p:nvSpPr>
          <p:cNvPr id="136" name="Oval 86">
            <a:extLst>
              <a:ext uri="{FF2B5EF4-FFF2-40B4-BE49-F238E27FC236}">
                <a16:creationId xmlns:a16="http://schemas.microsoft.com/office/drawing/2014/main" id="{D8DA7A15-357D-4F8B-B58F-34A1847F9DFB}"/>
              </a:ext>
            </a:extLst>
          </p:cNvPr>
          <p:cNvSpPr>
            <a:spLocks/>
          </p:cNvSpPr>
          <p:nvPr/>
        </p:nvSpPr>
        <p:spPr bwMode="auto">
          <a:xfrm>
            <a:off x="8764812" y="5432449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01795115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5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13" y="2784680"/>
            <a:ext cx="9600667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2771453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프레임워크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메시지 처리 절차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4" name="AutoShape 407" descr="Box_blue">
            <a:extLst>
              <a:ext uri="{FF2B5EF4-FFF2-40B4-BE49-F238E27FC236}">
                <a16:creationId xmlns:a16="http://schemas.microsoft.com/office/drawing/2014/main" id="{B0D31611-C6C9-445B-BE09-086D96D7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223" y="5175804"/>
            <a:ext cx="949888" cy="333076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메타정보 분석기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XML/JSON/YML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AutoShape 407">
            <a:extLst>
              <a:ext uri="{FF2B5EF4-FFF2-40B4-BE49-F238E27FC236}">
                <a16:creationId xmlns:a16="http://schemas.microsoft.com/office/drawing/2014/main" id="{BC8F913F-46A9-4EDC-ADC6-A1378B2F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03" y="5545066"/>
            <a:ext cx="1152128" cy="399725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메시지 관리기</a:t>
            </a:r>
          </a:p>
        </p:txBody>
      </p:sp>
      <p:sp>
        <p:nvSpPr>
          <p:cNvPr id="86" name="직사각형 155">
            <a:extLst>
              <a:ext uri="{FF2B5EF4-FFF2-40B4-BE49-F238E27FC236}">
                <a16:creationId xmlns:a16="http://schemas.microsoft.com/office/drawing/2014/main" id="{F8641098-0B47-4F1E-A4D9-8003C3A1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350" y="3121987"/>
            <a:ext cx="4710995" cy="3064049"/>
          </a:xfrm>
          <a:prstGeom prst="rect">
            <a:avLst/>
          </a:prstGeom>
          <a:noFill/>
          <a:ln w="285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2">
            <a:extLst>
              <a:ext uri="{FF2B5EF4-FFF2-40B4-BE49-F238E27FC236}">
                <a16:creationId xmlns:a16="http://schemas.microsoft.com/office/drawing/2014/main" id="{3E9828CE-FE66-4CED-BEAF-B66A00F2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17" y="3381737"/>
            <a:ext cx="2235427" cy="156349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 dirty="0">
                <a:latin typeface="한양가는헤드라인" pitchFamily="18" charset="-127"/>
                <a:ea typeface="한양가는헤드라인" pitchFamily="18" charset="-127"/>
              </a:rPr>
              <a:t>Info Parameter</a:t>
            </a: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로 송수신</a:t>
            </a: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Type: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승인요청취소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/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반려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ApproveHashCode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Requestor: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Approver: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사번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Reason: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승인요청 사유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Files: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dirty="0" err="1">
                <a:latin typeface="한양가는헤드라인" pitchFamily="18" charset="-127"/>
                <a:ea typeface="한양가는헤드라인" pitchFamily="18" charset="-127"/>
              </a:rPr>
              <a:t>반출입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 가능 문서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 err="1">
                <a:latin typeface="한양가는헤드라인" pitchFamily="18" charset="-127"/>
                <a:ea typeface="한양가는헤드라인" pitchFamily="18" charset="-127"/>
              </a:rPr>
              <a:t>FileHashCode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파일 </a:t>
            </a: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Unique ID</a:t>
            </a: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Time: </a:t>
            </a:r>
            <a:r>
              <a:rPr lang="ko-KR" altLang="en-US" sz="800" dirty="0">
                <a:latin typeface="한양가는헤드라인" pitchFamily="18" charset="-127"/>
                <a:ea typeface="한양가는헤드라인" pitchFamily="18" charset="-127"/>
              </a:rPr>
              <a:t>승인프로세스 진행 시간</a:t>
            </a:r>
            <a:endParaRPr lang="en-US" altLang="ko-KR" sz="800" dirty="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89" name="AutoShape 407" descr="Box_blue">
            <a:extLst>
              <a:ext uri="{FF2B5EF4-FFF2-40B4-BE49-F238E27FC236}">
                <a16:creationId xmlns:a16="http://schemas.microsoft.com/office/drawing/2014/main" id="{EB5AEB50-E847-4D2D-9B2E-B94F9D64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8377" y="3179794"/>
            <a:ext cx="771921" cy="3952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</a:p>
        </p:txBody>
      </p:sp>
      <p:sp>
        <p:nvSpPr>
          <p:cNvPr id="104" name="화살표: 위쪽/아래쪽 139">
            <a:extLst>
              <a:ext uri="{FF2B5EF4-FFF2-40B4-BE49-F238E27FC236}">
                <a16:creationId xmlns:a16="http://schemas.microsoft.com/office/drawing/2014/main" id="{460FF718-13CF-4192-B8DB-701333628F2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28374" y="3218690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51" name="AutoShape 392" descr="Box_blue">
            <a:extLst>
              <a:ext uri="{FF2B5EF4-FFF2-40B4-BE49-F238E27FC236}">
                <a16:creationId xmlns:a16="http://schemas.microsoft.com/office/drawing/2014/main" id="{45A96101-ADAC-451E-BE64-D52BC7541A9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49753" y="3173973"/>
            <a:ext cx="1949450" cy="2951163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AutoShape 407" descr="Box_blue">
            <a:extLst>
              <a:ext uri="{FF2B5EF4-FFF2-40B4-BE49-F238E27FC236}">
                <a16:creationId xmlns:a16="http://schemas.microsoft.com/office/drawing/2014/main" id="{CDFE3442-7E32-434A-8DA8-96841848D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978" y="5635601"/>
            <a:ext cx="1695450" cy="328613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 Queue Stack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AutoShape 392" descr="Box_blue">
            <a:extLst>
              <a:ext uri="{FF2B5EF4-FFF2-40B4-BE49-F238E27FC236}">
                <a16:creationId xmlns:a16="http://schemas.microsoft.com/office/drawing/2014/main" id="{83998F10-E8F2-43C9-BE60-1098E8225AE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65693" y="3175560"/>
            <a:ext cx="1949450" cy="29495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AutoShape 407" descr="Box_blue">
            <a:extLst>
              <a:ext uri="{FF2B5EF4-FFF2-40B4-BE49-F238E27FC236}">
                <a16:creationId xmlns:a16="http://schemas.microsoft.com/office/drawing/2014/main" id="{BF88EAF9-4FE9-4F5D-B75E-9A4B9C7D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949" y="5635600"/>
            <a:ext cx="1658937" cy="328613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 Queue Thread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2">
            <a:extLst>
              <a:ext uri="{FF2B5EF4-FFF2-40B4-BE49-F238E27FC236}">
                <a16:creationId xmlns:a16="http://schemas.microsoft.com/office/drawing/2014/main" id="{4126EB79-B9A7-420F-9DBB-683114685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154" y="3304147"/>
            <a:ext cx="1112837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56" name="직사각형 2">
            <a:extLst>
              <a:ext uri="{FF2B5EF4-FFF2-40B4-BE49-F238E27FC236}">
                <a16:creationId xmlns:a16="http://schemas.microsoft.com/office/drawing/2014/main" id="{598CCEE8-D81C-4E14-9AC2-C1BCACE7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40" y="5063097"/>
            <a:ext cx="1296988" cy="431800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N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개의</a:t>
            </a:r>
            <a:r>
              <a:rPr lang="ko-KR" altLang="en-US" sz="800">
                <a:latin typeface="한양가는헤드라인" pitchFamily="18" charset="-127"/>
                <a:ea typeface="한양가는헤드라인" pitchFamily="18" charset="-127"/>
              </a:rPr>
              <a:t>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57" name="직사각형 2">
            <a:extLst>
              <a:ext uri="{FF2B5EF4-FFF2-40B4-BE49-F238E27FC236}">
                <a16:creationId xmlns:a16="http://schemas.microsoft.com/office/drawing/2014/main" id="{CE8817D5-B235-4FCF-B4BE-40AF548D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66" y="4744011"/>
            <a:ext cx="1857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</p:txBody>
      </p:sp>
      <p:sp>
        <p:nvSpPr>
          <p:cNvPr id="58" name="화살표: 오른쪽 1">
            <a:extLst>
              <a:ext uri="{FF2B5EF4-FFF2-40B4-BE49-F238E27FC236}">
                <a16:creationId xmlns:a16="http://schemas.microsoft.com/office/drawing/2014/main" id="{3BCA33A7-7341-4A1D-9144-BE6F0F27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0460" y="4553177"/>
            <a:ext cx="442141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0" name="직사각형 2">
            <a:extLst>
              <a:ext uri="{FF2B5EF4-FFF2-40B4-BE49-F238E27FC236}">
                <a16:creationId xmlns:a16="http://schemas.microsoft.com/office/drawing/2014/main" id="{F52350C5-7C0B-45BE-9C8B-5844305A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154" y="3689911"/>
            <a:ext cx="1112837" cy="31908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Approve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1" name="직사각형 2">
            <a:extLst>
              <a:ext uri="{FF2B5EF4-FFF2-40B4-BE49-F238E27FC236}">
                <a16:creationId xmlns:a16="http://schemas.microsoft.com/office/drawing/2014/main" id="{5BE6DCDE-3108-4174-8876-B39B413E7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629" y="4075672"/>
            <a:ext cx="1112837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 dirty="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 dirty="0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 dirty="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2" name="직사각형 2">
            <a:extLst>
              <a:ext uri="{FF2B5EF4-FFF2-40B4-BE49-F238E27FC236}">
                <a16:creationId xmlns:a16="http://schemas.microsoft.com/office/drawing/2014/main" id="{E0BC5500-7C10-4BEB-9E12-00C0E4014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629" y="4459847"/>
            <a:ext cx="1112837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3" name="직사각형 2">
            <a:extLst>
              <a:ext uri="{FF2B5EF4-FFF2-40B4-BE49-F238E27FC236}">
                <a16:creationId xmlns:a16="http://schemas.microsoft.com/office/drawing/2014/main" id="{D9C60903-5AE2-4F60-91C1-0884E8354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43" y="3329548"/>
            <a:ext cx="1111250" cy="320675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4" name="직사각형 2">
            <a:extLst>
              <a:ext uri="{FF2B5EF4-FFF2-40B4-BE49-F238E27FC236}">
                <a16:creationId xmlns:a16="http://schemas.microsoft.com/office/drawing/2014/main" id="{B6007671-6D87-41C6-82C4-682302FD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530" y="5088498"/>
            <a:ext cx="1296987" cy="4333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N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개의 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소트 및 병렬 처리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5" name="직사각형 2">
            <a:extLst>
              <a:ext uri="{FF2B5EF4-FFF2-40B4-BE49-F238E27FC236}">
                <a16:creationId xmlns:a16="http://schemas.microsoft.com/office/drawing/2014/main" id="{EB647779-B8F4-4C0F-8E7B-046E768D2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56" y="4770998"/>
            <a:ext cx="1857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</p:txBody>
      </p:sp>
      <p:sp>
        <p:nvSpPr>
          <p:cNvPr id="66" name="직사각형 2">
            <a:extLst>
              <a:ext uri="{FF2B5EF4-FFF2-40B4-BE49-F238E27FC236}">
                <a16:creationId xmlns:a16="http://schemas.microsoft.com/office/drawing/2014/main" id="{77995A3A-B3BC-4F46-9D17-650906A81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243" y="3716897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7" name="직사각형 2">
            <a:extLst>
              <a:ext uri="{FF2B5EF4-FFF2-40B4-BE49-F238E27FC236}">
                <a16:creationId xmlns:a16="http://schemas.microsoft.com/office/drawing/2014/main" id="{54C1B4C6-9F44-4197-AA56-59440FAB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18" y="4102661"/>
            <a:ext cx="1111250" cy="31908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8" name="직사각형 2">
            <a:extLst>
              <a:ext uri="{FF2B5EF4-FFF2-40B4-BE49-F238E27FC236}">
                <a16:creationId xmlns:a16="http://schemas.microsoft.com/office/drawing/2014/main" id="{29D47D11-19BB-49B0-85BE-1BA706A65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718" y="4485247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Approve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69" name="AutoShape 407">
            <a:extLst>
              <a:ext uri="{FF2B5EF4-FFF2-40B4-BE49-F238E27FC236}">
                <a16:creationId xmlns:a16="http://schemas.microsoft.com/office/drawing/2014/main" id="{920B2BCF-C94A-45D1-8518-423090F5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29" y="3897982"/>
            <a:ext cx="1167629" cy="379534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승인처리 함수 호출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화살표: 위쪽/아래쪽 2">
            <a:extLst>
              <a:ext uri="{FF2B5EF4-FFF2-40B4-BE49-F238E27FC236}">
                <a16:creationId xmlns:a16="http://schemas.microsoft.com/office/drawing/2014/main" id="{71832E78-D1F0-496A-BD96-9D9B13F0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4220" y="3626145"/>
            <a:ext cx="153046" cy="236222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1" name="직사각형 155">
            <a:extLst>
              <a:ext uri="{FF2B5EF4-FFF2-40B4-BE49-F238E27FC236}">
                <a16:creationId xmlns:a16="http://schemas.microsoft.com/office/drawing/2014/main" id="{0B8EBE10-7DDB-4C7D-AF2C-BF47A0376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96" y="3117530"/>
            <a:ext cx="2538620" cy="3064048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화살표: 오른쪽 1">
            <a:extLst>
              <a:ext uri="{FF2B5EF4-FFF2-40B4-BE49-F238E27FC236}">
                <a16:creationId xmlns:a16="http://schemas.microsoft.com/office/drawing/2014/main" id="{F95DC885-6235-4085-8D67-9D6660A0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793" y="5658409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73" name="직사각형 176">
            <a:extLst>
              <a:ext uri="{FF2B5EF4-FFF2-40B4-BE49-F238E27FC236}">
                <a16:creationId xmlns:a16="http://schemas.microsoft.com/office/drawing/2014/main" id="{A0187433-5E7A-4B4F-A661-3B41C6268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669" y="5249430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74" name="직사각형 155">
            <a:extLst>
              <a:ext uri="{FF2B5EF4-FFF2-40B4-BE49-F238E27FC236}">
                <a16:creationId xmlns:a16="http://schemas.microsoft.com/office/drawing/2014/main" id="{21F5231D-45A7-4E44-B67D-8A3D6F62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536" y="4581128"/>
            <a:ext cx="1165977" cy="911190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순서도: 자기 디스크 74">
            <a:extLst>
              <a:ext uri="{FF2B5EF4-FFF2-40B4-BE49-F238E27FC236}">
                <a16:creationId xmlns:a16="http://schemas.microsoft.com/office/drawing/2014/main" id="{DA6710F3-0179-40CA-9D44-2466D74C4FD7}"/>
              </a:ext>
            </a:extLst>
          </p:cNvPr>
          <p:cNvSpPr/>
          <p:nvPr/>
        </p:nvSpPr>
        <p:spPr bwMode="auto">
          <a:xfrm>
            <a:off x="8668508" y="4678038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76" name="화살표: 위쪽/아래쪽 2">
            <a:extLst>
              <a:ext uri="{FF2B5EF4-FFF2-40B4-BE49-F238E27FC236}">
                <a16:creationId xmlns:a16="http://schemas.microsoft.com/office/drawing/2014/main" id="{3220A916-E2AE-45FF-8A0F-9C24C36F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742" y="4306854"/>
            <a:ext cx="153046" cy="236222"/>
          </a:xfrm>
          <a:prstGeom prst="upDownArrow">
            <a:avLst>
              <a:gd name="adj1" fmla="val 50000"/>
              <a:gd name="adj2" fmla="val 4994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F682C6E-2ADE-4159-98CC-8543550B409D}"/>
              </a:ext>
            </a:extLst>
          </p:cNvPr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137">
            <a:extLst>
              <a:ext uri="{FF2B5EF4-FFF2-40B4-BE49-F238E27FC236}">
                <a16:creationId xmlns:a16="http://schemas.microsoft.com/office/drawing/2014/main" id="{615B85CE-E51C-4AA4-BEEB-69403903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2" y="1402298"/>
            <a:ext cx="3120370" cy="11777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73025" tIns="36511" rIns="73025" bIns="36511" anchor="ctr"/>
          <a:lstStyle/>
          <a:p>
            <a:pPr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ko-KR" kern="0">
              <a:solidFill>
                <a:sysClr val="windowText" lastClr="000000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DD7E3D5-7592-47B5-9560-611B0DA4C437}"/>
              </a:ext>
            </a:extLst>
          </p:cNvPr>
          <p:cNvGrpSpPr/>
          <p:nvPr/>
        </p:nvGrpSpPr>
        <p:grpSpPr>
          <a:xfrm>
            <a:off x="3393290" y="1196752"/>
            <a:ext cx="3156782" cy="1379931"/>
            <a:chOff x="5097016" y="1196752"/>
            <a:chExt cx="4739072" cy="1379931"/>
          </a:xfrm>
        </p:grpSpPr>
        <p:sp>
          <p:nvSpPr>
            <p:cNvPr id="80" name="Rectangle 137">
              <a:extLst>
                <a:ext uri="{FF2B5EF4-FFF2-40B4-BE49-F238E27FC236}">
                  <a16:creationId xmlns:a16="http://schemas.microsoft.com/office/drawing/2014/main" id="{6C9DC74F-B933-40F2-AE29-0C9EA50E5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792A3C9-89FC-4F84-8977-425E8FC5BDA4}"/>
                </a:ext>
              </a:extLst>
            </p:cNvPr>
            <p:cNvSpPr txBox="1"/>
            <p:nvPr/>
          </p:nvSpPr>
          <p:spPr>
            <a:xfrm>
              <a:off x="5252536" y="1599649"/>
              <a:ext cx="4583552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메시지 관리기로 반입된 승인절차 메타정보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N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개의 승인절차서 소트 및 병렬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분석된 승인절차서를 이벤트처리기로 병렬 전달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이벤트처리기로 전달된 메타정보 제거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3788F6C-68C0-425D-9F60-859FF11AE1A0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 절차에 따른 메시지 처리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4896722-81BE-4D46-A97A-E6CDE48770F1}"/>
              </a:ext>
            </a:extLst>
          </p:cNvPr>
          <p:cNvSpPr txBox="1"/>
          <p:nvPr/>
        </p:nvSpPr>
        <p:spPr>
          <a:xfrm>
            <a:off x="96860" y="1601603"/>
            <a:ext cx="312794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Rest API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를 </a:t>
            </a:r>
            <a:r>
              <a:rPr lang="ko-KR" altLang="en-US" sz="1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통회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 전송된 정보를 메타정보 변환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승인의 구분에 따른 업무 프로세스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자료반출입시 암호화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비암호화 문서 이력관리 수행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C1676-7892-4799-8253-11F67CB89AAD}"/>
              </a:ext>
            </a:extLst>
          </p:cNvPr>
          <p:cNvGrpSpPr/>
          <p:nvPr/>
        </p:nvGrpSpPr>
        <p:grpSpPr>
          <a:xfrm>
            <a:off x="6633651" y="1196753"/>
            <a:ext cx="3117628" cy="1366469"/>
            <a:chOff x="5097016" y="1196752"/>
            <a:chExt cx="4680294" cy="1366469"/>
          </a:xfrm>
        </p:grpSpPr>
        <p:sp>
          <p:nvSpPr>
            <p:cNvPr id="90" name="Rectangle 137">
              <a:extLst>
                <a:ext uri="{FF2B5EF4-FFF2-40B4-BE49-F238E27FC236}">
                  <a16:creationId xmlns:a16="http://schemas.microsoft.com/office/drawing/2014/main" id="{87E09998-4E12-4325-ADC0-BD7F4F1A4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B0EA43-D0E7-44C0-8633-B03248022120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승인절차서의 승인 기능 수행</a:t>
              </a:r>
            </a:p>
          </p:txBody>
        </p:sp>
      </p:grpSp>
      <p:sp>
        <p:nvSpPr>
          <p:cNvPr id="105" name="Oval 86">
            <a:extLst>
              <a:ext uri="{FF2B5EF4-FFF2-40B4-BE49-F238E27FC236}">
                <a16:creationId xmlns:a16="http://schemas.microsoft.com/office/drawing/2014/main" id="{123E46CD-9B73-4E10-ACDE-16FB9D2746FA}"/>
              </a:ext>
            </a:extLst>
          </p:cNvPr>
          <p:cNvSpPr>
            <a:spLocks/>
          </p:cNvSpPr>
          <p:nvPr/>
        </p:nvSpPr>
        <p:spPr bwMode="auto">
          <a:xfrm>
            <a:off x="350668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106" name="Oval 86">
            <a:extLst>
              <a:ext uri="{FF2B5EF4-FFF2-40B4-BE49-F238E27FC236}">
                <a16:creationId xmlns:a16="http://schemas.microsoft.com/office/drawing/2014/main" id="{B05A6347-FEB9-4788-B977-16EA7BC641E4}"/>
              </a:ext>
            </a:extLst>
          </p:cNvPr>
          <p:cNvSpPr>
            <a:spLocks/>
          </p:cNvSpPr>
          <p:nvPr/>
        </p:nvSpPr>
        <p:spPr bwMode="auto">
          <a:xfrm>
            <a:off x="6747042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BBCA39-9B35-4BCD-AFE5-0D78159AFE03}"/>
              </a:ext>
            </a:extLst>
          </p:cNvPr>
          <p:cNvSpPr txBox="1"/>
          <p:nvPr/>
        </p:nvSpPr>
        <p:spPr>
          <a:xfrm>
            <a:off x="150613" y="1196752"/>
            <a:ext cx="3116463" cy="3539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tIns="90000" bIns="90000" rtlCol="0" anchor="t">
            <a:spAutoFit/>
          </a:bodyPr>
          <a:lstStyle/>
          <a:p>
            <a:pPr latinLnBrk="0">
              <a:lnSpc>
                <a:spcPts val="1500"/>
              </a:lnSpc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       메시지관리기를 통한 메타정보 분석</a:t>
            </a:r>
          </a:p>
        </p:txBody>
      </p:sp>
      <p:sp>
        <p:nvSpPr>
          <p:cNvPr id="108" name="Oval 86">
            <a:extLst>
              <a:ext uri="{FF2B5EF4-FFF2-40B4-BE49-F238E27FC236}">
                <a16:creationId xmlns:a16="http://schemas.microsoft.com/office/drawing/2014/main" id="{7C209EBB-5E54-46FC-BFF9-B237AFA9E469}"/>
              </a:ext>
            </a:extLst>
          </p:cNvPr>
          <p:cNvSpPr>
            <a:spLocks/>
          </p:cNvSpPr>
          <p:nvPr/>
        </p:nvSpPr>
        <p:spPr bwMode="auto">
          <a:xfrm>
            <a:off x="266322" y="1261085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grpSp>
        <p:nvGrpSpPr>
          <p:cNvPr id="112" name="Group 46">
            <a:extLst>
              <a:ext uri="{FF2B5EF4-FFF2-40B4-BE49-F238E27FC236}">
                <a16:creationId xmlns:a16="http://schemas.microsoft.com/office/drawing/2014/main" id="{277D46FD-836D-4C39-9EDC-664BB8592E61}"/>
              </a:ext>
            </a:extLst>
          </p:cNvPr>
          <p:cNvGrpSpPr/>
          <p:nvPr/>
        </p:nvGrpSpPr>
        <p:grpSpPr>
          <a:xfrm rot="10800000" flipH="1">
            <a:off x="3081928" y="1845960"/>
            <a:ext cx="502920" cy="502920"/>
            <a:chOff x="-819463" y="4450080"/>
            <a:chExt cx="548640" cy="548640"/>
          </a:xfrm>
        </p:grpSpPr>
        <p:sp>
          <p:nvSpPr>
            <p:cNvPr id="117" name="Oval 41">
              <a:extLst>
                <a:ext uri="{FF2B5EF4-FFF2-40B4-BE49-F238E27FC236}">
                  <a16:creationId xmlns:a16="http://schemas.microsoft.com/office/drawing/2014/main" id="{B7F6BD1B-A42B-4BE7-872B-08D388852E1E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Isosceles Triangle 42">
              <a:extLst>
                <a:ext uri="{FF2B5EF4-FFF2-40B4-BE49-F238E27FC236}">
                  <a16:creationId xmlns:a16="http://schemas.microsoft.com/office/drawing/2014/main" id="{2B8851E6-AF1A-4F70-917B-730039A8D586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122" name="Group 46">
            <a:extLst>
              <a:ext uri="{FF2B5EF4-FFF2-40B4-BE49-F238E27FC236}">
                <a16:creationId xmlns:a16="http://schemas.microsoft.com/office/drawing/2014/main" id="{A9AE1BBC-F208-40C5-98F5-5C06B47946AC}"/>
              </a:ext>
            </a:extLst>
          </p:cNvPr>
          <p:cNvGrpSpPr/>
          <p:nvPr/>
        </p:nvGrpSpPr>
        <p:grpSpPr>
          <a:xfrm rot="10800000" flipH="1">
            <a:off x="6322289" y="1845960"/>
            <a:ext cx="502920" cy="502920"/>
            <a:chOff x="-819463" y="4450080"/>
            <a:chExt cx="548640" cy="548640"/>
          </a:xfrm>
        </p:grpSpPr>
        <p:sp>
          <p:nvSpPr>
            <p:cNvPr id="123" name="Oval 41">
              <a:extLst>
                <a:ext uri="{FF2B5EF4-FFF2-40B4-BE49-F238E27FC236}">
                  <a16:creationId xmlns:a16="http://schemas.microsoft.com/office/drawing/2014/main" id="{FED9A48B-7296-4DC9-80E5-CAF950BE88D3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Isosceles Triangle 42">
              <a:extLst>
                <a:ext uri="{FF2B5EF4-FFF2-40B4-BE49-F238E27FC236}">
                  <a16:creationId xmlns:a16="http://schemas.microsoft.com/office/drawing/2014/main" id="{829B7AEF-409C-4F11-92D6-B265A7F55985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ABAA4A8D-968B-4F08-8999-5A79054D863C}"/>
              </a:ext>
            </a:extLst>
          </p:cNvPr>
          <p:cNvSpPr txBox="1"/>
          <p:nvPr/>
        </p:nvSpPr>
        <p:spPr>
          <a:xfrm>
            <a:off x="6717228" y="1601603"/>
            <a:ext cx="311762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병렬로 반입된 승인절차서의 처리 함수 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해당 승인신청자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승인자에게 승인절차서 내역 전송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신규 승인절차서 반입 대기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프로세스의 모든 입출력 내역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DB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로 저장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26" name="Oval 86">
            <a:extLst>
              <a:ext uri="{FF2B5EF4-FFF2-40B4-BE49-F238E27FC236}">
                <a16:creationId xmlns:a16="http://schemas.microsoft.com/office/drawing/2014/main" id="{1D31A73F-4BC2-45EF-99AF-3BE6305D928C}"/>
              </a:ext>
            </a:extLst>
          </p:cNvPr>
          <p:cNvSpPr>
            <a:spLocks/>
          </p:cNvSpPr>
          <p:nvPr/>
        </p:nvSpPr>
        <p:spPr bwMode="auto">
          <a:xfrm>
            <a:off x="2335293" y="542074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3</a:t>
            </a:r>
          </a:p>
        </p:txBody>
      </p:sp>
      <p:sp>
        <p:nvSpPr>
          <p:cNvPr id="127" name="Oval 86">
            <a:extLst>
              <a:ext uri="{FF2B5EF4-FFF2-40B4-BE49-F238E27FC236}">
                <a16:creationId xmlns:a16="http://schemas.microsoft.com/office/drawing/2014/main" id="{3E7284F6-E796-48DB-80D1-014325B75FC3}"/>
              </a:ext>
            </a:extLst>
          </p:cNvPr>
          <p:cNvSpPr>
            <a:spLocks/>
          </p:cNvSpPr>
          <p:nvPr/>
        </p:nvSpPr>
        <p:spPr bwMode="auto">
          <a:xfrm>
            <a:off x="5551189" y="542074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129" name="Oval 86">
            <a:extLst>
              <a:ext uri="{FF2B5EF4-FFF2-40B4-BE49-F238E27FC236}">
                <a16:creationId xmlns:a16="http://schemas.microsoft.com/office/drawing/2014/main" id="{017D71ED-2EE1-49CF-B81A-F0F4CA788F1A}"/>
              </a:ext>
            </a:extLst>
          </p:cNvPr>
          <p:cNvSpPr>
            <a:spLocks/>
          </p:cNvSpPr>
          <p:nvPr/>
        </p:nvSpPr>
        <p:spPr bwMode="auto">
          <a:xfrm>
            <a:off x="9229892" y="3622793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C45227B-8ACE-486F-A8BF-8D77D7BD3662}"/>
              </a:ext>
            </a:extLst>
          </p:cNvPr>
          <p:cNvSpPr/>
          <p:nvPr/>
        </p:nvSpPr>
        <p:spPr bwMode="auto">
          <a:xfrm>
            <a:off x="6633650" y="1207186"/>
            <a:ext cx="3117625" cy="137993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B2A8161-6A34-4367-A25B-5CC31AAA56CD}"/>
              </a:ext>
            </a:extLst>
          </p:cNvPr>
          <p:cNvSpPr/>
          <p:nvPr/>
        </p:nvSpPr>
        <p:spPr bwMode="auto">
          <a:xfrm>
            <a:off x="157088" y="1196752"/>
            <a:ext cx="3109988" cy="137993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9129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2636169"/>
            <a:ext cx="9906000" cy="381716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6</a:t>
            </a:fld>
            <a:endParaRPr kumimoji="0"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0" y="10527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13" y="2784680"/>
            <a:ext cx="9600667" cy="3524641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2771453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프레임워크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2.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프레임워크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이벤트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처리기의 승인함수 호출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86" name="직사각형 155">
            <a:extLst>
              <a:ext uri="{FF2B5EF4-FFF2-40B4-BE49-F238E27FC236}">
                <a16:creationId xmlns:a16="http://schemas.microsoft.com/office/drawing/2014/main" id="{F8641098-0B47-4F1E-A4D9-8003C3A1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12" y="3121988"/>
            <a:ext cx="2593392" cy="29912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AutoShape 407" descr="Box_blue">
            <a:extLst>
              <a:ext uri="{FF2B5EF4-FFF2-40B4-BE49-F238E27FC236}">
                <a16:creationId xmlns:a16="http://schemas.microsoft.com/office/drawing/2014/main" id="{EB5AEB50-E847-4D2D-9B2E-B94F9D64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87" y="4416068"/>
            <a:ext cx="771921" cy="3952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처리기</a:t>
            </a:r>
          </a:p>
        </p:txBody>
      </p:sp>
      <p:sp>
        <p:nvSpPr>
          <p:cNvPr id="91" name="직사각형 155">
            <a:extLst>
              <a:ext uri="{FF2B5EF4-FFF2-40B4-BE49-F238E27FC236}">
                <a16:creationId xmlns:a16="http://schemas.microsoft.com/office/drawing/2014/main" id="{1F4FDFC7-2A94-418F-92BC-9A4191FF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498" y="3121988"/>
            <a:ext cx="3042482" cy="2991252"/>
          </a:xfrm>
          <a:prstGeom prst="rect">
            <a:avLst/>
          </a:prstGeom>
          <a:noFill/>
          <a:ln w="285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화살표: 위쪽/아래쪽 139">
            <a:extLst>
              <a:ext uri="{FF2B5EF4-FFF2-40B4-BE49-F238E27FC236}">
                <a16:creationId xmlns:a16="http://schemas.microsoft.com/office/drawing/2014/main" id="{460FF718-13CF-4192-B8DB-701333628F2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55076" y="4448491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05" name="AutoShape 392" descr="Box_blue">
            <a:extLst>
              <a:ext uri="{FF2B5EF4-FFF2-40B4-BE49-F238E27FC236}">
                <a16:creationId xmlns:a16="http://schemas.microsoft.com/office/drawing/2014/main" id="{FB0A8252-A4EE-4EA0-BE67-6E4886E273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35969" y="3211242"/>
            <a:ext cx="2806583" cy="2814638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AutoShape 407" descr="Box_blue">
            <a:extLst>
              <a:ext uri="{FF2B5EF4-FFF2-40B4-BE49-F238E27FC236}">
                <a16:creationId xmlns:a16="http://schemas.microsoft.com/office/drawing/2014/main" id="{206F7F41-A0F0-499B-8B9F-391C6786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138" y="3502200"/>
            <a:ext cx="1059113" cy="3317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Request(info)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AutoShape 407">
            <a:extLst>
              <a:ext uri="{FF2B5EF4-FFF2-40B4-BE49-F238E27FC236}">
                <a16:creationId xmlns:a16="http://schemas.microsoft.com/office/drawing/2014/main" id="{DE86F339-6D74-4A6B-84DB-CFCF8B40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164" y="5469514"/>
            <a:ext cx="2435203" cy="379534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b="1" dirty="0">
                <a:latin typeface="맑은 고딕" pitchFamily="50" charset="-127"/>
                <a:ea typeface="맑은 고딕" pitchFamily="50" charset="-127"/>
                <a:cs typeface="산돌고딕 L"/>
              </a:rPr>
              <a:t>승인처리 함수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Python 3.6.6 –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</a:t>
            </a:r>
          </a:p>
        </p:txBody>
      </p:sp>
      <p:sp>
        <p:nvSpPr>
          <p:cNvPr id="117" name="AutoShape 407" descr="Box_blue">
            <a:extLst>
              <a:ext uri="{FF2B5EF4-FFF2-40B4-BE49-F238E27FC236}">
                <a16:creationId xmlns:a16="http://schemas.microsoft.com/office/drawing/2014/main" id="{CC9FDF32-F8E8-461C-A1E2-E2F8303AD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663" y="3505029"/>
            <a:ext cx="1059113" cy="3317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Approve(info)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AutoShape 407" descr="Box_blue">
            <a:extLst>
              <a:ext uri="{FF2B5EF4-FFF2-40B4-BE49-F238E27FC236}">
                <a16:creationId xmlns:a16="http://schemas.microsoft.com/office/drawing/2014/main" id="{1E7FB097-CECA-4FA2-A6C9-95CA9DE1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44" y="4428471"/>
            <a:ext cx="1076575" cy="32226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Cancel(info)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AutoShape 407" descr="Box_blue">
            <a:extLst>
              <a:ext uri="{FF2B5EF4-FFF2-40B4-BE49-F238E27FC236}">
                <a16:creationId xmlns:a16="http://schemas.microsoft.com/office/drawing/2014/main" id="{6BE8E854-9BE3-4C24-9429-33B223A3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353" y="4433674"/>
            <a:ext cx="1076575" cy="3222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Reject(info)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AutoShape 407" descr="Box_blue">
            <a:extLst>
              <a:ext uri="{FF2B5EF4-FFF2-40B4-BE49-F238E27FC236}">
                <a16:creationId xmlns:a16="http://schemas.microsoft.com/office/drawing/2014/main" id="{204840B0-0086-4655-BF9B-8A449674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416" y="3973941"/>
            <a:ext cx="1076575" cy="331787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RequestConfirm(info)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AutoShape 407" descr="Box_blue">
            <a:extLst>
              <a:ext uri="{FF2B5EF4-FFF2-40B4-BE49-F238E27FC236}">
                <a16:creationId xmlns:a16="http://schemas.microsoft.com/office/drawing/2014/main" id="{C95C0F66-3F9D-4A5B-A666-D6067B48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663" y="3975418"/>
            <a:ext cx="1076575" cy="3317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ApproveConfirm(info)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AutoShape 407" descr="Box_blue">
            <a:extLst>
              <a:ext uri="{FF2B5EF4-FFF2-40B4-BE49-F238E27FC236}">
                <a16:creationId xmlns:a16="http://schemas.microsoft.com/office/drawing/2014/main" id="{61CB4130-027B-45E2-9034-697B55B2D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353" y="4867310"/>
            <a:ext cx="1076575" cy="320675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Rejectconfirm(info)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AutoShape 407" descr="Box_blue">
            <a:extLst>
              <a:ext uri="{FF2B5EF4-FFF2-40B4-BE49-F238E27FC236}">
                <a16:creationId xmlns:a16="http://schemas.microsoft.com/office/drawing/2014/main" id="{8101783A-F9D7-4FB9-A906-7661ADC9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044" y="4862985"/>
            <a:ext cx="1076575" cy="32226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함수</a:t>
            </a:r>
          </a:p>
        </p:txBody>
      </p:sp>
      <p:sp>
        <p:nvSpPr>
          <p:cNvPr id="135" name="화살표: 위쪽/아래쪽 139">
            <a:extLst>
              <a:ext uri="{FF2B5EF4-FFF2-40B4-BE49-F238E27FC236}">
                <a16:creationId xmlns:a16="http://schemas.microsoft.com/office/drawing/2014/main" id="{4D6054EA-7397-4910-98B1-88C16F13F7E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13568" y="4445781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36" name="직사각형 176">
            <a:extLst>
              <a:ext uri="{FF2B5EF4-FFF2-40B4-BE49-F238E27FC236}">
                <a16:creationId xmlns:a16="http://schemas.microsoft.com/office/drawing/2014/main" id="{2B911A4B-14DA-445F-815C-6D06A187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644" y="484038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38" name="직사각형 155">
            <a:extLst>
              <a:ext uri="{FF2B5EF4-FFF2-40B4-BE49-F238E27FC236}">
                <a16:creationId xmlns:a16="http://schemas.microsoft.com/office/drawing/2014/main" id="{35A3FC0C-F9F2-41B9-804F-E2CC18FD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12" y="4055107"/>
            <a:ext cx="1165977" cy="110502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화살표: 위쪽/아래쪽 139">
            <a:extLst>
              <a:ext uri="{FF2B5EF4-FFF2-40B4-BE49-F238E27FC236}">
                <a16:creationId xmlns:a16="http://schemas.microsoft.com/office/drawing/2014/main" id="{6DC74F49-013F-4E4C-9461-FD4259CE298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875585" y="4440632"/>
            <a:ext cx="170650" cy="335864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40" name="순서도: 자기 디스크 139">
            <a:extLst>
              <a:ext uri="{FF2B5EF4-FFF2-40B4-BE49-F238E27FC236}">
                <a16:creationId xmlns:a16="http://schemas.microsoft.com/office/drawing/2014/main" id="{E6D255BF-0457-4FA4-9346-6DFE1758BEFE}"/>
              </a:ext>
            </a:extLst>
          </p:cNvPr>
          <p:cNvSpPr/>
          <p:nvPr/>
        </p:nvSpPr>
        <p:spPr bwMode="auto">
          <a:xfrm>
            <a:off x="8452485" y="4268992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0925B6D5-5EFF-413E-B07F-34B5DEFC87F0}"/>
              </a:ext>
            </a:extLst>
          </p:cNvPr>
          <p:cNvGrpSpPr/>
          <p:nvPr/>
        </p:nvGrpSpPr>
        <p:grpSpPr>
          <a:xfrm>
            <a:off x="150606" y="1196752"/>
            <a:ext cx="3156782" cy="1379931"/>
            <a:chOff x="5097016" y="1196752"/>
            <a:chExt cx="4739072" cy="1379931"/>
          </a:xfrm>
        </p:grpSpPr>
        <p:sp>
          <p:nvSpPr>
            <p:cNvPr id="163" name="Rectangle 137">
              <a:extLst>
                <a:ext uri="{FF2B5EF4-FFF2-40B4-BE49-F238E27FC236}">
                  <a16:creationId xmlns:a16="http://schemas.microsoft.com/office/drawing/2014/main" id="{6FF7468A-B6D0-4BF2-B9B1-604080333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44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80D6AE7-D5AA-44A9-A46B-A7CE75F16583}"/>
                </a:ext>
              </a:extLst>
            </p:cNvPr>
            <p:cNvSpPr txBox="1"/>
            <p:nvPr/>
          </p:nvSpPr>
          <p:spPr>
            <a:xfrm>
              <a:off x="5252536" y="1599649"/>
              <a:ext cx="4583552" cy="9387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메시지 관리기로 반입된 승인절차 메타정보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N</a:t>
              </a: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개의 승인절차서 소트 및 병렬 분석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분석된 승인절차서를 이벤트처리기로 병렬 전달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  <a:p>
              <a:pPr marL="107998" indent="-107998" latinLnBrk="0">
                <a:lnSpc>
                  <a:spcPts val="12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latin typeface="맑은 고딕" pitchFamily="50" charset="-127"/>
                  <a:ea typeface="맑은 고딕" pitchFamily="50" charset="-127"/>
                  <a:cs typeface="Segoe UI"/>
                </a:rPr>
                <a:t>이벤트처리기로 전달된 메타정보 제거</a:t>
              </a:r>
              <a:endPara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FE31D83-0135-4CC5-BBAB-60EBDBBCFAB6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 절차에 따른 메시지 처리</a:t>
              </a: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A6F3880B-A6DC-4D23-988D-680B3001A1C7}"/>
              </a:ext>
            </a:extLst>
          </p:cNvPr>
          <p:cNvGrpSpPr/>
          <p:nvPr/>
        </p:nvGrpSpPr>
        <p:grpSpPr>
          <a:xfrm>
            <a:off x="3390966" y="1196753"/>
            <a:ext cx="3117628" cy="1366469"/>
            <a:chOff x="5097016" y="1196752"/>
            <a:chExt cx="4680294" cy="1366469"/>
          </a:xfrm>
        </p:grpSpPr>
        <p:sp>
          <p:nvSpPr>
            <p:cNvPr id="167" name="Rectangle 137">
              <a:extLst>
                <a:ext uri="{FF2B5EF4-FFF2-40B4-BE49-F238E27FC236}">
                  <a16:creationId xmlns:a16="http://schemas.microsoft.com/office/drawing/2014/main" id="{B6502613-39F2-44B0-8ADB-0AC22AF45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7016" y="1431827"/>
              <a:ext cx="4680294" cy="1131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73025" tIns="36511" rIns="73025" bIns="36511" anchor="ctr"/>
            <a:lstStyle/>
            <a:p>
              <a:pPr defTabSz="914383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ko-KR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503E965-B74C-4B0D-993D-750594AB09D2}"/>
                </a:ext>
              </a:extLst>
            </p:cNvPr>
            <p:cNvSpPr txBox="1"/>
            <p:nvPr/>
          </p:nvSpPr>
          <p:spPr>
            <a:xfrm>
              <a:off x="5097016" y="1196752"/>
              <a:ext cx="4680294" cy="3539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tIns="90000" bIns="90000" rtlCol="0" anchor="t">
              <a:spAutoFit/>
            </a:bodyPr>
            <a:lstStyle/>
            <a:p>
              <a:pPr latinLnBrk="0">
                <a:lnSpc>
                  <a:spcPts val="1500"/>
                </a:lnSpc>
              </a:pPr>
              <a:r>
                <a:rPr lang="ko-KR" altLang="en-US" sz="1000" b="1" kern="0" spc="-30" dirty="0">
                  <a:ln w="3175">
                    <a:solidFill>
                      <a:sysClr val="window" lastClr="FFFFFF">
                        <a:alpha val="0"/>
                      </a:sys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Segoe UI"/>
                </a:rPr>
                <a:t>         승인절차서의 승인 기능 수행</a:t>
              </a:r>
            </a:p>
          </p:txBody>
        </p:sp>
      </p:grpSp>
      <p:sp>
        <p:nvSpPr>
          <p:cNvPr id="170" name="Oval 86">
            <a:extLst>
              <a:ext uri="{FF2B5EF4-FFF2-40B4-BE49-F238E27FC236}">
                <a16:creationId xmlns:a16="http://schemas.microsoft.com/office/drawing/2014/main" id="{B850D79B-0202-4168-9DAD-4B723B9AEF5A}"/>
              </a:ext>
            </a:extLst>
          </p:cNvPr>
          <p:cNvSpPr>
            <a:spLocks/>
          </p:cNvSpPr>
          <p:nvPr/>
        </p:nvSpPr>
        <p:spPr bwMode="auto">
          <a:xfrm>
            <a:off x="263998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  <p:sp>
        <p:nvSpPr>
          <p:cNvPr id="171" name="Oval 86">
            <a:extLst>
              <a:ext uri="{FF2B5EF4-FFF2-40B4-BE49-F238E27FC236}">
                <a16:creationId xmlns:a16="http://schemas.microsoft.com/office/drawing/2014/main" id="{D493A08E-F4F9-45DE-ABFC-CB4287CA77A9}"/>
              </a:ext>
            </a:extLst>
          </p:cNvPr>
          <p:cNvSpPr>
            <a:spLocks/>
          </p:cNvSpPr>
          <p:nvPr/>
        </p:nvSpPr>
        <p:spPr bwMode="auto">
          <a:xfrm>
            <a:off x="3504358" y="1268761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grpSp>
        <p:nvGrpSpPr>
          <p:cNvPr id="172" name="Group 46">
            <a:extLst>
              <a:ext uri="{FF2B5EF4-FFF2-40B4-BE49-F238E27FC236}">
                <a16:creationId xmlns:a16="http://schemas.microsoft.com/office/drawing/2014/main" id="{0D741C9B-4960-4E36-A758-52D04B8148A9}"/>
              </a:ext>
            </a:extLst>
          </p:cNvPr>
          <p:cNvGrpSpPr/>
          <p:nvPr/>
        </p:nvGrpSpPr>
        <p:grpSpPr>
          <a:xfrm rot="10800000" flipH="1">
            <a:off x="3079604" y="1845960"/>
            <a:ext cx="502920" cy="502920"/>
            <a:chOff x="-819463" y="4450080"/>
            <a:chExt cx="548640" cy="548640"/>
          </a:xfrm>
        </p:grpSpPr>
        <p:sp>
          <p:nvSpPr>
            <p:cNvPr id="173" name="Oval 41">
              <a:extLst>
                <a:ext uri="{FF2B5EF4-FFF2-40B4-BE49-F238E27FC236}">
                  <a16:creationId xmlns:a16="http://schemas.microsoft.com/office/drawing/2014/main" id="{D4281585-E45D-419E-99C9-8BC44F4909B8}"/>
                </a:ext>
              </a:extLst>
            </p:cNvPr>
            <p:cNvSpPr/>
            <p:nvPr/>
          </p:nvSpPr>
          <p:spPr>
            <a:xfrm>
              <a:off x="-819463" y="4450080"/>
              <a:ext cx="548640" cy="548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4" name="Isosceles Triangle 42">
              <a:extLst>
                <a:ext uri="{FF2B5EF4-FFF2-40B4-BE49-F238E27FC236}">
                  <a16:creationId xmlns:a16="http://schemas.microsoft.com/office/drawing/2014/main" id="{3BE1B4BC-09A3-4F6F-8485-7FD52620F636}"/>
                </a:ext>
              </a:extLst>
            </p:cNvPr>
            <p:cNvSpPr/>
            <p:nvPr/>
          </p:nvSpPr>
          <p:spPr>
            <a:xfrm rot="5400000">
              <a:off x="-655320" y="4610100"/>
              <a:ext cx="304800" cy="2286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32F99D5-1241-4C15-9101-AE0A4FD65F95}"/>
              </a:ext>
            </a:extLst>
          </p:cNvPr>
          <p:cNvSpPr txBox="1"/>
          <p:nvPr/>
        </p:nvSpPr>
        <p:spPr>
          <a:xfrm>
            <a:off x="3474543" y="1601603"/>
            <a:ext cx="3117629" cy="9387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병렬로 반입된 승인절차서의 처리 함수 호출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승인정보 유통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DB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의 승인신청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내역 분석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 프로세스의 모든 입출력 내역 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DB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로 저장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  <a:p>
            <a:pPr marL="107998" indent="-107998" latinLnBrk="0">
              <a:lnSpc>
                <a:spcPts val="1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해당 승인신청자</a:t>
            </a:r>
            <a:r>
              <a:rPr lang="en-US" altLang="ko-KR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/</a:t>
            </a:r>
            <a:r>
              <a:rPr lang="ko-KR" altLang="en-US" sz="1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latin typeface="맑은 고딕" pitchFamily="50" charset="-127"/>
                <a:ea typeface="맑은 고딕" pitchFamily="50" charset="-127"/>
                <a:cs typeface="Segoe UI"/>
              </a:rPr>
              <a:t>승인자에게 승인절차서 내역 전송</a:t>
            </a:r>
            <a:endParaRPr lang="en-US" altLang="ko-KR" sz="10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77" name="AutoShape 392" descr="Box_blue">
            <a:extLst>
              <a:ext uri="{FF2B5EF4-FFF2-40B4-BE49-F238E27FC236}">
                <a16:creationId xmlns:a16="http://schemas.microsoft.com/office/drawing/2014/main" id="{7FE0DC56-030E-4AA7-871E-533B4579F2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8544" y="3140969"/>
            <a:ext cx="1949450" cy="2949575"/>
          </a:xfrm>
          <a:prstGeom prst="roundRect">
            <a:avLst>
              <a:gd name="adj" fmla="val 1666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spcBef>
                <a:spcPct val="50000"/>
              </a:spcBef>
              <a:buClr>
                <a:srgbClr val="3493C8"/>
              </a:buClr>
              <a:buSzPct val="80000"/>
              <a:buFont typeface="Wingdings" panose="05000000000000000000" pitchFamily="2" charset="2"/>
              <a:buNone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8" name="AutoShape 407" descr="Box_blue">
            <a:extLst>
              <a:ext uri="{FF2B5EF4-FFF2-40B4-BE49-F238E27FC236}">
                <a16:creationId xmlns:a16="http://schemas.microsoft.com/office/drawing/2014/main" id="{F9453A36-5327-4AFC-8AB9-4EF32A44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01" y="5601008"/>
            <a:ext cx="1658937" cy="328613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Message Queue Thread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2">
            <a:extLst>
              <a:ext uri="{FF2B5EF4-FFF2-40B4-BE49-F238E27FC236}">
                <a16:creationId xmlns:a16="http://schemas.microsoft.com/office/drawing/2014/main" id="{CCA4A206-34C6-4170-AEE8-F893C9C2C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94" y="3294956"/>
            <a:ext cx="1111250" cy="320675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0" name="직사각형 2">
            <a:extLst>
              <a:ext uri="{FF2B5EF4-FFF2-40B4-BE49-F238E27FC236}">
                <a16:creationId xmlns:a16="http://schemas.microsoft.com/office/drawing/2014/main" id="{0758E87C-A5D0-44DE-B34D-261D776D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382" y="5053905"/>
            <a:ext cx="1296987" cy="4333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N </a:t>
            </a: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개의 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소트 및 병렬 처리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1" name="직사각형 2">
            <a:extLst>
              <a:ext uri="{FF2B5EF4-FFF2-40B4-BE49-F238E27FC236}">
                <a16:creationId xmlns:a16="http://schemas.microsoft.com/office/drawing/2014/main" id="{B179B367-3C9F-4B86-B816-E7BB6AECD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08" y="4736405"/>
            <a:ext cx="18573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  <a:p>
            <a:pPr fontAlgn="ctr">
              <a:lnSpc>
                <a:spcPct val="50000"/>
              </a:lnSpc>
              <a:buFont typeface="Symbol" panose="05050102010706020507" pitchFamily="18" charset="2"/>
              <a:buNone/>
            </a:pPr>
            <a:r>
              <a:rPr lang="en-US" altLang="ko-KR" sz="800" b="1">
                <a:latin typeface="한양가는헤드라인" pitchFamily="18" charset="-127"/>
                <a:ea typeface="한양가는헤드라인" pitchFamily="18" charset="-127"/>
              </a:rPr>
              <a:t>.</a:t>
            </a:r>
          </a:p>
        </p:txBody>
      </p:sp>
      <p:sp>
        <p:nvSpPr>
          <p:cNvPr id="182" name="직사각형 2">
            <a:extLst>
              <a:ext uri="{FF2B5EF4-FFF2-40B4-BE49-F238E27FC236}">
                <a16:creationId xmlns:a16="http://schemas.microsoft.com/office/drawing/2014/main" id="{9C722CAB-6048-4DD2-B652-AA518326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094" y="3682305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3" name="직사각형 2">
            <a:extLst>
              <a:ext uri="{FF2B5EF4-FFF2-40B4-BE49-F238E27FC236}">
                <a16:creationId xmlns:a16="http://schemas.microsoft.com/office/drawing/2014/main" id="{86705A71-170D-4AB9-B93F-0458279B0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69" y="4068069"/>
            <a:ext cx="1111250" cy="319087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Request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4" name="직사각형 2">
            <a:extLst>
              <a:ext uri="{FF2B5EF4-FFF2-40B4-BE49-F238E27FC236}">
                <a16:creationId xmlns:a16="http://schemas.microsoft.com/office/drawing/2014/main" id="{B43467F1-5D71-4ED1-9F02-4EADD813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69" y="4450655"/>
            <a:ext cx="1111250" cy="319088"/>
          </a:xfrm>
          <a:prstGeom prst="rect">
            <a:avLst/>
          </a:prstGeom>
          <a:solidFill>
            <a:srgbClr val="CDCDCD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buFont typeface="Symbol" panose="05050102010706020507" pitchFamily="18" charset="2"/>
              <a:buNone/>
            </a:pPr>
            <a:r>
              <a:rPr lang="en-US" altLang="ko-KR" sz="800">
                <a:latin typeface="한양가는헤드라인" pitchFamily="18" charset="-127"/>
                <a:ea typeface="한양가는헤드라인" pitchFamily="18" charset="-127"/>
              </a:rPr>
              <a:t>Type: Approve</a:t>
            </a:r>
          </a:p>
          <a:p>
            <a:pPr fontAlgn="ctr">
              <a:buFont typeface="Symbol" panose="05050102010706020507" pitchFamily="18" charset="2"/>
              <a:buNone/>
            </a:pPr>
            <a:r>
              <a:rPr lang="ko-KR" altLang="en-US" sz="800" b="1">
                <a:latin typeface="한양가는헤드라인" pitchFamily="18" charset="-127"/>
                <a:ea typeface="한양가는헤드라인" pitchFamily="18" charset="-127"/>
              </a:rPr>
              <a:t>승인절차서</a:t>
            </a:r>
            <a:endParaRPr lang="en-US" altLang="ko-KR" sz="800" b="1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C936412-CF48-4482-A34E-B178BE888D80}"/>
              </a:ext>
            </a:extLst>
          </p:cNvPr>
          <p:cNvSpPr/>
          <p:nvPr/>
        </p:nvSpPr>
        <p:spPr bwMode="auto">
          <a:xfrm>
            <a:off x="147369" y="1187275"/>
            <a:ext cx="3117625" cy="1379930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Oval 86">
            <a:extLst>
              <a:ext uri="{FF2B5EF4-FFF2-40B4-BE49-F238E27FC236}">
                <a16:creationId xmlns:a16="http://schemas.microsoft.com/office/drawing/2014/main" id="{2700D53C-BEDE-4ABE-AFE4-E2230F11E5CB}"/>
              </a:ext>
            </a:extLst>
          </p:cNvPr>
          <p:cNvSpPr>
            <a:spLocks/>
          </p:cNvSpPr>
          <p:nvPr/>
        </p:nvSpPr>
        <p:spPr bwMode="auto">
          <a:xfrm>
            <a:off x="6098837" y="3177999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5</a:t>
            </a:r>
          </a:p>
        </p:txBody>
      </p:sp>
      <p:sp>
        <p:nvSpPr>
          <p:cNvPr id="187" name="Oval 86">
            <a:extLst>
              <a:ext uri="{FF2B5EF4-FFF2-40B4-BE49-F238E27FC236}">
                <a16:creationId xmlns:a16="http://schemas.microsoft.com/office/drawing/2014/main" id="{DD1F5B81-4D79-4B6A-B789-7A51AD86E437}"/>
              </a:ext>
            </a:extLst>
          </p:cNvPr>
          <p:cNvSpPr>
            <a:spLocks/>
          </p:cNvSpPr>
          <p:nvPr/>
        </p:nvSpPr>
        <p:spPr bwMode="auto">
          <a:xfrm>
            <a:off x="1745518" y="3037920"/>
            <a:ext cx="222183" cy="223699"/>
          </a:xfrm>
          <a:prstGeom prst="ellipse">
            <a:avLst/>
          </a:prstGeom>
          <a:gradFill>
            <a:gsLst>
              <a:gs pos="100000">
                <a:srgbClr val="ABDFF0">
                  <a:lumMod val="36000"/>
                </a:srgbClr>
              </a:gs>
              <a:gs pos="0">
                <a:srgbClr val="0096D6"/>
              </a:gs>
            </a:gsLst>
            <a:lin ang="5400000" scaled="0"/>
          </a:gradFill>
          <a:ln w="25400" cap="flat" cmpd="sng" algn="ctr">
            <a:solidFill>
              <a:srgbClr val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83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000" b="1" kern="0" dirty="0">
                <a:solidFill>
                  <a:srgbClr val="FFFFFF"/>
                </a:solidFill>
                <a:latin typeface="Arial"/>
                <a:ea typeface="+mn-ea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7514461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7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흐름도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132" name="직사각형 155">
            <a:extLst>
              <a:ext uri="{FF2B5EF4-FFF2-40B4-BE49-F238E27FC236}">
                <a16:creationId xmlns:a16="http://schemas.microsoft.com/office/drawing/2014/main" id="{EF3F6A7C-C2AF-48B0-BBEF-79B32836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336" y="1812136"/>
            <a:ext cx="1577975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시스템정보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Jason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AutoShape 407" descr="Box_blue">
            <a:extLst>
              <a:ext uri="{FF2B5EF4-FFF2-40B4-BE49-F238E27FC236}">
                <a16:creationId xmlns:a16="http://schemas.microsoft.com/office/drawing/2014/main" id="{899E967B-6C25-4461-9DD9-AAC8668F4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90" y="2970777"/>
            <a:ext cx="925596" cy="423862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함수호출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Request(info)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76">
            <a:extLst>
              <a:ext uri="{FF2B5EF4-FFF2-40B4-BE49-F238E27FC236}">
                <a16:creationId xmlns:a16="http://schemas.microsoft.com/office/drawing/2014/main" id="{FB67A76E-D479-4EC3-B73C-2D1E420A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331" y="1819597"/>
            <a:ext cx="15875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및 승인 요청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직사각형 155">
            <a:extLst>
              <a:ext uri="{FF2B5EF4-FFF2-40B4-BE49-F238E27FC236}">
                <a16:creationId xmlns:a16="http://schemas.microsoft.com/office/drawing/2014/main" id="{9349239E-D3D5-4564-9B0A-5DF25764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054" y="1810298"/>
            <a:ext cx="1566798" cy="111774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서비스명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소명처리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제출 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문자배열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추후 정의 필요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76">
            <a:extLst>
              <a:ext uri="{FF2B5EF4-FFF2-40B4-BE49-F238E27FC236}">
                <a16:creationId xmlns:a16="http://schemas.microsoft.com/office/drawing/2014/main" id="{223AC4D1-FC37-4648-B2C6-C000E0BE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870" y="1835411"/>
            <a:ext cx="837536" cy="23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시스템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직사각형 155">
            <a:extLst>
              <a:ext uri="{FF2B5EF4-FFF2-40B4-BE49-F238E27FC236}">
                <a16:creationId xmlns:a16="http://schemas.microsoft.com/office/drawing/2014/main" id="{FA3B2645-F8A8-4B15-9E98-8D9387FC4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62" y="218445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55">
            <a:extLst>
              <a:ext uri="{FF2B5EF4-FFF2-40B4-BE49-F238E27FC236}">
                <a16:creationId xmlns:a16="http://schemas.microsoft.com/office/drawing/2014/main" id="{879122B7-F9CC-43AD-B6D2-0FCC33CAB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62" y="2656848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55">
            <a:extLst>
              <a:ext uri="{FF2B5EF4-FFF2-40B4-BE49-F238E27FC236}">
                <a16:creationId xmlns:a16="http://schemas.microsoft.com/office/drawing/2014/main" id="{8E2FDB9D-511E-46CA-9165-112397B2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65" y="3188728"/>
            <a:ext cx="1521057" cy="49377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AutoShape 407">
            <a:extLst>
              <a:ext uri="{FF2B5EF4-FFF2-40B4-BE49-F238E27FC236}">
                <a16:creationId xmlns:a16="http://schemas.microsoft.com/office/drawing/2014/main" id="{9FEA1FEE-0DB9-4890-B4AF-8B1387EB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1" y="3238475"/>
            <a:ext cx="1356945" cy="39489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승인기반 서비스 시스템</a:t>
            </a:r>
            <a:endParaRPr lang="en-US" altLang="ko-KR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(ex: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소명처리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시스템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  <a:cs typeface="산돌고딕 L"/>
              </a:rPr>
              <a:t>)</a:t>
            </a:r>
            <a:endParaRPr lang="ko-KR" altLang="en-US" sz="800" dirty="0">
              <a:latin typeface="맑은 고딕" pitchFamily="50" charset="-127"/>
              <a:ea typeface="맑은 고딕" pitchFamily="50" charset="-127"/>
              <a:cs typeface="산돌고딕 L"/>
            </a:endParaRPr>
          </a:p>
        </p:txBody>
      </p:sp>
      <p:sp>
        <p:nvSpPr>
          <p:cNvPr id="149" name="화살표: 오른쪽 1">
            <a:extLst>
              <a:ext uri="{FF2B5EF4-FFF2-40B4-BE49-F238E27FC236}">
                <a16:creationId xmlns:a16="http://schemas.microsoft.com/office/drawing/2014/main" id="{8215895B-6CFD-4BAC-BEC2-860B8BF0EE9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04683" y="2321400"/>
            <a:ext cx="306767" cy="173037"/>
          </a:xfrm>
          <a:prstGeom prst="rightArrow">
            <a:avLst>
              <a:gd name="adj1" fmla="val 50000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0" name="화살표: 위쪽/아래쪽 139">
            <a:extLst>
              <a:ext uri="{FF2B5EF4-FFF2-40B4-BE49-F238E27FC236}">
                <a16:creationId xmlns:a16="http://schemas.microsoft.com/office/drawing/2014/main" id="{51F38A7F-EB70-4D1B-B7DC-2B0A018D35C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82357" y="2295488"/>
            <a:ext cx="170650" cy="222473"/>
          </a:xfrm>
          <a:prstGeom prst="upDownArrow">
            <a:avLst>
              <a:gd name="adj1" fmla="val 44954"/>
              <a:gd name="adj2" fmla="val 4717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51" name="직사각형 155">
            <a:extLst>
              <a:ext uri="{FF2B5EF4-FFF2-40B4-BE49-F238E27FC236}">
                <a16:creationId xmlns:a16="http://schemas.microsoft.com/office/drawing/2014/main" id="{88C95B9E-1306-4705-891B-F3385D4C1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3679384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위치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URL/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AutoShape 407" descr="Box_blue">
            <a:extLst>
              <a:ext uri="{FF2B5EF4-FFF2-40B4-BE49-F238E27FC236}">
                <a16:creationId xmlns:a16="http://schemas.microsoft.com/office/drawing/2014/main" id="{61976AD6-BF33-4558-90C3-0F0D1514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798" y="3238474"/>
            <a:ext cx="1105173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 버튼 클릭</a:t>
            </a:r>
          </a:p>
        </p:txBody>
      </p:sp>
      <p:sp>
        <p:nvSpPr>
          <p:cNvPr id="153" name="직사각형 176">
            <a:extLst>
              <a:ext uri="{FF2B5EF4-FFF2-40B4-BE49-F238E27FC236}">
                <a16:creationId xmlns:a16="http://schemas.microsoft.com/office/drawing/2014/main" id="{B905220B-B216-4D12-A173-EC9459C97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75" y="3732275"/>
            <a:ext cx="111601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직사각형 155">
            <a:extLst>
              <a:ext uri="{FF2B5EF4-FFF2-40B4-BE49-F238E27FC236}">
                <a16:creationId xmlns:a16="http://schemas.microsoft.com/office/drawing/2014/main" id="{80CA1059-F19C-46D1-AC8D-C5566FDC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626" y="5372572"/>
            <a:ext cx="1433513" cy="720725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(Hidden)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(Display)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직사각형 176">
            <a:extLst>
              <a:ext uri="{FF2B5EF4-FFF2-40B4-BE49-F238E27FC236}">
                <a16:creationId xmlns:a16="http://schemas.microsoft.com/office/drawing/2014/main" id="{1DEB11D6-8943-42D1-921D-8B14D550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163" y="5420196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목록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6" name="AutoShape 407" descr="Box_blue">
            <a:extLst>
              <a:ext uri="{FF2B5EF4-FFF2-40B4-BE49-F238E27FC236}">
                <a16:creationId xmlns:a16="http://schemas.microsoft.com/office/drawing/2014/main" id="{FFFF3DC7-6B98-4CAA-A6E6-61618AC3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33" y="4655918"/>
            <a:ext cx="1833414" cy="395288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 요청</a:t>
            </a:r>
          </a:p>
        </p:txBody>
      </p:sp>
      <p:sp>
        <p:nvSpPr>
          <p:cNvPr id="157" name="직사각형 155">
            <a:extLst>
              <a:ext uri="{FF2B5EF4-FFF2-40B4-BE49-F238E27FC236}">
                <a16:creationId xmlns:a16="http://schemas.microsoft.com/office/drawing/2014/main" id="{280B05EF-976F-4A25-8B5F-CC77EACA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5" y="2662509"/>
            <a:ext cx="1368152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8" name="직사각형 176">
            <a:extLst>
              <a:ext uri="{FF2B5EF4-FFF2-40B4-BE49-F238E27FC236}">
                <a16:creationId xmlns:a16="http://schemas.microsoft.com/office/drawing/2014/main" id="{45CB02F1-334D-43A2-96B6-08C7594D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993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직사각형 176">
            <a:extLst>
              <a:ext uri="{FF2B5EF4-FFF2-40B4-BE49-F238E27FC236}">
                <a16:creationId xmlns:a16="http://schemas.microsoft.com/office/drawing/2014/main" id="{EEF193C8-C833-414E-99E6-E85227DF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996" y="2697473"/>
            <a:ext cx="1116012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직사각형 155">
            <a:extLst>
              <a:ext uri="{FF2B5EF4-FFF2-40B4-BE49-F238E27FC236}">
                <a16:creationId xmlns:a16="http://schemas.microsoft.com/office/drawing/2014/main" id="{D77222BE-ECC3-4BDB-B9EE-B25EE3B6E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282" y="2662509"/>
            <a:ext cx="1284734" cy="1771076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직급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Code: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코드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부서 이름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PC IP: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True/False</a:t>
            </a:r>
          </a:p>
          <a:p>
            <a:pPr algn="just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사유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화살표: 위로 굽음 162">
            <a:extLst>
              <a:ext uri="{FF2B5EF4-FFF2-40B4-BE49-F238E27FC236}">
                <a16:creationId xmlns:a16="http://schemas.microsoft.com/office/drawing/2014/main" id="{5AA9494B-A36A-4C64-9874-52E01CEE9047}"/>
              </a:ext>
            </a:extLst>
          </p:cNvPr>
          <p:cNvSpPr/>
          <p:nvPr/>
        </p:nvSpPr>
        <p:spPr bwMode="auto">
          <a:xfrm rot="16200000" flipH="1">
            <a:off x="6020282" y="3358687"/>
            <a:ext cx="653161" cy="2858320"/>
          </a:xfrm>
          <a:prstGeom prst="bentUpArrow">
            <a:avLst>
              <a:gd name="adj1" fmla="val 19670"/>
              <a:gd name="adj2" fmla="val 16644"/>
              <a:gd name="adj3" fmla="val 25000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78" name="직사각형 176">
            <a:extLst>
              <a:ext uri="{FF2B5EF4-FFF2-40B4-BE49-F238E27FC236}">
                <a16:creationId xmlns:a16="http://schemas.microsoft.com/office/drawing/2014/main" id="{659CCA66-B13F-4A91-A456-FC88353A2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910" y="1818803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79" name="직사각형 155">
            <a:extLst>
              <a:ext uri="{FF2B5EF4-FFF2-40B4-BE49-F238E27FC236}">
                <a16:creationId xmlns:a16="http://schemas.microsoft.com/office/drawing/2014/main" id="{335B3100-ADF1-46F6-A740-20B74760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777" y="1297999"/>
            <a:ext cx="1165977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순서도: 자기 디스크 179">
            <a:extLst>
              <a:ext uri="{FF2B5EF4-FFF2-40B4-BE49-F238E27FC236}">
                <a16:creationId xmlns:a16="http://schemas.microsoft.com/office/drawing/2014/main" id="{E17C197D-4E6F-4F6A-B20A-D10A6D46F2AD}"/>
              </a:ext>
            </a:extLst>
          </p:cNvPr>
          <p:cNvSpPr/>
          <p:nvPr/>
        </p:nvSpPr>
        <p:spPr bwMode="auto">
          <a:xfrm>
            <a:off x="6496749" y="136934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90" name="직사각형 155">
            <a:extLst>
              <a:ext uri="{FF2B5EF4-FFF2-40B4-BE49-F238E27FC236}">
                <a16:creationId xmlns:a16="http://schemas.microsoft.com/office/drawing/2014/main" id="{8D2D98E2-6C19-497C-BB9D-F78CAFCB5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39" y="5157974"/>
            <a:ext cx="1441678" cy="89255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승인신청 승인자 전달</a:t>
            </a:r>
            <a:endParaRPr lang="en-US" altLang="ko-KR" sz="80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승인신청이 통합승인시스템에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승인자페이지에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승인요청 정보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구조체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(Jason)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 하고 승인자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메신저 알림을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전송한다</a:t>
            </a:r>
            <a:r>
              <a:rPr lang="en-US" altLang="ko-KR" sz="8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1" name="직사각형 155">
            <a:extLst>
              <a:ext uri="{FF2B5EF4-FFF2-40B4-BE49-F238E27FC236}">
                <a16:creationId xmlns:a16="http://schemas.microsoft.com/office/drawing/2014/main" id="{1F274D1B-40F9-4769-AF83-FFE38131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17" y="4697967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화살표: 아래쪽 67">
            <a:extLst>
              <a:ext uri="{FF2B5EF4-FFF2-40B4-BE49-F238E27FC236}">
                <a16:creationId xmlns:a16="http://schemas.microsoft.com/office/drawing/2014/main" id="{08CC5531-B8CC-474F-8F89-46B796D2EC0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257475" y="2963652"/>
            <a:ext cx="205283" cy="1971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4" name="화살표: 아래쪽 1">
            <a:extLst>
              <a:ext uri="{FF2B5EF4-FFF2-40B4-BE49-F238E27FC236}">
                <a16:creationId xmlns:a16="http://schemas.microsoft.com/office/drawing/2014/main" id="{D622DB52-60E0-45F3-8B31-6A131461C0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163277" y="3328287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5" name="화살표: 아래쪽 1">
            <a:extLst>
              <a:ext uri="{FF2B5EF4-FFF2-40B4-BE49-F238E27FC236}">
                <a16:creationId xmlns:a16="http://schemas.microsoft.com/office/drawing/2014/main" id="{8F1422C4-5848-4D1F-B52D-B5D9E4C2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02" y="4423193"/>
            <a:ext cx="208816" cy="22247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199" name="화살표: 위로 굽음 198">
            <a:extLst>
              <a:ext uri="{FF2B5EF4-FFF2-40B4-BE49-F238E27FC236}">
                <a16:creationId xmlns:a16="http://schemas.microsoft.com/office/drawing/2014/main" id="{903FD384-8F50-4370-BAB5-A170AE7184DD}"/>
              </a:ext>
            </a:extLst>
          </p:cNvPr>
          <p:cNvSpPr/>
          <p:nvPr/>
        </p:nvSpPr>
        <p:spPr bwMode="auto">
          <a:xfrm flipH="1">
            <a:off x="2391242" y="3720050"/>
            <a:ext cx="796953" cy="2108240"/>
          </a:xfrm>
          <a:prstGeom prst="bentUpArrow">
            <a:avLst>
              <a:gd name="adj1" fmla="val 17369"/>
              <a:gd name="adj2" fmla="val 13442"/>
              <a:gd name="adj3" fmla="val 16977"/>
            </a:avLst>
          </a:prstGeom>
          <a:solidFill>
            <a:srgbClr val="92D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0" name="화살표: 왼쪽/오른쪽/위쪽 199">
            <a:extLst>
              <a:ext uri="{FF2B5EF4-FFF2-40B4-BE49-F238E27FC236}">
                <a16:creationId xmlns:a16="http://schemas.microsoft.com/office/drawing/2014/main" id="{8EFA533A-DDA4-4998-86F6-0BB7DD6F6EB3}"/>
              </a:ext>
            </a:extLst>
          </p:cNvPr>
          <p:cNvSpPr/>
          <p:nvPr/>
        </p:nvSpPr>
        <p:spPr bwMode="auto">
          <a:xfrm>
            <a:off x="6576165" y="2089264"/>
            <a:ext cx="496888" cy="1564325"/>
          </a:xfrm>
          <a:prstGeom prst="leftRightUpArrow">
            <a:avLst>
              <a:gd name="adj1" fmla="val 23901"/>
              <a:gd name="adj2" fmla="val 17771"/>
              <a:gd name="adj3" fmla="val 17771"/>
            </a:avLst>
          </a:prstGeom>
          <a:solidFill>
            <a:schemeClr val="accent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1" name="AutoShape 407" descr="Box_blue">
            <a:extLst>
              <a:ext uri="{FF2B5EF4-FFF2-40B4-BE49-F238E27FC236}">
                <a16:creationId xmlns:a16="http://schemas.microsoft.com/office/drawing/2014/main" id="{39CEB4DA-CD70-4891-8BBF-5CCE6DE9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16" y="1713318"/>
            <a:ext cx="671525" cy="306443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endParaRPr lang="en-US" altLang="ko-KR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처리기</a:t>
            </a:r>
          </a:p>
        </p:txBody>
      </p:sp>
      <p:sp>
        <p:nvSpPr>
          <p:cNvPr id="202" name="AutoShape 407">
            <a:extLst>
              <a:ext uri="{FF2B5EF4-FFF2-40B4-BE49-F238E27FC236}">
                <a16:creationId xmlns:a16="http://schemas.microsoft.com/office/drawing/2014/main" id="{E2D4C77C-5CA8-46D0-AE0E-AB59529C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084" y="2049989"/>
            <a:ext cx="671526" cy="353531"/>
          </a:xfrm>
          <a:prstGeom prst="roundRect">
            <a:avLst>
              <a:gd name="adj" fmla="val 16667"/>
            </a:avLst>
          </a:prstGeom>
          <a:solidFill>
            <a:srgbClr val="8581B9"/>
          </a:solidFill>
          <a:ln w="12700" algn="ctr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60807" tIns="55062" rIns="60807" bIns="30404" anchor="ctr"/>
          <a:lstStyle/>
          <a:p>
            <a:pPr algn="ctr" defTabSz="919146">
              <a:lnSpc>
                <a:spcPct val="50000"/>
              </a:lnSpc>
              <a:spcBef>
                <a:spcPct val="50000"/>
              </a:spcBef>
              <a:buClr>
                <a:srgbClr val="3493C8"/>
              </a:buClr>
              <a:buSzPct val="80000"/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  <a:cs typeface="산돌고딕 L"/>
              </a:rPr>
              <a:t>관리 함수</a:t>
            </a:r>
          </a:p>
        </p:txBody>
      </p:sp>
      <p:sp>
        <p:nvSpPr>
          <p:cNvPr id="203" name="직사각형 155">
            <a:extLst>
              <a:ext uri="{FF2B5EF4-FFF2-40B4-BE49-F238E27FC236}">
                <a16:creationId xmlns:a16="http://schemas.microsoft.com/office/drawing/2014/main" id="{C9ABE711-7E26-4B08-BED4-AB3D042D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289" y="1686540"/>
            <a:ext cx="845700" cy="763587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807419-C846-4BEC-8277-22D7A36F404B}"/>
              </a:ext>
            </a:extLst>
          </p:cNvPr>
          <p:cNvSpPr/>
          <p:nvPr/>
        </p:nvSpPr>
        <p:spPr bwMode="auto">
          <a:xfrm rot="10800000">
            <a:off x="8433220" y="1297999"/>
            <a:ext cx="1243777" cy="1544094"/>
          </a:xfrm>
          <a:prstGeom prst="rightArrowCallout">
            <a:avLst>
              <a:gd name="adj1" fmla="val 9282"/>
              <a:gd name="adj2" fmla="val 11426"/>
              <a:gd name="adj3" fmla="val 13569"/>
              <a:gd name="adj4" fmla="val 64977"/>
            </a:avLst>
          </a:prstGeom>
          <a:solidFill>
            <a:schemeClr val="tx2">
              <a:lumMod val="40000"/>
              <a:lumOff val="60000"/>
            </a:schemeClr>
          </a:solidFill>
          <a:ln w="15875" cap="rnd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4" name="직사각형 176">
            <a:extLst>
              <a:ext uri="{FF2B5EF4-FFF2-40B4-BE49-F238E27FC236}">
                <a16:creationId xmlns:a16="http://schemas.microsoft.com/office/drawing/2014/main" id="{E2C1751E-82B0-499B-B2B9-E5E31ED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2633921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6" name="순서도: 자기 디스크 185">
            <a:extLst>
              <a:ext uri="{FF2B5EF4-FFF2-40B4-BE49-F238E27FC236}">
                <a16:creationId xmlns:a16="http://schemas.microsoft.com/office/drawing/2014/main" id="{9CC03D4B-F401-4F4F-BC57-B7114FC7F9DA}"/>
              </a:ext>
            </a:extLst>
          </p:cNvPr>
          <p:cNvSpPr/>
          <p:nvPr/>
        </p:nvSpPr>
        <p:spPr bwMode="auto">
          <a:xfrm>
            <a:off x="8982372" y="2184459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187" name="직사각형 176">
            <a:extLst>
              <a:ext uri="{FF2B5EF4-FFF2-40B4-BE49-F238E27FC236}">
                <a16:creationId xmlns:a16="http://schemas.microsoft.com/office/drawing/2014/main" id="{DB5D85C2-38DC-4B7F-BF28-5D3095813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3533" y="1869562"/>
            <a:ext cx="1116012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lnSpc>
                <a:spcPts val="700"/>
              </a:lnSpc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NAC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</a:p>
        </p:txBody>
      </p:sp>
      <p:sp>
        <p:nvSpPr>
          <p:cNvPr id="189" name="순서도: 자기 디스크 188">
            <a:extLst>
              <a:ext uri="{FF2B5EF4-FFF2-40B4-BE49-F238E27FC236}">
                <a16:creationId xmlns:a16="http://schemas.microsoft.com/office/drawing/2014/main" id="{E2CDA59F-6421-49EB-9B6E-C2554F1EC466}"/>
              </a:ext>
            </a:extLst>
          </p:cNvPr>
          <p:cNvSpPr/>
          <p:nvPr/>
        </p:nvSpPr>
        <p:spPr bwMode="auto">
          <a:xfrm>
            <a:off x="8982372" y="1420100"/>
            <a:ext cx="618331" cy="449463"/>
          </a:xfrm>
          <a:prstGeom prst="flowChartMagneticDisk">
            <a:avLst/>
          </a:prstGeom>
          <a:solidFill>
            <a:srgbClr val="92D05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/>
          <a:lstStyle/>
          <a:p>
            <a:pPr eaLnBrk="1" latinLnBrk="1" hangingPunct="1">
              <a:spcBef>
                <a:spcPct val="50000"/>
              </a:spcBef>
              <a:defRPr/>
            </a:pPr>
            <a:endParaRPr lang="ko-KR" altLang="en-US"/>
          </a:p>
        </p:txBody>
      </p:sp>
      <p:sp>
        <p:nvSpPr>
          <p:cNvPr id="204" name="화살표: 위로 굽음 203">
            <a:extLst>
              <a:ext uri="{FF2B5EF4-FFF2-40B4-BE49-F238E27FC236}">
                <a16:creationId xmlns:a16="http://schemas.microsoft.com/office/drawing/2014/main" id="{12630533-18BE-4C79-975D-331F10C16167}"/>
              </a:ext>
            </a:extLst>
          </p:cNvPr>
          <p:cNvSpPr/>
          <p:nvPr/>
        </p:nvSpPr>
        <p:spPr bwMode="auto">
          <a:xfrm rot="16200000">
            <a:off x="7616926" y="1226373"/>
            <a:ext cx="228573" cy="636402"/>
          </a:xfrm>
          <a:prstGeom prst="bentUpArrow">
            <a:avLst>
              <a:gd name="adj1" fmla="val 50000"/>
              <a:gd name="adj2" fmla="val 38478"/>
              <a:gd name="adj3" fmla="val 4052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5" name="화살표: 위로 굽음 204">
            <a:extLst>
              <a:ext uri="{FF2B5EF4-FFF2-40B4-BE49-F238E27FC236}">
                <a16:creationId xmlns:a16="http://schemas.microsoft.com/office/drawing/2014/main" id="{6194EBFF-7C98-4966-A5A5-FA4065B9B89D}"/>
              </a:ext>
            </a:extLst>
          </p:cNvPr>
          <p:cNvSpPr/>
          <p:nvPr/>
        </p:nvSpPr>
        <p:spPr bwMode="auto">
          <a:xfrm>
            <a:off x="4917700" y="4468549"/>
            <a:ext cx="1072997" cy="365128"/>
          </a:xfrm>
          <a:prstGeom prst="bentUpArrow">
            <a:avLst>
              <a:gd name="adj1" fmla="val 33413"/>
              <a:gd name="adj2" fmla="val 27321"/>
              <a:gd name="adj3" fmla="val 29833"/>
            </a:avLst>
          </a:prstGeom>
          <a:solidFill>
            <a:schemeClr val="tx2">
              <a:lumMod val="60000"/>
              <a:lumOff val="40000"/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6" name="화살표: 오른쪽 1">
            <a:extLst>
              <a:ext uri="{FF2B5EF4-FFF2-40B4-BE49-F238E27FC236}">
                <a16:creationId xmlns:a16="http://schemas.microsoft.com/office/drawing/2014/main" id="{69DEDF75-5B56-4F87-B560-CCDBA33B315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848135" y="5118156"/>
            <a:ext cx="251549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07" name="직사각형 155">
            <a:extLst>
              <a:ext uri="{FF2B5EF4-FFF2-40B4-BE49-F238E27FC236}">
                <a16:creationId xmlns:a16="http://schemas.microsoft.com/office/drawing/2014/main" id="{565989F3-2A83-4930-8118-696BB6FB2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900" y="3170207"/>
            <a:ext cx="288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" name="직사각형 155">
            <a:extLst>
              <a:ext uri="{FF2B5EF4-FFF2-40B4-BE49-F238E27FC236}">
                <a16:creationId xmlns:a16="http://schemas.microsoft.com/office/drawing/2014/main" id="{F8C532BD-2D91-4BC4-A064-556BDBB8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633" y="4420063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155">
            <a:extLst>
              <a:ext uri="{FF2B5EF4-FFF2-40B4-BE49-F238E27FC236}">
                <a16:creationId xmlns:a16="http://schemas.microsoft.com/office/drawing/2014/main" id="{1480A7E6-D5D8-4CE0-B732-90F9826E5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625" y="4524119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155">
            <a:extLst>
              <a:ext uri="{FF2B5EF4-FFF2-40B4-BE49-F238E27FC236}">
                <a16:creationId xmlns:a16="http://schemas.microsoft.com/office/drawing/2014/main" id="{485D4163-DE85-42C6-9A42-DA2542608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961" y="3269087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155">
            <a:extLst>
              <a:ext uri="{FF2B5EF4-FFF2-40B4-BE49-F238E27FC236}">
                <a16:creationId xmlns:a16="http://schemas.microsoft.com/office/drawing/2014/main" id="{648943FF-0594-4F3B-8C0B-9C122D094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099" y="4759392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직사각형 155">
            <a:extLst>
              <a:ext uri="{FF2B5EF4-FFF2-40B4-BE49-F238E27FC236}">
                <a16:creationId xmlns:a16="http://schemas.microsoft.com/office/drawing/2014/main" id="{FEBA9DF8-DFBC-43CB-A475-F2FC361D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027" y="5091116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155">
            <a:extLst>
              <a:ext uri="{FF2B5EF4-FFF2-40B4-BE49-F238E27FC236}">
                <a16:creationId xmlns:a16="http://schemas.microsoft.com/office/drawing/2014/main" id="{6C05F509-0B28-452F-A734-C0DA323B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336" y="5518621"/>
            <a:ext cx="2873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직사각형 155">
            <a:extLst>
              <a:ext uri="{FF2B5EF4-FFF2-40B4-BE49-F238E27FC236}">
                <a16:creationId xmlns:a16="http://schemas.microsoft.com/office/drawing/2014/main" id="{384D0DE0-7714-4F68-9B4E-EFEA8DA2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438" y="3013314"/>
            <a:ext cx="2301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직사각형 155">
            <a:extLst>
              <a:ext uri="{FF2B5EF4-FFF2-40B4-BE49-F238E27FC236}">
                <a16:creationId xmlns:a16="http://schemas.microsoft.com/office/drawing/2014/main" id="{C5C908CF-EC1E-4BD0-8F13-623D5235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13" y="2143265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6" name="AutoShape 407" descr="Box_blue">
            <a:extLst>
              <a:ext uri="{FF2B5EF4-FFF2-40B4-BE49-F238E27FC236}">
                <a16:creationId xmlns:a16="http://schemas.microsoft.com/office/drawing/2014/main" id="{8BCF60F1-BB87-47A9-A5F2-4A03C7C7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90" y="2221876"/>
            <a:ext cx="925596" cy="388030"/>
          </a:xfrm>
          <a:prstGeom prst="roundRect">
            <a:avLst>
              <a:gd name="adj" fmla="val 16667"/>
            </a:avLst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lIns="60807" tIns="55062" rIns="60807" bIns="30404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</a:p>
        </p:txBody>
      </p:sp>
      <p:sp>
        <p:nvSpPr>
          <p:cNvPr id="217" name="화살표: 오른쪽 1">
            <a:extLst>
              <a:ext uri="{FF2B5EF4-FFF2-40B4-BE49-F238E27FC236}">
                <a16:creationId xmlns:a16="http://schemas.microsoft.com/office/drawing/2014/main" id="{12DA35F5-1302-4414-9C7C-8FE16B0873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986" y="2703754"/>
            <a:ext cx="297003" cy="173037"/>
          </a:xfrm>
          <a:prstGeom prst="rightArrow">
            <a:avLst>
              <a:gd name="adj1" fmla="val 63762"/>
              <a:gd name="adj2" fmla="val 49909"/>
            </a:avLst>
          </a:prstGeom>
          <a:solidFill>
            <a:srgbClr val="FFFF00">
              <a:alpha val="50195"/>
            </a:srgbClr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19" name="화살표: 위로 굽음 218">
            <a:extLst>
              <a:ext uri="{FF2B5EF4-FFF2-40B4-BE49-F238E27FC236}">
                <a16:creationId xmlns:a16="http://schemas.microsoft.com/office/drawing/2014/main" id="{9B102CE6-8E37-4904-8B95-330A725F68F9}"/>
              </a:ext>
            </a:extLst>
          </p:cNvPr>
          <p:cNvSpPr/>
          <p:nvPr/>
        </p:nvSpPr>
        <p:spPr bwMode="auto">
          <a:xfrm rot="5400000">
            <a:off x="1006115" y="3063268"/>
            <a:ext cx="1680944" cy="2374757"/>
          </a:xfrm>
          <a:prstGeom prst="bentUpArrow">
            <a:avLst>
              <a:gd name="adj1" fmla="val 7874"/>
              <a:gd name="adj2" fmla="val 7222"/>
              <a:gd name="adj3" fmla="val 9906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1" name="화살표: 위로 굽음 220">
            <a:extLst>
              <a:ext uri="{FF2B5EF4-FFF2-40B4-BE49-F238E27FC236}">
                <a16:creationId xmlns:a16="http://schemas.microsoft.com/office/drawing/2014/main" id="{E19073D0-F8CD-4A26-9E76-AF9FE46E1D5C}"/>
              </a:ext>
            </a:extLst>
          </p:cNvPr>
          <p:cNvSpPr/>
          <p:nvPr/>
        </p:nvSpPr>
        <p:spPr bwMode="auto">
          <a:xfrm rot="10800000" flipV="1">
            <a:off x="1705512" y="3709506"/>
            <a:ext cx="1334505" cy="1120369"/>
          </a:xfrm>
          <a:prstGeom prst="bentUpArrow">
            <a:avLst>
              <a:gd name="adj1" fmla="val 12658"/>
              <a:gd name="adj2" fmla="val 11956"/>
              <a:gd name="adj3" fmla="val 13457"/>
            </a:avLst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fontAlgn="ctr">
              <a:lnSpc>
                <a:spcPct val="140000"/>
              </a:lnSpc>
              <a:buFont typeface="Symbol" panose="05050102010706020507" pitchFamily="18" charset="2"/>
              <a:buNone/>
              <a:defRPr/>
            </a:pPr>
            <a:endParaRPr lang="ko-KR" altLang="en-US" sz="800">
              <a:latin typeface="한양가는헤드라인" pitchFamily="18" charset="-127"/>
              <a:ea typeface="한양가는헤드라인" pitchFamily="18" charset="-127"/>
            </a:endParaRPr>
          </a:p>
        </p:txBody>
      </p:sp>
      <p:sp>
        <p:nvSpPr>
          <p:cNvPr id="222" name="직사각형 155">
            <a:extLst>
              <a:ext uri="{FF2B5EF4-FFF2-40B4-BE49-F238E27FC236}">
                <a16:creationId xmlns:a16="http://schemas.microsoft.com/office/drawing/2014/main" id="{974C57BE-2A1F-4454-BCDD-64EB4A9E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162" y="4492394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직사각형 155">
            <a:extLst>
              <a:ext uri="{FF2B5EF4-FFF2-40B4-BE49-F238E27FC236}">
                <a16:creationId xmlns:a16="http://schemas.microsoft.com/office/drawing/2014/main" id="{47C1D21F-646D-4547-BF94-1B1E8301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66" y="179636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직사각형 155">
            <a:extLst>
              <a:ext uri="{FF2B5EF4-FFF2-40B4-BE49-F238E27FC236}">
                <a16:creationId xmlns:a16="http://schemas.microsoft.com/office/drawing/2014/main" id="{86E6A266-F37D-4610-A347-B979E0056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149" y="1275731"/>
            <a:ext cx="2873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prstDash val="sysDash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853475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/>
          <p:cNvSpPr/>
          <p:nvPr/>
        </p:nvSpPr>
        <p:spPr bwMode="auto">
          <a:xfrm>
            <a:off x="0" y="753478"/>
            <a:ext cx="9906000" cy="5699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rnd">
            <a:noFill/>
            <a:round/>
            <a:headEnd type="none" w="sm" len="sm"/>
            <a:tailEnd type="none" w="sm" len="sm"/>
          </a:ln>
          <a:ex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7466013" y="6494464"/>
            <a:ext cx="2311400" cy="365125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1D7830CE-A56E-4609-9E70-1F30A8398CEB}" type="slidenum">
              <a:rPr kumimoji="0" lang="ko-KR" altLang="en-US" smtClean="0"/>
              <a:pPr>
                <a:defRPr/>
              </a:pPr>
              <a:t>8</a:t>
            </a:fld>
            <a:endParaRPr kumimoji="0"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453336"/>
            <a:ext cx="990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 Same Side Corner Rectangle 16">
            <a:extLst>
              <a:ext uri="{FF2B5EF4-FFF2-40B4-BE49-F238E27FC236}">
                <a16:creationId xmlns:a16="http://schemas.microsoft.com/office/drawing/2014/main" id="{578E20F8-13FE-411D-B022-17AB6FC62017}"/>
              </a:ext>
            </a:extLst>
          </p:cNvPr>
          <p:cNvSpPr/>
          <p:nvPr/>
        </p:nvSpPr>
        <p:spPr>
          <a:xfrm>
            <a:off x="150607" y="836713"/>
            <a:ext cx="9600667" cy="5495137"/>
          </a:xfrm>
          <a:prstGeom prst="round2SameRect">
            <a:avLst>
              <a:gd name="adj1" fmla="val 2552"/>
              <a:gd name="adj2" fmla="val 2709"/>
            </a:avLst>
          </a:prstGeom>
          <a:gradFill flip="none" rotWithShape="1"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365760" rIns="182880" bIns="91440" rtlCol="0" anchor="t">
            <a:noAutofit/>
          </a:bodyPr>
          <a:lstStyle/>
          <a:p>
            <a:pPr marL="0" lvl="2" defTabSz="1040606" eaLnBrk="0" latinLnBrk="0" hangingPunct="0">
              <a:spcBef>
                <a:spcPts val="400"/>
              </a:spcBef>
              <a:spcAft>
                <a:spcPts val="400"/>
              </a:spcAft>
              <a:buClr>
                <a:srgbClr val="2D4B93">
                  <a:lumMod val="50000"/>
                </a:srgbClr>
              </a:buClr>
              <a:buSzPct val="100000"/>
              <a:tabLst>
                <a:tab pos="4571917" algn="r"/>
              </a:tabLst>
              <a:defRPr/>
            </a:pPr>
            <a:endParaRPr kumimoji="0" lang="en-US" sz="1600" kern="0" spc="-30" dirty="0">
              <a:ln w="3175">
                <a:solidFill>
                  <a:srgbClr val="000000">
                    <a:alpha val="17000"/>
                  </a:srgbClr>
                </a:solidFill>
              </a:ln>
              <a:solidFill>
                <a:srgbClr val="000000">
                  <a:lumMod val="85000"/>
                  <a:lumOff val="15000"/>
                </a:srgbClr>
              </a:solidFill>
              <a:latin typeface="Segoe" pitchFamily="34" charset="0"/>
              <a:ea typeface="+mn-ea"/>
            </a:endParaRPr>
          </a:p>
        </p:txBody>
      </p:sp>
      <p:sp>
        <p:nvSpPr>
          <p:cNvPr id="223" name="Round Same Side Corner Rectangle 21">
            <a:extLst>
              <a:ext uri="{FF2B5EF4-FFF2-40B4-BE49-F238E27FC236}">
                <a16:creationId xmlns:a16="http://schemas.microsoft.com/office/drawing/2014/main" id="{4EE4A3A7-3AC3-472C-9A71-3BEFCA333835}"/>
              </a:ext>
            </a:extLst>
          </p:cNvPr>
          <p:cNvSpPr/>
          <p:nvPr/>
        </p:nvSpPr>
        <p:spPr>
          <a:xfrm flipH="1">
            <a:off x="150606" y="835588"/>
            <a:ext cx="9600668" cy="252735"/>
          </a:xfrm>
          <a:prstGeom prst="round2SameRect">
            <a:avLst>
              <a:gd name="adj1" fmla="val 31733"/>
              <a:gd name="adj2" fmla="val 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 w="25400" cap="flat" cmpd="sng" algn="ctr">
            <a:noFill/>
            <a:prstDash val="solid"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" rIns="182880" bIns="36576" rtlCol="0" anchor="ctr">
            <a:sp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1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통합승인시스템 승인신청 설명서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AD5527-4583-45A7-8FB8-4620A34DDAAC}"/>
              </a:ext>
            </a:extLst>
          </p:cNvPr>
          <p:cNvSpPr txBox="1"/>
          <p:nvPr/>
        </p:nvSpPr>
        <p:spPr>
          <a:xfrm>
            <a:off x="272479" y="404664"/>
            <a:ext cx="7920881" cy="348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0">
              <a:lnSpc>
                <a:spcPts val="2000"/>
              </a:lnSpc>
            </a:pPr>
            <a:r>
              <a:rPr lang="en-US" altLang="ko-KR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3. </a:t>
            </a:r>
            <a:r>
              <a:rPr lang="ko-KR" altLang="en-US" sz="20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통합승인 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절차</a:t>
            </a:r>
            <a:r>
              <a:rPr lang="ko-KR" altLang="en-US" sz="20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rgbClr val="1F497D">
                    <a:lumMod val="60000"/>
                    <a:lumOff val="40000"/>
                  </a:srgb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│</a:t>
            </a:r>
            <a:r>
              <a:rPr lang="ko-KR" altLang="en-US" sz="1400" b="1" kern="0" spc="-30" dirty="0" err="1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승인신청</a:t>
            </a:r>
            <a:r>
              <a:rPr lang="en-US" altLang="ko-KR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</a:t>
            </a:r>
            <a:r>
              <a:rPr lang="ko-KR" altLang="en-US" sz="1400" b="1" kern="0" spc="-30" dirty="0">
                <a:ln w="3175"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  <a:cs typeface="Segoe UI"/>
              </a:rPr>
              <a:t> 프로세스 설명</a:t>
            </a:r>
            <a:endParaRPr lang="en-US" altLang="ko-KR" sz="1400" b="1" kern="0" spc="-30" dirty="0">
              <a:ln w="3175">
                <a:solidFill>
                  <a:sysClr val="window" lastClr="FFFFFF">
                    <a:alpha val="0"/>
                  </a:sys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  <a:cs typeface="Segoe UI"/>
            </a:endParaRPr>
          </a:p>
        </p:txBody>
      </p:sp>
      <p:sp>
        <p:nvSpPr>
          <p:cNvPr id="67" name="AutoShape 3">
            <a:extLst>
              <a:ext uri="{FF2B5EF4-FFF2-40B4-BE49-F238E27FC236}">
                <a16:creationId xmlns:a16="http://schemas.microsoft.com/office/drawing/2014/main" id="{71A05D46-E4A1-4345-A1AD-2D95F12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9" y="1232339"/>
            <a:ext cx="9217023" cy="4955494"/>
          </a:xfrm>
          <a:prstGeom prst="roundRect">
            <a:avLst>
              <a:gd name="adj" fmla="val 1315"/>
            </a:avLst>
          </a:prstGeom>
          <a:noFill/>
          <a:ln w="19050">
            <a:solidFill>
              <a:srgbClr val="296CAF"/>
            </a:solidFill>
            <a:round/>
            <a:headEnd/>
            <a:tailEnd/>
          </a:ln>
          <a:effectLst>
            <a:prstShdw prst="shdw17" dist="17961" dir="2700000">
              <a:srgbClr val="4C90CE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kumimoji="0" lang="ko-KR" altLang="ko-KR" sz="110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8" name="직사각형 155">
            <a:extLst>
              <a:ext uri="{FF2B5EF4-FFF2-40B4-BE49-F238E27FC236}">
                <a16:creationId xmlns:a16="http://schemas.microsoft.com/office/drawing/2014/main" id="{EEE3BBA6-58AE-4664-965F-506BD74D9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933911"/>
            <a:ext cx="8856984" cy="3170099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승인신청자 정보를 통합승인시스템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전송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도착한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요청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이벤트처리기는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요청하여 받아 옵니다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eaLnBrk="1" latinLnBrk="1" hangingPunct="1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⑥ 메시지관리기로 전달된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이벤트처리 함수에서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생성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⑦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⑧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제공된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 페이지가 팝업 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⑨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 목록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승인자를 선택한 후 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작성합니다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⑩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승인신청내역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 후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클릭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⑪ Rest API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함수를 호출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⑫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>
              <a:spcBef>
                <a:spcPct val="50000"/>
              </a:spcBef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⑬ 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통합승인시스템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메시지관리기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승인기반시스템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승인신청정보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전달하고 승인자 메신저로 알림 메시지를 전달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직사각형 155">
            <a:extLst>
              <a:ext uri="{FF2B5EF4-FFF2-40B4-BE49-F238E27FC236}">
                <a16:creationId xmlns:a16="http://schemas.microsoft.com/office/drawing/2014/main" id="{BD7DBC2E-E57E-4D62-BAF7-8826045E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5" y="1543389"/>
            <a:ext cx="8856984" cy="230832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spcBef>
                <a:spcPct val="50000"/>
              </a:spcBef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승인기반 서비스 시스템은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승인을 필요로 하는 웹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C/S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서비스 시스템으로 기존에 서비스되던 승인체계에서 통합승인시스템을 통해 승인 절차를 밟도록 구성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1" name="직사각형 155">
            <a:extLst>
              <a:ext uri="{FF2B5EF4-FFF2-40B4-BE49-F238E27FC236}">
                <a16:creationId xmlns:a16="http://schemas.microsoft.com/office/drawing/2014/main" id="{2390F422-AF1B-4D9C-8DDC-A8C87DBC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46" y="5340914"/>
            <a:ext cx="8856983" cy="477054"/>
          </a:xfrm>
          <a:prstGeom prst="rect">
            <a:avLst/>
          </a:prstGeom>
          <a:noFill/>
          <a:ln w="15875" algn="ctr">
            <a:solidFill>
              <a:srgbClr val="481DB5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부산은행에서 제공하는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인사정보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통해  사용자 정보를 수집하고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“NAC DB” View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사용자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 정보를 수집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.</a:t>
            </a:r>
          </a:p>
          <a:p>
            <a:pPr algn="just">
              <a:spcBef>
                <a:spcPct val="50000"/>
              </a:spcBef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ⓑ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수집된 정보는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이벤트처리기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관리함수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승인정보 유통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DB“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업로드 합니다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216962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rnd">
          <a:solidFill>
            <a:srgbClr val="FF0000"/>
          </a:solidFill>
          <a:round/>
          <a:headEnd type="none" w="sm" len="sm"/>
          <a:tailEnd type="none" w="sm" len="sm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46672</TotalTime>
  <Words>13747</Words>
  <Application>Microsoft Office PowerPoint</Application>
  <PresentationFormat>A4 용지(210x297mm)</PresentationFormat>
  <Paragraphs>2462</Paragraphs>
  <Slides>49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3" baseType="lpstr">
      <vt:lpstr>HY견고딕</vt:lpstr>
      <vt:lpstr>Segoe</vt:lpstr>
      <vt:lpstr>가는각진제목체</vt:lpstr>
      <vt:lpstr>굴림</vt:lpstr>
      <vt:lpstr>맑은 고딕</vt:lpstr>
      <vt:lpstr>산돌고딕 L</vt:lpstr>
      <vt:lpstr>산돌고딕 M</vt:lpstr>
      <vt:lpstr>한양가는헤드라인</vt:lpstr>
      <vt:lpstr>Arial</vt:lpstr>
      <vt:lpstr>Segoe UI</vt:lpstr>
      <vt:lpstr>Segoe UI Light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hjkim@jionlab.co.kr</cp:lastModifiedBy>
  <cp:revision>4655</cp:revision>
  <dcterms:created xsi:type="dcterms:W3CDTF">2006-10-05T04:04:58Z</dcterms:created>
  <dcterms:modified xsi:type="dcterms:W3CDTF">2018-10-30T01:30:38Z</dcterms:modified>
</cp:coreProperties>
</file>