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6"/>
  </p:notesMasterIdLst>
  <p:sldIdLst>
    <p:sldId id="260" r:id="rId2"/>
    <p:sldId id="261" r:id="rId3"/>
    <p:sldId id="263" r:id="rId4"/>
    <p:sldId id="258" r:id="rId5"/>
  </p:sldIdLst>
  <p:sldSz cx="9144000" cy="5143500" type="screen16x9"/>
  <p:notesSz cx="6858000" cy="9144000"/>
  <p:embeddedFontLst>
    <p:embeddedFont>
      <p:font typeface="PT Sans Narrow" panose="02020500000000000000" charset="0"/>
      <p:regular r:id="rId7"/>
      <p:bold r:id="rId8"/>
    </p:embeddedFont>
    <p:embeddedFont>
      <p:font typeface="Open Sans" panose="02020500000000000000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fb825f5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fb825f5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fb825f5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fb825f5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fb825f54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fb825f54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fb825f5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fb825f5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Homework</a:t>
            </a:r>
            <a:r>
              <a:rPr lang="zh-TW" sz="3200" dirty="0" smtClean="0"/>
              <a:t> </a:t>
            </a:r>
            <a:r>
              <a:rPr lang="zh-TW" sz="3200" dirty="0"/>
              <a:t>- Image Sentiment Classification</a:t>
            </a:r>
            <a:endParaRPr sz="3200" dirty="0"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本次</a:t>
            </a:r>
            <a:r>
              <a:rPr lang="zh-TW" dirty="0" smtClean="0"/>
              <a:t>作業</a:t>
            </a:r>
            <a:r>
              <a:rPr lang="zh-TW" altLang="en-US" dirty="0" smtClean="0"/>
              <a:t>參考李宏毅教授的線上課程及資料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經過特殊處理，每張圖片，均是人臉部份佔大部分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3" name="Google Shape;143;p29" descr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925" y="2398494"/>
            <a:ext cx="1388860" cy="1177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 descr="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675" y="2382900"/>
            <a:ext cx="1491960" cy="1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 descr="1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859" y="2340775"/>
            <a:ext cx="1479572" cy="12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 descr="4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0" y="2382900"/>
            <a:ext cx="1461175" cy="1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 descr="4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2545" y="2363840"/>
            <a:ext cx="1542750" cy="1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 descr="1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1800" y="2321322"/>
            <a:ext cx="1457308" cy="1254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 descr="4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2870" y="2360990"/>
            <a:ext cx="1534975" cy="1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381625" y="3576975"/>
            <a:ext cx="92114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0(生氣)</a:t>
            </a:r>
            <a:endParaRPr dirty="0"/>
          </a:p>
        </p:txBody>
      </p:sp>
      <p:sp>
        <p:nvSpPr>
          <p:cNvPr id="151" name="Google Shape;151;p29"/>
          <p:cNvSpPr txBox="1"/>
          <p:nvPr/>
        </p:nvSpPr>
        <p:spPr>
          <a:xfrm>
            <a:off x="1586845" y="3591390"/>
            <a:ext cx="961485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1(厭惡)</a:t>
            </a:r>
            <a:endParaRPr/>
          </a:p>
        </p:txBody>
      </p:sp>
      <p:sp>
        <p:nvSpPr>
          <p:cNvPr id="152" name="Google Shape;152;p29"/>
          <p:cNvSpPr txBox="1"/>
          <p:nvPr/>
        </p:nvSpPr>
        <p:spPr>
          <a:xfrm>
            <a:off x="2709286" y="3597410"/>
            <a:ext cx="1029029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2(恐懼)</a:t>
            </a:r>
            <a:endParaRPr dirty="0"/>
          </a:p>
        </p:txBody>
      </p:sp>
      <p:sp>
        <p:nvSpPr>
          <p:cNvPr id="153" name="Google Shape;153;p29"/>
          <p:cNvSpPr txBox="1"/>
          <p:nvPr/>
        </p:nvSpPr>
        <p:spPr>
          <a:xfrm>
            <a:off x="4038856" y="3584085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3(高興)</a:t>
            </a:r>
            <a:endParaRPr dirty="0"/>
          </a:p>
        </p:txBody>
      </p:sp>
      <p:sp>
        <p:nvSpPr>
          <p:cNvPr id="154" name="Google Shape;154;p29"/>
          <p:cNvSpPr txBox="1"/>
          <p:nvPr/>
        </p:nvSpPr>
        <p:spPr>
          <a:xfrm>
            <a:off x="5371859" y="3574363"/>
            <a:ext cx="880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4(難過)</a:t>
            </a:r>
            <a:endParaRPr dirty="0"/>
          </a:p>
        </p:txBody>
      </p:sp>
      <p:sp>
        <p:nvSpPr>
          <p:cNvPr id="155" name="Google Shape;155;p29"/>
          <p:cNvSpPr txBox="1"/>
          <p:nvPr/>
        </p:nvSpPr>
        <p:spPr>
          <a:xfrm>
            <a:off x="6642754" y="3574363"/>
            <a:ext cx="867710" cy="45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5(驚訝)</a:t>
            </a:r>
            <a:endParaRPr dirty="0"/>
          </a:p>
        </p:txBody>
      </p:sp>
      <p:sp>
        <p:nvSpPr>
          <p:cNvPr id="156" name="Google Shape;156;p29"/>
          <p:cNvSpPr txBox="1"/>
          <p:nvPr/>
        </p:nvSpPr>
        <p:spPr>
          <a:xfrm>
            <a:off x="7895747" y="3574363"/>
            <a:ext cx="829912" cy="36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6(中立)</a:t>
            </a:r>
            <a:endParaRPr dirty="0"/>
          </a:p>
        </p:txBody>
      </p:sp>
      <p:sp>
        <p:nvSpPr>
          <p:cNvPr id="157" name="Google Shape;157;p29"/>
          <p:cNvSpPr txBox="1"/>
          <p:nvPr/>
        </p:nvSpPr>
        <p:spPr>
          <a:xfrm>
            <a:off x="355884" y="4112175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training </a:t>
            </a:r>
            <a:r>
              <a:rPr lang="zh-TW" dirty="0" smtClean="0"/>
              <a:t>data</a:t>
            </a:r>
            <a:r>
              <a:rPr lang="en-US" altLang="zh-TW" dirty="0" smtClean="0"/>
              <a:t> (train.csv) </a:t>
            </a:r>
            <a:r>
              <a:rPr lang="zh-TW" dirty="0" smtClean="0"/>
              <a:t>: 2</a:t>
            </a:r>
            <a:r>
              <a:rPr lang="en-US" altLang="zh-TW" dirty="0" smtClean="0"/>
              <a:t>2</a:t>
            </a:r>
            <a:r>
              <a:rPr lang="zh-TW" dirty="0" smtClean="0"/>
              <a:t>000 </a:t>
            </a:r>
            <a:r>
              <a:rPr lang="zh-TW" dirty="0"/>
              <a:t>images</a:t>
            </a:r>
            <a:endParaRPr dirty="0"/>
          </a:p>
        </p:txBody>
      </p:sp>
      <p:sp>
        <p:nvSpPr>
          <p:cNvPr id="158" name="Google Shape;158;p29"/>
          <p:cNvSpPr txBox="1"/>
          <p:nvPr/>
        </p:nvSpPr>
        <p:spPr>
          <a:xfrm>
            <a:off x="366025" y="4422550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testing </a:t>
            </a:r>
            <a:r>
              <a:rPr lang="zh-TW" dirty="0" smtClean="0"/>
              <a:t>data</a:t>
            </a:r>
            <a:r>
              <a:rPr lang="en-US" altLang="zh-TW" dirty="0" smtClean="0"/>
              <a:t> (test.csv)</a:t>
            </a:r>
            <a:r>
              <a:rPr lang="zh-TW" dirty="0" smtClean="0"/>
              <a:t>: </a:t>
            </a:r>
            <a:r>
              <a:rPr lang="en-US" altLang="zh-TW" dirty="0" smtClean="0"/>
              <a:t>5500</a:t>
            </a:r>
            <a:r>
              <a:rPr lang="zh-TW" dirty="0" smtClean="0"/>
              <a:t> </a:t>
            </a:r>
            <a:r>
              <a:rPr lang="zh-TW" dirty="0"/>
              <a:t>images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52800" y="915300"/>
            <a:ext cx="85206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[label], [48*48個灰階強度(intensity)值] (0為黑, 255為白)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65" name="Google Shape;165;p30"/>
          <p:cNvGrpSpPr/>
          <p:nvPr/>
        </p:nvGrpSpPr>
        <p:grpSpPr>
          <a:xfrm>
            <a:off x="6543250" y="697625"/>
            <a:ext cx="1506000" cy="912000"/>
            <a:chOff x="6543250" y="926225"/>
            <a:chExt cx="1506000" cy="912000"/>
          </a:xfrm>
        </p:grpSpPr>
        <p:grpSp>
          <p:nvGrpSpPr>
            <p:cNvPr id="166" name="Google Shape;166;p30"/>
            <p:cNvGrpSpPr/>
            <p:nvPr/>
          </p:nvGrpSpPr>
          <p:grpSpPr>
            <a:xfrm>
              <a:off x="6543250" y="1228625"/>
              <a:ext cx="1506000" cy="609600"/>
              <a:chOff x="752950" y="2087225"/>
              <a:chExt cx="1506000" cy="609600"/>
            </a:xfrm>
          </p:grpSpPr>
          <p:cxnSp>
            <p:nvCxnSpPr>
              <p:cNvPr id="167" name="Google Shape;167;p30"/>
              <p:cNvCxnSpPr/>
              <p:nvPr/>
            </p:nvCxnSpPr>
            <p:spPr>
              <a:xfrm>
                <a:off x="752950" y="2087225"/>
                <a:ext cx="150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8" name="Google Shape;168;p30"/>
              <p:cNvCxnSpPr/>
              <p:nvPr/>
            </p:nvCxnSpPr>
            <p:spPr>
              <a:xfrm>
                <a:off x="752950" y="2239625"/>
                <a:ext cx="150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30"/>
              <p:cNvCxnSpPr/>
              <p:nvPr/>
            </p:nvCxnSpPr>
            <p:spPr>
              <a:xfrm>
                <a:off x="752950" y="2392025"/>
                <a:ext cx="150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30"/>
              <p:cNvCxnSpPr/>
              <p:nvPr/>
            </p:nvCxnSpPr>
            <p:spPr>
              <a:xfrm>
                <a:off x="752950" y="2544425"/>
                <a:ext cx="150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1" name="Google Shape;171;p30"/>
              <p:cNvCxnSpPr/>
              <p:nvPr/>
            </p:nvCxnSpPr>
            <p:spPr>
              <a:xfrm>
                <a:off x="752950" y="2696825"/>
                <a:ext cx="150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72" name="Google Shape;172;p30"/>
            <p:cNvSpPr txBox="1"/>
            <p:nvPr/>
          </p:nvSpPr>
          <p:spPr>
            <a:xfrm>
              <a:off x="7024100" y="926225"/>
              <a:ext cx="5019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48</a:t>
              </a:r>
              <a:endParaRPr sz="1200"/>
            </a:p>
          </p:txBody>
        </p:sp>
      </p:grpSp>
      <p:sp>
        <p:nvSpPr>
          <p:cNvPr id="173" name="Google Shape;173;p30"/>
          <p:cNvSpPr txBox="1"/>
          <p:nvPr/>
        </p:nvSpPr>
        <p:spPr>
          <a:xfrm>
            <a:off x="402275" y="1294025"/>
            <a:ext cx="3390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&lt;hint&gt; use numpy.reshape function</a:t>
            </a:r>
            <a:endParaRPr sz="1200"/>
          </a:p>
        </p:txBody>
      </p:sp>
      <p:pic>
        <p:nvPicPr>
          <p:cNvPr id="174" name="Google Shape;174;p30" descr="data-forma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1736450"/>
            <a:ext cx="7155349" cy="33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submission </a:t>
            </a:r>
            <a:r>
              <a:rPr lang="zh-TW" dirty="0"/>
              <a:t>format</a:t>
            </a:r>
            <a:endParaRPr dirty="0"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請預測test set</a:t>
            </a:r>
            <a:r>
              <a:rPr lang="zh-TW" dirty="0" smtClean="0"/>
              <a:t>中</a:t>
            </a:r>
            <a:r>
              <a:rPr lang="zh-TW" altLang="en-US" dirty="0" smtClean="0"/>
              <a:t>五</a:t>
            </a:r>
            <a:r>
              <a:rPr lang="zh-TW" dirty="0" smtClean="0"/>
              <a:t>千多</a:t>
            </a:r>
            <a:r>
              <a:rPr lang="zh-TW" dirty="0"/>
              <a:t>筆資料並將結果上</a:t>
            </a:r>
            <a:r>
              <a:rPr lang="zh-TW" dirty="0" smtClean="0"/>
              <a:t>傳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上傳格式為cs</a:t>
            </a:r>
            <a:r>
              <a:rPr lang="zh-TW" dirty="0" smtClean="0"/>
              <a:t>v</a:t>
            </a:r>
            <a:r>
              <a:rPr lang="en-US" altLang="zh-TW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 </a:t>
            </a:r>
            <a:r>
              <a:rPr lang="en-US" altLang="zh-TW" dirty="0" smtClean="0"/>
              <a:t>sample.csv)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第一行必須為id,label，第二行開始為預測結果。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每行分別為id以及預測的label，請以逗號分隔。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Evaluation: Accuracy</a:t>
            </a:r>
            <a:endParaRPr dirty="0"/>
          </a:p>
        </p:txBody>
      </p:sp>
      <p:pic>
        <p:nvPicPr>
          <p:cNvPr id="187" name="Google Shape;187;p32" descr="sam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Information</a:t>
            </a:r>
            <a:endParaRPr dirty="0"/>
          </a:p>
        </p:txBody>
      </p:sp>
      <p:sp>
        <p:nvSpPr>
          <p:cNvPr id="124" name="Google Shape;124;p2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dirty="0">
                <a:solidFill>
                  <a:srgbClr val="695D46"/>
                </a:solidFill>
                <a:latin typeface="+mn-ea"/>
                <a:ea typeface="+mn-ea"/>
                <a:cs typeface="Open Sans"/>
                <a:sym typeface="Open Sans"/>
              </a:rPr>
              <a:t>請使用CNN實作model</a:t>
            </a:r>
            <a:endParaRPr sz="1800" dirty="0">
              <a:solidFill>
                <a:srgbClr val="695D46"/>
              </a:solidFill>
              <a:latin typeface="+mn-ea"/>
              <a:ea typeface="+mn-ea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dirty="0">
                <a:solidFill>
                  <a:srgbClr val="695D46"/>
                </a:solidFill>
                <a:latin typeface="+mn-ea"/>
                <a:ea typeface="+mn-ea"/>
                <a:cs typeface="Open Sans"/>
                <a:sym typeface="Open Sans"/>
              </a:rPr>
              <a:t>不能使用</a:t>
            </a:r>
            <a:r>
              <a:rPr lang="zh-TW" sz="1800" dirty="0" smtClean="0">
                <a:solidFill>
                  <a:srgbClr val="695D46"/>
                </a:solidFill>
                <a:latin typeface="+mn-ea"/>
                <a:ea typeface="+mn-ea"/>
                <a:cs typeface="Open Sans"/>
                <a:sym typeface="Open Sans"/>
              </a:rPr>
              <a:t>額外</a:t>
            </a:r>
            <a:r>
              <a:rPr lang="en-US" altLang="zh-TW" sz="1800" dirty="0" smtClean="0">
                <a:solidFill>
                  <a:srgbClr val="695D46"/>
                </a:solidFill>
                <a:latin typeface="+mn-ea"/>
                <a:ea typeface="+mn-ea"/>
                <a:cs typeface="Open Sans"/>
                <a:sym typeface="Open Sans"/>
              </a:rPr>
              <a:t> training </a:t>
            </a:r>
            <a:r>
              <a:rPr lang="zh-TW" sz="1800" dirty="0" smtClean="0">
                <a:solidFill>
                  <a:srgbClr val="695D46"/>
                </a:solidFill>
                <a:latin typeface="+mn-ea"/>
                <a:ea typeface="+mn-ea"/>
                <a:cs typeface="Open Sans"/>
                <a:sym typeface="Open Sans"/>
              </a:rPr>
              <a:t>data</a:t>
            </a:r>
            <a:endParaRPr sz="1800" dirty="0">
              <a:solidFill>
                <a:srgbClr val="695D46"/>
              </a:solidFill>
              <a:latin typeface="+mn-ea"/>
              <a:ea typeface="+mn-ea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-US" altLang="zh-TW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toolkit : python, </a:t>
            </a:r>
            <a:r>
              <a:rPr lang="en-US" altLang="zh-TW" sz="1800" dirty="0" err="1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keras</a:t>
            </a:r>
            <a:r>
              <a:rPr lang="en-US" altLang="zh-TW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, </a:t>
            </a:r>
            <a:r>
              <a:rPr lang="en-US" altLang="zh-TW" sz="1800" dirty="0" err="1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tensorflow</a:t>
            </a:r>
            <a:endParaRPr lang="en-US" altLang="zh-TW" sz="1800" dirty="0" smtClean="0">
              <a:solidFill>
                <a:schemeClr val="dk2"/>
              </a:solidFill>
              <a:latin typeface="+mn-ea"/>
              <a:ea typeface="+mn-ea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-US" altLang="zh-TW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deadline : 2018/9/26 6:00 p.m. (GMT+8)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altLang="en-US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請</a:t>
            </a:r>
            <a:r>
              <a:rPr lang="zh-TW" altLang="en-US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將下列檔案存成 你的名字</a:t>
            </a:r>
            <a:r>
              <a:rPr lang="en-US" altLang="zh-TW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.zip </a:t>
            </a:r>
            <a:r>
              <a:rPr lang="zh-TW" altLang="en-US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在期限前上傳</a:t>
            </a:r>
            <a:r>
              <a:rPr lang="zh-TW" altLang="en-US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到 </a:t>
            </a:r>
            <a:r>
              <a:rPr lang="en-US" altLang="zh-TW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here</a:t>
            </a:r>
          </a:p>
          <a:p>
            <a:pPr marL="457200" lvl="2" indent="-342900">
              <a:lnSpc>
                <a:spcPct val="115000"/>
              </a:lnSpc>
              <a:buClr>
                <a:srgbClr val="695D46"/>
              </a:buClr>
              <a:buSzPts val="1800"/>
              <a:buFont typeface="Wingdings" panose="05000000000000000000" pitchFamily="2" charset="2"/>
              <a:buAutoNum type="circleNumWdWhitePlain"/>
            </a:pPr>
            <a:r>
              <a:rPr lang="en-US" altLang="zh-TW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train.py and  predict.py : .</a:t>
            </a:r>
            <a:r>
              <a:rPr lang="en-US" altLang="zh-TW" sz="1800" dirty="0" err="1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py</a:t>
            </a:r>
            <a:r>
              <a:rPr lang="en-US" altLang="zh-TW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 files for training and prediction </a:t>
            </a:r>
          </a:p>
          <a:p>
            <a:pPr marL="457200" lvl="2" indent="-342900">
              <a:lnSpc>
                <a:spcPct val="115000"/>
              </a:lnSpc>
              <a:buClr>
                <a:srgbClr val="695D46"/>
              </a:buClr>
              <a:buSzPts val="1800"/>
              <a:buFont typeface="Wingdings" panose="05000000000000000000" pitchFamily="2" charset="2"/>
              <a:buAutoNum type="circleNumWdWhitePlain"/>
            </a:pPr>
            <a:r>
              <a:rPr lang="en-US" altLang="zh-TW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predict.csv : prediction result for testing data (test.csv)</a:t>
            </a:r>
          </a:p>
          <a:p>
            <a:pPr marL="457200" lvl="2" indent="-342900">
              <a:lnSpc>
                <a:spcPct val="115000"/>
              </a:lnSpc>
              <a:buClr>
                <a:srgbClr val="695D46"/>
              </a:buClr>
              <a:buSzPts val="1800"/>
              <a:buFont typeface="Wingdings" panose="05000000000000000000" pitchFamily="2" charset="2"/>
              <a:buAutoNum type="circleNumWdWhitePlain"/>
            </a:pPr>
            <a:r>
              <a:rPr lang="en-US" altLang="zh-TW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report file : </a:t>
            </a:r>
            <a:r>
              <a:rPr lang="zh-TW" altLang="en-US" sz="180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簡述你的模型架構和訓練過程</a:t>
            </a:r>
            <a:endParaRPr lang="en-US" altLang="zh-TW" sz="1800" dirty="0" smtClean="0">
              <a:solidFill>
                <a:schemeClr val="dk2"/>
              </a:solidFill>
              <a:latin typeface="+mn-ea"/>
              <a:ea typeface="+mn-ea"/>
              <a:cs typeface="Open Sans"/>
              <a:sym typeface="Open Sans"/>
            </a:endParaRPr>
          </a:p>
          <a:p>
            <a:pPr marL="457200" lvl="0" indent="-342900">
              <a:lnSpc>
                <a:spcPct val="115000"/>
              </a:lnSpc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-US" altLang="zh-TW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2018/9/27 </a:t>
            </a:r>
            <a:r>
              <a:rPr lang="zh-TW" altLang="en-US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公布成績</a:t>
            </a:r>
            <a:r>
              <a:rPr lang="en-US" altLang="zh-TW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, </a:t>
            </a:r>
            <a:r>
              <a:rPr lang="zh-TW" altLang="en-US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前三名於 </a:t>
            </a:r>
            <a:r>
              <a:rPr lang="en-US" altLang="zh-TW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2018/10/3 </a:t>
            </a:r>
            <a:r>
              <a:rPr lang="zh-TW" altLang="en-US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成果發表 </a:t>
            </a:r>
            <a:r>
              <a:rPr lang="en-US" altLang="zh-TW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(</a:t>
            </a:r>
            <a:r>
              <a:rPr lang="zh-TW" altLang="en-US" sz="1800" dirty="0" smtClean="0">
                <a:solidFill>
                  <a:schemeClr val="dk2"/>
                </a:solidFill>
                <a:latin typeface="+mn-ea"/>
                <a:ea typeface="+mn-ea"/>
                <a:cs typeface="Open Sans"/>
                <a:sym typeface="Open Sans"/>
              </a:rPr>
              <a:t>分享模型架構和</a:t>
            </a:r>
            <a:r>
              <a:rPr lang="zh-TW" altLang="en-US" sz="1800" dirty="0" smtClean="0">
                <a:solidFill>
                  <a:srgbClr val="434343"/>
                </a:solidFill>
                <a:highlight>
                  <a:srgbClr val="FFFFFF"/>
                </a:highlight>
                <a:latin typeface="+mn-ea"/>
                <a:ea typeface="+mn-ea"/>
                <a:cs typeface="Times New Roman"/>
                <a:sym typeface="Times New Roman"/>
              </a:rPr>
              <a:t>訓練過程</a:t>
            </a:r>
            <a:r>
              <a:rPr lang="en-US" altLang="zh-TW" sz="1800" dirty="0" smtClean="0">
                <a:solidFill>
                  <a:srgbClr val="434343"/>
                </a:solidFill>
                <a:highlight>
                  <a:srgbClr val="FFFFFF"/>
                </a:highlight>
                <a:latin typeface="+mn-ea"/>
                <a:ea typeface="+mn-ea"/>
                <a:cs typeface="Times New Roman"/>
                <a:sym typeface="Times New Roman"/>
              </a:rPr>
              <a:t>)</a:t>
            </a:r>
            <a:endParaRPr lang="en-US" altLang="zh-TW" sz="1800" dirty="0" smtClean="0">
              <a:solidFill>
                <a:schemeClr val="dk2"/>
              </a:solidFill>
              <a:latin typeface="+mn-ea"/>
              <a:ea typeface="+mn-ea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endParaRPr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286</Words>
  <Application>Microsoft Office PowerPoint</Application>
  <PresentationFormat>如螢幕大小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Arial</vt:lpstr>
      <vt:lpstr>Wingdings</vt:lpstr>
      <vt:lpstr>Times New Roman</vt:lpstr>
      <vt:lpstr>PT Sans Narrow</vt:lpstr>
      <vt:lpstr>Open Sans</vt:lpstr>
      <vt:lpstr>新細明體</vt:lpstr>
      <vt:lpstr>Tropic</vt:lpstr>
      <vt:lpstr>Homework - Image Sentiment Classification</vt:lpstr>
      <vt:lpstr>Data Format</vt:lpstr>
      <vt:lpstr>submission format</vt:lpstr>
      <vt:lpstr>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cp:lastModifiedBy>Neil Huang(黃有寶)</cp:lastModifiedBy>
  <cp:revision>10</cp:revision>
  <dcterms:modified xsi:type="dcterms:W3CDTF">2018-08-28T06:42:37Z</dcterms:modified>
</cp:coreProperties>
</file>