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2" r:id="rId6"/>
    <p:sldId id="274" r:id="rId7"/>
    <p:sldId id="275" r:id="rId8"/>
    <p:sldId id="280" r:id="rId9"/>
    <p:sldId id="281" r:id="rId10"/>
    <p:sldId id="283" r:id="rId11"/>
    <p:sldId id="282" r:id="rId12"/>
    <p:sldId id="284" r:id="rId13"/>
    <p:sldId id="285" r:id="rId14"/>
    <p:sldId id="277" r:id="rId15"/>
    <p:sldId id="278" r:id="rId16"/>
    <p:sldId id="279" r:id="rId17"/>
    <p:sldId id="26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varScale="1">
        <p:scale>
          <a:sx n="62" d="100"/>
          <a:sy n="62" d="100"/>
        </p:scale>
        <p:origin x="1416" y="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5/29/2023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5/29/2023</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5/29/2023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5/29/2023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open.spotify.com/" TargetMode="External"/><Relationship Id="rId2" Type="http://schemas.openxmlformats.org/officeDocument/2006/relationships/hyperlink" Target="https://music.youtube.com/" TargetMode="External"/><Relationship Id="rId1" Type="http://schemas.openxmlformats.org/officeDocument/2006/relationships/slideLayout" Target="../slideLayouts/slideLayout3.xml"/><Relationship Id="rId5" Type="http://schemas.openxmlformats.org/officeDocument/2006/relationships/hyperlink" Target="https://music.apple.com/us/browse" TargetMode="External"/><Relationship Id="rId4" Type="http://schemas.openxmlformats.org/officeDocument/2006/relationships/hyperlink" Target="https://www.jiosaavn.com/"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250757"/>
            <a:ext cx="6624736" cy="1200329"/>
          </a:xfrm>
          <a:prstGeom prst="rect">
            <a:avLst/>
          </a:prstGeom>
          <a:noFill/>
        </p:spPr>
        <p:txBody>
          <a:bodyPr wrap="square" rtlCol="0">
            <a:spAutoFit/>
          </a:bodyPr>
          <a:lstStyle/>
          <a:p>
            <a:pPr algn="ctr"/>
            <a:r>
              <a:rPr lang="en-US" sz="3600" dirty="0">
                <a:solidFill>
                  <a:srgbClr val="FF0000"/>
                </a:solidFill>
                <a:latin typeface="Times New Roman" panose="02020603050405020304" pitchFamily="18" charset="0"/>
                <a:cs typeface="Times New Roman" panose="02020603050405020304" pitchFamily="18" charset="0"/>
              </a:rPr>
              <a:t>Front End Engineering-I </a:t>
            </a:r>
          </a:p>
          <a:p>
            <a:pPr algn="ctr"/>
            <a:r>
              <a:rPr lang="en-US" sz="3600" dirty="0">
                <a:solidFill>
                  <a:srgbClr val="FF0000"/>
                </a:solidFill>
                <a:latin typeface="Times New Roman" panose="02020603050405020304" pitchFamily="18" charset="0"/>
                <a:cs typeface="Times New Roman" panose="02020603050405020304" pitchFamily="18" charset="0"/>
              </a:rPr>
              <a:t>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2104886" y="2539196"/>
            <a:ext cx="5491449" cy="2677656"/>
          </a:xfrm>
          <a:prstGeom prst="rect">
            <a:avLst/>
          </a:prstGeom>
          <a:solidFill>
            <a:schemeClr val="accent6">
              <a:lumMod val="60000"/>
              <a:lumOff val="40000"/>
            </a:schemeClr>
          </a:solidFill>
        </p:spPr>
        <p:txBody>
          <a:bodyPr wrap="square" rtlCol="0">
            <a:spAutoFit/>
          </a:bodyPr>
          <a:lstStyle/>
          <a:p>
            <a:r>
              <a:rPr lang="en-US" sz="2400" u="sng" dirty="0">
                <a:latin typeface="Times New Roman" panose="02020603050405020304" pitchFamily="18" charset="0"/>
                <a:cs typeface="Times New Roman" panose="02020603050405020304" pitchFamily="18" charset="0"/>
              </a:rPr>
              <a:t>Team Details</a:t>
            </a:r>
            <a:r>
              <a:rPr lang="en-US" sz="2400"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Name:    Jiya                 Roll No.:   2210990463</a:t>
            </a:r>
          </a:p>
          <a:p>
            <a:r>
              <a:rPr lang="en-US" dirty="0">
                <a:latin typeface="Times New Roman" panose="02020603050405020304" pitchFamily="18" charset="0"/>
                <a:cs typeface="Times New Roman" panose="02020603050405020304" pitchFamily="18" charset="0"/>
              </a:rPr>
              <a:t> Name:    Jiya Gaba        Roll No.:   2210990464</a:t>
            </a:r>
          </a:p>
          <a:p>
            <a:r>
              <a:rPr lang="en-US" dirty="0">
                <a:latin typeface="Times New Roman" panose="02020603050405020304" pitchFamily="18" charset="0"/>
                <a:cs typeface="Times New Roman" panose="02020603050405020304" pitchFamily="18" charset="0"/>
              </a:rPr>
              <a:t> Name:    </a:t>
            </a:r>
            <a:r>
              <a:rPr lang="en-US">
                <a:latin typeface="Times New Roman" panose="02020603050405020304" pitchFamily="18" charset="0"/>
                <a:cs typeface="Times New Roman" panose="02020603050405020304" pitchFamily="18" charset="0"/>
              </a:rPr>
              <a:t>Joel Matthew   </a:t>
            </a:r>
            <a:r>
              <a:rPr lang="en-US" dirty="0">
                <a:latin typeface="Times New Roman" panose="02020603050405020304" pitchFamily="18" charset="0"/>
                <a:cs typeface="Times New Roman" panose="02020603050405020304" pitchFamily="18" charset="0"/>
              </a:rPr>
              <a:t>Roll No.:   2210990465</a:t>
            </a:r>
          </a:p>
          <a:p>
            <a:r>
              <a:rPr lang="en-US" dirty="0">
                <a:latin typeface="Times New Roman" panose="02020603050405020304" pitchFamily="18" charset="0"/>
                <a:cs typeface="Times New Roman" panose="02020603050405020304" pitchFamily="18" charset="0"/>
              </a:rPr>
              <a:t> Name:    Joyash Sood    Roll No.:   2210990466</a:t>
            </a:r>
          </a:p>
          <a:p>
            <a:endParaRPr lang="en-US"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Faculty Coordinator: Dr. Chetna Kaushal</a:t>
            </a:r>
            <a:endParaRPr lang="en-US" dirty="0">
              <a:solidFill>
                <a:schemeClr val="bg1"/>
              </a:solidFill>
              <a:latin typeface="Times New Roman" panose="02020603050405020304" pitchFamily="18" charset="0"/>
              <a:cs typeface="Times New Roman" panose="02020603050405020304" pitchFamily="18" charset="0"/>
            </a:endParaRPr>
          </a:p>
          <a:p>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18234" y="5445224"/>
            <a:ext cx="8307531" cy="1138773"/>
          </a:xfrm>
          <a:prstGeom prst="rect">
            <a:avLst/>
          </a:prstGeom>
          <a:noFill/>
        </p:spPr>
        <p:txBody>
          <a:bodyPr wrap="none" rtlCol="0">
            <a:spAutoFit/>
          </a:bodyPr>
          <a:lstStyle/>
          <a:p>
            <a:r>
              <a:rPr lang="en-US" sz="2400" b="1" dirty="0" err="1">
                <a:solidFill>
                  <a:srgbClr val="FF0000"/>
                </a:solidFill>
                <a:latin typeface="Times New Roman" pitchFamily="18" charset="0"/>
                <a:cs typeface="Times New Roman" pitchFamily="18" charset="0"/>
              </a:rPr>
              <a:t>Chitkara</a:t>
            </a:r>
            <a:r>
              <a:rPr lang="en-US" sz="2400" b="1" dirty="0">
                <a:solidFill>
                  <a:srgbClr val="FF0000"/>
                </a:solidFill>
                <a:latin typeface="Times New Roman" pitchFamily="18" charset="0"/>
                <a:cs typeface="Times New Roman" pitchFamily="18" charset="0"/>
              </a:rPr>
              <a:t> University Institute of Engineering and Technology, </a:t>
            </a:r>
          </a:p>
          <a:p>
            <a:pPr algn="ctr"/>
            <a:r>
              <a:rPr lang="en-US" sz="2400" b="1" dirty="0" err="1">
                <a:solidFill>
                  <a:srgbClr val="FF0000"/>
                </a:solidFill>
                <a:latin typeface="Times New Roman" pitchFamily="18" charset="0"/>
                <a:cs typeface="Times New Roman" pitchFamily="18" charset="0"/>
              </a:rPr>
              <a:t>Chitkara</a:t>
            </a:r>
            <a:r>
              <a:rPr lang="en-US" sz="2400" b="1" dirty="0">
                <a:solidFill>
                  <a:srgbClr val="FF0000"/>
                </a:solidFill>
                <a:latin typeface="Times New Roman" pitchFamily="18" charset="0"/>
                <a:cs typeface="Times New Roman" pitchFamily="18" charset="0"/>
              </a:rPr>
              <a:t> University, Punjab</a:t>
            </a:r>
          </a:p>
          <a:p>
            <a:pPr algn="ctr"/>
            <a:r>
              <a:rPr lang="en-US" b="1" dirty="0">
                <a:solidFill>
                  <a:srgbClr val="FF0000"/>
                </a:solidFill>
                <a:latin typeface="Times New Roman" pitchFamily="18" charset="0"/>
                <a:cs typeface="Times New Roman" pitchFamily="18" charset="0"/>
              </a:rPr>
              <a:t>MAY,2023</a:t>
            </a:r>
            <a:endParaRPr lang="en-US" sz="1600" b="1" dirty="0">
              <a:solidFill>
                <a:srgbClr val="FF0000"/>
              </a:solidFill>
              <a:latin typeface="Times New Roman" pitchFamily="18" charset="0"/>
              <a:cs typeface="Times New Roman" pitchFamily="18" charset="0"/>
            </a:endParaRP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E0E012-B5E1-C62A-92F3-F15DAE1EFC09}"/>
              </a:ext>
            </a:extLst>
          </p:cNvPr>
          <p:cNvSpPr txBox="1"/>
          <p:nvPr/>
        </p:nvSpPr>
        <p:spPr>
          <a:xfrm>
            <a:off x="179512" y="980728"/>
            <a:ext cx="8648639" cy="286232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JAVA CODE:</a:t>
            </a: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4724EB6-B982-34BC-8B96-9234889D36AA}"/>
              </a:ext>
            </a:extLst>
          </p:cNvPr>
          <p:cNvPicPr>
            <a:picLocks noChangeAspect="1"/>
          </p:cNvPicPr>
          <p:nvPr/>
        </p:nvPicPr>
        <p:blipFill rotWithShape="1">
          <a:blip r:embed="rId2">
            <a:extLst>
              <a:ext uri="{28A0092B-C50C-407E-A947-70E740481C1C}">
                <a14:useLocalDpi xmlns:a14="http://schemas.microsoft.com/office/drawing/2010/main" val="0"/>
              </a:ext>
            </a:extLst>
          </a:blip>
          <a:srcRect r="39729"/>
          <a:stretch/>
        </p:blipFill>
        <p:spPr>
          <a:xfrm>
            <a:off x="315849" y="1340768"/>
            <a:ext cx="4112135" cy="4608512"/>
          </a:xfrm>
          <a:prstGeom prst="rect">
            <a:avLst/>
          </a:prstGeom>
        </p:spPr>
      </p:pic>
      <p:pic>
        <p:nvPicPr>
          <p:cNvPr id="6" name="Picture 5">
            <a:extLst>
              <a:ext uri="{FF2B5EF4-FFF2-40B4-BE49-F238E27FC236}">
                <a16:creationId xmlns:a16="http://schemas.microsoft.com/office/drawing/2014/main" id="{6D3DEA30-E9D2-9971-8192-0F6AB7210393}"/>
              </a:ext>
            </a:extLst>
          </p:cNvPr>
          <p:cNvPicPr>
            <a:picLocks noChangeAspect="1"/>
          </p:cNvPicPr>
          <p:nvPr/>
        </p:nvPicPr>
        <p:blipFill rotWithShape="1">
          <a:blip r:embed="rId3">
            <a:extLst>
              <a:ext uri="{28A0092B-C50C-407E-A947-70E740481C1C}">
                <a14:useLocalDpi xmlns:a14="http://schemas.microsoft.com/office/drawing/2010/main" val="0"/>
              </a:ext>
            </a:extLst>
          </a:blip>
          <a:srcRect l="13953" r="42914"/>
          <a:stretch/>
        </p:blipFill>
        <p:spPr>
          <a:xfrm>
            <a:off x="4564320" y="1340768"/>
            <a:ext cx="4400167" cy="4608512"/>
          </a:xfrm>
          <a:prstGeom prst="rect">
            <a:avLst/>
          </a:prstGeom>
        </p:spPr>
      </p:pic>
    </p:spTree>
    <p:extLst>
      <p:ext uri="{BB962C8B-B14F-4D97-AF65-F5344CB8AC3E}">
        <p14:creationId xmlns:p14="http://schemas.microsoft.com/office/powerpoint/2010/main" val="1304604777"/>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9E4E17-C11A-798F-885E-BE0F11409906}"/>
              </a:ext>
            </a:extLst>
          </p:cNvPr>
          <p:cNvSpPr txBox="1"/>
          <p:nvPr/>
        </p:nvSpPr>
        <p:spPr>
          <a:xfrm>
            <a:off x="251520" y="1196752"/>
            <a:ext cx="5760640" cy="646331"/>
          </a:xfrm>
          <a:prstGeom prst="rect">
            <a:avLst/>
          </a:prstGeom>
          <a:noFill/>
        </p:spPr>
        <p:txBody>
          <a:bodyPr wrap="square" rtlCol="0">
            <a:spAutoFit/>
          </a:bodyPr>
          <a:lstStyle/>
          <a:p>
            <a:r>
              <a:rPr lang="en-IN" dirty="0"/>
              <a:t>OUTPUT OF OUR CODE:</a:t>
            </a:r>
          </a:p>
          <a:p>
            <a:r>
              <a:rPr lang="en-IN" dirty="0"/>
              <a:t>MULTIPLAYER </a:t>
            </a:r>
          </a:p>
        </p:txBody>
      </p:sp>
      <p:pic>
        <p:nvPicPr>
          <p:cNvPr id="5" name="Picture 4">
            <a:extLst>
              <a:ext uri="{FF2B5EF4-FFF2-40B4-BE49-F238E27FC236}">
                <a16:creationId xmlns:a16="http://schemas.microsoft.com/office/drawing/2014/main" id="{909932A2-7406-8327-1DF5-F6FA19C909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804" y="2060848"/>
            <a:ext cx="8100392" cy="3888188"/>
          </a:xfrm>
          <a:prstGeom prst="rect">
            <a:avLst/>
          </a:prstGeom>
        </p:spPr>
      </p:pic>
    </p:spTree>
    <p:extLst>
      <p:ext uri="{BB962C8B-B14F-4D97-AF65-F5344CB8AC3E}">
        <p14:creationId xmlns:p14="http://schemas.microsoft.com/office/powerpoint/2010/main" val="1542582356"/>
      </p:ext>
    </p:extLst>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34592D-2C68-D294-9753-383C201267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407914"/>
            <a:ext cx="8388424" cy="4757390"/>
          </a:xfrm>
          <a:prstGeom prst="rect">
            <a:avLst/>
          </a:prstGeom>
        </p:spPr>
      </p:pic>
    </p:spTree>
    <p:extLst>
      <p:ext uri="{BB962C8B-B14F-4D97-AF65-F5344CB8AC3E}">
        <p14:creationId xmlns:p14="http://schemas.microsoft.com/office/powerpoint/2010/main" val="2113735853"/>
      </p:ext>
    </p:extLst>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525515-B638-283E-2636-5E9E249BA7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418" y="1196752"/>
            <a:ext cx="8729163" cy="4824536"/>
          </a:xfrm>
          <a:prstGeom prst="rect">
            <a:avLst/>
          </a:prstGeom>
        </p:spPr>
      </p:pic>
    </p:spTree>
    <p:extLst>
      <p:ext uri="{BB962C8B-B14F-4D97-AF65-F5344CB8AC3E}">
        <p14:creationId xmlns:p14="http://schemas.microsoft.com/office/powerpoint/2010/main" val="1667714394"/>
      </p:ext>
    </p:extLst>
  </p:cSld>
  <p:clrMapOvr>
    <a:masterClrMapping/>
  </p:clrMapOvr>
  <p:transition advTm="4000">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16632"/>
            <a:ext cx="5400600" cy="646331"/>
          </a:xfrm>
          <a:prstGeom prst="rect">
            <a:avLst/>
          </a:prstGeom>
          <a:noFill/>
        </p:spPr>
        <p:txBody>
          <a:bodyPr wrap="square" rtlCol="0">
            <a:spAutoFit/>
          </a:bodyPr>
          <a:lstStyle/>
          <a:p>
            <a:r>
              <a:rPr lang="en-US" sz="3600" u="sng" dirty="0">
                <a:latin typeface="Times New Roman" pitchFamily="18" charset="0"/>
                <a:cs typeface="Times New Roman" pitchFamily="18" charset="0"/>
              </a:rPr>
              <a:t>Bonus Features-</a:t>
            </a:r>
          </a:p>
        </p:txBody>
      </p:sp>
      <p:sp>
        <p:nvSpPr>
          <p:cNvPr id="3" name="Rectangle 2"/>
          <p:cNvSpPr/>
          <p:nvPr/>
        </p:nvSpPr>
        <p:spPr>
          <a:xfrm>
            <a:off x="395536" y="1720840"/>
            <a:ext cx="8136904" cy="3416320"/>
          </a:xfrm>
          <a:prstGeom prst="rect">
            <a:avLst/>
          </a:prstGeom>
        </p:spPr>
        <p:txBody>
          <a:bodyPr wrap="square">
            <a:spAutoFit/>
          </a:bodyPr>
          <a:lstStyle/>
          <a:p>
            <a:pPr algn="just">
              <a:buFont typeface="Arial" pitchFamily="34" charset="0"/>
              <a:buChar char="•"/>
            </a:pPr>
            <a:r>
              <a:rPr lang="en-US" sz="2400" dirty="0">
                <a:latin typeface="Times New Roman" pitchFamily="18" charset="0"/>
                <a:cs typeface="Times New Roman" pitchFamily="18" charset="0"/>
              </a:rPr>
              <a:t> Our project provides a feature to store the user’s selected music albums as playlist so that they can enjoy their music anytime, anywhere.</a:t>
            </a:r>
          </a:p>
          <a:p>
            <a:pPr algn="just"/>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 We also keep records of their ‘recently played’ songs so that they can access their past played music and listen them again.</a:t>
            </a:r>
          </a:p>
          <a:p>
            <a:pPr algn="just"/>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 We provide a feature for ‘liked music’ which enables them to see all their selected liked music.</a:t>
            </a:r>
          </a:p>
        </p:txBody>
      </p:sp>
    </p:spTree>
  </p:cSld>
  <p:clrMapOvr>
    <a:masterClrMapping/>
  </p:clrMapOvr>
  <p:transition advTm="4000">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16632"/>
            <a:ext cx="5400600" cy="646331"/>
          </a:xfrm>
          <a:prstGeom prst="rect">
            <a:avLst/>
          </a:prstGeom>
          <a:noFill/>
        </p:spPr>
        <p:txBody>
          <a:bodyPr wrap="square" rtlCol="0">
            <a:spAutoFit/>
          </a:bodyPr>
          <a:lstStyle/>
          <a:p>
            <a:r>
              <a:rPr lang="en-US" sz="3600" u="sng" dirty="0">
                <a:latin typeface="Times New Roman" pitchFamily="18" charset="0"/>
                <a:cs typeface="Times New Roman" pitchFamily="18" charset="0"/>
              </a:rPr>
              <a:t>Conclusion-</a:t>
            </a:r>
          </a:p>
        </p:txBody>
      </p:sp>
      <p:sp>
        <p:nvSpPr>
          <p:cNvPr id="3" name="Rectangle 2"/>
          <p:cNvSpPr/>
          <p:nvPr/>
        </p:nvSpPr>
        <p:spPr>
          <a:xfrm>
            <a:off x="179512" y="1268760"/>
            <a:ext cx="9144000" cy="4524315"/>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itchFamily="18" charset="0"/>
                <a:cs typeface="Times New Roman" pitchFamily="18" charset="0"/>
              </a:rPr>
              <a:t>The project was a music player, which involved </a:t>
            </a:r>
          </a:p>
          <a:p>
            <a:pPr algn="just"/>
            <a:r>
              <a:rPr lang="en-US" sz="2400" dirty="0">
                <a:latin typeface="Times New Roman" pitchFamily="18" charset="0"/>
                <a:cs typeface="Times New Roman" pitchFamily="18" charset="0"/>
              </a:rPr>
              <a:t>     designing and developing software to play audio files on web. </a:t>
            </a:r>
          </a:p>
          <a:p>
            <a:pPr algn="just"/>
            <a:endParaRPr lang="en-US" sz="2400" dirty="0">
              <a:latin typeface="Times New Roman" pitchFamily="18" charset="0"/>
              <a:cs typeface="Times New Roman" pitchFamily="18" charset="0"/>
            </a:endParaRPr>
          </a:p>
          <a:p>
            <a:pPr marL="342900" indent="-342900" algn="just">
              <a:buFont typeface="Arial" panose="020B0604020202020204" pitchFamily="34" charset="0"/>
              <a:buChar char="•"/>
            </a:pPr>
            <a:r>
              <a:rPr lang="en-US" sz="2400" dirty="0">
                <a:latin typeface="Times New Roman" pitchFamily="18" charset="0"/>
                <a:cs typeface="Times New Roman" pitchFamily="18" charset="0"/>
              </a:rPr>
              <a:t>Key features of </a:t>
            </a:r>
            <a:r>
              <a:rPr lang="en-US" sz="2400" dirty="0" err="1">
                <a:latin typeface="Times New Roman" pitchFamily="18" charset="0"/>
                <a:cs typeface="Times New Roman" pitchFamily="18" charset="0"/>
              </a:rPr>
              <a:t>Swar</a:t>
            </a:r>
            <a:r>
              <a:rPr lang="en-US" sz="2400" dirty="0">
                <a:latin typeface="Times New Roman" pitchFamily="18" charset="0"/>
                <a:cs typeface="Times New Roman" pitchFamily="18" charset="0"/>
              </a:rPr>
              <a:t> Music include -:</a:t>
            </a:r>
          </a:p>
          <a:p>
            <a:pPr algn="just"/>
            <a:endParaRPr lang="en-US" sz="2400" dirty="0">
              <a:latin typeface="Times New Roman" pitchFamily="18" charset="0"/>
              <a:cs typeface="Times New Roman" pitchFamily="18" charset="0"/>
            </a:endParaRPr>
          </a:p>
          <a:p>
            <a:pPr marL="342900" indent="-342900" algn="just">
              <a:buFont typeface="Wingdings" panose="05000000000000000000" pitchFamily="2" charset="2"/>
              <a:buChar char="Ø"/>
            </a:pPr>
            <a:r>
              <a:rPr lang="en-US" sz="2400" dirty="0">
                <a:latin typeface="Times New Roman" pitchFamily="18" charset="0"/>
                <a:cs typeface="Times New Roman" pitchFamily="18" charset="0"/>
              </a:rPr>
              <a:t>	A user-friendly interface, </a:t>
            </a:r>
          </a:p>
          <a:p>
            <a:pPr marL="342900" indent="-342900" algn="just">
              <a:buFont typeface="Wingdings" panose="05000000000000000000" pitchFamily="2" charset="2"/>
              <a:buChar char="Ø"/>
            </a:pPr>
            <a:r>
              <a:rPr lang="en-US" sz="2400" dirty="0">
                <a:latin typeface="Times New Roman" pitchFamily="18" charset="0"/>
                <a:cs typeface="Times New Roman" pitchFamily="18" charset="0"/>
              </a:rPr>
              <a:t>	Support for different file formats,</a:t>
            </a:r>
          </a:p>
          <a:p>
            <a:pPr marL="342900" indent="-342900" algn="just">
              <a:buFont typeface="Wingdings" panose="05000000000000000000" pitchFamily="2" charset="2"/>
              <a:buChar char="Ø"/>
            </a:pPr>
            <a:r>
              <a:rPr lang="en-US" sz="2400" dirty="0">
                <a:latin typeface="Times New Roman" pitchFamily="18" charset="0"/>
                <a:cs typeface="Times New Roman" pitchFamily="18" charset="0"/>
              </a:rPr>
              <a:t>	Smooth transitions, </a:t>
            </a:r>
          </a:p>
          <a:p>
            <a:pPr marL="342900" indent="-342900" algn="just">
              <a:buFont typeface="Wingdings" panose="05000000000000000000" pitchFamily="2" charset="2"/>
              <a:buChar char="Ø"/>
            </a:pPr>
            <a:r>
              <a:rPr lang="en-US" sz="2400" dirty="0">
                <a:latin typeface="Times New Roman" pitchFamily="18" charset="0"/>
                <a:cs typeface="Times New Roman" pitchFamily="18" charset="0"/>
              </a:rPr>
              <a:t>	The ability to create and manage playlists,</a:t>
            </a:r>
          </a:p>
          <a:p>
            <a:pPr marL="342900" indent="-342900" algn="just">
              <a:buFont typeface="Wingdings" panose="05000000000000000000" pitchFamily="2" charset="2"/>
              <a:buChar char="Ø"/>
            </a:pPr>
            <a:r>
              <a:rPr lang="en-US" sz="2400" dirty="0">
                <a:latin typeface="Times New Roman" pitchFamily="18" charset="0"/>
                <a:cs typeface="Times New Roman" pitchFamily="18" charset="0"/>
              </a:rPr>
              <a:t> 	Playback settings.</a:t>
            </a:r>
          </a:p>
          <a:p>
            <a:endParaRPr lang="en-US" sz="2400" dirty="0">
              <a:latin typeface="Times New Roman" pitchFamily="18" charset="0"/>
              <a:cs typeface="Times New Roman" pitchFamily="18" charset="0"/>
            </a:endParaRPr>
          </a:p>
          <a:p>
            <a:pPr marL="342900" indent="-342900">
              <a:buFont typeface="Arial" panose="020B0604020202020204" pitchFamily="34" charset="0"/>
              <a:buChar char="•"/>
            </a:pPr>
            <a:endParaRPr lang="en-US" sz="2400" dirty="0">
              <a:latin typeface="Times New Roman" pitchFamily="18" charset="0"/>
              <a:cs typeface="Times New Roman" pitchFamily="18" charset="0"/>
            </a:endParaRPr>
          </a:p>
        </p:txBody>
      </p:sp>
    </p:spTree>
  </p:cSld>
  <p:clrMapOvr>
    <a:masterClrMapping/>
  </p:clrMapOvr>
  <p:transition advTm="4000">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6632"/>
            <a:ext cx="5400600" cy="646331"/>
          </a:xfrm>
          <a:prstGeom prst="rect">
            <a:avLst/>
          </a:prstGeom>
          <a:noFill/>
        </p:spPr>
        <p:txBody>
          <a:bodyPr wrap="square" rtlCol="0">
            <a:spAutoFit/>
          </a:bodyPr>
          <a:lstStyle/>
          <a:p>
            <a:r>
              <a:rPr lang="en-US" sz="3600" u="sng" dirty="0">
                <a:latin typeface="Times New Roman" pitchFamily="18" charset="0"/>
                <a:cs typeface="Times New Roman" pitchFamily="18" charset="0"/>
              </a:rPr>
              <a:t>References/Links used</a:t>
            </a:r>
          </a:p>
        </p:txBody>
      </p:sp>
      <p:sp>
        <p:nvSpPr>
          <p:cNvPr id="3" name="Rectangle 2"/>
          <p:cNvSpPr/>
          <p:nvPr/>
        </p:nvSpPr>
        <p:spPr>
          <a:xfrm>
            <a:off x="107504" y="1196752"/>
            <a:ext cx="8856984" cy="3108543"/>
          </a:xfrm>
          <a:prstGeom prst="rect">
            <a:avLst/>
          </a:prstGeom>
        </p:spPr>
        <p:txBody>
          <a:bodyPr wrap="square">
            <a:spAutoFit/>
          </a:bodyPr>
          <a:lstStyle/>
          <a:p>
            <a:pPr algn="just"/>
            <a:r>
              <a:rPr lang="en-US" sz="2800" dirty="0">
                <a:latin typeface="Times New Roman" pitchFamily="18" charset="0"/>
                <a:cs typeface="Times New Roman" pitchFamily="18" charset="0"/>
              </a:rPr>
              <a:t> References of this project have been taken from the below mentioned sites-</a:t>
            </a:r>
          </a:p>
          <a:p>
            <a:pPr algn="just"/>
            <a:endParaRPr lang="en-US" sz="2800" dirty="0">
              <a:latin typeface="Times New Roman" pitchFamily="18" charset="0"/>
              <a:cs typeface="Times New Roman" pitchFamily="18" charset="0"/>
            </a:endParaRPr>
          </a:p>
          <a:p>
            <a:pPr marL="457200" indent="-457200" algn="just">
              <a:buFont typeface="Wingdings" panose="05000000000000000000" pitchFamily="2" charset="2"/>
              <a:buChar char="v"/>
            </a:pPr>
            <a:r>
              <a:rPr lang="en-US" sz="2800" dirty="0">
                <a:latin typeface="Times New Roman" pitchFamily="18" charset="0"/>
                <a:cs typeface="Times New Roman" pitchFamily="18" charset="0"/>
              </a:rPr>
              <a:t> </a:t>
            </a:r>
            <a:r>
              <a:rPr lang="en-US" sz="2800" dirty="0">
                <a:latin typeface="Times New Roman" pitchFamily="18" charset="0"/>
                <a:cs typeface="Times New Roman" pitchFamily="18" charset="0"/>
                <a:hlinkClick r:id="rId2"/>
              </a:rPr>
              <a:t>https://music.youtube.com/</a:t>
            </a:r>
            <a:endParaRPr lang="en-US" sz="2800" dirty="0">
              <a:latin typeface="Times New Roman" pitchFamily="18" charset="0"/>
              <a:cs typeface="Times New Roman" pitchFamily="18" charset="0"/>
            </a:endParaRPr>
          </a:p>
          <a:p>
            <a:pPr marL="457200" indent="-457200" algn="just">
              <a:buFont typeface="Wingdings" panose="05000000000000000000" pitchFamily="2" charset="2"/>
              <a:buChar char="v"/>
            </a:pPr>
            <a:r>
              <a:rPr lang="en-US" sz="2800" dirty="0">
                <a:latin typeface="Times New Roman" pitchFamily="18" charset="0"/>
                <a:cs typeface="Times New Roman" pitchFamily="18" charset="0"/>
              </a:rPr>
              <a:t> </a:t>
            </a:r>
            <a:r>
              <a:rPr lang="en-US" sz="2800" dirty="0">
                <a:latin typeface="Times New Roman" pitchFamily="18" charset="0"/>
                <a:cs typeface="Times New Roman" pitchFamily="18" charset="0"/>
                <a:hlinkClick r:id="rId3"/>
              </a:rPr>
              <a:t>https://open.spotify.com/</a:t>
            </a:r>
            <a:endParaRPr lang="en-US" sz="2800" dirty="0">
              <a:latin typeface="Times New Roman" pitchFamily="18" charset="0"/>
              <a:cs typeface="Times New Roman" pitchFamily="18" charset="0"/>
            </a:endParaRPr>
          </a:p>
          <a:p>
            <a:pPr marL="457200" indent="-457200" algn="just">
              <a:buFont typeface="Wingdings" panose="05000000000000000000" pitchFamily="2" charset="2"/>
              <a:buChar char="v"/>
            </a:pPr>
            <a:r>
              <a:rPr lang="en-US" sz="2800" dirty="0">
                <a:latin typeface="Times New Roman" pitchFamily="18" charset="0"/>
                <a:cs typeface="Times New Roman" pitchFamily="18" charset="0"/>
              </a:rPr>
              <a:t> </a:t>
            </a:r>
            <a:r>
              <a:rPr lang="en-US" sz="2800" dirty="0">
                <a:latin typeface="Times New Roman" pitchFamily="18" charset="0"/>
                <a:cs typeface="Times New Roman" pitchFamily="18" charset="0"/>
                <a:hlinkClick r:id="rId4"/>
              </a:rPr>
              <a:t>https://www.jiosaavn.com/</a:t>
            </a:r>
            <a:endParaRPr lang="en-US" sz="2800" dirty="0">
              <a:latin typeface="Times New Roman" pitchFamily="18" charset="0"/>
              <a:cs typeface="Times New Roman" pitchFamily="18" charset="0"/>
            </a:endParaRPr>
          </a:p>
          <a:p>
            <a:pPr marL="457200" indent="-457200" algn="just">
              <a:buFont typeface="Wingdings" panose="05000000000000000000" pitchFamily="2" charset="2"/>
              <a:buChar char="v"/>
            </a:pPr>
            <a:r>
              <a:rPr lang="en-US" sz="2800" dirty="0">
                <a:latin typeface="Times New Roman" pitchFamily="18" charset="0"/>
                <a:cs typeface="Times New Roman" pitchFamily="18" charset="0"/>
              </a:rPr>
              <a:t> </a:t>
            </a:r>
            <a:r>
              <a:rPr lang="en-US" sz="2800" dirty="0">
                <a:latin typeface="Times New Roman" pitchFamily="18" charset="0"/>
                <a:cs typeface="Times New Roman" pitchFamily="18" charset="0"/>
                <a:hlinkClick r:id="rId5"/>
              </a:rPr>
              <a:t>https://music.apple.com/us/browse</a:t>
            </a: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6632"/>
            <a:ext cx="5400600" cy="646331"/>
          </a:xfrm>
          <a:prstGeom prst="rect">
            <a:avLst/>
          </a:prstGeom>
          <a:noFill/>
        </p:spPr>
        <p:txBody>
          <a:bodyPr wrap="square" rtlCol="0">
            <a:spAutoFit/>
          </a:bodyPr>
          <a:lstStyle/>
          <a:p>
            <a:r>
              <a:rPr lang="en-US" sz="3600" u="sng" dirty="0">
                <a:latin typeface="Times New Roman" pitchFamily="18" charset="0"/>
                <a:cs typeface="Times New Roman" pitchFamily="18" charset="0"/>
              </a:rPr>
              <a:t>Table of Contents</a:t>
            </a:r>
            <a:r>
              <a:rPr lang="en-US" sz="3600" dirty="0">
                <a:latin typeface="Times New Roman" pitchFamily="18" charset="0"/>
                <a:cs typeface="Times New Roman" pitchFamily="18" charset="0"/>
              </a:rPr>
              <a:t>:</a:t>
            </a:r>
            <a:endParaRPr lang="en-US" sz="2000" u="sng" dirty="0">
              <a:latin typeface="Times New Roman" pitchFamily="18" charset="0"/>
              <a:cs typeface="Times New Roman" pitchFamily="18" charset="0"/>
            </a:endParaRPr>
          </a:p>
        </p:txBody>
      </p:sp>
      <p:sp>
        <p:nvSpPr>
          <p:cNvPr id="3" name="TextBox 2"/>
          <p:cNvSpPr txBox="1"/>
          <p:nvPr/>
        </p:nvSpPr>
        <p:spPr>
          <a:xfrm>
            <a:off x="683568" y="1556792"/>
            <a:ext cx="6912768" cy="5016758"/>
          </a:xfrm>
          <a:prstGeom prst="rect">
            <a:avLst/>
          </a:prstGeom>
          <a:noFill/>
        </p:spPr>
        <p:txBody>
          <a:bodyPr wrap="square" rtlCol="0">
            <a:spAutoFit/>
          </a:bodyPr>
          <a:lstStyle/>
          <a:p>
            <a:pPr>
              <a:buFont typeface="Arial" pitchFamily="34" charset="0"/>
              <a:buChar char="•"/>
            </a:pPr>
            <a:r>
              <a:rPr lang="en-US" sz="3200" dirty="0">
                <a:latin typeface="Times New Roman" pitchFamily="18" charset="0"/>
                <a:cs typeface="Times New Roman" pitchFamily="18" charset="0"/>
              </a:rPr>
              <a:t>Introduction</a:t>
            </a:r>
          </a:p>
          <a:p>
            <a:pPr>
              <a:buFont typeface="Arial" pitchFamily="34" charset="0"/>
              <a:buChar char="•"/>
            </a:pPr>
            <a:r>
              <a:rPr lang="en-US" sz="3200" dirty="0">
                <a:latin typeface="Times New Roman" pitchFamily="18" charset="0"/>
                <a:cs typeface="Times New Roman" pitchFamily="18" charset="0"/>
              </a:rPr>
              <a:t>Problem Statement</a:t>
            </a:r>
          </a:p>
          <a:p>
            <a:pPr>
              <a:buFont typeface="Arial" pitchFamily="34" charset="0"/>
              <a:buChar char="•"/>
            </a:pPr>
            <a:r>
              <a:rPr lang="en-US" sz="3200" dirty="0">
                <a:latin typeface="Times New Roman" pitchFamily="18" charset="0"/>
                <a:cs typeface="Times New Roman" pitchFamily="18" charset="0"/>
              </a:rPr>
              <a:t>Technical Details</a:t>
            </a:r>
          </a:p>
          <a:p>
            <a:pPr>
              <a:buFont typeface="Arial" pitchFamily="34" charset="0"/>
              <a:buChar char="•"/>
            </a:pPr>
            <a:r>
              <a:rPr lang="en-US" sz="3200" dirty="0">
                <a:latin typeface="Times New Roman" pitchFamily="18" charset="0"/>
                <a:cs typeface="Times New Roman" pitchFamily="18" charset="0"/>
              </a:rPr>
              <a:t>Key Features </a:t>
            </a:r>
          </a:p>
          <a:p>
            <a:pPr>
              <a:buFont typeface="Arial" pitchFamily="34" charset="0"/>
              <a:buChar char="•"/>
            </a:pPr>
            <a:r>
              <a:rPr lang="en-US" sz="3200" dirty="0">
                <a:latin typeface="Times New Roman" pitchFamily="18" charset="0"/>
                <a:cs typeface="Times New Roman" pitchFamily="18" charset="0"/>
              </a:rPr>
              <a:t>Project Highlights</a:t>
            </a:r>
          </a:p>
          <a:p>
            <a:pPr>
              <a:buFont typeface="Arial" pitchFamily="34" charset="0"/>
              <a:buChar char="•"/>
            </a:pPr>
            <a:r>
              <a:rPr lang="en-US" sz="3200" dirty="0">
                <a:latin typeface="Times New Roman" pitchFamily="18" charset="0"/>
                <a:cs typeface="Times New Roman" pitchFamily="18" charset="0"/>
              </a:rPr>
              <a:t>Bonus Feature(optional)</a:t>
            </a:r>
          </a:p>
          <a:p>
            <a:pPr>
              <a:buFont typeface="Arial" pitchFamily="34" charset="0"/>
              <a:buChar char="•"/>
            </a:pPr>
            <a:r>
              <a:rPr lang="en-US" sz="3200" dirty="0">
                <a:latin typeface="Times New Roman" pitchFamily="18" charset="0"/>
                <a:cs typeface="Times New Roman" pitchFamily="18" charset="0"/>
              </a:rPr>
              <a:t>Conclusion</a:t>
            </a:r>
          </a:p>
          <a:p>
            <a:pPr>
              <a:buFont typeface="Arial" pitchFamily="34" charset="0"/>
              <a:buChar char="•"/>
            </a:pPr>
            <a:r>
              <a:rPr lang="en-US" sz="3200" dirty="0">
                <a:latin typeface="Times New Roman" pitchFamily="18" charset="0"/>
                <a:cs typeface="Times New Roman" pitchFamily="18" charset="0"/>
              </a:rPr>
              <a:t>References/Links used</a:t>
            </a:r>
          </a:p>
          <a:p>
            <a:pPr>
              <a:buFont typeface="Arial" pitchFamily="34" charset="0"/>
              <a:buChar char="•"/>
            </a:pPr>
            <a:endParaRPr lang="en-US" sz="3200" dirty="0">
              <a:latin typeface="Times New Roman" pitchFamily="18" charset="0"/>
              <a:cs typeface="Times New Roman" pitchFamily="18" charset="0"/>
            </a:endParaRPr>
          </a:p>
          <a:p>
            <a:pPr>
              <a:buFont typeface="Arial" pitchFamily="34" charset="0"/>
              <a:buChar char="•"/>
            </a:pPr>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16632"/>
            <a:ext cx="5400600" cy="646331"/>
          </a:xfrm>
          <a:prstGeom prst="rect">
            <a:avLst/>
          </a:prstGeom>
          <a:noFill/>
        </p:spPr>
        <p:txBody>
          <a:bodyPr wrap="square" rtlCol="0">
            <a:spAutoFit/>
          </a:bodyPr>
          <a:lstStyle/>
          <a:p>
            <a:r>
              <a:rPr lang="en-US" sz="3600" u="sng" dirty="0">
                <a:latin typeface="Times New Roman" pitchFamily="18" charset="0"/>
                <a:cs typeface="Times New Roman" pitchFamily="18" charset="0"/>
              </a:rPr>
              <a:t>Introduction-</a:t>
            </a:r>
          </a:p>
        </p:txBody>
      </p:sp>
      <p:sp>
        <p:nvSpPr>
          <p:cNvPr id="3" name="Rectangle 2"/>
          <p:cNvSpPr/>
          <p:nvPr/>
        </p:nvSpPr>
        <p:spPr>
          <a:xfrm>
            <a:off x="107504" y="908720"/>
            <a:ext cx="8928992" cy="6186309"/>
          </a:xfrm>
          <a:prstGeom prst="rect">
            <a:avLst/>
          </a:prstGeom>
        </p:spPr>
        <p:txBody>
          <a:bodyPr wrap="square">
            <a:spAutoFit/>
          </a:bodyPr>
          <a:lstStyle/>
          <a:p>
            <a:pPr algn="just"/>
            <a:r>
              <a:rPr lang="en-US" sz="3200" b="1" u="sng" dirty="0">
                <a:latin typeface="Times New Roman" panose="02020603050405020304" pitchFamily="18" charset="0"/>
                <a:cs typeface="Times New Roman" pitchFamily="18" charset="0"/>
              </a:rPr>
              <a:t>Music Player Using JavaScript:</a:t>
            </a:r>
          </a:p>
          <a:p>
            <a:pPr algn="just"/>
            <a:endParaRPr lang="en-US" sz="3200" b="1" u="sng" dirty="0">
              <a:latin typeface="Times New Roman" panose="02020603050405020304" pitchFamily="18" charset="0"/>
              <a:cs typeface="Times New Roman" pitchFamily="18" charset="0"/>
            </a:endParaRPr>
          </a:p>
          <a:p>
            <a:pPr algn="just"/>
            <a:r>
              <a:rPr lang="en-US" sz="2000" b="1" u="sng" dirty="0">
                <a:latin typeface="Times New Roman" panose="02020603050405020304" pitchFamily="18" charset="0"/>
                <a:cs typeface="Times New Roman" pitchFamily="18" charset="0"/>
              </a:rPr>
              <a:t>Team Members:</a:t>
            </a:r>
          </a:p>
          <a:p>
            <a:pPr algn="just"/>
            <a:endParaRPr lang="en-US" sz="2000" b="1" dirty="0">
              <a:latin typeface="Times New Roman" panose="02020603050405020304" pitchFamily="18" charset="0"/>
              <a:cs typeface="Times New Roman" pitchFamily="18" charset="0"/>
            </a:endParaRPr>
          </a:p>
          <a:p>
            <a:pPr algn="just"/>
            <a:r>
              <a:rPr lang="en-US" sz="2400" dirty="0">
                <a:latin typeface="Times New Roman" panose="02020603050405020304" pitchFamily="18" charset="0"/>
                <a:cs typeface="Times New Roman" panose="02020603050405020304" pitchFamily="18" charset="0"/>
              </a:rPr>
              <a:t> Name:    Jiya                 Roll No.:   2210990463</a:t>
            </a:r>
          </a:p>
          <a:p>
            <a:pPr algn="just"/>
            <a:r>
              <a:rPr lang="en-US" sz="2400" dirty="0">
                <a:latin typeface="Times New Roman" panose="02020603050405020304" pitchFamily="18" charset="0"/>
                <a:cs typeface="Times New Roman" panose="02020603050405020304" pitchFamily="18" charset="0"/>
              </a:rPr>
              <a:t> Name:    Jiya Gaba        Roll No.:   2210990464</a:t>
            </a:r>
          </a:p>
          <a:p>
            <a:pPr algn="just"/>
            <a:r>
              <a:rPr lang="en-US" sz="2400" dirty="0">
                <a:latin typeface="Times New Roman" panose="02020603050405020304" pitchFamily="18" charset="0"/>
                <a:cs typeface="Times New Roman" panose="02020603050405020304" pitchFamily="18" charset="0"/>
              </a:rPr>
              <a:t> Name:    Joel Mathew   Roll No.:   2210990465</a:t>
            </a:r>
          </a:p>
          <a:p>
            <a:pPr algn="just"/>
            <a:r>
              <a:rPr lang="en-US" sz="2400" dirty="0">
                <a:latin typeface="Times New Roman" panose="02020603050405020304" pitchFamily="18" charset="0"/>
                <a:cs typeface="Times New Roman" panose="02020603050405020304" pitchFamily="18" charset="0"/>
              </a:rPr>
              <a:t> Name:    Joyash Sood    Roll No.:   2210990466</a:t>
            </a:r>
          </a:p>
          <a:p>
            <a:pPr algn="just"/>
            <a:endParaRPr lang="en-US" sz="2400" dirty="0">
              <a:latin typeface="Times New Roman" panose="02020603050405020304" pitchFamily="18" charset="0"/>
              <a:cs typeface="Times New Roman" panose="02020603050405020304" pitchFamily="18" charset="0"/>
            </a:endParaRPr>
          </a:p>
          <a:p>
            <a:pPr algn="just"/>
            <a:r>
              <a:rPr lang="en-US" sz="2800" b="1" u="sng" dirty="0">
                <a:latin typeface="Times New Roman" panose="02020603050405020304" pitchFamily="18" charset="0"/>
                <a:cs typeface="Times New Roman" panose="02020603050405020304" pitchFamily="18" charset="0"/>
              </a:rPr>
              <a:t> </a:t>
            </a:r>
            <a:r>
              <a:rPr lang="en-US" sz="2400" b="1" u="sng" dirty="0">
                <a:latin typeface="Times New Roman" panose="02020603050405020304" pitchFamily="18" charset="0"/>
                <a:cs typeface="Times New Roman" panose="02020603050405020304" pitchFamily="18" charset="0"/>
              </a:rPr>
              <a:t>Overview Of The Project:</a:t>
            </a:r>
          </a:p>
          <a:p>
            <a:pPr algn="just"/>
            <a:r>
              <a:rPr lang="en-US" sz="2400" dirty="0">
                <a:latin typeface="Times New Roman" panose="02020603050405020304" pitchFamily="18" charset="0"/>
                <a:cs typeface="Times New Roman" panose="02020603050405020304" pitchFamily="18" charset="0"/>
              </a:rPr>
              <a:t>Music is one of the best ways to relieve pressure in stressful modern society life. The purpose of this project is to develop a player which can play the mainstream file format. Meanwhile, this software can play, pause and select songs with the help of buttons according to your requirement as well as set up songs. </a:t>
            </a:r>
            <a:endParaRPr lang="en-US" sz="2400" b="1"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16632"/>
            <a:ext cx="5400600" cy="646331"/>
          </a:xfrm>
          <a:prstGeom prst="rect">
            <a:avLst/>
          </a:prstGeom>
          <a:noFill/>
        </p:spPr>
        <p:txBody>
          <a:bodyPr wrap="square" rtlCol="0">
            <a:spAutoFit/>
          </a:bodyPr>
          <a:lstStyle/>
          <a:p>
            <a:r>
              <a:rPr lang="en-US" sz="3600" u="sng" dirty="0">
                <a:latin typeface="Times New Roman" pitchFamily="18" charset="0"/>
                <a:cs typeface="Times New Roman" pitchFamily="18" charset="0"/>
              </a:rPr>
              <a:t>Problem Statement-</a:t>
            </a:r>
          </a:p>
        </p:txBody>
      </p:sp>
      <p:sp>
        <p:nvSpPr>
          <p:cNvPr id="3" name="Rectangle 2"/>
          <p:cNvSpPr/>
          <p:nvPr/>
        </p:nvSpPr>
        <p:spPr>
          <a:xfrm>
            <a:off x="395536" y="1196752"/>
            <a:ext cx="8136904" cy="5386090"/>
          </a:xfrm>
          <a:prstGeom prst="rect">
            <a:avLst/>
          </a:prstGeom>
        </p:spPr>
        <p:txBody>
          <a:bodyPr wrap="square">
            <a:spAutoFit/>
          </a:bodyPr>
          <a:lstStyle/>
          <a:p>
            <a:pPr algn="just"/>
            <a:r>
              <a:rPr lang="en-US" sz="2400" dirty="0">
                <a:latin typeface="Times New Roman" pitchFamily="18" charset="0"/>
                <a:cs typeface="Times New Roman" pitchFamily="18" charset="0"/>
              </a:rPr>
              <a:t>Even though we have music player in our androids yet we require online streaming of songs? Why?</a:t>
            </a:r>
          </a:p>
          <a:p>
            <a:pPr algn="just"/>
            <a:r>
              <a:rPr lang="en-US" sz="2400" dirty="0">
                <a:latin typeface="Times New Roman" pitchFamily="18" charset="0"/>
                <a:cs typeface="Times New Roman" pitchFamily="18" charset="0"/>
              </a:rPr>
              <a:t>Problem:</a:t>
            </a:r>
          </a:p>
          <a:p>
            <a:pPr marL="514350" indent="-514350" algn="just">
              <a:buFont typeface="+mj-lt"/>
              <a:buAutoNum type="arabicPeriod"/>
            </a:pPr>
            <a:r>
              <a:rPr lang="en-US" sz="2400" dirty="0">
                <a:latin typeface="Times New Roman" pitchFamily="18" charset="0"/>
                <a:cs typeface="Times New Roman" pitchFamily="18" charset="0"/>
              </a:rPr>
              <a:t>Downloading each song can be pretty space consuming.</a:t>
            </a:r>
          </a:p>
          <a:p>
            <a:pPr marL="514350" indent="-514350" algn="just">
              <a:buFont typeface="+mj-lt"/>
              <a:buAutoNum type="arabicPeriod"/>
            </a:pPr>
            <a:r>
              <a:rPr lang="en-US" sz="2400" dirty="0">
                <a:latin typeface="Times New Roman" pitchFamily="18" charset="0"/>
                <a:cs typeface="Times New Roman" pitchFamily="18" charset="0"/>
              </a:rPr>
              <a:t>Creating albums according to our song requirements is time consuming.</a:t>
            </a:r>
          </a:p>
          <a:p>
            <a:pPr marL="514350" indent="-514350" algn="just">
              <a:buFont typeface="+mj-lt"/>
              <a:buAutoNum type="arabicPeriod"/>
            </a:pPr>
            <a:r>
              <a:rPr lang="en-US" sz="2400" dirty="0">
                <a:latin typeface="Times New Roman" pitchFamily="18" charset="0"/>
                <a:cs typeface="Times New Roman" pitchFamily="18" charset="0"/>
              </a:rPr>
              <a:t>Song range is limited.</a:t>
            </a:r>
          </a:p>
          <a:p>
            <a:pPr marL="514350" indent="-514350" algn="just">
              <a:buFont typeface="+mj-lt"/>
              <a:buAutoNum type="arabicPeriod"/>
            </a:pPr>
            <a:r>
              <a:rPr lang="en-US" sz="2400" dirty="0">
                <a:latin typeface="Times New Roman" pitchFamily="18" charset="0"/>
                <a:cs typeface="Times New Roman" pitchFamily="18" charset="0"/>
              </a:rPr>
              <a:t>Downloading songs can lead to virus threats.</a:t>
            </a:r>
          </a:p>
          <a:p>
            <a:pPr marL="514350" indent="-514350" algn="just">
              <a:buFont typeface="+mj-lt"/>
              <a:buAutoNum type="arabicPeriod"/>
            </a:pPr>
            <a:r>
              <a:rPr lang="en-US" sz="2400" dirty="0">
                <a:latin typeface="Times New Roman" pitchFamily="18" charset="0"/>
                <a:cs typeface="Times New Roman" pitchFamily="18" charset="0"/>
              </a:rPr>
              <a:t>Playlists created by user1 can’t be shared directly to some other user.</a:t>
            </a:r>
          </a:p>
          <a:p>
            <a:pPr marL="514350" indent="-514350" algn="just">
              <a:buFont typeface="+mj-lt"/>
              <a:buAutoNum type="arabicPeriod"/>
            </a:pPr>
            <a:r>
              <a:rPr lang="en-US" sz="2400" dirty="0">
                <a:latin typeface="Times New Roman" pitchFamily="18" charset="0"/>
                <a:cs typeface="Times New Roman" pitchFamily="18" charset="0"/>
              </a:rPr>
              <a:t>We cant find artists of our </a:t>
            </a:r>
            <a:r>
              <a:rPr lang="en-US" sz="2400" dirty="0" err="1">
                <a:latin typeface="Times New Roman" pitchFamily="18" charset="0"/>
                <a:cs typeface="Times New Roman" pitchFamily="18" charset="0"/>
              </a:rPr>
              <a:t>favourite</a:t>
            </a:r>
            <a:r>
              <a:rPr lang="en-US" sz="2400" dirty="0">
                <a:latin typeface="Times New Roman" pitchFamily="18" charset="0"/>
                <a:cs typeface="Times New Roman" pitchFamily="18" charset="0"/>
              </a:rPr>
              <a:t> genre</a:t>
            </a:r>
          </a:p>
          <a:p>
            <a:pPr marL="514350" indent="-514350" algn="just">
              <a:buFont typeface="+mj-lt"/>
              <a:buAutoNum type="arabicPeriod"/>
            </a:pPr>
            <a:r>
              <a:rPr lang="en-US" sz="2400" dirty="0">
                <a:latin typeface="Times New Roman" pitchFamily="18" charset="0"/>
                <a:cs typeface="Times New Roman" pitchFamily="18" charset="0"/>
              </a:rPr>
              <a:t>Playlist is not </a:t>
            </a:r>
            <a:r>
              <a:rPr lang="en-US" sz="2400" dirty="0" err="1">
                <a:latin typeface="Times New Roman" pitchFamily="18" charset="0"/>
                <a:cs typeface="Times New Roman" pitchFamily="18" charset="0"/>
              </a:rPr>
              <a:t>upto</a:t>
            </a:r>
            <a:r>
              <a:rPr lang="en-US" sz="2400" dirty="0">
                <a:latin typeface="Times New Roman" pitchFamily="18" charset="0"/>
                <a:cs typeface="Times New Roman" pitchFamily="18" charset="0"/>
              </a:rPr>
              <a:t> date.</a:t>
            </a:r>
          </a:p>
          <a:p>
            <a:pPr marL="514350" indent="-514350" algn="just">
              <a:buFont typeface="+mj-lt"/>
              <a:buAutoNum type="arabicPeriod"/>
            </a:pPr>
            <a:r>
              <a:rPr lang="en-US" sz="2400" dirty="0">
                <a:latin typeface="Times New Roman" pitchFamily="18" charset="0"/>
                <a:cs typeface="Times New Roman" pitchFamily="18" charset="0"/>
              </a:rPr>
              <a:t>Song management is not smooth</a:t>
            </a:r>
          </a:p>
          <a:p>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16632"/>
            <a:ext cx="5400600" cy="646331"/>
          </a:xfrm>
          <a:prstGeom prst="rect">
            <a:avLst/>
          </a:prstGeom>
          <a:noFill/>
        </p:spPr>
        <p:txBody>
          <a:bodyPr wrap="square" rtlCol="0">
            <a:spAutoFit/>
          </a:bodyPr>
          <a:lstStyle/>
          <a:p>
            <a:r>
              <a:rPr lang="en-US" sz="3600" u="sng" dirty="0">
                <a:latin typeface="Times New Roman" pitchFamily="18" charset="0"/>
                <a:cs typeface="Times New Roman" pitchFamily="18" charset="0"/>
              </a:rPr>
              <a:t>Technical Details-</a:t>
            </a:r>
          </a:p>
        </p:txBody>
      </p:sp>
      <p:sp>
        <p:nvSpPr>
          <p:cNvPr id="3" name="Rectangle 2"/>
          <p:cNvSpPr/>
          <p:nvPr/>
        </p:nvSpPr>
        <p:spPr>
          <a:xfrm>
            <a:off x="0" y="1093725"/>
            <a:ext cx="8856984" cy="6370975"/>
          </a:xfrm>
          <a:prstGeom prst="rect">
            <a:avLst/>
          </a:prstGeom>
        </p:spPr>
        <p:txBody>
          <a:bodyPr wrap="square">
            <a:spAutoFit/>
          </a:bodyPr>
          <a:lstStyle/>
          <a:p>
            <a:pPr marL="457200" indent="-457200" algn="just">
              <a:buFont typeface="Arial" panose="020B0604020202020204" pitchFamily="34" charset="0"/>
              <a:buChar char="•"/>
            </a:pPr>
            <a:r>
              <a:rPr lang="en-US" sz="2400" dirty="0">
                <a:latin typeface="Times New Roman" pitchFamily="18" charset="0"/>
                <a:cs typeface="Times New Roman" pitchFamily="18" charset="0"/>
              </a:rPr>
              <a:t> Basic structure of the website was designed using HTML.</a:t>
            </a:r>
          </a:p>
          <a:p>
            <a:pPr marL="457200" indent="-457200" algn="just">
              <a:buFont typeface="Arial" panose="020B0604020202020204" pitchFamily="34" charset="0"/>
              <a:buChar char="•"/>
            </a:pPr>
            <a:r>
              <a:rPr lang="en-US" sz="2400" dirty="0">
                <a:latin typeface="Times New Roman" pitchFamily="18" charset="0"/>
                <a:cs typeface="Times New Roman" pitchFamily="18" charset="0"/>
              </a:rPr>
              <a:t> The styling and formatting  of the site by done with the help of CSS.</a:t>
            </a:r>
          </a:p>
          <a:p>
            <a:pPr marL="457200" indent="-457200" algn="just">
              <a:buFont typeface="Arial" panose="020B0604020202020204" pitchFamily="34" charset="0"/>
              <a:buChar char="•"/>
            </a:pPr>
            <a:r>
              <a:rPr lang="en-US" sz="2400" dirty="0">
                <a:latin typeface="Times New Roman" pitchFamily="18" charset="0"/>
                <a:cs typeface="Times New Roman" pitchFamily="18" charset="0"/>
              </a:rPr>
              <a:t> Java Script  (To be used) for the backend tasks for example storing music and all of the user data.</a:t>
            </a:r>
          </a:p>
          <a:p>
            <a:pPr marL="457200" indent="-457200" algn="just">
              <a:buFont typeface="Arial" panose="020B0604020202020204" pitchFamily="34" charset="0"/>
              <a:buChar char="•"/>
            </a:pPr>
            <a:r>
              <a:rPr lang="en-US" sz="2400" dirty="0">
                <a:latin typeface="Times New Roman" pitchFamily="18" charset="0"/>
                <a:cs typeface="Times New Roman" pitchFamily="18" charset="0"/>
              </a:rPr>
              <a:t>User Interface: Music players have graphical user interfaces (GUI) that allow users to interact with the player. The user interface can include features such as playlists and visualizations.</a:t>
            </a:r>
          </a:p>
          <a:p>
            <a:pPr marL="457200" indent="-457200" algn="just">
              <a:buFont typeface="Arial" panose="020B0604020202020204" pitchFamily="34" charset="0"/>
              <a:buChar char="•"/>
            </a:pPr>
            <a:r>
              <a:rPr lang="en-US" sz="2400" dirty="0">
                <a:latin typeface="Times New Roman" pitchFamily="18" charset="0"/>
                <a:cs typeface="Times New Roman" pitchFamily="18" charset="0"/>
              </a:rPr>
              <a:t>Audio Outputs: Music players use audio outputs such as speakers, headphones, and digital audio outputs to play back audio.</a:t>
            </a:r>
          </a:p>
          <a:p>
            <a:pPr marL="457200" indent="-457200" algn="just">
              <a:buFont typeface="Arial" panose="020B0604020202020204" pitchFamily="34" charset="0"/>
              <a:buChar char="•"/>
            </a:pPr>
            <a:r>
              <a:rPr lang="en-US" sz="2400" dirty="0">
                <a:latin typeface="Times New Roman" pitchFamily="18" charset="0"/>
                <a:cs typeface="Times New Roman" pitchFamily="18" charset="0"/>
              </a:rPr>
              <a:t>Storage Devices: Music players can store music files on various types of storage devices such as hard drives, solid-state drives, and memory cards.</a:t>
            </a:r>
          </a:p>
          <a:p>
            <a:pPr marL="457200" indent="-457200" algn="just">
              <a:buFont typeface="Arial" panose="020B0604020202020204" pitchFamily="34" charset="0"/>
              <a:buChar char="•"/>
            </a:pPr>
            <a:r>
              <a:rPr lang="en-US" sz="2400" dirty="0">
                <a:latin typeface="Times New Roman" pitchFamily="18" charset="0"/>
                <a:cs typeface="Times New Roman" pitchFamily="18" charset="0"/>
              </a:rPr>
              <a:t>Wireless Technologies: Music players can connect to other devices wirelessly using technologies such as Bluetooth and Wi-Fi.</a:t>
            </a:r>
          </a:p>
          <a:p>
            <a:pPr marL="457200" indent="-457200">
              <a:buFont typeface="Arial" panose="020B0604020202020204" pitchFamily="34" charset="0"/>
              <a:buChar char="•"/>
            </a:pP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6632"/>
            <a:ext cx="5400600" cy="646331"/>
          </a:xfrm>
          <a:prstGeom prst="rect">
            <a:avLst/>
          </a:prstGeom>
          <a:noFill/>
        </p:spPr>
        <p:txBody>
          <a:bodyPr wrap="square" rtlCol="0">
            <a:spAutoFit/>
          </a:bodyPr>
          <a:lstStyle/>
          <a:p>
            <a:r>
              <a:rPr lang="en-US" sz="3600" u="sng" dirty="0">
                <a:latin typeface="Times New Roman" pitchFamily="18" charset="0"/>
                <a:cs typeface="Times New Roman" pitchFamily="18" charset="0"/>
              </a:rPr>
              <a:t>Key Features-</a:t>
            </a:r>
          </a:p>
        </p:txBody>
      </p:sp>
      <p:sp>
        <p:nvSpPr>
          <p:cNvPr id="3" name="Rectangle 2"/>
          <p:cNvSpPr/>
          <p:nvPr/>
        </p:nvSpPr>
        <p:spPr>
          <a:xfrm>
            <a:off x="12852" y="980728"/>
            <a:ext cx="9144000" cy="5262979"/>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itchFamily="18" charset="0"/>
                <a:cs typeface="Times New Roman" pitchFamily="18" charset="0"/>
              </a:rPr>
              <a:t>Play, pause, and stop buttons: These buttons allow the user to control the playback of the music.</a:t>
            </a:r>
          </a:p>
          <a:p>
            <a:pPr marL="342900" indent="-342900" algn="just">
              <a:buFont typeface="Arial" panose="020B0604020202020204" pitchFamily="34" charset="0"/>
              <a:buChar char="•"/>
            </a:pPr>
            <a:r>
              <a:rPr lang="en-US" sz="2400" dirty="0">
                <a:latin typeface="Times New Roman" pitchFamily="18" charset="0"/>
                <a:cs typeface="Times New Roman" pitchFamily="18" charset="0"/>
              </a:rPr>
              <a:t>Progress bar: A progress bar indicates the current position of the music playback and how much time has elapsed.</a:t>
            </a:r>
          </a:p>
          <a:p>
            <a:pPr marL="342900" indent="-342900" algn="just">
              <a:buFont typeface="Arial" panose="020B0604020202020204" pitchFamily="34" charset="0"/>
              <a:buChar char="•"/>
            </a:pPr>
            <a:r>
              <a:rPr lang="en-US" sz="2400" dirty="0">
                <a:latin typeface="Times New Roman" pitchFamily="18" charset="0"/>
                <a:cs typeface="Times New Roman" pitchFamily="18" charset="0"/>
              </a:rPr>
              <a:t>Volume control: A volume slider allows the user to adjust the volume of the music.</a:t>
            </a:r>
          </a:p>
          <a:p>
            <a:pPr marL="342900" indent="-342900" algn="just">
              <a:buFont typeface="Arial" panose="020B0604020202020204" pitchFamily="34" charset="0"/>
              <a:buChar char="•"/>
            </a:pPr>
            <a:r>
              <a:rPr lang="en-US" sz="2400" dirty="0">
                <a:latin typeface="Times New Roman" pitchFamily="18" charset="0"/>
                <a:cs typeface="Times New Roman" pitchFamily="18" charset="0"/>
              </a:rPr>
              <a:t>Playlist: A playlist allows the user to select which songs they want to play.</a:t>
            </a:r>
          </a:p>
          <a:p>
            <a:pPr marL="342900" indent="-342900" algn="just">
              <a:buFont typeface="Arial" panose="020B0604020202020204" pitchFamily="34" charset="0"/>
              <a:buChar char="•"/>
            </a:pPr>
            <a:r>
              <a:rPr lang="en-US" sz="2400" dirty="0">
                <a:latin typeface="Times New Roman" pitchFamily="18" charset="0"/>
                <a:cs typeface="Times New Roman" pitchFamily="18" charset="0"/>
              </a:rPr>
              <a:t>Album artwork display: The music player can display the album artwork of the currently playing song.</a:t>
            </a:r>
          </a:p>
          <a:p>
            <a:pPr marL="342900" indent="-342900" algn="just">
              <a:buFont typeface="Arial" panose="020B0604020202020204" pitchFamily="34" charset="0"/>
              <a:buChar char="•"/>
            </a:pPr>
            <a:r>
              <a:rPr lang="en-US" sz="2400" dirty="0">
                <a:latin typeface="Times New Roman" pitchFamily="18" charset="0"/>
                <a:cs typeface="Times New Roman" pitchFamily="18" charset="0"/>
              </a:rPr>
              <a:t>Crossfade: Crossfade is the ability to fade out one song while fading in the next song, creating a smooth transition between the two.</a:t>
            </a:r>
          </a:p>
          <a:p>
            <a:pPr marL="342900" indent="-342900" algn="just">
              <a:buFont typeface="Arial" panose="020B0604020202020204" pitchFamily="34" charset="0"/>
              <a:buChar char="•"/>
            </a:pPr>
            <a:r>
              <a:rPr lang="en-US" sz="2400" dirty="0">
                <a:latin typeface="Times New Roman" pitchFamily="18" charset="0"/>
                <a:cs typeface="Times New Roman" pitchFamily="18" charset="0"/>
              </a:rPr>
              <a:t>Customizable themes: Users can change the appearance of the music player by choosing different themes or skins.</a:t>
            </a: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16632"/>
            <a:ext cx="5400600" cy="646331"/>
          </a:xfrm>
          <a:prstGeom prst="rect">
            <a:avLst/>
          </a:prstGeom>
          <a:noFill/>
        </p:spPr>
        <p:txBody>
          <a:bodyPr wrap="square" rtlCol="0">
            <a:spAutoFit/>
          </a:bodyPr>
          <a:lstStyle/>
          <a:p>
            <a:r>
              <a:rPr lang="en-US" sz="3600" u="sng" dirty="0">
                <a:latin typeface="Times New Roman" pitchFamily="18" charset="0"/>
                <a:cs typeface="Times New Roman" pitchFamily="18" charset="0"/>
              </a:rPr>
              <a:t>Project Highlights</a:t>
            </a:r>
          </a:p>
        </p:txBody>
      </p:sp>
      <p:sp>
        <p:nvSpPr>
          <p:cNvPr id="3" name="Rectangle 2"/>
          <p:cNvSpPr/>
          <p:nvPr/>
        </p:nvSpPr>
        <p:spPr>
          <a:xfrm>
            <a:off x="395536" y="1196752"/>
            <a:ext cx="8136904" cy="2802947"/>
          </a:xfrm>
          <a:prstGeom prst="rect">
            <a:avLst/>
          </a:prstGeom>
        </p:spPr>
        <p:txBody>
          <a:bodyPr wrap="square">
            <a:spAutoFit/>
          </a:bodyPr>
          <a:lstStyle/>
          <a:p>
            <a:pPr marL="6350" marR="40005" indent="-6350" algn="just">
              <a:lnSpc>
                <a:spcPct val="107000"/>
              </a:lnSpc>
              <a:spcAft>
                <a:spcPts val="1350"/>
              </a:spcAft>
            </a:pPr>
            <a:r>
              <a:rPr lang="en-IN" sz="1800" b="1" dirty="0">
                <a:solidFill>
                  <a:srgbClr val="000000"/>
                </a:solidFill>
                <a:effectLst/>
                <a:latin typeface="Times New Roman" panose="02020603050405020304" pitchFamily="18" charset="0"/>
                <a:ea typeface="Times New Roman" panose="02020603050405020304" pitchFamily="18" charset="0"/>
              </a:rPr>
              <a:t>HTML CODE:</a:t>
            </a:r>
            <a:endParaRPr lang="en-IN" sz="1800" dirty="0">
              <a:solidFill>
                <a:srgbClr val="000000"/>
              </a:solidFill>
              <a:effectLst/>
              <a:latin typeface="Times New Roman" panose="02020603050405020304" pitchFamily="18" charset="0"/>
              <a:ea typeface="Times New Roman" panose="02020603050405020304" pitchFamily="18" charset="0"/>
            </a:endParaRPr>
          </a:p>
          <a:p>
            <a:pPr marL="6350" marR="39370" indent="-6350" algn="just">
              <a:lnSpc>
                <a:spcPct val="107000"/>
              </a:lnSpc>
              <a:spcAft>
                <a:spcPts val="70"/>
              </a:spcAft>
            </a:pPr>
            <a:r>
              <a:rPr lang="en-IN" sz="1800" dirty="0">
                <a:solidFill>
                  <a:srgbClr val="000000"/>
                </a:solidFill>
                <a:effectLst/>
                <a:latin typeface="Times New Roman" panose="02020603050405020304" pitchFamily="18" charset="0"/>
                <a:ea typeface="Times New Roman" panose="02020603050405020304" pitchFamily="18" charset="0"/>
              </a:rPr>
              <a:t>HTML (Hypertext Markup Language) is a markup language used for creating web pages. It provides the structure and content of a web page, including headings, paragraphs, images, and links. In the project, HTML was used to create the layout of the countdown timer, including the placement and styling of the various elements such as the input fields and the countdown display.</a:t>
            </a:r>
          </a:p>
          <a:p>
            <a:pPr marL="6350" marR="39370" indent="-6350">
              <a:lnSpc>
                <a:spcPct val="107000"/>
              </a:lnSpc>
              <a:spcAft>
                <a:spcPts val="70"/>
              </a:spcAft>
            </a:pPr>
            <a:endParaRPr lang="en-IN" sz="1800" dirty="0">
              <a:solidFill>
                <a:srgbClr val="000000"/>
              </a:solidFill>
              <a:effectLst/>
              <a:latin typeface="Times New Roman" panose="02020603050405020304" pitchFamily="18" charset="0"/>
              <a:ea typeface="Times New Roman" panose="02020603050405020304" pitchFamily="18" charset="0"/>
            </a:endParaRPr>
          </a:p>
          <a:p>
            <a:endParaRPr lang="en-US" sz="28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33607559-4E44-AF31-F4A4-69F7D74F418E}"/>
              </a:ext>
            </a:extLst>
          </p:cNvPr>
          <p:cNvPicPr>
            <a:picLocks noChangeAspect="1"/>
          </p:cNvPicPr>
          <p:nvPr/>
        </p:nvPicPr>
        <p:blipFill rotWithShape="1">
          <a:blip r:embed="rId2"/>
          <a:srcRect l="4273" t="8575" r="1737" b="12537"/>
          <a:stretch/>
        </p:blipFill>
        <p:spPr bwMode="auto">
          <a:xfrm>
            <a:off x="1619672" y="3356992"/>
            <a:ext cx="5421630" cy="2559685"/>
          </a:xfrm>
          <a:prstGeom prst="rect">
            <a:avLst/>
          </a:prstGeom>
          <a:ln>
            <a:noFill/>
          </a:ln>
          <a:extLst>
            <a:ext uri="{53640926-AAD7-44D8-BBD7-CCE9431645EC}">
              <a14:shadowObscured xmlns:a14="http://schemas.microsoft.com/office/drawing/2010/main"/>
            </a:ext>
          </a:extLst>
        </p:spPr>
      </p:pic>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64743D-002A-65BB-EA97-50C2DFD5BB4A}"/>
              </a:ext>
            </a:extLst>
          </p:cNvPr>
          <p:cNvSpPr txBox="1"/>
          <p:nvPr/>
        </p:nvSpPr>
        <p:spPr>
          <a:xfrm>
            <a:off x="395536" y="1196752"/>
            <a:ext cx="8352928" cy="646331"/>
          </a:xfrm>
          <a:prstGeom prst="rect">
            <a:avLst/>
          </a:prstGeom>
          <a:noFill/>
        </p:spPr>
        <p:txBody>
          <a:bodyPr wrap="square" rtlCol="0">
            <a:spAutoFit/>
          </a:bodyPr>
          <a:lstStyle/>
          <a:p>
            <a:endParaRPr lang="en-IN" dirty="0"/>
          </a:p>
          <a:p>
            <a:endParaRPr lang="en-IN" dirty="0"/>
          </a:p>
        </p:txBody>
      </p:sp>
      <p:pic>
        <p:nvPicPr>
          <p:cNvPr id="3" name="Picture 2">
            <a:extLst>
              <a:ext uri="{FF2B5EF4-FFF2-40B4-BE49-F238E27FC236}">
                <a16:creationId xmlns:a16="http://schemas.microsoft.com/office/drawing/2014/main" id="{83E98086-9039-00D3-1C07-98195A73F56F}"/>
              </a:ext>
            </a:extLst>
          </p:cNvPr>
          <p:cNvPicPr>
            <a:picLocks noChangeAspect="1"/>
          </p:cNvPicPr>
          <p:nvPr/>
        </p:nvPicPr>
        <p:blipFill rotWithShape="1">
          <a:blip r:embed="rId2"/>
          <a:srcRect l="8268" t="10043" r="658" b="9113"/>
          <a:stretch/>
        </p:blipFill>
        <p:spPr bwMode="auto">
          <a:xfrm>
            <a:off x="1691680" y="1052736"/>
            <a:ext cx="5330858" cy="3096344"/>
          </a:xfrm>
          <a:prstGeom prst="rect">
            <a:avLst/>
          </a:prstGeom>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523C32BC-4DE7-4559-88CF-A30BC6636CCF}"/>
              </a:ext>
            </a:extLst>
          </p:cNvPr>
          <p:cNvSpPr txBox="1"/>
          <p:nvPr/>
        </p:nvSpPr>
        <p:spPr>
          <a:xfrm>
            <a:off x="395536" y="4149080"/>
            <a:ext cx="8352928" cy="2626040"/>
          </a:xfrm>
          <a:prstGeom prst="rect">
            <a:avLst/>
          </a:prstGeom>
          <a:noFill/>
        </p:spPr>
        <p:txBody>
          <a:bodyPr wrap="square" rtlCol="0">
            <a:spAutoFit/>
          </a:bodyPr>
          <a:lstStyle/>
          <a:p>
            <a:pPr marL="6350" marR="40005" indent="-6350" algn="just">
              <a:lnSpc>
                <a:spcPct val="107000"/>
              </a:lnSpc>
              <a:spcAft>
                <a:spcPts val="410"/>
              </a:spcAft>
            </a:pPr>
            <a:r>
              <a:rPr lang="en-IN" sz="1600" b="1" dirty="0">
                <a:solidFill>
                  <a:srgbClr val="000000"/>
                </a:solidFill>
                <a:effectLst/>
                <a:latin typeface="Times New Roman" panose="02020603050405020304" pitchFamily="18" charset="0"/>
                <a:ea typeface="Times New Roman" panose="02020603050405020304" pitchFamily="18" charset="0"/>
              </a:rPr>
              <a:t>CSS CODE:</a:t>
            </a:r>
            <a:endParaRPr lang="en-IN" sz="1600" dirty="0">
              <a:solidFill>
                <a:srgbClr val="000000"/>
              </a:solidFill>
              <a:effectLst/>
              <a:latin typeface="Times New Roman" panose="02020603050405020304" pitchFamily="18" charset="0"/>
              <a:ea typeface="Times New Roman" panose="02020603050405020304" pitchFamily="18" charset="0"/>
            </a:endParaRPr>
          </a:p>
          <a:p>
            <a:pPr marL="6350" marR="39370" indent="-6350" algn="just">
              <a:lnSpc>
                <a:spcPct val="153000"/>
              </a:lnSpc>
              <a:spcAft>
                <a:spcPts val="605"/>
              </a:spcAft>
            </a:pPr>
            <a:r>
              <a:rPr lang="en-IN" sz="1600" dirty="0">
                <a:solidFill>
                  <a:srgbClr val="000000"/>
                </a:solidFill>
                <a:effectLst/>
                <a:latin typeface="Times New Roman" panose="02020603050405020304" pitchFamily="18" charset="0"/>
                <a:ea typeface="Times New Roman" panose="02020603050405020304" pitchFamily="18" charset="0"/>
              </a:rPr>
              <a:t> For styling the webpage we have used CSS. In CSS, firstly we have made universal style and added margin, padding and bot sizing. Then we styled a contain. In container, we’ve have used flex property for aligning the elements in centre, background colour, text colour and adjusted the width and height as per the requirement. In text area, we styled the font by using font size and font family. In output box division we added flex property space between and adjusted the width and height as per our need</a:t>
            </a:r>
            <a:endParaRPr lang="en-IN" dirty="0"/>
          </a:p>
        </p:txBody>
      </p:sp>
    </p:spTree>
    <p:extLst>
      <p:ext uri="{BB962C8B-B14F-4D97-AF65-F5344CB8AC3E}">
        <p14:creationId xmlns:p14="http://schemas.microsoft.com/office/powerpoint/2010/main" val="1706064943"/>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8EDE44-D929-5E40-E037-DB0E14388C5E}"/>
              </a:ext>
            </a:extLst>
          </p:cNvPr>
          <p:cNvPicPr>
            <a:picLocks noChangeAspect="1"/>
          </p:cNvPicPr>
          <p:nvPr/>
        </p:nvPicPr>
        <p:blipFill rotWithShape="1">
          <a:blip r:embed="rId2"/>
          <a:srcRect t="8574" r="43647" b="9601"/>
          <a:stretch/>
        </p:blipFill>
        <p:spPr bwMode="auto">
          <a:xfrm>
            <a:off x="243841" y="969122"/>
            <a:ext cx="2885440" cy="2963934"/>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EF910EE0-0A3A-66BA-6BD7-13559F96DB44}"/>
              </a:ext>
            </a:extLst>
          </p:cNvPr>
          <p:cNvPicPr>
            <a:picLocks noChangeAspect="1"/>
          </p:cNvPicPr>
          <p:nvPr/>
        </p:nvPicPr>
        <p:blipFill rotWithShape="1">
          <a:blip r:embed="rId3"/>
          <a:srcRect l="4628" t="8573" r="64039" b="10083"/>
          <a:stretch/>
        </p:blipFill>
        <p:spPr bwMode="auto">
          <a:xfrm>
            <a:off x="6193824" y="950461"/>
            <a:ext cx="2885440" cy="2982595"/>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17B8188E-7006-BCDC-7280-7B4221C18F83}"/>
              </a:ext>
            </a:extLst>
          </p:cNvPr>
          <p:cNvPicPr>
            <a:picLocks noChangeAspect="1"/>
          </p:cNvPicPr>
          <p:nvPr/>
        </p:nvPicPr>
        <p:blipFill rotWithShape="1">
          <a:blip r:embed="rId4"/>
          <a:srcRect l="6064" t="9063" r="43922" b="11807"/>
          <a:stretch/>
        </p:blipFill>
        <p:spPr bwMode="auto">
          <a:xfrm>
            <a:off x="3203848" y="969122"/>
            <a:ext cx="2885440" cy="296393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01782802"/>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882</TotalTime>
  <Words>961</Words>
  <Application>Microsoft Office PowerPoint</Application>
  <PresentationFormat>On-screen Show (4:3)</PresentationFormat>
  <Paragraphs>101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Times New Roman</vt:lpstr>
      <vt:lpstr>Wingdings</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Gupta, Geetika (Cognizant)</cp:lastModifiedBy>
  <cp:revision>38</cp:revision>
  <dcterms:created xsi:type="dcterms:W3CDTF">2022-12-12T14:14:34Z</dcterms:created>
  <dcterms:modified xsi:type="dcterms:W3CDTF">2023-05-29T04:10:24Z</dcterms:modified>
</cp:coreProperties>
</file>