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3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Lst>
  <p:sldSz cx="12192000" cy="6858000"/>
  <p:notesSz cx="6858000" cy="9144000"/>
  <p:embeddedFontLst>
    <p:embeddedFont>
      <p:font typeface="Nunito" pitchFamily="2"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3">
          <p15:clr>
            <a:srgbClr val="A4A3A4"/>
          </p15:clr>
        </p15:guide>
        <p15:guide id="2" pos="244">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g123uCwP49vyKxwmHodGZAovUk2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19B9F21-DE8D-49C6-B5B3-697783319FB7}">
  <a:tblStyle styleId="{F19B9F21-DE8D-49C6-B5B3-697783319FB7}"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guide orient="horz" pos="773"/>
        <p:guide pos="2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customschemas.google.com/relationships/presentationmetadata" Target="metadata"/><Relationship Id="rId8" Type="http://schemas.openxmlformats.org/officeDocument/2006/relationships/slide" Target="slides/slide6.xml"/><Relationship Id="rId5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Wen Jun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Hi, we are Group 1 in the MGT 6203 Course for the Summer 2023 Semester</a:t>
            </a:r>
            <a:endParaRPr/>
          </a:p>
          <a:p>
            <a:pPr marL="0" lvl="0" indent="0" algn="l" rtl="0">
              <a:lnSpc>
                <a:spcPct val="100000"/>
              </a:lnSpc>
              <a:spcBef>
                <a:spcPts val="0"/>
              </a:spcBef>
              <a:spcAft>
                <a:spcPts val="0"/>
              </a:spcAft>
              <a:buSzPts val="1100"/>
              <a:buNone/>
            </a:pPr>
            <a:r>
              <a:rPr lang="en-US"/>
              <a:t>Today our presentation will be on production of a profitable &amp; prestigious movie</a:t>
            </a:r>
            <a:endParaRPr/>
          </a:p>
        </p:txBody>
      </p:sp>
      <p:sp>
        <p:nvSpPr>
          <p:cNvPr id="74" name="Google Shape;7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Wen Jun</a:t>
            </a:r>
            <a:endParaRPr/>
          </a:p>
        </p:txBody>
      </p:sp>
      <p:sp>
        <p:nvSpPr>
          <p:cNvPr id="130" name="Google Shape;130;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37a01a0fff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37a01a0ff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a:t>
            </a:r>
            <a:endParaRPr/>
          </a:p>
          <a:p>
            <a:pPr marL="0" lvl="0" indent="0" algn="l" rtl="0">
              <a:spcBef>
                <a:spcPts val="0"/>
              </a:spcBef>
              <a:spcAft>
                <a:spcPts val="0"/>
              </a:spcAft>
              <a:buNone/>
            </a:pPr>
            <a:r>
              <a:rPr lang="en-US"/>
              <a:t>Hi i am kevin and i will be going though with you an overview of our data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kevin</a:t>
            </a:r>
            <a:endParaRPr/>
          </a:p>
          <a:p>
            <a:pPr marL="0" lvl="0" indent="0" algn="l" rtl="0">
              <a:lnSpc>
                <a:spcPct val="100000"/>
              </a:lnSpc>
              <a:spcBef>
                <a:spcPts val="0"/>
              </a:spcBef>
              <a:spcAft>
                <a:spcPts val="0"/>
              </a:spcAft>
              <a:buSzPts val="1100"/>
              <a:buNone/>
            </a:pPr>
            <a:r>
              <a:rPr lang="en-US"/>
              <a:t>We started with 2 data sources: movies.csv and oscars.csv. movies.csv contains movie data such as release date, budget, revenue, imdb ratings and genres and it has been scrapped from data aggregation platforms like IMDB, movie.com and the movie database.  </a:t>
            </a:r>
            <a:endParaRPr sz="1900">
              <a:solidFill>
                <a:srgbClr val="003057"/>
              </a:solidFill>
              <a:latin typeface="Roboto"/>
              <a:ea typeface="Roboto"/>
              <a:cs typeface="Roboto"/>
              <a:sym typeface="Roboto"/>
            </a:endParaRPr>
          </a:p>
          <a:p>
            <a:pPr marL="0" lvl="0" indent="0" algn="l" rtl="0">
              <a:lnSpc>
                <a:spcPct val="100000"/>
              </a:lnSpc>
              <a:spcBef>
                <a:spcPts val="0"/>
              </a:spcBef>
              <a:spcAft>
                <a:spcPts val="0"/>
              </a:spcAft>
              <a:buSzPts val="1100"/>
              <a:buNone/>
            </a:pPr>
            <a:r>
              <a:rPr lang="en-US" sz="1500">
                <a:solidFill>
                  <a:srgbClr val="003057"/>
                </a:solidFill>
                <a:latin typeface="Roboto"/>
                <a:ea typeface="Roboto"/>
                <a:cs typeface="Roboto"/>
                <a:sym typeface="Roboto"/>
              </a:rPr>
              <a:t>oscars.csv contains list of movies that have won or nominated for oscars and it has been obtained from kaggle </a:t>
            </a:r>
            <a:endParaRPr sz="1500">
              <a:solidFill>
                <a:srgbClr val="003057"/>
              </a:solidFill>
              <a:latin typeface="Roboto"/>
              <a:ea typeface="Roboto"/>
              <a:cs typeface="Roboto"/>
              <a:sym typeface="Roboto"/>
            </a:endParaRPr>
          </a:p>
          <a:p>
            <a:pPr marL="0" lvl="0" indent="0" algn="l" rtl="0">
              <a:lnSpc>
                <a:spcPct val="100000"/>
              </a:lnSpc>
              <a:spcBef>
                <a:spcPts val="0"/>
              </a:spcBef>
              <a:spcAft>
                <a:spcPts val="0"/>
              </a:spcAft>
              <a:buSzPts val="1100"/>
              <a:buNone/>
            </a:pPr>
            <a:r>
              <a:rPr lang="en-US" sz="1500">
                <a:solidFill>
                  <a:srgbClr val="003057"/>
                </a:solidFill>
                <a:latin typeface="Roboto"/>
                <a:ea typeface="Roboto"/>
                <a:cs typeface="Roboto"/>
                <a:sym typeface="Roboto"/>
              </a:rPr>
              <a:t>for data cleaning, we needed to join these 2 datasets. </a:t>
            </a:r>
            <a:endParaRPr sz="1500">
              <a:solidFill>
                <a:srgbClr val="003057"/>
              </a:solidFill>
              <a:latin typeface="Roboto"/>
              <a:ea typeface="Roboto"/>
              <a:cs typeface="Roboto"/>
              <a:sym typeface="Roboto"/>
            </a:endParaRPr>
          </a:p>
          <a:p>
            <a:pPr marL="0" lvl="0" indent="0" algn="l" rtl="0">
              <a:lnSpc>
                <a:spcPct val="100000"/>
              </a:lnSpc>
              <a:spcBef>
                <a:spcPts val="0"/>
              </a:spcBef>
              <a:spcAft>
                <a:spcPts val="0"/>
              </a:spcAft>
              <a:buSzPts val="1100"/>
              <a:buNone/>
            </a:pPr>
            <a:endParaRPr sz="1500">
              <a:solidFill>
                <a:srgbClr val="003057"/>
              </a:solidFill>
              <a:latin typeface="Roboto"/>
              <a:ea typeface="Roboto"/>
              <a:cs typeface="Roboto"/>
              <a:sym typeface="Roboto"/>
            </a:endParaRPr>
          </a:p>
        </p:txBody>
      </p:sp>
      <p:sp>
        <p:nvSpPr>
          <p:cNvPr id="141" name="Google Shape;141;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5aa24c43d8_4_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5aa24c43d8_4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a:t>
            </a:r>
            <a:endParaRPr/>
          </a:p>
          <a:p>
            <a:pPr marL="0" lvl="0" indent="0" algn="l" rtl="0">
              <a:spcBef>
                <a:spcPts val="0"/>
              </a:spcBef>
              <a:spcAft>
                <a:spcPts val="0"/>
              </a:spcAft>
              <a:buNone/>
            </a:pPr>
            <a:r>
              <a:rPr lang="en-US"/>
              <a:t>to handle missing values, we had to scrape from other websites or remove that row. We are still left with around 5.8K movies for our analysis</a:t>
            </a:r>
            <a:endParaRPr/>
          </a:p>
          <a:p>
            <a:pPr marL="0" lvl="0" indent="0" algn="l" rtl="0">
              <a:spcBef>
                <a:spcPts val="0"/>
              </a:spcBef>
              <a:spcAft>
                <a:spcPts val="0"/>
              </a:spcAft>
              <a:buNone/>
            </a:pPr>
            <a:endParaRPr/>
          </a:p>
          <a:p>
            <a:pPr marL="0" lvl="0" indent="0" algn="l" rtl="0">
              <a:spcBef>
                <a:spcPts val="0"/>
              </a:spcBef>
              <a:spcAft>
                <a:spcPts val="0"/>
              </a:spcAft>
              <a:buNone/>
            </a:pPr>
            <a:r>
              <a:rPr lang="en-US"/>
              <a:t>for feature creation, we categorised 16 different MPAA rating….</a:t>
            </a:r>
            <a:endParaRPr/>
          </a:p>
          <a:p>
            <a:pPr marL="0" lvl="0" indent="0" algn="l" rtl="0">
              <a:spcBef>
                <a:spcPts val="0"/>
              </a:spcBef>
              <a:spcAft>
                <a:spcPts val="0"/>
              </a:spcAft>
              <a:buNone/>
            </a:pPr>
            <a:r>
              <a:rPr lang="en-US"/>
              <a:t>we also calculated profitability from worldwide earning minus movie budget</a:t>
            </a:r>
            <a:endParaRPr/>
          </a:p>
          <a:p>
            <a:pPr marL="0" lvl="0" indent="0" algn="l" rtl="0">
              <a:spcBef>
                <a:spcPts val="0"/>
              </a:spcBef>
              <a:spcAft>
                <a:spcPts val="0"/>
              </a:spcAft>
              <a:buNone/>
            </a:pPr>
            <a:r>
              <a:rPr lang="en-US"/>
              <a:t>Monetary values were also adjusted for inflation</a:t>
            </a:r>
            <a:endParaRPr/>
          </a:p>
          <a:p>
            <a:pPr marL="0" lvl="0" indent="0" algn="l" rtl="0">
              <a:spcBef>
                <a:spcPts val="0"/>
              </a:spcBef>
              <a:spcAft>
                <a:spcPts val="0"/>
              </a:spcAft>
              <a:buNone/>
            </a:pPr>
            <a:r>
              <a:rPr lang="en-US"/>
              <a:t>We also had to transform some categorical features to numeric values for our analysis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37a01a0fff_6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37a01a0fff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a:t>
            </a:r>
            <a:endParaRPr/>
          </a:p>
          <a:p>
            <a:pPr marL="0" lvl="0" indent="0" algn="l" rtl="0">
              <a:spcBef>
                <a:spcPts val="0"/>
              </a:spcBef>
              <a:spcAft>
                <a:spcPts val="0"/>
              </a:spcAft>
              <a:buNone/>
            </a:pPr>
            <a:r>
              <a:rPr lang="en-US"/>
              <a:t>with that, this is a quick overview of our data, the different columns and their 5 number summary. feel free to pause and take a look</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5ad5748b50_3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5ad5748b50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Hi My name is Joel and I will be taking you through the Exploratory Data Analysis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5aa24c43d8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5aa24c43d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joel</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"We noticed heteroscedasticity in the Linear-Linear plot, so we explored other non-linear plots. After adjusting the data with year-on-year CPI values, the Log-Log plot had the highest R-squared value, making it the optimal choice for our model."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5aa24c43d8_1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5aa24c43d8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joel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"When analyzing profit across genres, we observed that animation movies outperformed others based on the five number summaries, followed by Action and Adventure genres. The boxplots' median and max values support this finding.</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Furthermore, we found that the top 20 profitable movies achieved a minimum of a 10x profit margin, with Beauty and the Beast reaching the highest profit margin among them."</a:t>
            </a: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aa24c43d8_4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aa24c43d8_4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joel</a:t>
            </a:r>
            <a:endParaRPr/>
          </a:p>
          <a:p>
            <a:pPr marL="0" lvl="0" indent="0" algn="l" rtl="0">
              <a:spcBef>
                <a:spcPts val="0"/>
              </a:spcBef>
              <a:spcAft>
                <a:spcPts val="0"/>
              </a:spcAft>
              <a:buNone/>
            </a:pPr>
            <a:endParaRPr/>
          </a:p>
          <a:p>
            <a:pPr marL="0" lvl="0" indent="0" algn="l" rtl="0">
              <a:spcBef>
                <a:spcPts val="0"/>
              </a:spcBef>
              <a:spcAft>
                <a:spcPts val="0"/>
              </a:spcAft>
              <a:buNone/>
            </a:pPr>
            <a:r>
              <a:rPr lang="en-US"/>
              <a:t>"The latest correlation heatmap reveals that Budget and Profitability are positively correlated with a coefficient of 0.59. This finding supports the notion that increased investment in a movie tends to result in higher profitability. On the other hand, other predictors demonstrate weaker correlations with Profitability."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5aa24c43d8_4_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5aa24c43d8_4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joel</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US"/>
              <a:t>"Based on the seasonality analysis, movies released in December have a higher likelihood of winning an Oscar compared to those released in January. Additionally, months like January, February, August, and September tend to have lower Oscar-winning frequencies.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US"/>
              <a:t>These findings align with Forbes' study1, which refers to these months as "dump months," where movies are often perceived as "fillers" by critics. To ensure our movies are not associated with lower quality, it is advisable to avoid releasing them during these months."</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37a01a0fff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37a01a0ff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Wen Jun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37a01a0fff_6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37a01a0fff_6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a:t>
            </a:r>
            <a:endParaRPr/>
          </a:p>
          <a:p>
            <a:pPr marL="0" lvl="0" indent="0" algn="l" rtl="0">
              <a:spcBef>
                <a:spcPts val="0"/>
              </a:spcBef>
              <a:spcAft>
                <a:spcPts val="0"/>
              </a:spcAft>
              <a:buNone/>
            </a:pPr>
            <a:r>
              <a:rPr lang="en-US"/>
              <a:t>Hi I will be going through with our modeling procedure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5aa24c43d8_4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5aa24c43d8_4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a:t>
            </a:r>
            <a:endParaRPr/>
          </a:p>
          <a:p>
            <a:pPr marL="0" lvl="0" indent="0" algn="l" rtl="0">
              <a:spcBef>
                <a:spcPts val="0"/>
              </a:spcBef>
              <a:spcAft>
                <a:spcPts val="0"/>
              </a:spcAft>
              <a:buNone/>
            </a:pPr>
            <a:r>
              <a:rPr lang="en-US"/>
              <a:t>For models used, we used a mix of mutlinear regression, decisions trees, and gradient boosting algorithms based on the specific business question that we had</a:t>
            </a:r>
            <a:endParaRPr/>
          </a:p>
          <a:p>
            <a:pPr marL="0" lvl="0" indent="0" algn="l" rtl="0">
              <a:spcBef>
                <a:spcPts val="0"/>
              </a:spcBef>
              <a:spcAft>
                <a:spcPts val="0"/>
              </a:spcAft>
              <a:buNone/>
            </a:pPr>
            <a:endParaRPr/>
          </a:p>
          <a:p>
            <a:pPr marL="0" lvl="0" indent="0" algn="l" rtl="0">
              <a:spcBef>
                <a:spcPts val="0"/>
              </a:spcBef>
              <a:spcAft>
                <a:spcPts val="0"/>
              </a:spcAft>
              <a:buNone/>
            </a:pPr>
            <a:r>
              <a:rPr lang="en-US"/>
              <a:t>For training the models, we used regularisation to reduce number of input variables and CV to prevent overfitting and reduce selection bias</a:t>
            </a:r>
            <a:endParaRPr/>
          </a:p>
          <a:p>
            <a:pPr marL="0" lvl="0" indent="0" algn="l" rtl="0">
              <a:spcBef>
                <a:spcPts val="0"/>
              </a:spcBef>
              <a:spcAft>
                <a:spcPts val="0"/>
              </a:spcAft>
              <a:buNone/>
            </a:pPr>
            <a:endParaRPr/>
          </a:p>
          <a:p>
            <a:pPr marL="0" lvl="0" indent="0" algn="l" rtl="0">
              <a:spcBef>
                <a:spcPts val="0"/>
              </a:spcBef>
              <a:spcAft>
                <a:spcPts val="0"/>
              </a:spcAft>
              <a:buNone/>
            </a:pPr>
            <a:r>
              <a:rPr lang="en-US"/>
              <a:t>to evaluate our models, for classification models, we used accuracy, confusion matrix and AUC. For regression model, we used RMSE and adjusted R2</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5aa24c43d8_4_8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5aa24c43d8_4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a:t>
            </a:r>
            <a:endParaRPr/>
          </a:p>
          <a:p>
            <a:pPr marL="0" lvl="0" indent="0" algn="l" rtl="0">
              <a:spcBef>
                <a:spcPts val="0"/>
              </a:spcBef>
              <a:spcAft>
                <a:spcPts val="0"/>
              </a:spcAft>
              <a:buNone/>
            </a:pPr>
            <a:r>
              <a:rPr lang="en-US"/>
              <a:t>for our first classification model, we can see that movies with the following characteristics would have a higher likelihood of winning an oscars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37a01a0fff_6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37a01a0fff_6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kevin</a:t>
            </a:r>
            <a:endParaRPr/>
          </a:p>
          <a:p>
            <a:pPr marL="0" lvl="0" indent="0" algn="l" rtl="0">
              <a:spcBef>
                <a:spcPts val="0"/>
              </a:spcBef>
              <a:spcAft>
                <a:spcPts val="0"/>
              </a:spcAft>
              <a:buNone/>
            </a:pPr>
            <a:r>
              <a:rPr lang="en-US"/>
              <a:t>next, this is the ROC curve of our model, it has an AUC of 0.79 and an accuracy of 0.904.</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5aa24c43d8_4_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5aa24c43d8_4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wen jun</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37a01a0fff_6_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37a01a0fff_6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wen jun</a:t>
            </a:r>
            <a:endParaRPr/>
          </a:p>
          <a:p>
            <a:pPr marL="0" lvl="0" indent="0" algn="l" rtl="0">
              <a:spcBef>
                <a:spcPts val="0"/>
              </a:spcBef>
              <a:spcAft>
                <a:spcPts val="0"/>
              </a:spcAft>
              <a:buNone/>
            </a:pPr>
            <a:endParaRPr/>
          </a:p>
          <a:p>
            <a:pPr marL="0" lvl="0" indent="0" algn="l" rtl="0">
              <a:spcBef>
                <a:spcPts val="0"/>
              </a:spcBef>
              <a:spcAft>
                <a:spcPts val="0"/>
              </a:spcAft>
              <a:buNone/>
            </a:pPr>
            <a:r>
              <a:rPr lang="en-US"/>
              <a:t>Budget does not translate directly into oscar </a:t>
            </a:r>
            <a:endParaRPr/>
          </a:p>
          <a:p>
            <a:pPr marL="0" lvl="0" indent="0" algn="l" rtl="0">
              <a:spcBef>
                <a:spcPts val="0"/>
              </a:spcBef>
              <a:spcAft>
                <a:spcPts val="0"/>
              </a:spcAft>
              <a:buNone/>
            </a:pPr>
            <a:r>
              <a:rPr lang="en-US"/>
              <a:t>Duration</a:t>
            </a:r>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5aa24c43d8_4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25aa24c43d8_4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Wei Sin</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5aa24c43d8_4_1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25aa24c43d8_4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Wei Sin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5aa24c43d8_4_1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25aa24c43d8_4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Wei Sin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37a01a0fff_6_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237a01a0fff_6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Wei Sin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2ea038696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Wen Jun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solidFill>
                  <a:schemeClr val="dk1"/>
                </a:solidFill>
              </a:rPr>
              <a:t>Based on a June 2023 study by PwC, Total global entertainment and media (E&amp;M) revenue rose 5.4% in 2022, to US$2.32 trillion. Sharp deceleration from the 10.6% growth rate in 2021, when economies and industries globally were starting to rebound from the upheaval caused by the covid-19 pandemic. </a:t>
            </a:r>
            <a:endParaRPr>
              <a:solidFill>
                <a:schemeClr val="dk1"/>
              </a:solidFill>
            </a:endParaRPr>
          </a:p>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r>
              <a:rPr lang="en-US">
                <a:solidFill>
                  <a:schemeClr val="dk1"/>
                </a:solidFill>
              </a:rPr>
              <a:t>And in each of the next five years, the rate of </a:t>
            </a:r>
            <a:endParaRPr>
              <a:solidFill>
                <a:schemeClr val="dk1"/>
              </a:solidFill>
            </a:endParaRPr>
          </a:p>
          <a:p>
            <a:pPr marL="0" lvl="0" indent="0" algn="l" rtl="0">
              <a:lnSpc>
                <a:spcPct val="100000"/>
              </a:lnSpc>
              <a:spcBef>
                <a:spcPts val="0"/>
              </a:spcBef>
              <a:spcAft>
                <a:spcPts val="0"/>
              </a:spcAft>
              <a:buClr>
                <a:schemeClr val="dk1"/>
              </a:buClr>
              <a:buSzPts val="1100"/>
              <a:buFont typeface="Arial"/>
              <a:buNone/>
            </a:pPr>
            <a:r>
              <a:rPr lang="en-US">
                <a:solidFill>
                  <a:schemeClr val="dk1"/>
                </a:solidFill>
              </a:rPr>
              <a:t>growth will decline sequentially, so that by 2027 revenue will grow just 2.8% from 2026. That’s slower than the 3.1% rate of overall economic growth that the IMF projects for that year.</a:t>
            </a:r>
            <a:endParaRPr>
              <a:solidFill>
                <a:schemeClr val="dk1"/>
              </a:solidFill>
            </a:endParaRPr>
          </a:p>
          <a:p>
            <a:pPr marL="0" lvl="0" indent="0" algn="l" rtl="0">
              <a:lnSpc>
                <a:spcPct val="100000"/>
              </a:lnSpc>
              <a:spcBef>
                <a:spcPts val="0"/>
              </a:spcBef>
              <a:spcAft>
                <a:spcPts val="0"/>
              </a:spcAft>
              <a:buSzPts val="1100"/>
              <a:buNone/>
            </a:pPr>
            <a:endParaRPr/>
          </a:p>
        </p:txBody>
      </p:sp>
      <p:sp>
        <p:nvSpPr>
          <p:cNvPr id="85" name="Google Shape;85;g22ea038696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5ad5748b50_1_5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5ad5748b50_1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rPr>
              <a:t>Wei Sin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37a01a0fff_6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37a01a0fff_6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Wei Sin</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2b16a0e365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0" name="Google Shape;290;g22b16a0e36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2ea0386961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Wen Jun</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However, we note that further in its report, developing countries in Asia do have an exceedingly higher CAGR pertaining to Entertainment and Media Revenue compared to the US.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This will allow us to leverage on the team’s geographical advantage and develop profitable films in Asia</a:t>
            </a:r>
            <a:endParaRPr/>
          </a:p>
        </p:txBody>
      </p:sp>
      <p:sp>
        <p:nvSpPr>
          <p:cNvPr id="92" name="Google Shape;92;g22ea0386961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t>Wen Jun</a:t>
            </a:r>
            <a:endParaRPr/>
          </a:p>
        </p:txBody>
      </p:sp>
      <p:sp>
        <p:nvSpPr>
          <p:cNvPr id="99" name="Google Shape;9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Wen Jun</a:t>
            </a:r>
            <a:endParaRPr/>
          </a:p>
        </p:txBody>
      </p:sp>
      <p:sp>
        <p:nvSpPr>
          <p:cNvPr id="105" name="Google Shape;105;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Wen Jun</a:t>
            </a:r>
            <a:endParaRPr/>
          </a:p>
          <a:p>
            <a:pPr marL="0" lvl="0" indent="0" algn="l" rtl="0">
              <a:lnSpc>
                <a:spcPct val="100000"/>
              </a:lnSpc>
              <a:spcBef>
                <a:spcPts val="0"/>
              </a:spcBef>
              <a:spcAft>
                <a:spcPts val="0"/>
              </a:spcAft>
              <a:buSzPts val="1100"/>
              <a:buNone/>
            </a:pPr>
            <a:r>
              <a:rPr lang="en-US"/>
              <a:t>The purpose of our analysis is to identify the key factors contributing to two outcomes</a:t>
            </a:r>
            <a:endParaRPr/>
          </a:p>
          <a:p>
            <a:pPr marL="457200" lvl="0" indent="-298450" algn="l" rtl="0">
              <a:lnSpc>
                <a:spcPct val="100000"/>
              </a:lnSpc>
              <a:spcBef>
                <a:spcPts val="0"/>
              </a:spcBef>
              <a:spcAft>
                <a:spcPts val="0"/>
              </a:spcAft>
              <a:buSzPts val="1100"/>
              <a:buAutoNum type="arabicPeriod"/>
            </a:pPr>
            <a:r>
              <a:rPr lang="en-US"/>
              <a:t>The profitability of a movie which is numerical</a:t>
            </a:r>
            <a:endParaRPr/>
          </a:p>
          <a:p>
            <a:pPr marL="457200" lvl="0" indent="-298450" algn="l" rtl="0">
              <a:lnSpc>
                <a:spcPct val="100000"/>
              </a:lnSpc>
              <a:spcBef>
                <a:spcPts val="0"/>
              </a:spcBef>
              <a:spcAft>
                <a:spcPts val="0"/>
              </a:spcAft>
              <a:buSzPts val="1100"/>
              <a:buAutoNum type="arabicPeriod"/>
            </a:pPr>
            <a:r>
              <a:rPr lang="en-US"/>
              <a:t>The likelihood of winning an Oscar which is categorical</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Some questions have been formulated to refine our project direction</a:t>
            </a:r>
            <a:endParaRPr/>
          </a:p>
          <a:p>
            <a:pPr marL="457200" lvl="0" indent="-298450" algn="l" rtl="0">
              <a:lnSpc>
                <a:spcPct val="100000"/>
              </a:lnSpc>
              <a:spcBef>
                <a:spcPts val="0"/>
              </a:spcBef>
              <a:spcAft>
                <a:spcPts val="0"/>
              </a:spcAft>
              <a:buSzPts val="1100"/>
              <a:buAutoNum type="arabicPeriod"/>
            </a:pPr>
            <a:r>
              <a:rPr lang="en-US"/>
              <a:t>Analysing is the budget or genre of a movie affects its profitability</a:t>
            </a:r>
            <a:endParaRPr/>
          </a:p>
          <a:p>
            <a:pPr marL="457200" lvl="0" indent="-298450" algn="l" rtl="0">
              <a:lnSpc>
                <a:spcPct val="100000"/>
              </a:lnSpc>
              <a:spcBef>
                <a:spcPts val="0"/>
              </a:spcBef>
              <a:spcAft>
                <a:spcPts val="0"/>
              </a:spcAft>
              <a:buSzPts val="1100"/>
              <a:buAutoNum type="arabicPeriod"/>
            </a:pPr>
            <a:r>
              <a:rPr lang="en-US"/>
              <a:t>Whether MPAA ratings, IMDB ratings or seasonality of release affect the likelihood of winning an Oscar</a:t>
            </a:r>
            <a:endParaRPr/>
          </a:p>
        </p:txBody>
      </p:sp>
      <p:sp>
        <p:nvSpPr>
          <p:cNvPr id="111" name="Google Shape;11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Wen Jun</a:t>
            </a:r>
            <a:endParaRPr/>
          </a:p>
          <a:p>
            <a:pPr marL="0" lvl="0" indent="0" algn="l" rtl="0">
              <a:lnSpc>
                <a:spcPct val="100000"/>
              </a:lnSpc>
              <a:spcBef>
                <a:spcPts val="0"/>
              </a:spcBef>
              <a:spcAft>
                <a:spcPts val="0"/>
              </a:spcAft>
              <a:buSzPts val="1100"/>
              <a:buNone/>
            </a:pPr>
            <a:r>
              <a:rPr lang="en-US"/>
              <a:t>The dataset that we are working with has the attributes shown in the slide. With Worldwide Gross and Oscar wins as our main response variables as mentioned in the previous slides. The rest of the attributes are predictor variables used in our study.</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US"/>
              <a:t>Through our models </a:t>
            </a:r>
            <a:r>
              <a:rPr lang="en-US" sz="1200">
                <a:solidFill>
                  <a:srgbClr val="D1D5DB"/>
                </a:solidFill>
                <a:highlight>
                  <a:schemeClr val="dk1"/>
                </a:highlight>
                <a:latin typeface="Roboto"/>
                <a:ea typeface="Roboto"/>
                <a:cs typeface="Roboto"/>
                <a:sym typeface="Roboto"/>
              </a:rPr>
              <a:t>Our objective is to reveal patterns and connections that can aid in forecasting the success of a movie and offer practical suggestions.</a:t>
            </a:r>
            <a:endParaRPr>
              <a:highlight>
                <a:schemeClr val="dk1"/>
              </a:highlight>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endParaRPr/>
          </a:p>
        </p:txBody>
      </p:sp>
      <p:sp>
        <p:nvSpPr>
          <p:cNvPr id="117" name="Google Shape;117;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a:solidFill>
                  <a:schemeClr val="dk1"/>
                </a:solidFill>
              </a:rPr>
              <a:t>Wen Jun</a:t>
            </a:r>
            <a:endParaRPr/>
          </a:p>
        </p:txBody>
      </p:sp>
      <p:sp>
        <p:nvSpPr>
          <p:cNvPr id="123" name="Google Shape;12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1"/>
        <p:cNvGrpSpPr/>
        <p:nvPr/>
      </p:nvGrpSpPr>
      <p:grpSpPr>
        <a:xfrm>
          <a:off x="0" y="0"/>
          <a:ext cx="0" cy="0"/>
          <a:chOff x="0" y="0"/>
          <a:chExt cx="0" cy="0"/>
        </a:xfrm>
      </p:grpSpPr>
      <p:sp>
        <p:nvSpPr>
          <p:cNvPr id="12" name="Google Shape;12;p13"/>
          <p:cNvSpPr txBox="1">
            <a:spLocks noGrp="1"/>
          </p:cNvSpPr>
          <p:nvPr>
            <p:ph type="body" idx="1"/>
          </p:nvPr>
        </p:nvSpPr>
        <p:spPr>
          <a:xfrm>
            <a:off x="381000" y="1215485"/>
            <a:ext cx="11430000" cy="422565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3057"/>
              </a:buClr>
              <a:buSzPts val="1800"/>
              <a:buChar char="•"/>
              <a:defRPr/>
            </a:lvl1pPr>
            <a:lvl2pPr marL="914400" lvl="1" indent="-342900" algn="l">
              <a:lnSpc>
                <a:spcPct val="90000"/>
              </a:lnSpc>
              <a:spcBef>
                <a:spcPts val="500"/>
              </a:spcBef>
              <a:spcAft>
                <a:spcPts val="0"/>
              </a:spcAft>
              <a:buClr>
                <a:srgbClr val="003057"/>
              </a:buClr>
              <a:buSzPts val="1800"/>
              <a:buChar char="•"/>
              <a:defRPr/>
            </a:lvl2pPr>
            <a:lvl3pPr marL="1371600" lvl="2" indent="-342900" algn="l">
              <a:lnSpc>
                <a:spcPct val="90000"/>
              </a:lnSpc>
              <a:spcBef>
                <a:spcPts val="500"/>
              </a:spcBef>
              <a:spcAft>
                <a:spcPts val="0"/>
              </a:spcAft>
              <a:buClr>
                <a:srgbClr val="003057"/>
              </a:buClr>
              <a:buSzPts val="1800"/>
              <a:buChar char="•"/>
              <a:defRPr/>
            </a:lvl3pPr>
            <a:lvl4pPr marL="1828800" lvl="3" indent="-342900" algn="l">
              <a:lnSpc>
                <a:spcPct val="90000"/>
              </a:lnSpc>
              <a:spcBef>
                <a:spcPts val="500"/>
              </a:spcBef>
              <a:spcAft>
                <a:spcPts val="0"/>
              </a:spcAft>
              <a:buClr>
                <a:srgbClr val="003057"/>
              </a:buClr>
              <a:buSzPts val="1800"/>
              <a:buChar char="•"/>
              <a:defRPr/>
            </a:lvl4pPr>
            <a:lvl5pPr marL="2286000" lvl="4" indent="-342900" algn="l">
              <a:lnSpc>
                <a:spcPct val="90000"/>
              </a:lnSpc>
              <a:spcBef>
                <a:spcPts val="500"/>
              </a:spcBef>
              <a:spcAft>
                <a:spcPts val="0"/>
              </a:spcAft>
              <a:buClr>
                <a:srgbClr val="003057"/>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 name="Google Shape;13;p13"/>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3"/>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3"/>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6" name="Google Shape;16;p13"/>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69"/>
        <p:cNvGrpSpPr/>
        <p:nvPr/>
      </p:nvGrpSpPr>
      <p:grpSpPr>
        <a:xfrm>
          <a:off x="0" y="0"/>
          <a:ext cx="0" cy="0"/>
          <a:chOff x="0" y="0"/>
          <a:chExt cx="0" cy="0"/>
        </a:xfrm>
      </p:grpSpPr>
      <p:sp>
        <p:nvSpPr>
          <p:cNvPr id="70" name="Google Shape;70;p15"/>
          <p:cNvSpPr txBox="1">
            <a:spLocks noGrp="1"/>
          </p:cNvSpPr>
          <p:nvPr>
            <p:ph type="ctrTitle"/>
          </p:nvPr>
        </p:nvSpPr>
        <p:spPr>
          <a:xfrm>
            <a:off x="2955684" y="1149178"/>
            <a:ext cx="6795912" cy="2643890"/>
          </a:xfrm>
          <a:prstGeom prst="rect">
            <a:avLst/>
          </a:prstGeom>
          <a:noFill/>
          <a:ln>
            <a:noFill/>
          </a:ln>
        </p:spPr>
        <p:txBody>
          <a:bodyPr spcFirstLastPara="1" wrap="square" lIns="91425" tIns="45700" rIns="91425" bIns="45700" anchor="b" anchorCtr="0">
            <a:normAutofit/>
          </a:bodyPr>
          <a:lstStyle>
            <a:lvl1pPr marR="0" lvl="0" algn="l" rtl="0">
              <a:lnSpc>
                <a:spcPct val="114285"/>
              </a:lnSpc>
              <a:spcBef>
                <a:spcPts val="0"/>
              </a:spcBef>
              <a:spcAft>
                <a:spcPts val="0"/>
              </a:spcAft>
              <a:buClr>
                <a:srgbClr val="003057"/>
              </a:buClr>
              <a:buSzPts val="4200"/>
              <a:buFont typeface="Roboto"/>
              <a:buNone/>
              <a:defRPr sz="4200" b="1" i="0" u="none" strike="noStrike" cap="none">
                <a:solidFill>
                  <a:srgbClr val="003057"/>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1" name="Google Shape;71;p15"/>
          <p:cNvSpPr txBox="1">
            <a:spLocks noGrp="1"/>
          </p:cNvSpPr>
          <p:nvPr>
            <p:ph type="subTitle" idx="1"/>
          </p:nvPr>
        </p:nvSpPr>
        <p:spPr>
          <a:xfrm>
            <a:off x="2955682" y="3793068"/>
            <a:ext cx="6795913" cy="1684868"/>
          </a:xfrm>
          <a:prstGeom prst="rect">
            <a:avLst/>
          </a:prstGeom>
          <a:noFill/>
          <a:ln>
            <a:noFill/>
          </a:ln>
        </p:spPr>
        <p:txBody>
          <a:bodyPr spcFirstLastPara="1" wrap="square" lIns="91425" tIns="45700" rIns="91425" bIns="45700" anchor="t" anchorCtr="0">
            <a:noAutofit/>
          </a:bodyPr>
          <a:lstStyle>
            <a:lvl1pPr marR="0" lvl="0" algn="l" rtl="0">
              <a:lnSpc>
                <a:spcPct val="200000"/>
              </a:lnSpc>
              <a:spcBef>
                <a:spcPts val="360"/>
              </a:spcBef>
              <a:spcAft>
                <a:spcPts val="0"/>
              </a:spcAft>
              <a:buClr>
                <a:srgbClr val="857437"/>
              </a:buClr>
              <a:buSzPts val="1800"/>
              <a:buFont typeface="Arial"/>
              <a:buNone/>
              <a:defRPr sz="1800" b="0" i="0" u="none" strike="noStrike" cap="none">
                <a:solidFill>
                  <a:srgbClr val="857437"/>
                </a:solidFill>
                <a:latin typeface="Roboto"/>
                <a:ea typeface="Roboto"/>
                <a:cs typeface="Roboto"/>
                <a:sym typeface="Roboto"/>
              </a:defRPr>
            </a:lvl1pPr>
            <a:lvl2pPr marR="0" lvl="1" algn="ctr" rtl="0">
              <a:lnSpc>
                <a:spcPct val="100000"/>
              </a:lnSpc>
              <a:spcBef>
                <a:spcPts val="420"/>
              </a:spcBef>
              <a:spcAft>
                <a:spcPts val="0"/>
              </a:spcAft>
              <a:buClr>
                <a:srgbClr val="888888"/>
              </a:buClr>
              <a:buSzPts val="2100"/>
              <a:buFont typeface="Arial"/>
              <a:buNone/>
              <a:defRPr sz="2100" b="0" i="0" u="none" strike="noStrike" cap="none">
                <a:solidFill>
                  <a:srgbClr val="888888"/>
                </a:solidFill>
                <a:latin typeface="Arial"/>
                <a:ea typeface="Arial"/>
                <a:cs typeface="Arial"/>
                <a:sym typeface="Arial"/>
              </a:defRPr>
            </a:lvl2pPr>
            <a:lvl3pPr marR="0" lvl="2" algn="ctr" rtl="0">
              <a:lnSpc>
                <a:spcPct val="100000"/>
              </a:lnSpc>
              <a:spcBef>
                <a:spcPts val="36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3pPr>
            <a:lvl4pPr marR="0" lvl="3"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4pPr>
            <a:lvl5pPr marR="0" lvl="4"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5pPr>
            <a:lvl6pPr marR="0" lvl="5"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6pPr>
            <a:lvl7pPr marR="0" lvl="6"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7pPr>
            <a:lvl8pPr marR="0" lvl="7"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8pPr>
            <a:lvl9pPr marR="0" lvl="8" algn="ctr" rtl="0">
              <a:lnSpc>
                <a:spcPct val="100000"/>
              </a:lnSpc>
              <a:spcBef>
                <a:spcPts val="3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379048" y="1215483"/>
            <a:ext cx="5615353" cy="42256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3057"/>
              </a:buClr>
              <a:buSzPts val="1800"/>
              <a:buChar char="•"/>
              <a:defRPr/>
            </a:lvl1pPr>
            <a:lvl2pPr marL="914400" lvl="1" indent="-342900" algn="l">
              <a:lnSpc>
                <a:spcPct val="90000"/>
              </a:lnSpc>
              <a:spcBef>
                <a:spcPts val="500"/>
              </a:spcBef>
              <a:spcAft>
                <a:spcPts val="0"/>
              </a:spcAft>
              <a:buClr>
                <a:srgbClr val="003057"/>
              </a:buClr>
              <a:buSzPts val="1800"/>
              <a:buChar char="•"/>
              <a:defRPr/>
            </a:lvl2pPr>
            <a:lvl3pPr marL="1371600" lvl="2" indent="-342900" algn="l">
              <a:lnSpc>
                <a:spcPct val="90000"/>
              </a:lnSpc>
              <a:spcBef>
                <a:spcPts val="500"/>
              </a:spcBef>
              <a:spcAft>
                <a:spcPts val="0"/>
              </a:spcAft>
              <a:buClr>
                <a:srgbClr val="003057"/>
              </a:buClr>
              <a:buSzPts val="1800"/>
              <a:buChar char="•"/>
              <a:defRPr/>
            </a:lvl3pPr>
            <a:lvl4pPr marL="1828800" lvl="3" indent="-342900" algn="l">
              <a:lnSpc>
                <a:spcPct val="90000"/>
              </a:lnSpc>
              <a:spcBef>
                <a:spcPts val="500"/>
              </a:spcBef>
              <a:spcAft>
                <a:spcPts val="0"/>
              </a:spcAft>
              <a:buClr>
                <a:srgbClr val="003057"/>
              </a:buClr>
              <a:buSzPts val="1800"/>
              <a:buChar char="•"/>
              <a:defRPr/>
            </a:lvl4pPr>
            <a:lvl5pPr marL="2286000" lvl="4" indent="-342900" algn="l">
              <a:lnSpc>
                <a:spcPct val="90000"/>
              </a:lnSpc>
              <a:spcBef>
                <a:spcPts val="500"/>
              </a:spcBef>
              <a:spcAft>
                <a:spcPts val="0"/>
              </a:spcAft>
              <a:buClr>
                <a:srgbClr val="003057"/>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body" idx="2"/>
          </p:nvPr>
        </p:nvSpPr>
        <p:spPr>
          <a:xfrm>
            <a:off x="6197600" y="1215483"/>
            <a:ext cx="5613400" cy="42256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3057"/>
              </a:buClr>
              <a:buSzPts val="1800"/>
              <a:buChar char="•"/>
              <a:defRPr/>
            </a:lvl1pPr>
            <a:lvl2pPr marL="914400" lvl="1" indent="-342900" algn="l">
              <a:lnSpc>
                <a:spcPct val="90000"/>
              </a:lnSpc>
              <a:spcBef>
                <a:spcPts val="500"/>
              </a:spcBef>
              <a:spcAft>
                <a:spcPts val="0"/>
              </a:spcAft>
              <a:buClr>
                <a:srgbClr val="003057"/>
              </a:buClr>
              <a:buSzPts val="1800"/>
              <a:buChar char="•"/>
              <a:defRPr/>
            </a:lvl2pPr>
            <a:lvl3pPr marL="1371600" lvl="2" indent="-342900" algn="l">
              <a:lnSpc>
                <a:spcPct val="90000"/>
              </a:lnSpc>
              <a:spcBef>
                <a:spcPts val="500"/>
              </a:spcBef>
              <a:spcAft>
                <a:spcPts val="0"/>
              </a:spcAft>
              <a:buClr>
                <a:srgbClr val="003057"/>
              </a:buClr>
              <a:buSzPts val="1800"/>
              <a:buChar char="•"/>
              <a:defRPr/>
            </a:lvl3pPr>
            <a:lvl4pPr marL="1828800" lvl="3" indent="-342900" algn="l">
              <a:lnSpc>
                <a:spcPct val="90000"/>
              </a:lnSpc>
              <a:spcBef>
                <a:spcPts val="500"/>
              </a:spcBef>
              <a:spcAft>
                <a:spcPts val="0"/>
              </a:spcAft>
              <a:buClr>
                <a:srgbClr val="003057"/>
              </a:buClr>
              <a:buSzPts val="1800"/>
              <a:buChar char="•"/>
              <a:defRPr/>
            </a:lvl4pPr>
            <a:lvl5pPr marL="2286000" lvl="4" indent="-342900" algn="l">
              <a:lnSpc>
                <a:spcPct val="90000"/>
              </a:lnSpc>
              <a:spcBef>
                <a:spcPts val="500"/>
              </a:spcBef>
              <a:spcAft>
                <a:spcPts val="0"/>
              </a:spcAft>
              <a:buClr>
                <a:srgbClr val="003057"/>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6"/>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24"/>
        <p:cNvGrpSpPr/>
        <p:nvPr/>
      </p:nvGrpSpPr>
      <p:grpSpPr>
        <a:xfrm>
          <a:off x="0" y="0"/>
          <a:ext cx="0" cy="0"/>
          <a:chOff x="0" y="0"/>
          <a:chExt cx="0" cy="0"/>
        </a:xfrm>
      </p:grpSpPr>
      <p:sp>
        <p:nvSpPr>
          <p:cNvPr id="25" name="Google Shape;25;p17"/>
          <p:cNvSpPr txBox="1">
            <a:spLocks noGrp="1"/>
          </p:cNvSpPr>
          <p:nvPr>
            <p:ph type="body" idx="1"/>
          </p:nvPr>
        </p:nvSpPr>
        <p:spPr>
          <a:xfrm>
            <a:off x="381001" y="1235113"/>
            <a:ext cx="561763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3057"/>
              </a:buClr>
              <a:buSzPts val="2400"/>
              <a:buNone/>
              <a:defRPr sz="2400" b="1"/>
            </a:lvl1pPr>
            <a:lvl2pPr marL="914400" lvl="1" indent="-228600" algn="l">
              <a:lnSpc>
                <a:spcPct val="90000"/>
              </a:lnSpc>
              <a:spcBef>
                <a:spcPts val="500"/>
              </a:spcBef>
              <a:spcAft>
                <a:spcPts val="0"/>
              </a:spcAft>
              <a:buClr>
                <a:srgbClr val="003057"/>
              </a:buClr>
              <a:buSzPts val="2000"/>
              <a:buNone/>
              <a:defRPr sz="2000" b="1"/>
            </a:lvl2pPr>
            <a:lvl3pPr marL="1371600" lvl="2" indent="-228600" algn="l">
              <a:lnSpc>
                <a:spcPct val="90000"/>
              </a:lnSpc>
              <a:spcBef>
                <a:spcPts val="500"/>
              </a:spcBef>
              <a:spcAft>
                <a:spcPts val="0"/>
              </a:spcAft>
              <a:buClr>
                <a:srgbClr val="003057"/>
              </a:buClr>
              <a:buSzPts val="1800"/>
              <a:buNone/>
              <a:defRPr sz="1800" b="1"/>
            </a:lvl3pPr>
            <a:lvl4pPr marL="1828800" lvl="3" indent="-228600" algn="l">
              <a:lnSpc>
                <a:spcPct val="90000"/>
              </a:lnSpc>
              <a:spcBef>
                <a:spcPts val="500"/>
              </a:spcBef>
              <a:spcAft>
                <a:spcPts val="0"/>
              </a:spcAft>
              <a:buClr>
                <a:srgbClr val="003057"/>
              </a:buClr>
              <a:buSzPts val="1600"/>
              <a:buNone/>
              <a:defRPr sz="1600" b="1"/>
            </a:lvl4pPr>
            <a:lvl5pPr marL="2286000" lvl="4" indent="-228600" algn="l">
              <a:lnSpc>
                <a:spcPct val="90000"/>
              </a:lnSpc>
              <a:spcBef>
                <a:spcPts val="500"/>
              </a:spcBef>
              <a:spcAft>
                <a:spcPts val="0"/>
              </a:spcAft>
              <a:buClr>
                <a:srgbClr val="003057"/>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6" name="Google Shape;26;p17"/>
          <p:cNvSpPr txBox="1">
            <a:spLocks noGrp="1"/>
          </p:cNvSpPr>
          <p:nvPr>
            <p:ph type="body" idx="2"/>
          </p:nvPr>
        </p:nvSpPr>
        <p:spPr>
          <a:xfrm>
            <a:off x="381001" y="2078658"/>
            <a:ext cx="5617633" cy="336247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3057"/>
              </a:buClr>
              <a:buSzPts val="1800"/>
              <a:buChar char="•"/>
              <a:defRPr/>
            </a:lvl1pPr>
            <a:lvl2pPr marL="914400" lvl="1" indent="-342900" algn="l">
              <a:lnSpc>
                <a:spcPct val="90000"/>
              </a:lnSpc>
              <a:spcBef>
                <a:spcPts val="500"/>
              </a:spcBef>
              <a:spcAft>
                <a:spcPts val="0"/>
              </a:spcAft>
              <a:buClr>
                <a:srgbClr val="003057"/>
              </a:buClr>
              <a:buSzPts val="1800"/>
              <a:buChar char="•"/>
              <a:defRPr/>
            </a:lvl2pPr>
            <a:lvl3pPr marL="1371600" lvl="2" indent="-342900" algn="l">
              <a:lnSpc>
                <a:spcPct val="90000"/>
              </a:lnSpc>
              <a:spcBef>
                <a:spcPts val="500"/>
              </a:spcBef>
              <a:spcAft>
                <a:spcPts val="0"/>
              </a:spcAft>
              <a:buClr>
                <a:srgbClr val="003057"/>
              </a:buClr>
              <a:buSzPts val="1800"/>
              <a:buChar char="•"/>
              <a:defRPr/>
            </a:lvl3pPr>
            <a:lvl4pPr marL="1828800" lvl="3" indent="-342900" algn="l">
              <a:lnSpc>
                <a:spcPct val="90000"/>
              </a:lnSpc>
              <a:spcBef>
                <a:spcPts val="500"/>
              </a:spcBef>
              <a:spcAft>
                <a:spcPts val="0"/>
              </a:spcAft>
              <a:buClr>
                <a:srgbClr val="003057"/>
              </a:buClr>
              <a:buSzPts val="1800"/>
              <a:buChar char="•"/>
              <a:defRPr/>
            </a:lvl4pPr>
            <a:lvl5pPr marL="2286000" lvl="4" indent="-342900" algn="l">
              <a:lnSpc>
                <a:spcPct val="90000"/>
              </a:lnSpc>
              <a:spcBef>
                <a:spcPts val="500"/>
              </a:spcBef>
              <a:spcAft>
                <a:spcPts val="0"/>
              </a:spcAft>
              <a:buClr>
                <a:srgbClr val="003057"/>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7"/>
          <p:cNvSpPr txBox="1">
            <a:spLocks noGrp="1"/>
          </p:cNvSpPr>
          <p:nvPr>
            <p:ph type="body" idx="3"/>
          </p:nvPr>
        </p:nvSpPr>
        <p:spPr>
          <a:xfrm>
            <a:off x="6172200" y="1235113"/>
            <a:ext cx="56388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003057"/>
              </a:buClr>
              <a:buSzPts val="2400"/>
              <a:buNone/>
              <a:defRPr sz="2400" b="1"/>
            </a:lvl1pPr>
            <a:lvl2pPr marL="914400" lvl="1" indent="-228600" algn="l">
              <a:lnSpc>
                <a:spcPct val="90000"/>
              </a:lnSpc>
              <a:spcBef>
                <a:spcPts val="500"/>
              </a:spcBef>
              <a:spcAft>
                <a:spcPts val="0"/>
              </a:spcAft>
              <a:buClr>
                <a:srgbClr val="003057"/>
              </a:buClr>
              <a:buSzPts val="2000"/>
              <a:buNone/>
              <a:defRPr sz="2000" b="1"/>
            </a:lvl2pPr>
            <a:lvl3pPr marL="1371600" lvl="2" indent="-228600" algn="l">
              <a:lnSpc>
                <a:spcPct val="90000"/>
              </a:lnSpc>
              <a:spcBef>
                <a:spcPts val="500"/>
              </a:spcBef>
              <a:spcAft>
                <a:spcPts val="0"/>
              </a:spcAft>
              <a:buClr>
                <a:srgbClr val="003057"/>
              </a:buClr>
              <a:buSzPts val="1800"/>
              <a:buNone/>
              <a:defRPr sz="1800" b="1"/>
            </a:lvl3pPr>
            <a:lvl4pPr marL="1828800" lvl="3" indent="-228600" algn="l">
              <a:lnSpc>
                <a:spcPct val="90000"/>
              </a:lnSpc>
              <a:spcBef>
                <a:spcPts val="500"/>
              </a:spcBef>
              <a:spcAft>
                <a:spcPts val="0"/>
              </a:spcAft>
              <a:buClr>
                <a:srgbClr val="003057"/>
              </a:buClr>
              <a:buSzPts val="1600"/>
              <a:buNone/>
              <a:defRPr sz="1600" b="1"/>
            </a:lvl4pPr>
            <a:lvl5pPr marL="2286000" lvl="4" indent="-228600" algn="l">
              <a:lnSpc>
                <a:spcPct val="90000"/>
              </a:lnSpc>
              <a:spcBef>
                <a:spcPts val="500"/>
              </a:spcBef>
              <a:spcAft>
                <a:spcPts val="0"/>
              </a:spcAft>
              <a:buClr>
                <a:srgbClr val="003057"/>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8" name="Google Shape;28;p17"/>
          <p:cNvSpPr txBox="1">
            <a:spLocks noGrp="1"/>
          </p:cNvSpPr>
          <p:nvPr>
            <p:ph type="body" idx="4"/>
          </p:nvPr>
        </p:nvSpPr>
        <p:spPr>
          <a:xfrm>
            <a:off x="6172200" y="2078658"/>
            <a:ext cx="5638800" cy="336247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3057"/>
              </a:buClr>
              <a:buSzPts val="1800"/>
              <a:buChar char="•"/>
              <a:defRPr/>
            </a:lvl1pPr>
            <a:lvl2pPr marL="914400" lvl="1" indent="-342900" algn="l">
              <a:lnSpc>
                <a:spcPct val="90000"/>
              </a:lnSpc>
              <a:spcBef>
                <a:spcPts val="500"/>
              </a:spcBef>
              <a:spcAft>
                <a:spcPts val="0"/>
              </a:spcAft>
              <a:buClr>
                <a:srgbClr val="003057"/>
              </a:buClr>
              <a:buSzPts val="1800"/>
              <a:buChar char="•"/>
              <a:defRPr/>
            </a:lvl2pPr>
            <a:lvl3pPr marL="1371600" lvl="2" indent="-342900" algn="l">
              <a:lnSpc>
                <a:spcPct val="90000"/>
              </a:lnSpc>
              <a:spcBef>
                <a:spcPts val="500"/>
              </a:spcBef>
              <a:spcAft>
                <a:spcPts val="0"/>
              </a:spcAft>
              <a:buClr>
                <a:srgbClr val="003057"/>
              </a:buClr>
              <a:buSzPts val="1800"/>
              <a:buChar char="•"/>
              <a:defRPr/>
            </a:lvl3pPr>
            <a:lvl4pPr marL="1828800" lvl="3" indent="-342900" algn="l">
              <a:lnSpc>
                <a:spcPct val="90000"/>
              </a:lnSpc>
              <a:spcBef>
                <a:spcPts val="500"/>
              </a:spcBef>
              <a:spcAft>
                <a:spcPts val="0"/>
              </a:spcAft>
              <a:buClr>
                <a:srgbClr val="003057"/>
              </a:buClr>
              <a:buSzPts val="1800"/>
              <a:buChar char="•"/>
              <a:defRPr/>
            </a:lvl4pPr>
            <a:lvl5pPr marL="2286000" lvl="4" indent="-342900" algn="l">
              <a:lnSpc>
                <a:spcPct val="90000"/>
              </a:lnSpc>
              <a:spcBef>
                <a:spcPts val="500"/>
              </a:spcBef>
              <a:spcAft>
                <a:spcPts val="0"/>
              </a:spcAft>
              <a:buClr>
                <a:srgbClr val="003057"/>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7"/>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7"/>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7"/>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17"/>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18"/>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8"/>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8"/>
        <p:cNvGrpSpPr/>
        <p:nvPr/>
      </p:nvGrpSpPr>
      <p:grpSpPr>
        <a:xfrm>
          <a:off x="0" y="0"/>
          <a:ext cx="0" cy="0"/>
          <a:chOff x="0" y="0"/>
          <a:chExt cx="0" cy="0"/>
        </a:xfrm>
      </p:grpSpPr>
      <p:sp>
        <p:nvSpPr>
          <p:cNvPr id="39" name="Google Shape;39;p19"/>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19"/>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20"/>
          <p:cNvSpPr txBox="1">
            <a:spLocks noGrp="1"/>
          </p:cNvSpPr>
          <p:nvPr>
            <p:ph type="title"/>
          </p:nvPr>
        </p:nvSpPr>
        <p:spPr>
          <a:xfrm>
            <a:off x="381001" y="457200"/>
            <a:ext cx="393276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7934B"/>
              </a:buClr>
              <a:buSzPts val="3200"/>
              <a:buFont typeface="Robo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body" idx="1"/>
          </p:nvPr>
        </p:nvSpPr>
        <p:spPr>
          <a:xfrm>
            <a:off x="4313768" y="457201"/>
            <a:ext cx="7497233"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003057"/>
              </a:buClr>
              <a:buSzPts val="3200"/>
              <a:buChar char="•"/>
              <a:defRPr sz="3200"/>
            </a:lvl1pPr>
            <a:lvl2pPr marL="914400" lvl="1" indent="-406400" algn="l">
              <a:lnSpc>
                <a:spcPct val="90000"/>
              </a:lnSpc>
              <a:spcBef>
                <a:spcPts val="500"/>
              </a:spcBef>
              <a:spcAft>
                <a:spcPts val="0"/>
              </a:spcAft>
              <a:buClr>
                <a:srgbClr val="003057"/>
              </a:buClr>
              <a:buSzPts val="2800"/>
              <a:buChar char="•"/>
              <a:defRPr sz="2800"/>
            </a:lvl2pPr>
            <a:lvl3pPr marL="1371600" lvl="2" indent="-381000" algn="l">
              <a:lnSpc>
                <a:spcPct val="90000"/>
              </a:lnSpc>
              <a:spcBef>
                <a:spcPts val="500"/>
              </a:spcBef>
              <a:spcAft>
                <a:spcPts val="0"/>
              </a:spcAft>
              <a:buClr>
                <a:srgbClr val="003057"/>
              </a:buClr>
              <a:buSzPts val="2400"/>
              <a:buChar char="•"/>
              <a:defRPr sz="2400"/>
            </a:lvl3pPr>
            <a:lvl4pPr marL="1828800" lvl="3" indent="-355600" algn="l">
              <a:lnSpc>
                <a:spcPct val="90000"/>
              </a:lnSpc>
              <a:spcBef>
                <a:spcPts val="500"/>
              </a:spcBef>
              <a:spcAft>
                <a:spcPts val="0"/>
              </a:spcAft>
              <a:buClr>
                <a:srgbClr val="003057"/>
              </a:buClr>
              <a:buSzPts val="2000"/>
              <a:buChar char="•"/>
              <a:defRPr sz="2000"/>
            </a:lvl4pPr>
            <a:lvl5pPr marL="2286000" lvl="4" indent="-355600" algn="l">
              <a:lnSpc>
                <a:spcPct val="90000"/>
              </a:lnSpc>
              <a:spcBef>
                <a:spcPts val="500"/>
              </a:spcBef>
              <a:spcAft>
                <a:spcPts val="0"/>
              </a:spcAft>
              <a:buClr>
                <a:srgbClr val="003057"/>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20"/>
          <p:cNvSpPr txBox="1">
            <a:spLocks noGrp="1"/>
          </p:cNvSpPr>
          <p:nvPr>
            <p:ph type="body" idx="2"/>
          </p:nvPr>
        </p:nvSpPr>
        <p:spPr>
          <a:xfrm>
            <a:off x="381001" y="2274849"/>
            <a:ext cx="3932767" cy="35941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3057"/>
              </a:buClr>
              <a:buSzPts val="1600"/>
              <a:buNone/>
              <a:defRPr sz="1600"/>
            </a:lvl1pPr>
            <a:lvl2pPr marL="914400" lvl="1" indent="-228600" algn="l">
              <a:lnSpc>
                <a:spcPct val="90000"/>
              </a:lnSpc>
              <a:spcBef>
                <a:spcPts val="500"/>
              </a:spcBef>
              <a:spcAft>
                <a:spcPts val="0"/>
              </a:spcAft>
              <a:buClr>
                <a:srgbClr val="003057"/>
              </a:buClr>
              <a:buSzPts val="1400"/>
              <a:buNone/>
              <a:defRPr sz="1400"/>
            </a:lvl2pPr>
            <a:lvl3pPr marL="1371600" lvl="2" indent="-228600" algn="l">
              <a:lnSpc>
                <a:spcPct val="90000"/>
              </a:lnSpc>
              <a:spcBef>
                <a:spcPts val="500"/>
              </a:spcBef>
              <a:spcAft>
                <a:spcPts val="0"/>
              </a:spcAft>
              <a:buClr>
                <a:srgbClr val="003057"/>
              </a:buClr>
              <a:buSzPts val="1200"/>
              <a:buNone/>
              <a:defRPr sz="1200"/>
            </a:lvl3pPr>
            <a:lvl4pPr marL="1828800" lvl="3" indent="-228600" algn="l">
              <a:lnSpc>
                <a:spcPct val="90000"/>
              </a:lnSpc>
              <a:spcBef>
                <a:spcPts val="500"/>
              </a:spcBef>
              <a:spcAft>
                <a:spcPts val="0"/>
              </a:spcAft>
              <a:buClr>
                <a:srgbClr val="003057"/>
              </a:buClr>
              <a:buSzPts val="1000"/>
              <a:buNone/>
              <a:defRPr sz="1000"/>
            </a:lvl4pPr>
            <a:lvl5pPr marL="2286000" lvl="4" indent="-228600" algn="l">
              <a:lnSpc>
                <a:spcPct val="90000"/>
              </a:lnSpc>
              <a:spcBef>
                <a:spcPts val="500"/>
              </a:spcBef>
              <a:spcAft>
                <a:spcPts val="0"/>
              </a:spcAft>
              <a:buClr>
                <a:srgbClr val="003057"/>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 name="Google Shape;46;p20"/>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21"/>
          <p:cNvSpPr txBox="1">
            <a:spLocks noGrp="1"/>
          </p:cNvSpPr>
          <p:nvPr>
            <p:ph type="title"/>
          </p:nvPr>
        </p:nvSpPr>
        <p:spPr>
          <a:xfrm>
            <a:off x="381001" y="457200"/>
            <a:ext cx="393276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A7934B"/>
              </a:buClr>
              <a:buSzPts val="3200"/>
              <a:buFont typeface="Roboto"/>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a:spLocks noGrp="1"/>
          </p:cNvSpPr>
          <p:nvPr>
            <p:ph type="pic" idx="2"/>
          </p:nvPr>
        </p:nvSpPr>
        <p:spPr>
          <a:xfrm>
            <a:off x="4313768" y="457201"/>
            <a:ext cx="7497233" cy="4983934"/>
          </a:xfrm>
          <a:prstGeom prst="rect">
            <a:avLst/>
          </a:prstGeom>
          <a:noFill/>
          <a:ln>
            <a:noFill/>
          </a:ln>
        </p:spPr>
      </p:sp>
      <p:sp>
        <p:nvSpPr>
          <p:cNvPr id="52" name="Google Shape;52;p21"/>
          <p:cNvSpPr txBox="1">
            <a:spLocks noGrp="1"/>
          </p:cNvSpPr>
          <p:nvPr>
            <p:ph type="body" idx="1"/>
          </p:nvPr>
        </p:nvSpPr>
        <p:spPr>
          <a:xfrm>
            <a:off x="381001" y="2274850"/>
            <a:ext cx="3932767" cy="316628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003057"/>
              </a:buClr>
              <a:buSzPts val="1600"/>
              <a:buNone/>
              <a:defRPr sz="1600"/>
            </a:lvl1pPr>
            <a:lvl2pPr marL="914400" lvl="1" indent="-228600" algn="l">
              <a:lnSpc>
                <a:spcPct val="90000"/>
              </a:lnSpc>
              <a:spcBef>
                <a:spcPts val="500"/>
              </a:spcBef>
              <a:spcAft>
                <a:spcPts val="0"/>
              </a:spcAft>
              <a:buClr>
                <a:srgbClr val="003057"/>
              </a:buClr>
              <a:buSzPts val="1400"/>
              <a:buNone/>
              <a:defRPr sz="1400"/>
            </a:lvl2pPr>
            <a:lvl3pPr marL="1371600" lvl="2" indent="-228600" algn="l">
              <a:lnSpc>
                <a:spcPct val="90000"/>
              </a:lnSpc>
              <a:spcBef>
                <a:spcPts val="500"/>
              </a:spcBef>
              <a:spcAft>
                <a:spcPts val="0"/>
              </a:spcAft>
              <a:buClr>
                <a:srgbClr val="003057"/>
              </a:buClr>
              <a:buSzPts val="1200"/>
              <a:buNone/>
              <a:defRPr sz="1200"/>
            </a:lvl3pPr>
            <a:lvl4pPr marL="1828800" lvl="3" indent="-228600" algn="l">
              <a:lnSpc>
                <a:spcPct val="90000"/>
              </a:lnSpc>
              <a:spcBef>
                <a:spcPts val="500"/>
              </a:spcBef>
              <a:spcAft>
                <a:spcPts val="0"/>
              </a:spcAft>
              <a:buClr>
                <a:srgbClr val="003057"/>
              </a:buClr>
              <a:buSzPts val="1000"/>
              <a:buNone/>
              <a:defRPr sz="1000"/>
            </a:lvl4pPr>
            <a:lvl5pPr marL="2286000" lvl="4" indent="-228600" algn="l">
              <a:lnSpc>
                <a:spcPct val="90000"/>
              </a:lnSpc>
              <a:spcBef>
                <a:spcPts val="500"/>
              </a:spcBef>
              <a:spcAft>
                <a:spcPts val="0"/>
              </a:spcAft>
              <a:buClr>
                <a:srgbClr val="003057"/>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3" name="Google Shape;53;p21"/>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1"/>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1"/>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22"/>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2"/>
          <p:cNvSpPr txBox="1">
            <a:spLocks noGrp="1"/>
          </p:cNvSpPr>
          <p:nvPr>
            <p:ph type="body" idx="1"/>
          </p:nvPr>
        </p:nvSpPr>
        <p:spPr>
          <a:xfrm rot="5400000">
            <a:off x="3983175" y="-2386690"/>
            <a:ext cx="4225650" cy="114300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3057"/>
              </a:buClr>
              <a:buSzPts val="1800"/>
              <a:buChar char="•"/>
              <a:defRPr/>
            </a:lvl1pPr>
            <a:lvl2pPr marL="914400" lvl="1" indent="-342900" algn="l">
              <a:lnSpc>
                <a:spcPct val="90000"/>
              </a:lnSpc>
              <a:spcBef>
                <a:spcPts val="500"/>
              </a:spcBef>
              <a:spcAft>
                <a:spcPts val="0"/>
              </a:spcAft>
              <a:buClr>
                <a:srgbClr val="003057"/>
              </a:buClr>
              <a:buSzPts val="1800"/>
              <a:buChar char="•"/>
              <a:defRPr/>
            </a:lvl2pPr>
            <a:lvl3pPr marL="1371600" lvl="2" indent="-342900" algn="l">
              <a:lnSpc>
                <a:spcPct val="90000"/>
              </a:lnSpc>
              <a:spcBef>
                <a:spcPts val="500"/>
              </a:spcBef>
              <a:spcAft>
                <a:spcPts val="0"/>
              </a:spcAft>
              <a:buClr>
                <a:srgbClr val="003057"/>
              </a:buClr>
              <a:buSzPts val="1800"/>
              <a:buChar char="•"/>
              <a:defRPr/>
            </a:lvl3pPr>
            <a:lvl4pPr marL="1828800" lvl="3" indent="-342900" algn="l">
              <a:lnSpc>
                <a:spcPct val="90000"/>
              </a:lnSpc>
              <a:spcBef>
                <a:spcPts val="500"/>
              </a:spcBef>
              <a:spcAft>
                <a:spcPts val="0"/>
              </a:spcAft>
              <a:buClr>
                <a:srgbClr val="003057"/>
              </a:buClr>
              <a:buSzPts val="1800"/>
              <a:buChar char="•"/>
              <a:defRPr/>
            </a:lvl4pPr>
            <a:lvl5pPr marL="2286000" lvl="4" indent="-342900" algn="l">
              <a:lnSpc>
                <a:spcPct val="90000"/>
              </a:lnSpc>
              <a:spcBef>
                <a:spcPts val="500"/>
              </a:spcBef>
              <a:spcAft>
                <a:spcPts val="0"/>
              </a:spcAft>
              <a:buClr>
                <a:srgbClr val="003057"/>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2"/>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22"/>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23"/>
          <p:cNvSpPr txBox="1">
            <a:spLocks noGrp="1"/>
          </p:cNvSpPr>
          <p:nvPr>
            <p:ph type="title"/>
          </p:nvPr>
        </p:nvSpPr>
        <p:spPr>
          <a:xfrm rot="5400000">
            <a:off x="7590632"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A7934B"/>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3"/>
          <p:cNvSpPr txBox="1">
            <a:spLocks noGrp="1"/>
          </p:cNvSpPr>
          <p:nvPr>
            <p:ph type="body" idx="1"/>
          </p:nvPr>
        </p:nvSpPr>
        <p:spPr>
          <a:xfrm rot="5400000">
            <a:off x="1875632" y="-1129506"/>
            <a:ext cx="5811838" cy="88011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003057"/>
              </a:buClr>
              <a:buSzPts val="1800"/>
              <a:buChar char="•"/>
              <a:defRPr/>
            </a:lvl1pPr>
            <a:lvl2pPr marL="914400" lvl="1" indent="-342900" algn="l">
              <a:lnSpc>
                <a:spcPct val="90000"/>
              </a:lnSpc>
              <a:spcBef>
                <a:spcPts val="500"/>
              </a:spcBef>
              <a:spcAft>
                <a:spcPts val="0"/>
              </a:spcAft>
              <a:buClr>
                <a:srgbClr val="003057"/>
              </a:buClr>
              <a:buSzPts val="1800"/>
              <a:buChar char="•"/>
              <a:defRPr/>
            </a:lvl2pPr>
            <a:lvl3pPr marL="1371600" lvl="2" indent="-342900" algn="l">
              <a:lnSpc>
                <a:spcPct val="90000"/>
              </a:lnSpc>
              <a:spcBef>
                <a:spcPts val="500"/>
              </a:spcBef>
              <a:spcAft>
                <a:spcPts val="0"/>
              </a:spcAft>
              <a:buClr>
                <a:srgbClr val="003057"/>
              </a:buClr>
              <a:buSzPts val="1800"/>
              <a:buChar char="•"/>
              <a:defRPr/>
            </a:lvl3pPr>
            <a:lvl4pPr marL="1828800" lvl="3" indent="-342900" algn="l">
              <a:lnSpc>
                <a:spcPct val="90000"/>
              </a:lnSpc>
              <a:spcBef>
                <a:spcPts val="500"/>
              </a:spcBef>
              <a:spcAft>
                <a:spcPts val="0"/>
              </a:spcAft>
              <a:buClr>
                <a:srgbClr val="003057"/>
              </a:buClr>
              <a:buSzPts val="1800"/>
              <a:buChar char="•"/>
              <a:defRPr/>
            </a:lvl4pPr>
            <a:lvl5pPr marL="2286000" lvl="4" indent="-342900" algn="l">
              <a:lnSpc>
                <a:spcPct val="90000"/>
              </a:lnSpc>
              <a:spcBef>
                <a:spcPts val="500"/>
              </a:spcBef>
              <a:spcAft>
                <a:spcPts val="0"/>
              </a:spcAft>
              <a:buClr>
                <a:srgbClr val="003057"/>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3"/>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A7934B"/>
              </a:buClr>
              <a:buSzPts val="3600"/>
              <a:buFont typeface="Roboto"/>
              <a:buNone/>
              <a:defRPr sz="3600" b="1" i="0" u="none" strike="noStrike" cap="none">
                <a:solidFill>
                  <a:srgbClr val="A7934B"/>
                </a:solidFill>
                <a:latin typeface="Roboto"/>
                <a:ea typeface="Roboto"/>
                <a:cs typeface="Roboto"/>
                <a:sym typeface="Robo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81000" y="1215485"/>
            <a:ext cx="11430000" cy="4225650"/>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003057"/>
              </a:buClr>
              <a:buSzPts val="2800"/>
              <a:buFont typeface="Arial"/>
              <a:buChar char="•"/>
              <a:defRPr sz="2800" b="0" i="0" u="none" strike="noStrike" cap="none">
                <a:solidFill>
                  <a:srgbClr val="003057"/>
                </a:solidFill>
                <a:latin typeface="Roboto"/>
                <a:ea typeface="Roboto"/>
                <a:cs typeface="Roboto"/>
                <a:sym typeface="Roboto"/>
              </a:defRPr>
            </a:lvl1pPr>
            <a:lvl2pPr marL="914400" marR="0" lvl="1" indent="-381000" algn="l" rtl="0">
              <a:lnSpc>
                <a:spcPct val="90000"/>
              </a:lnSpc>
              <a:spcBef>
                <a:spcPts val="500"/>
              </a:spcBef>
              <a:spcAft>
                <a:spcPts val="0"/>
              </a:spcAft>
              <a:buClr>
                <a:srgbClr val="003057"/>
              </a:buClr>
              <a:buSzPts val="2400"/>
              <a:buFont typeface="Arial"/>
              <a:buChar char="•"/>
              <a:defRPr sz="2400" b="0" i="0" u="none" strike="noStrike" cap="none">
                <a:solidFill>
                  <a:srgbClr val="003057"/>
                </a:solidFill>
                <a:latin typeface="Roboto"/>
                <a:ea typeface="Roboto"/>
                <a:cs typeface="Roboto"/>
                <a:sym typeface="Roboto"/>
              </a:defRPr>
            </a:lvl2pPr>
            <a:lvl3pPr marL="1371600" marR="0" lvl="2" indent="-355600" algn="l" rtl="0">
              <a:lnSpc>
                <a:spcPct val="90000"/>
              </a:lnSpc>
              <a:spcBef>
                <a:spcPts val="500"/>
              </a:spcBef>
              <a:spcAft>
                <a:spcPts val="0"/>
              </a:spcAft>
              <a:buClr>
                <a:srgbClr val="003057"/>
              </a:buClr>
              <a:buSzPts val="2000"/>
              <a:buFont typeface="Arial"/>
              <a:buChar char="•"/>
              <a:defRPr sz="2000" b="0" i="0" u="none" strike="noStrike" cap="none">
                <a:solidFill>
                  <a:srgbClr val="003057"/>
                </a:solidFill>
                <a:latin typeface="Roboto"/>
                <a:ea typeface="Roboto"/>
                <a:cs typeface="Roboto"/>
                <a:sym typeface="Roboto"/>
              </a:defRPr>
            </a:lvl3pPr>
            <a:lvl4pPr marL="1828800" marR="0" lvl="3" indent="-342900" algn="l" rtl="0">
              <a:lnSpc>
                <a:spcPct val="90000"/>
              </a:lnSpc>
              <a:spcBef>
                <a:spcPts val="500"/>
              </a:spcBef>
              <a:spcAft>
                <a:spcPts val="0"/>
              </a:spcAft>
              <a:buClr>
                <a:srgbClr val="003057"/>
              </a:buClr>
              <a:buSzPts val="1800"/>
              <a:buFont typeface="Arial"/>
              <a:buChar char="•"/>
              <a:defRPr sz="1800" b="0" i="0" u="none" strike="noStrike" cap="none">
                <a:solidFill>
                  <a:srgbClr val="003057"/>
                </a:solidFill>
                <a:latin typeface="Roboto"/>
                <a:ea typeface="Roboto"/>
                <a:cs typeface="Roboto"/>
                <a:sym typeface="Roboto"/>
              </a:defRPr>
            </a:lvl4pPr>
            <a:lvl5pPr marL="2286000" marR="0" lvl="4" indent="-342900" algn="l" rtl="0">
              <a:lnSpc>
                <a:spcPct val="90000"/>
              </a:lnSpc>
              <a:spcBef>
                <a:spcPts val="500"/>
              </a:spcBef>
              <a:spcAft>
                <a:spcPts val="0"/>
              </a:spcAft>
              <a:buClr>
                <a:srgbClr val="003057"/>
              </a:buClr>
              <a:buSzPts val="1800"/>
              <a:buFont typeface="Arial"/>
              <a:buChar char="•"/>
              <a:defRPr sz="1800" b="0" i="0" u="none" strike="noStrike" cap="none">
                <a:solidFill>
                  <a:srgbClr val="003057"/>
                </a:solidFill>
                <a:latin typeface="Roboto"/>
                <a:ea typeface="Roboto"/>
                <a:cs typeface="Roboto"/>
                <a:sym typeface="Robo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 name="Google Shape;8;p12"/>
          <p:cNvSpPr txBox="1">
            <a:spLocks noGrp="1"/>
          </p:cNvSpPr>
          <p:nvPr>
            <p:ph type="dt" idx="10"/>
          </p:nvPr>
        </p:nvSpPr>
        <p:spPr>
          <a:xfrm>
            <a:off x="381000" y="5441135"/>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12"/>
          <p:cNvSpPr txBox="1">
            <a:spLocks noGrp="1"/>
          </p:cNvSpPr>
          <p:nvPr>
            <p:ph type="ftr" idx="11"/>
          </p:nvPr>
        </p:nvSpPr>
        <p:spPr>
          <a:xfrm>
            <a:off x="3126154" y="5441135"/>
            <a:ext cx="5941647"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12"/>
          <p:cNvSpPr txBox="1">
            <a:spLocks noGrp="1"/>
          </p:cNvSpPr>
          <p:nvPr>
            <p:ph type="sldNum" idx="12"/>
          </p:nvPr>
        </p:nvSpPr>
        <p:spPr>
          <a:xfrm>
            <a:off x="9067800" y="544113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8"/>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scholarworks.gvsu.edu/cgi/viewcontent.cgi?article=1021&amp;context=sbr" TargetMode="External"/><Relationship Id="rId7" Type="http://schemas.openxmlformats.org/officeDocument/2006/relationships/hyperlink" Target="https://www.forbes.com/sites/scottphillips/2023/01/30/the-dump-months-hollywoods-annual-house-cleaning"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hyperlink" Target="https://www.pwc.com/gx/en/industries/tmt/media/outlook/insights-and-perspectives.html" TargetMode="External"/><Relationship Id="rId5" Type="http://schemas.openxmlformats.org/officeDocument/2006/relationships/hyperlink" Target="https://www.marketingcenter.de/sites/mcm/files/downloads/research/lmm/literature/hennig-thurau_et_al._2007_rms_determinants_of_motion_picture_box_office_and_profitability_an_interrelationship_approach.pdf" TargetMode="External"/><Relationship Id="rId4" Type="http://schemas.openxmlformats.org/officeDocument/2006/relationships/hyperlink" Target="https://www.diva-portal.org/smash/get/diva2:1211390/FULLTEXT01.pdf"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5"/>
        <p:cNvGrpSpPr/>
        <p:nvPr/>
      </p:nvGrpSpPr>
      <p:grpSpPr>
        <a:xfrm>
          <a:off x="0" y="0"/>
          <a:ext cx="0" cy="0"/>
          <a:chOff x="0" y="0"/>
          <a:chExt cx="0" cy="0"/>
        </a:xfrm>
      </p:grpSpPr>
      <p:sp>
        <p:nvSpPr>
          <p:cNvPr id="76" name="Google Shape;76;p3"/>
          <p:cNvSpPr txBox="1">
            <a:spLocks noGrp="1"/>
          </p:cNvSpPr>
          <p:nvPr>
            <p:ph type="ctrTitle"/>
          </p:nvPr>
        </p:nvSpPr>
        <p:spPr>
          <a:xfrm>
            <a:off x="2998850" y="926750"/>
            <a:ext cx="6319800" cy="2866200"/>
          </a:xfrm>
          <a:prstGeom prst="rect">
            <a:avLst/>
          </a:prstGeom>
          <a:noFill/>
          <a:ln>
            <a:noFill/>
          </a:ln>
        </p:spPr>
        <p:txBody>
          <a:bodyPr spcFirstLastPara="1" wrap="square" lIns="91425" tIns="45700" rIns="91425" bIns="45700" anchor="b" anchorCtr="0">
            <a:normAutofit/>
          </a:bodyPr>
          <a:lstStyle/>
          <a:p>
            <a:pPr marL="0" lvl="0" indent="0" algn="l" rtl="0">
              <a:lnSpc>
                <a:spcPct val="114285"/>
              </a:lnSpc>
              <a:spcBef>
                <a:spcPts val="0"/>
              </a:spcBef>
              <a:spcAft>
                <a:spcPts val="0"/>
              </a:spcAft>
              <a:buClr>
                <a:srgbClr val="003057"/>
              </a:buClr>
              <a:buSzPts val="4200"/>
              <a:buFont typeface="Roboto"/>
              <a:buNone/>
            </a:pPr>
            <a:r>
              <a:rPr lang="en-US" b="1">
                <a:solidFill>
                  <a:srgbClr val="003057"/>
                </a:solidFill>
                <a:latin typeface="Roboto"/>
                <a:ea typeface="Roboto"/>
                <a:cs typeface="Roboto"/>
                <a:sym typeface="Roboto"/>
              </a:rPr>
              <a:t>Project </a:t>
            </a:r>
            <a:r>
              <a:rPr lang="en-US"/>
              <a:t>Presentation</a:t>
            </a:r>
            <a:endParaRPr b="1">
              <a:solidFill>
                <a:srgbClr val="003057"/>
              </a:solidFill>
              <a:latin typeface="Roboto"/>
              <a:ea typeface="Roboto"/>
              <a:cs typeface="Roboto"/>
              <a:sym typeface="Roboto"/>
            </a:endParaRPr>
          </a:p>
          <a:p>
            <a:pPr marL="0" lvl="0" indent="0" algn="l" rtl="0">
              <a:lnSpc>
                <a:spcPct val="114285"/>
              </a:lnSpc>
              <a:spcBef>
                <a:spcPts val="0"/>
              </a:spcBef>
              <a:spcAft>
                <a:spcPts val="0"/>
              </a:spcAft>
              <a:buSzPts val="4200"/>
              <a:buNone/>
            </a:pPr>
            <a:r>
              <a:rPr lang="en-US" sz="2200"/>
              <a:t>Production of a profitable &amp; prestigious movie</a:t>
            </a:r>
            <a:endParaRPr sz="2200"/>
          </a:p>
        </p:txBody>
      </p:sp>
      <p:sp>
        <p:nvSpPr>
          <p:cNvPr id="77" name="Google Shape;77;p3"/>
          <p:cNvSpPr txBox="1">
            <a:spLocks noGrp="1"/>
          </p:cNvSpPr>
          <p:nvPr>
            <p:ph type="subTitle" idx="1"/>
          </p:nvPr>
        </p:nvSpPr>
        <p:spPr>
          <a:xfrm>
            <a:off x="2998850" y="3913387"/>
            <a:ext cx="6795913" cy="2866311"/>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857437"/>
              </a:buClr>
              <a:buSzPts val="1800"/>
              <a:buNone/>
            </a:pPr>
            <a:r>
              <a:rPr lang="en-US" sz="1800" dirty="0">
                <a:solidFill>
                  <a:srgbClr val="857437"/>
                </a:solidFill>
                <a:latin typeface="Roboto"/>
                <a:ea typeface="Roboto"/>
                <a:cs typeface="Roboto"/>
                <a:sym typeface="Roboto"/>
              </a:rPr>
              <a:t>MGT 6203: Data Analytics in Business</a:t>
            </a:r>
            <a:endParaRPr dirty="0"/>
          </a:p>
          <a:p>
            <a:pPr marL="0" lvl="0" indent="0" algn="l" rtl="0">
              <a:lnSpc>
                <a:spcPct val="100000"/>
              </a:lnSpc>
              <a:spcBef>
                <a:spcPts val="360"/>
              </a:spcBef>
              <a:spcAft>
                <a:spcPts val="0"/>
              </a:spcAft>
              <a:buClr>
                <a:srgbClr val="857437"/>
              </a:buClr>
              <a:buSzPts val="1800"/>
              <a:buNone/>
            </a:pPr>
            <a:r>
              <a:rPr lang="en-US" sz="1800" dirty="0">
                <a:solidFill>
                  <a:srgbClr val="857437"/>
                </a:solidFill>
                <a:latin typeface="Roboto"/>
                <a:ea typeface="Roboto"/>
                <a:cs typeface="Roboto"/>
                <a:sym typeface="Roboto"/>
              </a:rPr>
              <a:t>Georgia Tech - EdX </a:t>
            </a:r>
            <a:r>
              <a:rPr lang="en-US" sz="1800" dirty="0" err="1">
                <a:solidFill>
                  <a:srgbClr val="857437"/>
                </a:solidFill>
                <a:latin typeface="Roboto"/>
                <a:ea typeface="Roboto"/>
                <a:cs typeface="Roboto"/>
                <a:sym typeface="Roboto"/>
              </a:rPr>
              <a:t>MicroMaster</a:t>
            </a:r>
            <a:endParaRPr sz="1800" dirty="0">
              <a:solidFill>
                <a:srgbClr val="857437"/>
              </a:solidFill>
              <a:latin typeface="Roboto"/>
              <a:ea typeface="Roboto"/>
              <a:cs typeface="Roboto"/>
              <a:sym typeface="Roboto"/>
            </a:endParaRPr>
          </a:p>
          <a:p>
            <a:pPr marL="0" lvl="0" indent="0" algn="l" rtl="0">
              <a:lnSpc>
                <a:spcPct val="100000"/>
              </a:lnSpc>
              <a:spcBef>
                <a:spcPts val="360"/>
              </a:spcBef>
              <a:spcAft>
                <a:spcPts val="0"/>
              </a:spcAft>
              <a:buClr>
                <a:srgbClr val="857437"/>
              </a:buClr>
              <a:buSzPts val="1800"/>
              <a:buNone/>
            </a:pPr>
            <a:r>
              <a:rPr lang="en-US" dirty="0"/>
              <a:t>Group 1 –</a:t>
            </a:r>
            <a:endParaRPr dirty="0"/>
          </a:p>
          <a:p>
            <a:pPr marL="0" lvl="0" indent="0" algn="l" rtl="0">
              <a:lnSpc>
                <a:spcPct val="100000"/>
              </a:lnSpc>
              <a:spcBef>
                <a:spcPts val="360"/>
              </a:spcBef>
              <a:spcAft>
                <a:spcPts val="0"/>
              </a:spcAft>
              <a:buClr>
                <a:srgbClr val="857437"/>
              </a:buClr>
              <a:buSzPts val="1800"/>
              <a:buNone/>
            </a:pPr>
            <a:r>
              <a:rPr lang="en-US" sz="1800" dirty="0">
                <a:solidFill>
                  <a:srgbClr val="857437"/>
                </a:solidFill>
                <a:latin typeface="Roboto"/>
                <a:ea typeface="Roboto"/>
                <a:cs typeface="Roboto"/>
                <a:sym typeface="Roboto"/>
              </a:rPr>
              <a:t>Joel Quek </a:t>
            </a:r>
          </a:p>
          <a:p>
            <a:pPr marL="0" lvl="0" indent="0" algn="l" rtl="0">
              <a:lnSpc>
                <a:spcPct val="100000"/>
              </a:lnSpc>
              <a:spcBef>
                <a:spcPts val="360"/>
              </a:spcBef>
              <a:spcAft>
                <a:spcPts val="0"/>
              </a:spcAft>
              <a:buClr>
                <a:srgbClr val="857437"/>
              </a:buClr>
              <a:buSzPts val="1800"/>
              <a:buNone/>
            </a:pPr>
            <a:r>
              <a:rPr lang="en-US" dirty="0"/>
              <a:t>Kevin Fong</a:t>
            </a:r>
            <a:endParaRPr dirty="0"/>
          </a:p>
          <a:p>
            <a:pPr marL="0" lvl="0" indent="0" algn="l" rtl="0">
              <a:lnSpc>
                <a:spcPct val="100000"/>
              </a:lnSpc>
              <a:spcBef>
                <a:spcPts val="360"/>
              </a:spcBef>
              <a:spcAft>
                <a:spcPts val="0"/>
              </a:spcAft>
              <a:buClr>
                <a:srgbClr val="857437"/>
              </a:buClr>
              <a:buSzPts val="1800"/>
              <a:buNone/>
            </a:pPr>
            <a:r>
              <a:rPr lang="en-US" sz="1800" dirty="0">
                <a:solidFill>
                  <a:srgbClr val="857437"/>
                </a:solidFill>
                <a:latin typeface="Roboto"/>
                <a:ea typeface="Roboto"/>
                <a:cs typeface="Roboto"/>
                <a:sym typeface="Roboto"/>
              </a:rPr>
              <a:t>Ho Wei Sin</a:t>
            </a:r>
            <a:endParaRPr sz="1800" dirty="0">
              <a:solidFill>
                <a:srgbClr val="857437"/>
              </a:solidFill>
              <a:latin typeface="Roboto"/>
              <a:ea typeface="Roboto"/>
              <a:cs typeface="Roboto"/>
              <a:sym typeface="Roboto"/>
            </a:endParaRPr>
          </a:p>
          <a:p>
            <a:pPr marL="0" lvl="0" indent="0" algn="l" rtl="0">
              <a:lnSpc>
                <a:spcPct val="100000"/>
              </a:lnSpc>
              <a:spcBef>
                <a:spcPts val="360"/>
              </a:spcBef>
              <a:spcAft>
                <a:spcPts val="0"/>
              </a:spcAft>
              <a:buClr>
                <a:srgbClr val="857437"/>
              </a:buClr>
              <a:buSzPts val="1800"/>
              <a:buNone/>
            </a:pPr>
            <a:r>
              <a:rPr lang="en-US" dirty="0"/>
              <a:t>Soo </a:t>
            </a:r>
            <a:r>
              <a:rPr lang="en-US"/>
              <a:t>Wen Jun</a:t>
            </a:r>
            <a:endParaRPr dirty="0"/>
          </a:p>
          <a:p>
            <a:pPr marL="0" lvl="0" indent="0" algn="l" rtl="0">
              <a:lnSpc>
                <a:spcPct val="100000"/>
              </a:lnSpc>
              <a:spcBef>
                <a:spcPts val="360"/>
              </a:spcBef>
              <a:spcAft>
                <a:spcPts val="0"/>
              </a:spcAft>
              <a:buClr>
                <a:srgbClr val="857437"/>
              </a:buClr>
              <a:buSzPts val="1800"/>
              <a:buNone/>
            </a:pPr>
            <a:endParaRPr sz="1800" dirty="0">
              <a:solidFill>
                <a:srgbClr val="857437"/>
              </a:solidFill>
              <a:latin typeface="Roboto"/>
              <a:ea typeface="Roboto"/>
              <a:cs typeface="Roboto"/>
              <a:sym typeface="Roboto"/>
            </a:endParaRPr>
          </a:p>
          <a:p>
            <a:pPr marL="0" lvl="0" indent="0" algn="l" rtl="0">
              <a:lnSpc>
                <a:spcPct val="100000"/>
              </a:lnSpc>
              <a:spcBef>
                <a:spcPts val="360"/>
              </a:spcBef>
              <a:spcAft>
                <a:spcPts val="0"/>
              </a:spcAft>
              <a:buClr>
                <a:srgbClr val="857437"/>
              </a:buClr>
              <a:buSzPts val="1800"/>
              <a:buNone/>
            </a:pPr>
            <a:r>
              <a:rPr lang="en-US" sz="1800" dirty="0">
                <a:solidFill>
                  <a:srgbClr val="857437"/>
                </a:solidFill>
                <a:latin typeface="Roboto"/>
                <a:ea typeface="Roboto"/>
                <a:cs typeface="Roboto"/>
                <a:sym typeface="Roboto"/>
              </a:rPr>
              <a:t>Date </a:t>
            </a:r>
            <a:r>
              <a:rPr lang="en-US" dirty="0"/>
              <a:t>20 July 2023</a:t>
            </a:r>
            <a:endParaRPr sz="1800" dirty="0">
              <a:solidFill>
                <a:srgbClr val="857437"/>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8"/>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7934B"/>
              </a:buClr>
              <a:buSzPts val="3600"/>
              <a:buFont typeface="Roboto"/>
              <a:buNone/>
            </a:pPr>
            <a:r>
              <a:rPr lang="en-US" sz="3200"/>
              <a:t>INITIAL HYPOTHESES</a:t>
            </a:r>
            <a:endParaRPr sz="3200" b="1">
              <a:latin typeface="Roboto"/>
              <a:ea typeface="Roboto"/>
              <a:cs typeface="Roboto"/>
              <a:sym typeface="Roboto"/>
            </a:endParaRPr>
          </a:p>
        </p:txBody>
      </p:sp>
      <p:sp>
        <p:nvSpPr>
          <p:cNvPr id="133" name="Google Shape;133;p8"/>
          <p:cNvSpPr txBox="1">
            <a:spLocks noGrp="1"/>
          </p:cNvSpPr>
          <p:nvPr>
            <p:ph type="body" idx="1"/>
          </p:nvPr>
        </p:nvSpPr>
        <p:spPr>
          <a:xfrm>
            <a:off x="381000" y="1215473"/>
            <a:ext cx="11430000" cy="5009100"/>
          </a:xfrm>
          <a:prstGeom prst="rect">
            <a:avLst/>
          </a:prstGeom>
          <a:noFill/>
          <a:ln>
            <a:noFill/>
          </a:ln>
        </p:spPr>
        <p:txBody>
          <a:bodyPr spcFirstLastPara="1" wrap="square" lIns="91425" tIns="45700" rIns="91425" bIns="45700" anchor="t" anchorCtr="0">
            <a:normAutofit/>
          </a:bodyPr>
          <a:lstStyle/>
          <a:p>
            <a:pPr marL="514350" lvl="0" indent="-489579" algn="l" rtl="0">
              <a:lnSpc>
                <a:spcPct val="100000"/>
              </a:lnSpc>
              <a:spcBef>
                <a:spcPts val="1000"/>
              </a:spcBef>
              <a:spcAft>
                <a:spcPts val="0"/>
              </a:spcAft>
              <a:buClr>
                <a:srgbClr val="003057"/>
              </a:buClr>
              <a:buSzPts val="2200"/>
              <a:buFont typeface="Arial"/>
              <a:buAutoNum type="arabicPeriod"/>
            </a:pPr>
            <a:r>
              <a:rPr lang="en-US" sz="2200"/>
              <a:t>We expect that factors such as a higher budget, specific genres (e.g., action, adventure, fantasy), higher IMDB rating, and a successful opening weekend, will positively impact a movie's profit.</a:t>
            </a:r>
            <a:endParaRPr sz="2200"/>
          </a:p>
          <a:p>
            <a:pPr marL="457200" lvl="0" indent="0" algn="l" rtl="0">
              <a:lnSpc>
                <a:spcPct val="100000"/>
              </a:lnSpc>
              <a:spcBef>
                <a:spcPts val="1000"/>
              </a:spcBef>
              <a:spcAft>
                <a:spcPts val="0"/>
              </a:spcAft>
              <a:buNone/>
            </a:pPr>
            <a:endParaRPr sz="2200"/>
          </a:p>
          <a:p>
            <a:pPr marL="514350" lvl="0" indent="-489579" algn="l" rtl="0">
              <a:lnSpc>
                <a:spcPct val="100000"/>
              </a:lnSpc>
              <a:spcBef>
                <a:spcPts val="1000"/>
              </a:spcBef>
              <a:spcAft>
                <a:spcPts val="0"/>
              </a:spcAft>
              <a:buSzPts val="2200"/>
              <a:buAutoNum type="arabicPeriod"/>
            </a:pPr>
            <a:r>
              <a:rPr lang="en-US" sz="2200"/>
              <a:t>Horror and Musical movies are cheaper to make and therefore more profitable (Wallström &amp; Wahlgren, 2018)</a:t>
            </a:r>
            <a:endParaRPr sz="2200"/>
          </a:p>
          <a:p>
            <a:pPr marL="457200" lvl="0" indent="0" algn="l" rtl="0">
              <a:lnSpc>
                <a:spcPct val="100000"/>
              </a:lnSpc>
              <a:spcBef>
                <a:spcPts val="1000"/>
              </a:spcBef>
              <a:spcAft>
                <a:spcPts val="0"/>
              </a:spcAft>
              <a:buNone/>
            </a:pPr>
            <a:endParaRPr sz="2200"/>
          </a:p>
          <a:p>
            <a:pPr marL="514350" lvl="0" indent="-489579" algn="l" rtl="0">
              <a:lnSpc>
                <a:spcPct val="100000"/>
              </a:lnSpc>
              <a:spcBef>
                <a:spcPts val="1000"/>
              </a:spcBef>
              <a:spcAft>
                <a:spcPts val="0"/>
              </a:spcAft>
              <a:buSzPts val="2200"/>
              <a:buAutoNum type="arabicPeriod"/>
            </a:pPr>
            <a:r>
              <a:rPr lang="en-US" sz="2200"/>
              <a:t>G-rated movies would be more profitable compared to R rated movies (Sundaram, 2006)</a:t>
            </a:r>
            <a:endParaRPr sz="2200"/>
          </a:p>
          <a:p>
            <a:pPr marL="457200" lvl="0" indent="0" algn="l" rtl="0">
              <a:lnSpc>
                <a:spcPct val="100000"/>
              </a:lnSpc>
              <a:spcBef>
                <a:spcPts val="1000"/>
              </a:spcBef>
              <a:spcAft>
                <a:spcPts val="0"/>
              </a:spcAft>
              <a:buNone/>
            </a:pPr>
            <a:endParaRPr sz="2200">
              <a:solidFill>
                <a:srgbClr val="0030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g237a01a0fff_0_10"/>
          <p:cNvSpPr txBox="1">
            <a:spLocks noGrp="1"/>
          </p:cNvSpPr>
          <p:nvPr>
            <p:ph type="title"/>
          </p:nvPr>
        </p:nvSpPr>
        <p:spPr>
          <a:xfrm>
            <a:off x="6594975" y="2921550"/>
            <a:ext cx="4812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Overview of Data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0"/>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7934B"/>
              </a:buClr>
              <a:buSzPts val="3600"/>
              <a:buFont typeface="Roboto"/>
              <a:buNone/>
            </a:pPr>
            <a:r>
              <a:rPr lang="en-US" sz="3200" b="1">
                <a:latin typeface="Roboto"/>
                <a:ea typeface="Roboto"/>
                <a:cs typeface="Roboto"/>
                <a:sym typeface="Roboto"/>
              </a:rPr>
              <a:t>DATA CLEAN</a:t>
            </a:r>
            <a:r>
              <a:rPr lang="en-US" sz="3200"/>
              <a:t>ING PROCESS</a:t>
            </a:r>
            <a:endParaRPr sz="3200"/>
          </a:p>
        </p:txBody>
      </p:sp>
      <p:sp>
        <p:nvSpPr>
          <p:cNvPr id="144" name="Google Shape;144;p10"/>
          <p:cNvSpPr txBox="1">
            <a:spLocks noGrp="1"/>
          </p:cNvSpPr>
          <p:nvPr>
            <p:ph type="body" idx="1"/>
          </p:nvPr>
        </p:nvSpPr>
        <p:spPr>
          <a:xfrm>
            <a:off x="381000" y="1021125"/>
            <a:ext cx="11430000" cy="5836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None/>
            </a:pPr>
            <a:r>
              <a:rPr lang="en-US" sz="1900"/>
              <a:t>Source Datasets</a:t>
            </a:r>
            <a:endParaRPr sz="1900"/>
          </a:p>
          <a:p>
            <a:pPr marL="457200" lvl="0" indent="-349251" algn="l" rtl="0">
              <a:lnSpc>
                <a:spcPct val="100000"/>
              </a:lnSpc>
              <a:spcBef>
                <a:spcPts val="0"/>
              </a:spcBef>
              <a:spcAft>
                <a:spcPts val="0"/>
              </a:spcAft>
              <a:buSzPts val="1900"/>
              <a:buFont typeface="Roboto"/>
              <a:buChar char="●"/>
            </a:pPr>
            <a:r>
              <a:rPr lang="en-US" sz="1900"/>
              <a:t>2 datasets were identified to merge into a unified dataset: movies.csv, oscars.csv</a:t>
            </a:r>
            <a:endParaRPr sz="1900"/>
          </a:p>
          <a:p>
            <a:pPr marL="457200" lvl="0" indent="-349251" algn="l" rtl="0">
              <a:lnSpc>
                <a:spcPct val="100000"/>
              </a:lnSpc>
              <a:spcBef>
                <a:spcPts val="0"/>
              </a:spcBef>
              <a:spcAft>
                <a:spcPts val="0"/>
              </a:spcAft>
              <a:buSzPts val="1900"/>
              <a:buChar char="●"/>
            </a:pPr>
            <a:r>
              <a:rPr lang="en-US" sz="1900"/>
              <a:t>movies.csv contains movie release date, budget, revenue, IMDB ratings, genres, etc</a:t>
            </a:r>
            <a:endParaRPr sz="1900"/>
          </a:p>
          <a:p>
            <a:pPr marL="457200" lvl="0" indent="-349251" algn="l" rtl="0">
              <a:lnSpc>
                <a:spcPct val="100000"/>
              </a:lnSpc>
              <a:spcBef>
                <a:spcPts val="0"/>
              </a:spcBef>
              <a:spcAft>
                <a:spcPts val="0"/>
              </a:spcAft>
              <a:buSzPts val="1900"/>
              <a:buChar char="●"/>
            </a:pPr>
            <a:r>
              <a:rPr lang="en-US" sz="1900"/>
              <a:t>oscars.csv contains list of movies that have won or nominated for oscars</a:t>
            </a:r>
            <a:endParaRPr sz="1900"/>
          </a:p>
          <a:p>
            <a:pPr marL="457200" lvl="0" indent="-349251" algn="l" rtl="0">
              <a:lnSpc>
                <a:spcPct val="100000"/>
              </a:lnSpc>
              <a:spcBef>
                <a:spcPts val="0"/>
              </a:spcBef>
              <a:spcAft>
                <a:spcPts val="0"/>
              </a:spcAft>
              <a:buSzPts val="1900"/>
              <a:buChar char="●"/>
            </a:pPr>
            <a:r>
              <a:rPr lang="en-US" sz="1900"/>
              <a:t>oscars.csv as a subset of movies.csv</a:t>
            </a:r>
            <a:endParaRPr sz="1900"/>
          </a:p>
          <a:p>
            <a:pPr marL="0" lvl="0" indent="0" algn="l" rtl="0">
              <a:lnSpc>
                <a:spcPct val="100000"/>
              </a:lnSpc>
              <a:spcBef>
                <a:spcPts val="0"/>
              </a:spcBef>
              <a:spcAft>
                <a:spcPts val="0"/>
              </a:spcAft>
              <a:buSzPts val="2118"/>
              <a:buNone/>
            </a:pPr>
            <a:endParaRPr sz="1900"/>
          </a:p>
          <a:p>
            <a:pPr marL="0" lvl="0" indent="0" algn="l" rtl="0">
              <a:lnSpc>
                <a:spcPct val="100000"/>
              </a:lnSpc>
              <a:spcBef>
                <a:spcPts val="0"/>
              </a:spcBef>
              <a:spcAft>
                <a:spcPts val="0"/>
              </a:spcAft>
              <a:buSzPts val="2118"/>
              <a:buNone/>
            </a:pPr>
            <a:r>
              <a:rPr lang="en-US" sz="1900"/>
              <a:t>Data Cleaning</a:t>
            </a:r>
            <a:endParaRPr sz="1900"/>
          </a:p>
          <a:p>
            <a:pPr marL="457200" lvl="0" indent="-349251" algn="l" rtl="0">
              <a:lnSpc>
                <a:spcPct val="100000"/>
              </a:lnSpc>
              <a:spcBef>
                <a:spcPts val="0"/>
              </a:spcBef>
              <a:spcAft>
                <a:spcPts val="0"/>
              </a:spcAft>
              <a:buSzPts val="1900"/>
              <a:buFont typeface="Roboto"/>
              <a:buAutoNum type="arabicPeriod"/>
            </a:pPr>
            <a:r>
              <a:rPr lang="en-US" sz="1900"/>
              <a:t>Join on the same name if only 1 occurrence in both dataset</a:t>
            </a:r>
            <a:endParaRPr sz="1900"/>
          </a:p>
          <a:p>
            <a:pPr marL="457200" lvl="0" indent="-349251" algn="l" rtl="0">
              <a:lnSpc>
                <a:spcPct val="100000"/>
              </a:lnSpc>
              <a:spcBef>
                <a:spcPts val="0"/>
              </a:spcBef>
              <a:spcAft>
                <a:spcPts val="0"/>
              </a:spcAft>
              <a:buSzPts val="1900"/>
              <a:buFont typeface="Roboto"/>
              <a:buAutoNum type="arabicPeriod"/>
            </a:pPr>
            <a:r>
              <a:rPr lang="en-US" sz="1900"/>
              <a:t>If more than 1 occurrence, join on name and release year</a:t>
            </a:r>
            <a:endParaRPr sz="1900"/>
          </a:p>
          <a:p>
            <a:pPr marL="457200" lvl="0" indent="-349251" algn="l" rtl="0">
              <a:lnSpc>
                <a:spcPct val="100000"/>
              </a:lnSpc>
              <a:spcBef>
                <a:spcPts val="0"/>
              </a:spcBef>
              <a:spcAft>
                <a:spcPts val="0"/>
              </a:spcAft>
              <a:buSzPts val="1900"/>
              <a:buFont typeface="Roboto"/>
              <a:buAutoNum type="arabicPeriod"/>
            </a:pPr>
            <a:r>
              <a:rPr lang="en-US" sz="1900"/>
              <a:t>Create secondary name that removes punctuations and changes to lower case</a:t>
            </a:r>
            <a:endParaRPr sz="1900"/>
          </a:p>
          <a:p>
            <a:pPr marL="457200" lvl="0" indent="-349251" algn="l" rtl="0">
              <a:lnSpc>
                <a:spcPct val="100000"/>
              </a:lnSpc>
              <a:spcBef>
                <a:spcPts val="0"/>
              </a:spcBef>
              <a:spcAft>
                <a:spcPts val="0"/>
              </a:spcAft>
              <a:buSzPts val="1900"/>
              <a:buFont typeface="Roboto"/>
              <a:buAutoNum type="arabicPeriod"/>
            </a:pPr>
            <a:r>
              <a:rPr lang="en-US" sz="1900"/>
              <a:t>Repeat step 1 - 2 using secondary name</a:t>
            </a:r>
            <a:endParaRPr sz="1900"/>
          </a:p>
          <a:p>
            <a:pPr marL="0" lvl="0" indent="0" algn="l" rtl="0">
              <a:spcBef>
                <a:spcPts val="1000"/>
              </a:spcBef>
              <a:spcAft>
                <a:spcPts val="0"/>
              </a:spcAft>
              <a:buNone/>
            </a:pPr>
            <a:endParaRPr sz="1900"/>
          </a:p>
          <a:p>
            <a:pPr marL="0" lvl="0" indent="0" algn="l" rtl="0">
              <a:spcBef>
                <a:spcPts val="1000"/>
              </a:spcBef>
              <a:spcAft>
                <a:spcPts val="0"/>
              </a:spcAft>
              <a:buNone/>
            </a:pPr>
            <a:r>
              <a:rPr lang="en-US" sz="1900"/>
              <a:t>Challenges encountered</a:t>
            </a:r>
            <a:endParaRPr sz="1900"/>
          </a:p>
          <a:p>
            <a:pPr marL="457200" lvl="0" indent="-349251" algn="l" rtl="0">
              <a:lnSpc>
                <a:spcPct val="100000"/>
              </a:lnSpc>
              <a:spcBef>
                <a:spcPts val="0"/>
              </a:spcBef>
              <a:spcAft>
                <a:spcPts val="0"/>
              </a:spcAft>
              <a:buSzPts val="1900"/>
              <a:buFont typeface="Roboto"/>
              <a:buChar char="●"/>
            </a:pPr>
            <a:r>
              <a:rPr lang="en-US" sz="1900"/>
              <a:t>Null Budget and Release dates filled using web scraping</a:t>
            </a:r>
            <a:endParaRPr sz="1900"/>
          </a:p>
          <a:p>
            <a:pPr marL="457200" lvl="0" indent="-349251" algn="l" rtl="0">
              <a:lnSpc>
                <a:spcPct val="100000"/>
              </a:lnSpc>
              <a:spcBef>
                <a:spcPts val="0"/>
              </a:spcBef>
              <a:spcAft>
                <a:spcPts val="0"/>
              </a:spcAft>
              <a:buSzPts val="1900"/>
              <a:buFont typeface="Roboto"/>
              <a:buChar char="●"/>
            </a:pPr>
            <a:r>
              <a:rPr lang="en-US" sz="1900"/>
              <a:t>Challenges with unstructured data format on some websites</a:t>
            </a:r>
            <a:endParaRPr sz="1900"/>
          </a:p>
          <a:p>
            <a:pPr marL="457200" lvl="0" indent="-349251" algn="l" rtl="0">
              <a:lnSpc>
                <a:spcPct val="100000"/>
              </a:lnSpc>
              <a:spcBef>
                <a:spcPts val="0"/>
              </a:spcBef>
              <a:spcAft>
                <a:spcPts val="0"/>
              </a:spcAft>
              <a:buSzPts val="1900"/>
              <a:buFont typeface="Roboto"/>
              <a:buChar char="●"/>
            </a:pPr>
            <a:r>
              <a:rPr lang="en-US" sz="1900"/>
              <a:t>Handle unwanted characters in Budget field and multiple Release dates</a:t>
            </a:r>
            <a:endParaRPr sz="1900"/>
          </a:p>
          <a:p>
            <a:pPr marL="0" lvl="0" indent="0" algn="l" rtl="0">
              <a:lnSpc>
                <a:spcPct val="100000"/>
              </a:lnSpc>
              <a:spcBef>
                <a:spcPts val="0"/>
              </a:spcBef>
              <a:spcAft>
                <a:spcPts val="0"/>
              </a:spcAft>
              <a:buSzPts val="2118"/>
              <a:buNone/>
            </a:pPr>
            <a:endParaRPr sz="1900"/>
          </a:p>
          <a:p>
            <a:pPr marL="0" lvl="0" indent="0" algn="l" rtl="0">
              <a:lnSpc>
                <a:spcPct val="100000"/>
              </a:lnSpc>
              <a:spcBef>
                <a:spcPts val="0"/>
              </a:spcBef>
              <a:spcAft>
                <a:spcPts val="0"/>
              </a:spcAft>
              <a:buSzPts val="2118"/>
              <a:buNone/>
            </a:pPr>
            <a:r>
              <a:rPr lang="en-US" sz="1900"/>
              <a:t>Finalized Product - </a:t>
            </a:r>
            <a:r>
              <a:rPr lang="en-US" sz="1900" b="1"/>
              <a:t>movies_data_complete.csv</a:t>
            </a:r>
            <a:endParaRPr sz="1900" b="1"/>
          </a:p>
          <a:p>
            <a:pPr marL="0" lvl="0" indent="0" algn="l" rtl="0">
              <a:lnSpc>
                <a:spcPct val="100000"/>
              </a:lnSpc>
              <a:spcBef>
                <a:spcPts val="0"/>
              </a:spcBef>
              <a:spcAft>
                <a:spcPts val="0"/>
              </a:spcAft>
              <a:buSzPts val="2118"/>
              <a:buNone/>
            </a:pP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5aa24c43d8_4_55"/>
          <p:cNvSpPr txBox="1">
            <a:spLocks noGrp="1"/>
          </p:cNvSpPr>
          <p:nvPr>
            <p:ph type="body" idx="1"/>
          </p:nvPr>
        </p:nvSpPr>
        <p:spPr>
          <a:xfrm>
            <a:off x="381000" y="997801"/>
            <a:ext cx="11430000" cy="5860200"/>
          </a:xfrm>
          <a:prstGeom prst="rect">
            <a:avLst/>
          </a:prstGeom>
        </p:spPr>
        <p:txBody>
          <a:bodyPr spcFirstLastPara="1" wrap="square" lIns="91425" tIns="45700" rIns="91425" bIns="45700" anchor="t" anchorCtr="0">
            <a:noAutofit/>
          </a:bodyPr>
          <a:lstStyle/>
          <a:p>
            <a:pPr marL="0" lvl="0" indent="0" algn="l" rtl="0">
              <a:lnSpc>
                <a:spcPct val="150000"/>
              </a:lnSpc>
              <a:spcBef>
                <a:spcPts val="0"/>
              </a:spcBef>
              <a:spcAft>
                <a:spcPts val="0"/>
              </a:spcAft>
              <a:buClr>
                <a:schemeClr val="dk1"/>
              </a:buClr>
              <a:buSzPts val="2118"/>
              <a:buFont typeface="Arial"/>
              <a:buNone/>
            </a:pPr>
            <a:r>
              <a:rPr lang="en-US" sz="2100"/>
              <a:t>Handling Missing Values</a:t>
            </a:r>
            <a:endParaRPr sz="2100"/>
          </a:p>
          <a:p>
            <a:pPr marL="457200" lvl="0" indent="-361951" algn="l" rtl="0">
              <a:lnSpc>
                <a:spcPct val="150000"/>
              </a:lnSpc>
              <a:spcBef>
                <a:spcPts val="0"/>
              </a:spcBef>
              <a:spcAft>
                <a:spcPts val="0"/>
              </a:spcAft>
              <a:buSzPts val="2100"/>
              <a:buFont typeface="Roboto"/>
              <a:buChar char="●"/>
            </a:pPr>
            <a:r>
              <a:rPr lang="en-US" sz="2100"/>
              <a:t>Scrape from other website or remove the row </a:t>
            </a:r>
            <a:endParaRPr sz="2100"/>
          </a:p>
          <a:p>
            <a:pPr marL="0" lvl="0" indent="0" algn="l" rtl="0">
              <a:lnSpc>
                <a:spcPct val="200000"/>
              </a:lnSpc>
              <a:spcBef>
                <a:spcPts val="0"/>
              </a:spcBef>
              <a:spcAft>
                <a:spcPts val="0"/>
              </a:spcAft>
              <a:buClr>
                <a:schemeClr val="dk1"/>
              </a:buClr>
              <a:buSzPts val="1100"/>
              <a:buFont typeface="Arial"/>
              <a:buNone/>
            </a:pPr>
            <a:endParaRPr sz="2100"/>
          </a:p>
          <a:p>
            <a:pPr marL="0" lvl="0" indent="0" algn="l" rtl="0">
              <a:lnSpc>
                <a:spcPct val="150000"/>
              </a:lnSpc>
              <a:spcBef>
                <a:spcPts val="0"/>
              </a:spcBef>
              <a:spcAft>
                <a:spcPts val="0"/>
              </a:spcAft>
              <a:buClr>
                <a:schemeClr val="dk1"/>
              </a:buClr>
              <a:buSzPts val="1100"/>
              <a:buFont typeface="Arial"/>
              <a:buNone/>
            </a:pPr>
            <a:r>
              <a:rPr lang="en-US" sz="2100"/>
              <a:t>Feature Creation</a:t>
            </a:r>
            <a:endParaRPr sz="2100"/>
          </a:p>
          <a:p>
            <a:pPr marL="457200" lvl="0" indent="-361951" algn="l" rtl="0">
              <a:lnSpc>
                <a:spcPct val="150000"/>
              </a:lnSpc>
              <a:spcBef>
                <a:spcPts val="0"/>
              </a:spcBef>
              <a:spcAft>
                <a:spcPts val="0"/>
              </a:spcAft>
              <a:buSzPts val="2100"/>
              <a:buChar char="●"/>
            </a:pPr>
            <a:r>
              <a:rPr lang="en-US" sz="2100"/>
              <a:t>Categorized 16 different MPAA rating into 3 main categories (PG, MA, X)</a:t>
            </a:r>
            <a:endParaRPr sz="2100"/>
          </a:p>
          <a:p>
            <a:pPr marL="457200" lvl="0" indent="-361951" algn="l" rtl="0">
              <a:lnSpc>
                <a:spcPct val="150000"/>
              </a:lnSpc>
              <a:spcBef>
                <a:spcPts val="0"/>
              </a:spcBef>
              <a:spcAft>
                <a:spcPts val="0"/>
              </a:spcAft>
              <a:buSzPts val="2100"/>
              <a:buFont typeface="Roboto"/>
              <a:buChar char="●"/>
            </a:pPr>
            <a:r>
              <a:rPr lang="en-US" sz="2100"/>
              <a:t>Profitability: Worldwide Earnings - Budget</a:t>
            </a:r>
            <a:endParaRPr sz="2100"/>
          </a:p>
          <a:p>
            <a:pPr marL="457200" lvl="0" indent="-361951" algn="l" rtl="0">
              <a:lnSpc>
                <a:spcPct val="150000"/>
              </a:lnSpc>
              <a:spcBef>
                <a:spcPts val="0"/>
              </a:spcBef>
              <a:spcAft>
                <a:spcPts val="0"/>
              </a:spcAft>
              <a:buSzPts val="2100"/>
              <a:buChar char="●"/>
            </a:pPr>
            <a:r>
              <a:rPr lang="en-US" sz="2100"/>
              <a:t>Monetary values were adjusted for inflation using CPI values</a:t>
            </a:r>
            <a:endParaRPr sz="2100"/>
          </a:p>
          <a:p>
            <a:pPr marL="457200" lvl="0" indent="-361951" algn="l" rtl="0">
              <a:lnSpc>
                <a:spcPct val="150000"/>
              </a:lnSpc>
              <a:spcBef>
                <a:spcPts val="0"/>
              </a:spcBef>
              <a:spcAft>
                <a:spcPts val="0"/>
              </a:spcAft>
              <a:buSzPts val="2100"/>
              <a:buChar char="●"/>
            </a:pPr>
            <a:r>
              <a:rPr lang="en-US" sz="2100"/>
              <a:t>Used to encode categorical features (IMDB Rating and MPAA) into numeric values</a:t>
            </a:r>
            <a:endParaRPr sz="2100"/>
          </a:p>
          <a:p>
            <a:pPr marL="0" lvl="0" indent="0" algn="l" rtl="0">
              <a:lnSpc>
                <a:spcPct val="200000"/>
              </a:lnSpc>
              <a:spcBef>
                <a:spcPts val="1000"/>
              </a:spcBef>
              <a:spcAft>
                <a:spcPts val="0"/>
              </a:spcAft>
              <a:buNone/>
            </a:pPr>
            <a:endParaRPr sz="2100"/>
          </a:p>
        </p:txBody>
      </p:sp>
      <p:sp>
        <p:nvSpPr>
          <p:cNvPr id="150" name="Google Shape;150;g25aa24c43d8_4_55"/>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Feature Engineering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37a01a0fff_6_14"/>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Quick Overview of Data</a:t>
            </a:r>
            <a:endParaRPr/>
          </a:p>
        </p:txBody>
      </p:sp>
      <p:pic>
        <p:nvPicPr>
          <p:cNvPr id="156" name="Google Shape;156;g237a01a0fff_6_14"/>
          <p:cNvPicPr preferRelativeResize="0"/>
          <p:nvPr/>
        </p:nvPicPr>
        <p:blipFill>
          <a:blip r:embed="rId3">
            <a:alphaModFix/>
          </a:blip>
          <a:stretch>
            <a:fillRect/>
          </a:stretch>
        </p:blipFill>
        <p:spPr>
          <a:xfrm>
            <a:off x="576038" y="1265563"/>
            <a:ext cx="11039925" cy="43268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5ad5748b50_3_4"/>
          <p:cNvSpPr txBox="1">
            <a:spLocks noGrp="1"/>
          </p:cNvSpPr>
          <p:nvPr>
            <p:ph type="title"/>
          </p:nvPr>
        </p:nvSpPr>
        <p:spPr>
          <a:xfrm>
            <a:off x="6594975" y="2921550"/>
            <a:ext cx="4812000" cy="1014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Exploratory Data Analysis (EDA)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g25aa24c43d8_1_0"/>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EDA Obs #1 - Heteroscedasticity detected with Lin-Lin plot; Log-Log plot with highest R</a:t>
            </a:r>
            <a:r>
              <a:rPr lang="en-US" baseline="30000"/>
              <a:t>2</a:t>
            </a:r>
            <a:r>
              <a:rPr lang="en-US"/>
              <a:t> value.</a:t>
            </a:r>
            <a:endParaRPr/>
          </a:p>
        </p:txBody>
      </p:sp>
      <p:pic>
        <p:nvPicPr>
          <p:cNvPr id="167" name="Google Shape;167;g25aa24c43d8_1_0"/>
          <p:cNvPicPr preferRelativeResize="0"/>
          <p:nvPr/>
        </p:nvPicPr>
        <p:blipFill>
          <a:blip r:embed="rId3">
            <a:alphaModFix/>
          </a:blip>
          <a:stretch>
            <a:fillRect/>
          </a:stretch>
        </p:blipFill>
        <p:spPr>
          <a:xfrm>
            <a:off x="822400" y="3103785"/>
            <a:ext cx="3295650" cy="3305175"/>
          </a:xfrm>
          <a:prstGeom prst="rect">
            <a:avLst/>
          </a:prstGeom>
          <a:noFill/>
          <a:ln>
            <a:noFill/>
          </a:ln>
        </p:spPr>
      </p:pic>
      <p:pic>
        <p:nvPicPr>
          <p:cNvPr id="168" name="Google Shape;168;g25aa24c43d8_1_0"/>
          <p:cNvPicPr preferRelativeResize="0"/>
          <p:nvPr/>
        </p:nvPicPr>
        <p:blipFill>
          <a:blip r:embed="rId4">
            <a:alphaModFix/>
          </a:blip>
          <a:stretch>
            <a:fillRect/>
          </a:stretch>
        </p:blipFill>
        <p:spPr>
          <a:xfrm>
            <a:off x="5235850" y="3103785"/>
            <a:ext cx="3295650" cy="3305175"/>
          </a:xfrm>
          <a:prstGeom prst="rect">
            <a:avLst/>
          </a:prstGeom>
          <a:noFill/>
          <a:ln>
            <a:noFill/>
          </a:ln>
        </p:spPr>
      </p:pic>
      <p:sp>
        <p:nvSpPr>
          <p:cNvPr id="169" name="Google Shape;169;g25aa24c43d8_1_0"/>
          <p:cNvSpPr txBox="1"/>
          <p:nvPr/>
        </p:nvSpPr>
        <p:spPr>
          <a:xfrm>
            <a:off x="516350" y="2375475"/>
            <a:ext cx="4148400" cy="5910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Clr>
                <a:schemeClr val="dk1"/>
              </a:buClr>
              <a:buSzPts val="1100"/>
              <a:buFont typeface="Arial"/>
              <a:buNone/>
            </a:pPr>
            <a:r>
              <a:rPr lang="en-US" sz="1200" b="1">
                <a:solidFill>
                  <a:srgbClr val="0000FF"/>
                </a:solidFill>
                <a:latin typeface="Roboto"/>
                <a:ea typeface="Roboto"/>
                <a:cs typeface="Roboto"/>
                <a:sym typeface="Roboto"/>
              </a:rPr>
              <a:t>EDA: Profit (Unadjusted) Vs Budget (Unadjusted)    Scatter Plot</a:t>
            </a:r>
            <a:endParaRPr>
              <a:latin typeface="Roboto"/>
              <a:ea typeface="Roboto"/>
              <a:cs typeface="Roboto"/>
              <a:sym typeface="Roboto"/>
            </a:endParaRPr>
          </a:p>
        </p:txBody>
      </p:sp>
      <p:sp>
        <p:nvSpPr>
          <p:cNvPr id="170" name="Google Shape;170;g25aa24c43d8_1_0"/>
          <p:cNvSpPr txBox="1"/>
          <p:nvPr/>
        </p:nvSpPr>
        <p:spPr>
          <a:xfrm>
            <a:off x="4885675" y="2375487"/>
            <a:ext cx="4148400" cy="5910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1200" b="1">
                <a:solidFill>
                  <a:srgbClr val="0000FF"/>
                </a:solidFill>
                <a:latin typeface="Roboto"/>
                <a:ea typeface="Roboto"/>
                <a:cs typeface="Roboto"/>
                <a:sym typeface="Roboto"/>
              </a:rPr>
              <a:t>EDA: Profit (Adjusted) Vs Budget (Adjusted)              Scatter Plot</a:t>
            </a:r>
            <a:endParaRPr>
              <a:latin typeface="Roboto"/>
              <a:ea typeface="Roboto"/>
              <a:cs typeface="Roboto"/>
              <a:sym typeface="Roboto"/>
            </a:endParaRPr>
          </a:p>
        </p:txBody>
      </p:sp>
      <p:sp>
        <p:nvSpPr>
          <p:cNvPr id="171" name="Google Shape;171;g25aa24c43d8_1_0"/>
          <p:cNvSpPr txBox="1">
            <a:spLocks noGrp="1"/>
          </p:cNvSpPr>
          <p:nvPr>
            <p:ph type="body" idx="1"/>
          </p:nvPr>
        </p:nvSpPr>
        <p:spPr>
          <a:xfrm>
            <a:off x="381000" y="1215624"/>
            <a:ext cx="11430000" cy="1534800"/>
          </a:xfrm>
          <a:prstGeom prst="rect">
            <a:avLst/>
          </a:prstGeom>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dk1"/>
              </a:buClr>
              <a:buSzPts val="1100"/>
              <a:buFont typeface="Arial"/>
              <a:buNone/>
            </a:pPr>
            <a:r>
              <a:rPr lang="en-US" sz="1500" b="1">
                <a:solidFill>
                  <a:srgbClr val="212121"/>
                </a:solidFill>
              </a:rPr>
              <a:t>Observation 1</a:t>
            </a:r>
            <a:endParaRPr sz="1500" b="1">
              <a:solidFill>
                <a:schemeClr val="dk1"/>
              </a:solidFill>
            </a:endParaRPr>
          </a:p>
          <a:p>
            <a:pPr marL="0" lvl="0" indent="0" algn="just" rtl="0">
              <a:lnSpc>
                <a:spcPct val="120000"/>
              </a:lnSpc>
              <a:spcBef>
                <a:spcPts val="0"/>
              </a:spcBef>
              <a:spcAft>
                <a:spcPts val="0"/>
              </a:spcAft>
              <a:buNone/>
            </a:pPr>
            <a:r>
              <a:rPr lang="en-US" sz="1500">
                <a:solidFill>
                  <a:schemeClr val="dk1"/>
                </a:solidFill>
              </a:rPr>
              <a:t>Linear -Linear plot shows heteroscedasticity in the data, thus a non-linear plot would be advised.  The group adjusted the Profitability and Budget values using the year-on-year CPI values, and plotted all possible logarithmic plots and found the Log-Log plot to have the highest R-squared value. The plot and the summary of model quality can be found below.</a:t>
            </a:r>
            <a:endParaRPr sz="3100"/>
          </a:p>
        </p:txBody>
      </p:sp>
      <p:pic>
        <p:nvPicPr>
          <p:cNvPr id="172" name="Google Shape;172;g25aa24c43d8_1_0"/>
          <p:cNvPicPr preferRelativeResize="0"/>
          <p:nvPr/>
        </p:nvPicPr>
        <p:blipFill>
          <a:blip r:embed="rId5">
            <a:alphaModFix/>
          </a:blip>
          <a:stretch>
            <a:fillRect/>
          </a:stretch>
        </p:blipFill>
        <p:spPr>
          <a:xfrm>
            <a:off x="9502525" y="3518350"/>
            <a:ext cx="2211050" cy="136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g25aa24c43d8_1_11"/>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t>EDA Obs #2 - Action and Adventure top in overall profitability. Animation most profitable genre by median </a:t>
            </a:r>
            <a:endParaRPr sz="3200"/>
          </a:p>
        </p:txBody>
      </p:sp>
      <p:pic>
        <p:nvPicPr>
          <p:cNvPr id="178" name="Google Shape;178;g25aa24c43d8_1_11"/>
          <p:cNvPicPr preferRelativeResize="0"/>
          <p:nvPr/>
        </p:nvPicPr>
        <p:blipFill>
          <a:blip r:embed="rId3">
            <a:alphaModFix/>
          </a:blip>
          <a:stretch>
            <a:fillRect/>
          </a:stretch>
        </p:blipFill>
        <p:spPr>
          <a:xfrm>
            <a:off x="4004825" y="1806625"/>
            <a:ext cx="3605425" cy="4084300"/>
          </a:xfrm>
          <a:prstGeom prst="rect">
            <a:avLst/>
          </a:prstGeom>
          <a:noFill/>
          <a:ln>
            <a:noFill/>
          </a:ln>
        </p:spPr>
      </p:pic>
      <p:pic>
        <p:nvPicPr>
          <p:cNvPr id="179" name="Google Shape;179;g25aa24c43d8_1_11"/>
          <p:cNvPicPr preferRelativeResize="0"/>
          <p:nvPr/>
        </p:nvPicPr>
        <p:blipFill>
          <a:blip r:embed="rId4">
            <a:alphaModFix/>
          </a:blip>
          <a:stretch>
            <a:fillRect/>
          </a:stretch>
        </p:blipFill>
        <p:spPr>
          <a:xfrm>
            <a:off x="7828900" y="1806625"/>
            <a:ext cx="3738400" cy="4009125"/>
          </a:xfrm>
          <a:prstGeom prst="rect">
            <a:avLst/>
          </a:prstGeom>
          <a:noFill/>
          <a:ln>
            <a:noFill/>
          </a:ln>
        </p:spPr>
      </p:pic>
      <p:sp>
        <p:nvSpPr>
          <p:cNvPr id="180" name="Google Shape;180;g25aa24c43d8_1_11"/>
          <p:cNvSpPr txBox="1"/>
          <p:nvPr/>
        </p:nvSpPr>
        <p:spPr>
          <a:xfrm>
            <a:off x="3928075" y="1215625"/>
            <a:ext cx="4148400" cy="5910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Clr>
                <a:schemeClr val="dk1"/>
              </a:buClr>
              <a:buSzPts val="1100"/>
              <a:buFont typeface="Arial"/>
              <a:buNone/>
            </a:pPr>
            <a:r>
              <a:rPr lang="en-US" sz="1200" b="1">
                <a:solidFill>
                  <a:srgbClr val="0000FF"/>
                </a:solidFill>
                <a:latin typeface="Roboto"/>
                <a:ea typeface="Roboto"/>
                <a:cs typeface="Roboto"/>
                <a:sym typeface="Roboto"/>
              </a:rPr>
              <a:t>EDA: Boxplots of Budget and Worldwide Gross aggregated by Genres</a:t>
            </a:r>
            <a:endParaRPr>
              <a:latin typeface="Roboto"/>
              <a:ea typeface="Roboto"/>
              <a:cs typeface="Roboto"/>
              <a:sym typeface="Roboto"/>
            </a:endParaRPr>
          </a:p>
        </p:txBody>
      </p:sp>
      <p:sp>
        <p:nvSpPr>
          <p:cNvPr id="181" name="Google Shape;181;g25aa24c43d8_1_11"/>
          <p:cNvSpPr txBox="1"/>
          <p:nvPr/>
        </p:nvSpPr>
        <p:spPr>
          <a:xfrm>
            <a:off x="7661950" y="1215625"/>
            <a:ext cx="4148400" cy="5910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None/>
            </a:pPr>
            <a:r>
              <a:rPr lang="en-US" sz="1200" b="1">
                <a:solidFill>
                  <a:srgbClr val="0000FF"/>
                </a:solidFill>
                <a:latin typeface="Roboto"/>
                <a:ea typeface="Roboto"/>
                <a:cs typeface="Roboto"/>
                <a:sym typeface="Roboto"/>
              </a:rPr>
              <a:t>EDA: Top 20 Movies Profit-Budget Analysis</a:t>
            </a:r>
            <a:endParaRPr sz="1200" b="1">
              <a:solidFill>
                <a:srgbClr val="0000FF"/>
              </a:solidFill>
              <a:latin typeface="Roboto"/>
              <a:ea typeface="Roboto"/>
              <a:cs typeface="Roboto"/>
              <a:sym typeface="Roboto"/>
            </a:endParaRPr>
          </a:p>
          <a:p>
            <a:pPr marL="0" lvl="0" indent="0" algn="ctr" rtl="0">
              <a:lnSpc>
                <a:spcPct val="120000"/>
              </a:lnSpc>
              <a:spcBef>
                <a:spcPts val="0"/>
              </a:spcBef>
              <a:spcAft>
                <a:spcPts val="0"/>
              </a:spcAft>
              <a:buClr>
                <a:schemeClr val="dk1"/>
              </a:buClr>
              <a:buSzPts val="1100"/>
              <a:buFont typeface="Arial"/>
              <a:buNone/>
            </a:pPr>
            <a:endParaRPr sz="1200" b="1">
              <a:solidFill>
                <a:srgbClr val="0000FF"/>
              </a:solidFill>
              <a:latin typeface="Roboto"/>
              <a:ea typeface="Roboto"/>
              <a:cs typeface="Roboto"/>
              <a:sym typeface="Roboto"/>
            </a:endParaRPr>
          </a:p>
        </p:txBody>
      </p:sp>
      <p:sp>
        <p:nvSpPr>
          <p:cNvPr id="182" name="Google Shape;182;g25aa24c43d8_1_11"/>
          <p:cNvSpPr txBox="1"/>
          <p:nvPr/>
        </p:nvSpPr>
        <p:spPr>
          <a:xfrm>
            <a:off x="547625" y="1126350"/>
            <a:ext cx="3380400" cy="45654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900" b="1">
                <a:solidFill>
                  <a:srgbClr val="212121"/>
                </a:solidFill>
                <a:latin typeface="Roboto"/>
                <a:ea typeface="Roboto"/>
                <a:cs typeface="Roboto"/>
                <a:sym typeface="Roboto"/>
              </a:rPr>
              <a:t>Observation 2</a:t>
            </a:r>
            <a:endParaRPr sz="1900">
              <a:solidFill>
                <a:srgbClr val="212121"/>
              </a:solidFill>
              <a:latin typeface="Roboto"/>
              <a:ea typeface="Roboto"/>
              <a:cs typeface="Roboto"/>
              <a:sym typeface="Roboto"/>
            </a:endParaRPr>
          </a:p>
          <a:p>
            <a:pPr marL="0" lvl="0" indent="0" algn="l" rtl="0">
              <a:lnSpc>
                <a:spcPct val="120000"/>
              </a:lnSpc>
              <a:spcBef>
                <a:spcPts val="0"/>
              </a:spcBef>
              <a:spcAft>
                <a:spcPts val="0"/>
              </a:spcAft>
              <a:buNone/>
            </a:pPr>
            <a:r>
              <a:rPr lang="en-US" sz="1700">
                <a:solidFill>
                  <a:srgbClr val="212121"/>
                </a:solidFill>
                <a:latin typeface="Roboto"/>
                <a:ea typeface="Roboto"/>
                <a:cs typeface="Roboto"/>
                <a:sym typeface="Roboto"/>
              </a:rPr>
              <a:t>When comparing profit across genres, animation movies appear to do better based on the five number summaries followed by Action and Adventure. This observation is based on the median and max values of the boxplots.</a:t>
            </a:r>
            <a:endParaRPr sz="1700" b="1">
              <a:solidFill>
                <a:schemeClr val="dk1"/>
              </a:solidFill>
              <a:latin typeface="Roboto"/>
              <a:ea typeface="Roboto"/>
              <a:cs typeface="Roboto"/>
              <a:sym typeface="Roboto"/>
            </a:endParaRPr>
          </a:p>
          <a:p>
            <a:pPr marL="0" lvl="0" indent="0" algn="l" rtl="0">
              <a:lnSpc>
                <a:spcPct val="120000"/>
              </a:lnSpc>
              <a:spcBef>
                <a:spcPts val="0"/>
              </a:spcBef>
              <a:spcAft>
                <a:spcPts val="0"/>
              </a:spcAft>
              <a:buNone/>
            </a:pPr>
            <a:endParaRPr sz="1700">
              <a:solidFill>
                <a:srgbClr val="212121"/>
              </a:solidFill>
              <a:latin typeface="Roboto"/>
              <a:ea typeface="Roboto"/>
              <a:cs typeface="Roboto"/>
              <a:sym typeface="Roboto"/>
            </a:endParaRPr>
          </a:p>
          <a:p>
            <a:pPr marL="0" lvl="0" indent="0" algn="l" rtl="0">
              <a:lnSpc>
                <a:spcPct val="120000"/>
              </a:lnSpc>
              <a:spcBef>
                <a:spcPts val="0"/>
              </a:spcBef>
              <a:spcAft>
                <a:spcPts val="0"/>
              </a:spcAft>
              <a:buNone/>
            </a:pPr>
            <a:r>
              <a:rPr lang="en-US" sz="1700">
                <a:solidFill>
                  <a:srgbClr val="212121"/>
                </a:solidFill>
                <a:latin typeface="Roboto"/>
                <a:ea typeface="Roboto"/>
                <a:cs typeface="Roboto"/>
                <a:sym typeface="Roboto"/>
              </a:rPr>
              <a:t>It appears that the top 20 profitable movies have at least a 10x profit margin. The highest being Beauty and the Beast.</a:t>
            </a:r>
            <a:endParaRPr sz="17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25aa24c43d8_4_18"/>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t>EDA Obs #3 - High initial capital most likely required; Moderate positive relationship between budget and profits </a:t>
            </a:r>
            <a:endParaRPr sz="3200"/>
          </a:p>
        </p:txBody>
      </p:sp>
      <p:pic>
        <p:nvPicPr>
          <p:cNvPr id="188" name="Google Shape;188;g25aa24c43d8_4_18"/>
          <p:cNvPicPr preferRelativeResize="0"/>
          <p:nvPr/>
        </p:nvPicPr>
        <p:blipFill>
          <a:blip r:embed="rId3">
            <a:alphaModFix/>
          </a:blip>
          <a:stretch>
            <a:fillRect/>
          </a:stretch>
        </p:blipFill>
        <p:spPr>
          <a:xfrm>
            <a:off x="6455299" y="1686252"/>
            <a:ext cx="4664825" cy="4368125"/>
          </a:xfrm>
          <a:prstGeom prst="rect">
            <a:avLst/>
          </a:prstGeom>
          <a:noFill/>
          <a:ln>
            <a:noFill/>
          </a:ln>
        </p:spPr>
      </p:pic>
      <p:sp>
        <p:nvSpPr>
          <p:cNvPr id="189" name="Google Shape;189;g25aa24c43d8_4_18"/>
          <p:cNvSpPr txBox="1"/>
          <p:nvPr/>
        </p:nvSpPr>
        <p:spPr>
          <a:xfrm>
            <a:off x="6713500" y="1316950"/>
            <a:ext cx="4148400" cy="3693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Clr>
                <a:schemeClr val="dk1"/>
              </a:buClr>
              <a:buSzPts val="1100"/>
              <a:buFont typeface="Arial"/>
              <a:buNone/>
            </a:pPr>
            <a:r>
              <a:rPr lang="en-US" sz="1200" b="1">
                <a:solidFill>
                  <a:srgbClr val="0000FF"/>
                </a:solidFill>
                <a:latin typeface="Roboto"/>
                <a:ea typeface="Roboto"/>
                <a:cs typeface="Roboto"/>
                <a:sym typeface="Roboto"/>
              </a:rPr>
              <a:t>EDA: Correlation Heatmap</a:t>
            </a:r>
            <a:endParaRPr sz="1200" b="1">
              <a:solidFill>
                <a:srgbClr val="0000FF"/>
              </a:solidFill>
              <a:latin typeface="Roboto"/>
              <a:ea typeface="Roboto"/>
              <a:cs typeface="Roboto"/>
              <a:sym typeface="Roboto"/>
            </a:endParaRPr>
          </a:p>
        </p:txBody>
      </p:sp>
      <p:sp>
        <p:nvSpPr>
          <p:cNvPr id="190" name="Google Shape;190;g25aa24c43d8_4_18"/>
          <p:cNvSpPr txBox="1">
            <a:spLocks noGrp="1"/>
          </p:cNvSpPr>
          <p:nvPr>
            <p:ph type="body" idx="1"/>
          </p:nvPr>
        </p:nvSpPr>
        <p:spPr>
          <a:xfrm>
            <a:off x="456150" y="1316950"/>
            <a:ext cx="5440500" cy="3275400"/>
          </a:xfrm>
          <a:prstGeom prst="rect">
            <a:avLst/>
          </a:prstGeom>
        </p:spPr>
        <p:txBody>
          <a:bodyPr spcFirstLastPara="1" wrap="square" lIns="91425" tIns="45700" rIns="91425" bIns="45700" anchor="t" anchorCtr="0">
            <a:spAutoFit/>
          </a:bodyPr>
          <a:lstStyle/>
          <a:p>
            <a:pPr marL="0" lvl="0" indent="0" algn="l" rtl="0">
              <a:lnSpc>
                <a:spcPct val="120000"/>
              </a:lnSpc>
              <a:spcBef>
                <a:spcPts val="0"/>
              </a:spcBef>
              <a:spcAft>
                <a:spcPts val="0"/>
              </a:spcAft>
              <a:buClr>
                <a:schemeClr val="dk1"/>
              </a:buClr>
              <a:buSzPts val="1100"/>
              <a:buFont typeface="Arial"/>
              <a:buNone/>
            </a:pPr>
            <a:r>
              <a:rPr lang="en-US" sz="2200" b="1">
                <a:solidFill>
                  <a:srgbClr val="212121"/>
                </a:solidFill>
              </a:rPr>
              <a:t>Observation 3</a:t>
            </a:r>
            <a:endParaRPr sz="2200" b="1">
              <a:solidFill>
                <a:schemeClr val="dk1"/>
              </a:solidFill>
            </a:endParaRPr>
          </a:p>
          <a:p>
            <a:pPr marL="0" lvl="0" indent="0" algn="just" rtl="0">
              <a:lnSpc>
                <a:spcPct val="120000"/>
              </a:lnSpc>
              <a:spcBef>
                <a:spcPts val="0"/>
              </a:spcBef>
              <a:spcAft>
                <a:spcPts val="0"/>
              </a:spcAft>
              <a:buClr>
                <a:schemeClr val="dk1"/>
              </a:buClr>
              <a:buSzPts val="1100"/>
              <a:buFont typeface="Arial"/>
              <a:buNone/>
            </a:pPr>
            <a:r>
              <a:rPr lang="en-US" sz="2200">
                <a:solidFill>
                  <a:schemeClr val="dk1"/>
                </a:solidFill>
              </a:rPr>
              <a:t>According to the updated correlation heatmap, </a:t>
            </a:r>
            <a:r>
              <a:rPr lang="en-US" sz="2200" b="1">
                <a:solidFill>
                  <a:schemeClr val="dk1"/>
                </a:solidFill>
              </a:rPr>
              <a:t>Budget </a:t>
            </a:r>
            <a:r>
              <a:rPr lang="en-US" sz="2200">
                <a:solidFill>
                  <a:schemeClr val="dk1"/>
                </a:solidFill>
              </a:rPr>
              <a:t>has a correlation of 0.59 with </a:t>
            </a:r>
            <a:r>
              <a:rPr lang="en-US" sz="2200" b="1">
                <a:solidFill>
                  <a:schemeClr val="dk1"/>
                </a:solidFill>
              </a:rPr>
              <a:t>Profitability</a:t>
            </a:r>
            <a:r>
              <a:rPr lang="en-US" sz="2200">
                <a:solidFill>
                  <a:schemeClr val="dk1"/>
                </a:solidFill>
              </a:rPr>
              <a:t>, which corroborates with the idea that a higher investment into a movie will lead to higher profitability. Other predictors demonstrate a weaker correlation with Profitability.</a:t>
            </a:r>
            <a:endParaRPr sz="22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5aa24c43d8_4_31"/>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SzPts val="990"/>
              <a:buNone/>
            </a:pPr>
            <a:r>
              <a:rPr lang="en-US" sz="3140"/>
              <a:t>EDA Obs #4 - Movies launched during end year festivals more likely award winning; Jan - Feb &amp; Aug - Sep “Dump months” </a:t>
            </a:r>
            <a:endParaRPr sz="3140"/>
          </a:p>
        </p:txBody>
      </p:sp>
      <p:sp>
        <p:nvSpPr>
          <p:cNvPr id="196" name="Google Shape;196;g25aa24c43d8_4_31"/>
          <p:cNvSpPr txBox="1"/>
          <p:nvPr/>
        </p:nvSpPr>
        <p:spPr>
          <a:xfrm>
            <a:off x="5586138" y="1227150"/>
            <a:ext cx="4148400" cy="5910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Clr>
                <a:schemeClr val="dk1"/>
              </a:buClr>
              <a:buSzPts val="1100"/>
              <a:buFont typeface="Arial"/>
              <a:buNone/>
            </a:pPr>
            <a:r>
              <a:rPr lang="en-US" sz="1200" b="1">
                <a:solidFill>
                  <a:srgbClr val="0000FF"/>
                </a:solidFill>
                <a:latin typeface="Roboto"/>
                <a:ea typeface="Roboto"/>
                <a:cs typeface="Roboto"/>
                <a:sym typeface="Roboto"/>
              </a:rPr>
              <a:t>EDA: Seasonality Effect on Profitability and Likelihood of Winning An Oscar</a:t>
            </a:r>
            <a:endParaRPr sz="1200" b="1">
              <a:solidFill>
                <a:srgbClr val="0000FF"/>
              </a:solidFill>
              <a:latin typeface="Roboto"/>
              <a:ea typeface="Roboto"/>
              <a:cs typeface="Roboto"/>
              <a:sym typeface="Roboto"/>
            </a:endParaRPr>
          </a:p>
        </p:txBody>
      </p:sp>
      <p:pic>
        <p:nvPicPr>
          <p:cNvPr id="197" name="Google Shape;197;g25aa24c43d8_4_31"/>
          <p:cNvPicPr preferRelativeResize="0"/>
          <p:nvPr/>
        </p:nvPicPr>
        <p:blipFill>
          <a:blip r:embed="rId3">
            <a:alphaModFix/>
          </a:blip>
          <a:stretch>
            <a:fillRect/>
          </a:stretch>
        </p:blipFill>
        <p:spPr>
          <a:xfrm>
            <a:off x="5414875" y="1962700"/>
            <a:ext cx="4896100" cy="4377175"/>
          </a:xfrm>
          <a:prstGeom prst="rect">
            <a:avLst/>
          </a:prstGeom>
          <a:noFill/>
          <a:ln>
            <a:noFill/>
          </a:ln>
        </p:spPr>
      </p:pic>
      <p:sp>
        <p:nvSpPr>
          <p:cNvPr id="198" name="Google Shape;198;g25aa24c43d8_4_31"/>
          <p:cNvSpPr txBox="1">
            <a:spLocks noGrp="1"/>
          </p:cNvSpPr>
          <p:nvPr>
            <p:ph type="body" idx="1"/>
          </p:nvPr>
        </p:nvSpPr>
        <p:spPr>
          <a:xfrm>
            <a:off x="381000" y="1456375"/>
            <a:ext cx="4732800" cy="4202100"/>
          </a:xfrm>
          <a:prstGeom prst="rect">
            <a:avLst/>
          </a:prstGeom>
        </p:spPr>
        <p:txBody>
          <a:bodyPr spcFirstLastPara="1" wrap="square" lIns="91425" tIns="45700" rIns="91425" bIns="45700" anchor="t" anchorCtr="0">
            <a:spAutoFit/>
          </a:bodyPr>
          <a:lstStyle/>
          <a:p>
            <a:pPr marL="0" lvl="0" indent="0" algn="l" rtl="0">
              <a:lnSpc>
                <a:spcPct val="120000"/>
              </a:lnSpc>
              <a:spcBef>
                <a:spcPts val="0"/>
              </a:spcBef>
              <a:spcAft>
                <a:spcPts val="0"/>
              </a:spcAft>
              <a:buNone/>
            </a:pPr>
            <a:r>
              <a:rPr lang="en-US" sz="1500" b="1">
                <a:solidFill>
                  <a:srgbClr val="212121"/>
                </a:solidFill>
              </a:rPr>
              <a:t>Observation 4</a:t>
            </a:r>
            <a:endParaRPr sz="1500" b="1">
              <a:solidFill>
                <a:srgbClr val="000000"/>
              </a:solidFill>
            </a:endParaRPr>
          </a:p>
          <a:p>
            <a:pPr marL="0" lvl="0" indent="0" algn="just" rtl="0">
              <a:lnSpc>
                <a:spcPct val="120000"/>
              </a:lnSpc>
              <a:spcBef>
                <a:spcPts val="0"/>
              </a:spcBef>
              <a:spcAft>
                <a:spcPts val="0"/>
              </a:spcAft>
              <a:buNone/>
            </a:pPr>
            <a:r>
              <a:rPr lang="en-US" sz="1500">
                <a:solidFill>
                  <a:srgbClr val="000000"/>
                </a:solidFill>
              </a:rPr>
              <a:t>From the chart, there seems to be a </a:t>
            </a:r>
            <a:r>
              <a:rPr lang="en-US" sz="1500" b="1">
                <a:solidFill>
                  <a:srgbClr val="000000"/>
                </a:solidFill>
              </a:rPr>
              <a:t>higher chance of winning an Oscar </a:t>
            </a:r>
            <a:r>
              <a:rPr lang="en-US" sz="1500">
                <a:solidFill>
                  <a:srgbClr val="000000"/>
                </a:solidFill>
              </a:rPr>
              <a:t>if the movie is released </a:t>
            </a:r>
            <a:r>
              <a:rPr lang="en-US" sz="1500" b="1">
                <a:solidFill>
                  <a:srgbClr val="000000"/>
                </a:solidFill>
              </a:rPr>
              <a:t>in December</a:t>
            </a:r>
            <a:r>
              <a:rPr lang="en-US" sz="1500">
                <a:solidFill>
                  <a:srgbClr val="000000"/>
                </a:solidFill>
              </a:rPr>
              <a:t> than compared to January.</a:t>
            </a:r>
            <a:endParaRPr sz="1500">
              <a:solidFill>
                <a:srgbClr val="000000"/>
              </a:solidFill>
            </a:endParaRPr>
          </a:p>
          <a:p>
            <a:pPr marL="0" lvl="0" indent="0" algn="just" rtl="0">
              <a:lnSpc>
                <a:spcPct val="120000"/>
              </a:lnSpc>
              <a:spcBef>
                <a:spcPts val="0"/>
              </a:spcBef>
              <a:spcAft>
                <a:spcPts val="0"/>
              </a:spcAft>
              <a:buNone/>
            </a:pPr>
            <a:endParaRPr sz="1500">
              <a:solidFill>
                <a:srgbClr val="000000"/>
              </a:solidFill>
            </a:endParaRPr>
          </a:p>
          <a:p>
            <a:pPr marL="0" lvl="0" indent="0" algn="just" rtl="0">
              <a:lnSpc>
                <a:spcPct val="120000"/>
              </a:lnSpc>
              <a:spcBef>
                <a:spcPts val="0"/>
              </a:spcBef>
              <a:spcAft>
                <a:spcPts val="0"/>
              </a:spcAft>
              <a:buNone/>
            </a:pPr>
            <a:r>
              <a:rPr lang="en-US" sz="1500">
                <a:solidFill>
                  <a:srgbClr val="000000"/>
                </a:solidFill>
              </a:rPr>
              <a:t>Notability, Jan, Feb, Aug &amp; Sep has lower Oscars won.</a:t>
            </a:r>
            <a:endParaRPr sz="1500">
              <a:solidFill>
                <a:srgbClr val="000000"/>
              </a:solidFill>
            </a:endParaRPr>
          </a:p>
          <a:p>
            <a:pPr marL="0" lvl="0" indent="0" algn="just" rtl="0">
              <a:lnSpc>
                <a:spcPct val="120000"/>
              </a:lnSpc>
              <a:spcBef>
                <a:spcPts val="0"/>
              </a:spcBef>
              <a:spcAft>
                <a:spcPts val="0"/>
              </a:spcAft>
              <a:buNone/>
            </a:pPr>
            <a:endParaRPr sz="1500">
              <a:solidFill>
                <a:srgbClr val="000000"/>
              </a:solidFill>
            </a:endParaRPr>
          </a:p>
          <a:p>
            <a:pPr marL="0" lvl="0" indent="0" algn="just" rtl="0">
              <a:lnSpc>
                <a:spcPct val="120000"/>
              </a:lnSpc>
              <a:spcBef>
                <a:spcPts val="0"/>
              </a:spcBef>
              <a:spcAft>
                <a:spcPts val="0"/>
              </a:spcAft>
              <a:buNone/>
            </a:pPr>
            <a:r>
              <a:rPr lang="en-US" sz="1500">
                <a:solidFill>
                  <a:srgbClr val="000000"/>
                </a:solidFill>
              </a:rPr>
              <a:t>Forbes’ study</a:t>
            </a:r>
            <a:r>
              <a:rPr lang="en-US" sz="1500" baseline="30000">
                <a:solidFill>
                  <a:schemeClr val="dk1"/>
                </a:solidFill>
              </a:rPr>
              <a:t>1</a:t>
            </a:r>
            <a:r>
              <a:rPr lang="en-US" sz="1500">
                <a:solidFill>
                  <a:srgbClr val="000000"/>
                </a:solidFill>
              </a:rPr>
              <a:t> on this matter corroborate with our findings and noted that these months are referred to as “dump months” where critics expects such movies to be “fillers” </a:t>
            </a:r>
            <a:endParaRPr sz="1500">
              <a:solidFill>
                <a:srgbClr val="000000"/>
              </a:solidFill>
            </a:endParaRPr>
          </a:p>
          <a:p>
            <a:pPr marL="0" lvl="0" indent="0" algn="just" rtl="0">
              <a:lnSpc>
                <a:spcPct val="120000"/>
              </a:lnSpc>
              <a:spcBef>
                <a:spcPts val="0"/>
              </a:spcBef>
              <a:spcAft>
                <a:spcPts val="0"/>
              </a:spcAft>
              <a:buNone/>
            </a:pPr>
            <a:endParaRPr sz="1500">
              <a:solidFill>
                <a:srgbClr val="000000"/>
              </a:solidFill>
            </a:endParaRPr>
          </a:p>
          <a:p>
            <a:pPr marL="0" lvl="0" indent="0" algn="just" rtl="0">
              <a:lnSpc>
                <a:spcPct val="120000"/>
              </a:lnSpc>
              <a:spcBef>
                <a:spcPts val="0"/>
              </a:spcBef>
              <a:spcAft>
                <a:spcPts val="0"/>
              </a:spcAft>
              <a:buNone/>
            </a:pPr>
            <a:r>
              <a:rPr lang="en-US" sz="1500">
                <a:solidFill>
                  <a:srgbClr val="000000"/>
                </a:solidFill>
              </a:rPr>
              <a:t>It is clear that to avoid being identified as a low quality film, we should avoid these months to launch a movie</a:t>
            </a:r>
            <a:endParaRPr sz="1500">
              <a:solidFill>
                <a:srgbClr val="000000"/>
              </a:solidFill>
            </a:endParaRPr>
          </a:p>
        </p:txBody>
      </p:sp>
      <p:sp>
        <p:nvSpPr>
          <p:cNvPr id="199" name="Google Shape;199;g25aa24c43d8_4_31"/>
          <p:cNvSpPr txBox="1"/>
          <p:nvPr/>
        </p:nvSpPr>
        <p:spPr>
          <a:xfrm>
            <a:off x="381000" y="6426900"/>
            <a:ext cx="6385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800" baseline="30000">
                <a:solidFill>
                  <a:schemeClr val="dk1"/>
                </a:solidFill>
              </a:rPr>
              <a:t>1</a:t>
            </a:r>
            <a:r>
              <a:rPr lang="en-US" sz="800">
                <a:solidFill>
                  <a:schemeClr val="dk1"/>
                </a:solidFill>
              </a:rPr>
              <a:t>S</a:t>
            </a:r>
            <a:r>
              <a:rPr lang="en-US" sz="800"/>
              <a:t>ource: The Dump Months: Hollywood's Annual House-Cleaning. Phillips</a:t>
            </a:r>
            <a:endParaRPr sz="800"/>
          </a:p>
          <a:p>
            <a:pPr marL="0" lvl="0" indent="0" algn="l" rtl="0">
              <a:spcBef>
                <a:spcPts val="0"/>
              </a:spcBef>
              <a:spcAft>
                <a:spcPts val="0"/>
              </a:spcAft>
              <a:buNone/>
            </a:pPr>
            <a:r>
              <a:rPr lang="en-US" sz="800"/>
              <a:t>https://www.forbes.com/sites/scottphillips/2023/01/30/the-dump-months-hollywoods-annual-house-cleaning</a:t>
            </a:r>
            <a:endParaRPr sz="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237a01a0fff_0_5"/>
          <p:cNvSpPr txBox="1">
            <a:spLocks noGrp="1"/>
          </p:cNvSpPr>
          <p:nvPr>
            <p:ph type="title"/>
          </p:nvPr>
        </p:nvSpPr>
        <p:spPr>
          <a:xfrm>
            <a:off x="6594975" y="2921550"/>
            <a:ext cx="4812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Overview of Project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g237a01a0fff_6_25"/>
          <p:cNvSpPr txBox="1">
            <a:spLocks noGrp="1"/>
          </p:cNvSpPr>
          <p:nvPr>
            <p:ph type="title"/>
          </p:nvPr>
        </p:nvSpPr>
        <p:spPr>
          <a:xfrm>
            <a:off x="6594975" y="2921550"/>
            <a:ext cx="4812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Overview of Modeling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25aa24c43d8_4_79"/>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3200"/>
              <a:t>Model Selection</a:t>
            </a:r>
            <a:endParaRPr sz="3200"/>
          </a:p>
        </p:txBody>
      </p:sp>
      <p:graphicFrame>
        <p:nvGraphicFramePr>
          <p:cNvPr id="210" name="Google Shape;210;g25aa24c43d8_4_79"/>
          <p:cNvGraphicFramePr/>
          <p:nvPr/>
        </p:nvGraphicFramePr>
        <p:xfrm>
          <a:off x="387350" y="932175"/>
          <a:ext cx="3000000" cy="3000000"/>
        </p:xfrm>
        <a:graphic>
          <a:graphicData uri="http://schemas.openxmlformats.org/drawingml/2006/table">
            <a:tbl>
              <a:tblPr>
                <a:noFill/>
                <a:tableStyleId>{F19B9F21-DE8D-49C6-B5B3-697783319FB7}</a:tableStyleId>
              </a:tblPr>
              <a:tblGrid>
                <a:gridCol w="1765400">
                  <a:extLst>
                    <a:ext uri="{9D8B030D-6E8A-4147-A177-3AD203B41FA5}">
                      <a16:colId xmlns:a16="http://schemas.microsoft.com/office/drawing/2014/main" val="20000"/>
                    </a:ext>
                  </a:extLst>
                </a:gridCol>
                <a:gridCol w="9304075">
                  <a:extLst>
                    <a:ext uri="{9D8B030D-6E8A-4147-A177-3AD203B41FA5}">
                      <a16:colId xmlns:a16="http://schemas.microsoft.com/office/drawing/2014/main" val="20001"/>
                    </a:ext>
                  </a:extLst>
                </a:gridCol>
              </a:tblGrid>
              <a:tr h="914600">
                <a:tc>
                  <a:txBody>
                    <a:bodyPr/>
                    <a:lstStyle/>
                    <a:p>
                      <a:pPr marL="0" lvl="0" indent="0" algn="just" rtl="0">
                        <a:lnSpc>
                          <a:spcPct val="120000"/>
                        </a:lnSpc>
                        <a:spcBef>
                          <a:spcPts val="0"/>
                        </a:spcBef>
                        <a:spcAft>
                          <a:spcPts val="0"/>
                        </a:spcAft>
                        <a:buNone/>
                      </a:pPr>
                      <a:r>
                        <a:rPr lang="en-US" sz="2200" b="1">
                          <a:latin typeface="Nunito"/>
                          <a:ea typeface="Nunito"/>
                          <a:cs typeface="Nunito"/>
                          <a:sym typeface="Nunito"/>
                        </a:rPr>
                        <a:t>Choosing </a:t>
                      </a:r>
                      <a:br>
                        <a:rPr lang="en-US" sz="2200" b="1">
                          <a:latin typeface="Nunito"/>
                          <a:ea typeface="Nunito"/>
                          <a:cs typeface="Nunito"/>
                          <a:sym typeface="Nunito"/>
                        </a:rPr>
                      </a:br>
                      <a:r>
                        <a:rPr lang="en-US" sz="2200" b="1">
                          <a:latin typeface="Nunito"/>
                          <a:ea typeface="Nunito"/>
                          <a:cs typeface="Nunito"/>
                          <a:sym typeface="Nunito"/>
                        </a:rPr>
                        <a:t>the models</a:t>
                      </a:r>
                      <a:endParaRPr sz="2200" b="1">
                        <a:latin typeface="Nunito"/>
                        <a:ea typeface="Nunito"/>
                        <a:cs typeface="Nunito"/>
                        <a:sym typeface="Nunito"/>
                      </a:endParaRPr>
                    </a:p>
                  </a:txBody>
                  <a:tcPr marL="63500" marR="63500" marT="63500" marB="63500"/>
                </a:tc>
                <a:tc>
                  <a:txBody>
                    <a:bodyPr/>
                    <a:lstStyle/>
                    <a:p>
                      <a:pPr marL="0" lvl="0" indent="0" algn="just" rtl="0">
                        <a:lnSpc>
                          <a:spcPct val="120000"/>
                        </a:lnSpc>
                        <a:spcBef>
                          <a:spcPts val="0"/>
                        </a:spcBef>
                        <a:spcAft>
                          <a:spcPts val="0"/>
                        </a:spcAft>
                        <a:buNone/>
                      </a:pPr>
                      <a:r>
                        <a:rPr lang="en-US" sz="2200">
                          <a:latin typeface="Nunito"/>
                          <a:ea typeface="Nunito"/>
                          <a:cs typeface="Nunito"/>
                          <a:sym typeface="Nunito"/>
                        </a:rPr>
                        <a:t>The models chosen to answer the business questions included </a:t>
                      </a:r>
                      <a:r>
                        <a:rPr lang="en-US" sz="2200" u="sng">
                          <a:latin typeface="Nunito"/>
                          <a:ea typeface="Nunito"/>
                          <a:cs typeface="Nunito"/>
                          <a:sym typeface="Nunito"/>
                        </a:rPr>
                        <a:t>multilinear regression</a:t>
                      </a:r>
                      <a:r>
                        <a:rPr lang="en-US" sz="2200">
                          <a:latin typeface="Nunito"/>
                          <a:ea typeface="Nunito"/>
                          <a:cs typeface="Nunito"/>
                          <a:sym typeface="Nunito"/>
                        </a:rPr>
                        <a:t>, </a:t>
                      </a:r>
                      <a:r>
                        <a:rPr lang="en-US" sz="2200" u="sng">
                          <a:latin typeface="Nunito"/>
                          <a:ea typeface="Nunito"/>
                          <a:cs typeface="Nunito"/>
                          <a:sym typeface="Nunito"/>
                        </a:rPr>
                        <a:t>decision trees</a:t>
                      </a:r>
                      <a:r>
                        <a:rPr lang="en-US" sz="2200">
                          <a:latin typeface="Nunito"/>
                          <a:ea typeface="Nunito"/>
                          <a:cs typeface="Nunito"/>
                          <a:sym typeface="Nunito"/>
                        </a:rPr>
                        <a:t> and </a:t>
                      </a:r>
                      <a:r>
                        <a:rPr lang="en-US" sz="2200" u="sng">
                          <a:latin typeface="Nunito"/>
                          <a:ea typeface="Nunito"/>
                          <a:cs typeface="Nunito"/>
                          <a:sym typeface="Nunito"/>
                        </a:rPr>
                        <a:t>gradient boosting algorithms</a:t>
                      </a:r>
                      <a:r>
                        <a:rPr lang="en-US" sz="2200">
                          <a:latin typeface="Nunito"/>
                          <a:ea typeface="Nunito"/>
                          <a:cs typeface="Nunito"/>
                          <a:sym typeface="Nunito"/>
                        </a:rPr>
                        <a:t>.</a:t>
                      </a:r>
                      <a:endParaRPr sz="2200" b="1">
                        <a:latin typeface="Nunito"/>
                        <a:ea typeface="Nunito"/>
                        <a:cs typeface="Nunito"/>
                        <a:sym typeface="Nunito"/>
                      </a:endParaRPr>
                    </a:p>
                  </a:txBody>
                  <a:tcPr marL="63500" marR="63500" marT="63500" marB="63500"/>
                </a:tc>
                <a:extLst>
                  <a:ext uri="{0D108BD9-81ED-4DB2-BD59-A6C34878D82A}">
                    <a16:rowId xmlns:a16="http://schemas.microsoft.com/office/drawing/2014/main" val="10000"/>
                  </a:ext>
                </a:extLst>
              </a:tr>
              <a:tr h="1755825">
                <a:tc>
                  <a:txBody>
                    <a:bodyPr/>
                    <a:lstStyle/>
                    <a:p>
                      <a:pPr marL="0" lvl="0" indent="0" algn="just" rtl="0">
                        <a:lnSpc>
                          <a:spcPct val="120000"/>
                        </a:lnSpc>
                        <a:spcBef>
                          <a:spcPts val="0"/>
                        </a:spcBef>
                        <a:spcAft>
                          <a:spcPts val="0"/>
                        </a:spcAft>
                        <a:buNone/>
                      </a:pPr>
                      <a:r>
                        <a:rPr lang="en-US" sz="2200" b="1">
                          <a:latin typeface="Nunito"/>
                          <a:ea typeface="Nunito"/>
                          <a:cs typeface="Nunito"/>
                          <a:sym typeface="Nunito"/>
                        </a:rPr>
                        <a:t>Training </a:t>
                      </a:r>
                      <a:br>
                        <a:rPr lang="en-US" sz="2200" b="1">
                          <a:latin typeface="Nunito"/>
                          <a:ea typeface="Nunito"/>
                          <a:cs typeface="Nunito"/>
                          <a:sym typeface="Nunito"/>
                        </a:rPr>
                      </a:br>
                      <a:r>
                        <a:rPr lang="en-US" sz="2200" b="1">
                          <a:latin typeface="Nunito"/>
                          <a:ea typeface="Nunito"/>
                          <a:cs typeface="Nunito"/>
                          <a:sym typeface="Nunito"/>
                        </a:rPr>
                        <a:t>the models</a:t>
                      </a:r>
                      <a:endParaRPr sz="2200" b="1">
                        <a:latin typeface="Nunito"/>
                        <a:ea typeface="Nunito"/>
                        <a:cs typeface="Nunito"/>
                        <a:sym typeface="Nunito"/>
                      </a:endParaRPr>
                    </a:p>
                  </a:txBody>
                  <a:tcPr marL="63500" marR="63500" marT="63500" marB="63500"/>
                </a:tc>
                <a:tc>
                  <a:txBody>
                    <a:bodyPr/>
                    <a:lstStyle/>
                    <a:p>
                      <a:pPr marL="0" lvl="0" indent="0" algn="just" rtl="0">
                        <a:lnSpc>
                          <a:spcPct val="120000"/>
                        </a:lnSpc>
                        <a:spcBef>
                          <a:spcPts val="0"/>
                        </a:spcBef>
                        <a:spcAft>
                          <a:spcPts val="0"/>
                        </a:spcAft>
                        <a:buNone/>
                      </a:pPr>
                      <a:r>
                        <a:rPr lang="en-US" sz="2200">
                          <a:latin typeface="Nunito"/>
                          <a:ea typeface="Nunito"/>
                          <a:cs typeface="Nunito"/>
                          <a:sym typeface="Nunito"/>
                        </a:rPr>
                        <a:t>Feature selection methods like </a:t>
                      </a:r>
                      <a:r>
                        <a:rPr lang="en-US" sz="2200" u="sng">
                          <a:latin typeface="Nunito"/>
                          <a:ea typeface="Nunito"/>
                          <a:cs typeface="Nunito"/>
                          <a:sym typeface="Nunito"/>
                        </a:rPr>
                        <a:t>regularization </a:t>
                      </a:r>
                      <a:r>
                        <a:rPr lang="en-US" sz="2200">
                          <a:latin typeface="Nunito"/>
                          <a:ea typeface="Nunito"/>
                          <a:cs typeface="Nunito"/>
                          <a:sym typeface="Nunito"/>
                        </a:rPr>
                        <a:t>can be used to </a:t>
                      </a:r>
                      <a:r>
                        <a:rPr lang="en-US" sz="2200" u="sng">
                          <a:latin typeface="Nunito"/>
                          <a:ea typeface="Nunito"/>
                          <a:cs typeface="Nunito"/>
                          <a:sym typeface="Nunito"/>
                        </a:rPr>
                        <a:t>reduce the number of input variables</a:t>
                      </a:r>
                      <a:r>
                        <a:rPr lang="en-US" sz="2200">
                          <a:latin typeface="Nunito"/>
                          <a:ea typeface="Nunito"/>
                          <a:cs typeface="Nunito"/>
                          <a:sym typeface="Nunito"/>
                        </a:rPr>
                        <a:t> prior to modeling. This helps in minimizing model training time and addressing overfitting concerns. </a:t>
                      </a:r>
                      <a:r>
                        <a:rPr lang="en-US" sz="2200" u="sng">
                          <a:latin typeface="Nunito"/>
                          <a:ea typeface="Nunito"/>
                          <a:cs typeface="Nunito"/>
                          <a:sym typeface="Nunito"/>
                        </a:rPr>
                        <a:t>Cross-validation</a:t>
                      </a:r>
                      <a:r>
                        <a:rPr lang="en-US" sz="2200">
                          <a:latin typeface="Nunito"/>
                          <a:ea typeface="Nunito"/>
                          <a:cs typeface="Nunito"/>
                          <a:sym typeface="Nunito"/>
                        </a:rPr>
                        <a:t> techniques were employed during model training to </a:t>
                      </a:r>
                      <a:r>
                        <a:rPr lang="en-US" sz="2200" u="sng">
                          <a:latin typeface="Nunito"/>
                          <a:ea typeface="Nunito"/>
                          <a:cs typeface="Nunito"/>
                          <a:sym typeface="Nunito"/>
                        </a:rPr>
                        <a:t>prevent overfitting</a:t>
                      </a:r>
                      <a:r>
                        <a:rPr lang="en-US" sz="2200">
                          <a:latin typeface="Nunito"/>
                          <a:ea typeface="Nunito"/>
                          <a:cs typeface="Nunito"/>
                          <a:sym typeface="Nunito"/>
                        </a:rPr>
                        <a:t> and </a:t>
                      </a:r>
                      <a:r>
                        <a:rPr lang="en-US" sz="2200" u="sng">
                          <a:latin typeface="Nunito"/>
                          <a:ea typeface="Nunito"/>
                          <a:cs typeface="Nunito"/>
                          <a:sym typeface="Nunito"/>
                        </a:rPr>
                        <a:t>reduce selection bias</a:t>
                      </a:r>
                      <a:r>
                        <a:rPr lang="en-US" sz="2200">
                          <a:latin typeface="Nunito"/>
                          <a:ea typeface="Nunito"/>
                          <a:cs typeface="Nunito"/>
                          <a:sym typeface="Nunito"/>
                        </a:rPr>
                        <a:t>.</a:t>
                      </a:r>
                      <a:endParaRPr sz="2200" b="1">
                        <a:latin typeface="Nunito"/>
                        <a:ea typeface="Nunito"/>
                        <a:cs typeface="Nunito"/>
                        <a:sym typeface="Nunito"/>
                      </a:endParaRPr>
                    </a:p>
                  </a:txBody>
                  <a:tcPr marL="63500" marR="63500" marT="63500" marB="63500"/>
                </a:tc>
                <a:extLst>
                  <a:ext uri="{0D108BD9-81ED-4DB2-BD59-A6C34878D82A}">
                    <a16:rowId xmlns:a16="http://schemas.microsoft.com/office/drawing/2014/main" val="10001"/>
                  </a:ext>
                </a:extLst>
              </a:tr>
              <a:tr h="1755825">
                <a:tc>
                  <a:txBody>
                    <a:bodyPr/>
                    <a:lstStyle/>
                    <a:p>
                      <a:pPr marL="0" lvl="0" indent="0" algn="just" rtl="0">
                        <a:lnSpc>
                          <a:spcPct val="120000"/>
                        </a:lnSpc>
                        <a:spcBef>
                          <a:spcPts val="0"/>
                        </a:spcBef>
                        <a:spcAft>
                          <a:spcPts val="0"/>
                        </a:spcAft>
                        <a:buNone/>
                      </a:pPr>
                      <a:r>
                        <a:rPr lang="en-US" sz="2200" b="1">
                          <a:latin typeface="Nunito"/>
                          <a:ea typeface="Nunito"/>
                          <a:cs typeface="Nunito"/>
                          <a:sym typeface="Nunito"/>
                        </a:rPr>
                        <a:t>Evaluation</a:t>
                      </a:r>
                      <a:br>
                        <a:rPr lang="en-US" sz="2200" b="1">
                          <a:latin typeface="Nunito"/>
                          <a:ea typeface="Nunito"/>
                          <a:cs typeface="Nunito"/>
                          <a:sym typeface="Nunito"/>
                        </a:rPr>
                      </a:br>
                      <a:r>
                        <a:rPr lang="en-US" sz="2200" b="1">
                          <a:latin typeface="Nunito"/>
                          <a:ea typeface="Nunito"/>
                          <a:cs typeface="Nunito"/>
                          <a:sym typeface="Nunito"/>
                        </a:rPr>
                        <a:t>of models</a:t>
                      </a:r>
                      <a:endParaRPr sz="2200" b="1">
                        <a:latin typeface="Nunito"/>
                        <a:ea typeface="Nunito"/>
                        <a:cs typeface="Nunito"/>
                        <a:sym typeface="Nunito"/>
                      </a:endParaRPr>
                    </a:p>
                    <a:p>
                      <a:pPr marL="0" lvl="0" indent="0" algn="l" rtl="0">
                        <a:spcBef>
                          <a:spcPts val="0"/>
                        </a:spcBef>
                        <a:spcAft>
                          <a:spcPts val="0"/>
                        </a:spcAft>
                        <a:buNone/>
                      </a:pPr>
                      <a:endParaRPr sz="2200" b="1">
                        <a:latin typeface="Nunito"/>
                        <a:ea typeface="Nunito"/>
                        <a:cs typeface="Nunito"/>
                        <a:sym typeface="Nunito"/>
                      </a:endParaRPr>
                    </a:p>
                  </a:txBody>
                  <a:tcPr marL="63500" marR="63500" marT="63500" marB="63500"/>
                </a:tc>
                <a:tc>
                  <a:txBody>
                    <a:bodyPr/>
                    <a:lstStyle/>
                    <a:p>
                      <a:pPr marL="0" lvl="0" indent="0" algn="just" rtl="0">
                        <a:lnSpc>
                          <a:spcPct val="120000"/>
                        </a:lnSpc>
                        <a:spcBef>
                          <a:spcPts val="0"/>
                        </a:spcBef>
                        <a:spcAft>
                          <a:spcPts val="0"/>
                        </a:spcAft>
                        <a:buNone/>
                      </a:pPr>
                      <a:r>
                        <a:rPr lang="en-US" sz="2200">
                          <a:latin typeface="Nunito"/>
                          <a:ea typeface="Nunito"/>
                          <a:cs typeface="Nunito"/>
                          <a:sym typeface="Nunito"/>
                        </a:rPr>
                        <a:t>Depending on the type of problem (classification/regression), the performance of the models will be evaluated using respective metrics. For </a:t>
                      </a:r>
                      <a:r>
                        <a:rPr lang="en-US" sz="2200" u="sng">
                          <a:latin typeface="Nunito"/>
                          <a:ea typeface="Nunito"/>
                          <a:cs typeface="Nunito"/>
                          <a:sym typeface="Nunito"/>
                        </a:rPr>
                        <a:t>classification </a:t>
                      </a:r>
                      <a:r>
                        <a:rPr lang="en-US" sz="2200">
                          <a:latin typeface="Nunito"/>
                          <a:ea typeface="Nunito"/>
                          <a:cs typeface="Nunito"/>
                          <a:sym typeface="Nunito"/>
                        </a:rPr>
                        <a:t>models, we use </a:t>
                      </a:r>
                      <a:r>
                        <a:rPr lang="en-US" sz="2200" u="sng">
                          <a:latin typeface="Nunito"/>
                          <a:ea typeface="Nunito"/>
                          <a:cs typeface="Nunito"/>
                          <a:sym typeface="Nunito"/>
                        </a:rPr>
                        <a:t>accuracy</a:t>
                      </a:r>
                      <a:r>
                        <a:rPr lang="en-US" sz="2200">
                          <a:latin typeface="Nunito"/>
                          <a:ea typeface="Nunito"/>
                          <a:cs typeface="Nunito"/>
                          <a:sym typeface="Nunito"/>
                        </a:rPr>
                        <a:t>, </a:t>
                      </a:r>
                      <a:r>
                        <a:rPr lang="en-US" sz="2200" u="sng">
                          <a:latin typeface="Nunito"/>
                          <a:ea typeface="Nunito"/>
                          <a:cs typeface="Nunito"/>
                          <a:sym typeface="Nunito"/>
                        </a:rPr>
                        <a:t>confusion matrix</a:t>
                      </a:r>
                      <a:r>
                        <a:rPr lang="en-US" sz="2200">
                          <a:latin typeface="Nunito"/>
                          <a:ea typeface="Nunito"/>
                          <a:cs typeface="Nunito"/>
                          <a:sym typeface="Nunito"/>
                        </a:rPr>
                        <a:t>, and </a:t>
                      </a:r>
                      <a:r>
                        <a:rPr lang="en-US" sz="2200" u="sng">
                          <a:latin typeface="Nunito"/>
                          <a:ea typeface="Nunito"/>
                          <a:cs typeface="Nunito"/>
                          <a:sym typeface="Nunito"/>
                        </a:rPr>
                        <a:t>AUC</a:t>
                      </a:r>
                      <a:r>
                        <a:rPr lang="en-US" sz="2200">
                          <a:latin typeface="Nunito"/>
                          <a:ea typeface="Nunito"/>
                          <a:cs typeface="Nunito"/>
                          <a:sym typeface="Nunito"/>
                        </a:rPr>
                        <a:t>. For </a:t>
                      </a:r>
                      <a:r>
                        <a:rPr lang="en-US" sz="2200" u="sng">
                          <a:latin typeface="Nunito"/>
                          <a:ea typeface="Nunito"/>
                          <a:cs typeface="Nunito"/>
                          <a:sym typeface="Nunito"/>
                        </a:rPr>
                        <a:t>regression </a:t>
                      </a:r>
                      <a:r>
                        <a:rPr lang="en-US" sz="2200">
                          <a:latin typeface="Nunito"/>
                          <a:ea typeface="Nunito"/>
                          <a:cs typeface="Nunito"/>
                          <a:sym typeface="Nunito"/>
                        </a:rPr>
                        <a:t>models, we use Root Mean Squared Error (</a:t>
                      </a:r>
                      <a:r>
                        <a:rPr lang="en-US" sz="2200" u="sng">
                          <a:latin typeface="Nunito"/>
                          <a:ea typeface="Nunito"/>
                          <a:cs typeface="Nunito"/>
                          <a:sym typeface="Nunito"/>
                        </a:rPr>
                        <a:t>RMSE</a:t>
                      </a:r>
                      <a:r>
                        <a:rPr lang="en-US" sz="2200">
                          <a:latin typeface="Nunito"/>
                          <a:ea typeface="Nunito"/>
                          <a:cs typeface="Nunito"/>
                          <a:sym typeface="Nunito"/>
                        </a:rPr>
                        <a:t>) and </a:t>
                      </a:r>
                      <a:r>
                        <a:rPr lang="en-US" sz="2200" u="sng">
                          <a:latin typeface="Nunito"/>
                          <a:ea typeface="Nunito"/>
                          <a:cs typeface="Nunito"/>
                          <a:sym typeface="Nunito"/>
                        </a:rPr>
                        <a:t>Adjusted R-Squared</a:t>
                      </a:r>
                      <a:r>
                        <a:rPr lang="en-US" sz="2200">
                          <a:latin typeface="Nunito"/>
                          <a:ea typeface="Nunito"/>
                          <a:cs typeface="Nunito"/>
                          <a:sym typeface="Nunito"/>
                        </a:rPr>
                        <a:t>.</a:t>
                      </a:r>
                      <a:endParaRPr sz="2200" b="1">
                        <a:latin typeface="Nunito"/>
                        <a:ea typeface="Nunito"/>
                        <a:cs typeface="Nunito"/>
                        <a:sym typeface="Nunito"/>
                      </a:endParaRPr>
                    </a:p>
                  </a:txBody>
                  <a:tcPr marL="63500" marR="63500" marT="63500" marB="63500"/>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5aa24c43d8_4_88"/>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Classification Model 1</a:t>
            </a:r>
            <a:endParaRPr/>
          </a:p>
        </p:txBody>
      </p:sp>
      <p:pic>
        <p:nvPicPr>
          <p:cNvPr id="216" name="Google Shape;216;g25aa24c43d8_4_88"/>
          <p:cNvPicPr preferRelativeResize="0"/>
          <p:nvPr/>
        </p:nvPicPr>
        <p:blipFill>
          <a:blip r:embed="rId3">
            <a:alphaModFix/>
          </a:blip>
          <a:stretch>
            <a:fillRect/>
          </a:stretch>
        </p:blipFill>
        <p:spPr>
          <a:xfrm>
            <a:off x="511275" y="1820671"/>
            <a:ext cx="4560050" cy="4573700"/>
          </a:xfrm>
          <a:prstGeom prst="rect">
            <a:avLst/>
          </a:prstGeom>
          <a:noFill/>
          <a:ln>
            <a:noFill/>
          </a:ln>
        </p:spPr>
      </p:pic>
      <p:sp>
        <p:nvSpPr>
          <p:cNvPr id="217" name="Google Shape;217;g25aa24c43d8_4_88"/>
          <p:cNvSpPr txBox="1"/>
          <p:nvPr/>
        </p:nvSpPr>
        <p:spPr>
          <a:xfrm>
            <a:off x="511275" y="1042225"/>
            <a:ext cx="5015400" cy="13359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2200">
                <a:solidFill>
                  <a:schemeClr val="accent1"/>
                </a:solidFill>
                <a:latin typeface="Roboto"/>
                <a:ea typeface="Roboto"/>
                <a:cs typeface="Roboto"/>
                <a:sym typeface="Roboto"/>
              </a:rPr>
              <a:t>Classification Model 1: </a:t>
            </a:r>
            <a:br>
              <a:rPr lang="en-US" sz="2200">
                <a:solidFill>
                  <a:schemeClr val="accent1"/>
                </a:solidFill>
                <a:latin typeface="Roboto"/>
                <a:ea typeface="Roboto"/>
                <a:cs typeface="Roboto"/>
                <a:sym typeface="Roboto"/>
              </a:rPr>
            </a:br>
            <a:r>
              <a:rPr lang="en-US" sz="2200">
                <a:solidFill>
                  <a:schemeClr val="accent1"/>
                </a:solidFill>
                <a:latin typeface="Roboto"/>
                <a:ea typeface="Roboto"/>
                <a:cs typeface="Roboto"/>
                <a:sym typeface="Roboto"/>
              </a:rPr>
              <a:t>Classification Tree for Likelihood of Winning an Oscar</a:t>
            </a:r>
            <a:endParaRPr sz="2200">
              <a:solidFill>
                <a:schemeClr val="accent1"/>
              </a:solidFill>
              <a:latin typeface="Roboto"/>
              <a:ea typeface="Roboto"/>
              <a:cs typeface="Roboto"/>
              <a:sym typeface="Roboto"/>
            </a:endParaRPr>
          </a:p>
        </p:txBody>
      </p:sp>
      <p:sp>
        <p:nvSpPr>
          <p:cNvPr id="218" name="Google Shape;218;g25aa24c43d8_4_88"/>
          <p:cNvSpPr txBox="1"/>
          <p:nvPr/>
        </p:nvSpPr>
        <p:spPr>
          <a:xfrm>
            <a:off x="6269300" y="2367000"/>
            <a:ext cx="5436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Roboto"/>
                <a:ea typeface="Roboto"/>
                <a:cs typeface="Roboto"/>
                <a:sym typeface="Roboto"/>
              </a:rPr>
              <a:t>Features with Higher likelihood of winning Oscars (63%)</a:t>
            </a:r>
            <a:endParaRPr sz="2100">
              <a:latin typeface="Roboto"/>
              <a:ea typeface="Roboto"/>
              <a:cs typeface="Roboto"/>
              <a:sym typeface="Roboto"/>
            </a:endParaRPr>
          </a:p>
          <a:p>
            <a:pPr marL="457200" lvl="0" indent="-361950" algn="l" rtl="0">
              <a:spcBef>
                <a:spcPts val="0"/>
              </a:spcBef>
              <a:spcAft>
                <a:spcPts val="0"/>
              </a:spcAft>
              <a:buSzPts val="2100"/>
              <a:buFont typeface="Roboto"/>
              <a:buChar char="●"/>
            </a:pPr>
            <a:r>
              <a:rPr lang="en-US" sz="2100">
                <a:latin typeface="Roboto"/>
                <a:ea typeface="Roboto"/>
                <a:cs typeface="Roboto"/>
                <a:sym typeface="Roboto"/>
              </a:rPr>
              <a:t>IMDB Rating &gt;7.8</a:t>
            </a:r>
            <a:endParaRPr sz="2100">
              <a:latin typeface="Roboto"/>
              <a:ea typeface="Roboto"/>
              <a:cs typeface="Roboto"/>
              <a:sym typeface="Roboto"/>
            </a:endParaRPr>
          </a:p>
          <a:p>
            <a:pPr marL="457200" lvl="0" indent="-361950" algn="l" rtl="0">
              <a:spcBef>
                <a:spcPts val="0"/>
              </a:spcBef>
              <a:spcAft>
                <a:spcPts val="0"/>
              </a:spcAft>
              <a:buSzPts val="2100"/>
              <a:buFont typeface="Roboto"/>
              <a:buChar char="●"/>
            </a:pPr>
            <a:r>
              <a:rPr lang="en-US" sz="2100">
                <a:latin typeface="Roboto"/>
                <a:ea typeface="Roboto"/>
                <a:cs typeface="Roboto"/>
                <a:sym typeface="Roboto"/>
              </a:rPr>
              <a:t>Genre: Adventure, Animation, Biography, Comedy, Crime or Drama</a:t>
            </a:r>
            <a:endParaRPr sz="2100">
              <a:latin typeface="Roboto"/>
              <a:ea typeface="Roboto"/>
              <a:cs typeface="Roboto"/>
              <a:sym typeface="Roboto"/>
            </a:endParaRPr>
          </a:p>
          <a:p>
            <a:pPr marL="457200" lvl="0" indent="-361950" algn="l" rtl="0">
              <a:spcBef>
                <a:spcPts val="0"/>
              </a:spcBef>
              <a:spcAft>
                <a:spcPts val="0"/>
              </a:spcAft>
              <a:buSzPts val="2100"/>
              <a:buFont typeface="Roboto"/>
              <a:buChar char="●"/>
            </a:pPr>
            <a:r>
              <a:rPr lang="en-US" sz="2100">
                <a:latin typeface="Roboto"/>
                <a:ea typeface="Roboto"/>
                <a:cs typeface="Roboto"/>
                <a:sym typeface="Roboto"/>
              </a:rPr>
              <a:t>MPAA Rating: PG</a:t>
            </a:r>
            <a:endParaRPr sz="21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g237a01a0fff_6_39"/>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Classification Model 1 (Con’t)</a:t>
            </a:r>
            <a:endParaRPr/>
          </a:p>
        </p:txBody>
      </p:sp>
      <p:pic>
        <p:nvPicPr>
          <p:cNvPr id="224" name="Google Shape;224;g237a01a0fff_6_39"/>
          <p:cNvPicPr preferRelativeResize="0"/>
          <p:nvPr/>
        </p:nvPicPr>
        <p:blipFill>
          <a:blip r:embed="rId3">
            <a:alphaModFix/>
          </a:blip>
          <a:stretch>
            <a:fillRect/>
          </a:stretch>
        </p:blipFill>
        <p:spPr>
          <a:xfrm>
            <a:off x="980625" y="2205351"/>
            <a:ext cx="4043100" cy="4055375"/>
          </a:xfrm>
          <a:prstGeom prst="rect">
            <a:avLst/>
          </a:prstGeom>
          <a:noFill/>
          <a:ln>
            <a:noFill/>
          </a:ln>
        </p:spPr>
      </p:pic>
      <p:sp>
        <p:nvSpPr>
          <p:cNvPr id="225" name="Google Shape;225;g237a01a0fff_6_39"/>
          <p:cNvSpPr txBox="1"/>
          <p:nvPr/>
        </p:nvSpPr>
        <p:spPr>
          <a:xfrm>
            <a:off x="553733" y="1227150"/>
            <a:ext cx="4896900" cy="929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2200">
                <a:solidFill>
                  <a:schemeClr val="accent1"/>
                </a:solidFill>
                <a:latin typeface="Roboto"/>
                <a:ea typeface="Roboto"/>
                <a:cs typeface="Roboto"/>
                <a:sym typeface="Roboto"/>
              </a:rPr>
              <a:t>Assessment of Classification Tree Model Quality using ROC/AUC</a:t>
            </a:r>
            <a:endParaRPr sz="2200">
              <a:solidFill>
                <a:schemeClr val="accent1"/>
              </a:solidFill>
              <a:latin typeface="Roboto"/>
              <a:ea typeface="Roboto"/>
              <a:cs typeface="Roboto"/>
              <a:sym typeface="Roboto"/>
            </a:endParaRPr>
          </a:p>
        </p:txBody>
      </p:sp>
      <p:sp>
        <p:nvSpPr>
          <p:cNvPr id="226" name="Google Shape;226;g237a01a0fff_6_39"/>
          <p:cNvSpPr txBox="1"/>
          <p:nvPr/>
        </p:nvSpPr>
        <p:spPr>
          <a:xfrm>
            <a:off x="5599275" y="2528538"/>
            <a:ext cx="54366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latin typeface="Roboto"/>
                <a:ea typeface="Roboto"/>
                <a:cs typeface="Roboto"/>
                <a:sym typeface="Roboto"/>
              </a:rPr>
              <a:t>Accuracy: 0.904; AUC 0.79</a:t>
            </a:r>
            <a:endParaRPr sz="2100">
              <a:latin typeface="Roboto"/>
              <a:ea typeface="Roboto"/>
              <a:cs typeface="Roboto"/>
              <a:sym typeface="Roboto"/>
            </a:endParaRPr>
          </a:p>
        </p:txBody>
      </p:sp>
      <p:graphicFrame>
        <p:nvGraphicFramePr>
          <p:cNvPr id="227" name="Google Shape;227;g237a01a0fff_6_39"/>
          <p:cNvGraphicFramePr/>
          <p:nvPr/>
        </p:nvGraphicFramePr>
        <p:xfrm>
          <a:off x="5218325" y="3628200"/>
          <a:ext cx="3000000" cy="3000000"/>
        </p:xfrm>
        <a:graphic>
          <a:graphicData uri="http://schemas.openxmlformats.org/drawingml/2006/table">
            <a:tbl>
              <a:tblPr>
                <a:noFill/>
                <a:tableStyleId>{F19B9F21-DE8D-49C6-B5B3-697783319FB7}</a:tableStyleId>
              </a:tblPr>
              <a:tblGrid>
                <a:gridCol w="2159000">
                  <a:extLst>
                    <a:ext uri="{9D8B030D-6E8A-4147-A177-3AD203B41FA5}">
                      <a16:colId xmlns:a16="http://schemas.microsoft.com/office/drawing/2014/main" val="20000"/>
                    </a:ext>
                  </a:extLst>
                </a:gridCol>
                <a:gridCol w="2159000">
                  <a:extLst>
                    <a:ext uri="{9D8B030D-6E8A-4147-A177-3AD203B41FA5}">
                      <a16:colId xmlns:a16="http://schemas.microsoft.com/office/drawing/2014/main" val="20001"/>
                    </a:ext>
                  </a:extLst>
                </a:gridCol>
                <a:gridCol w="2159000">
                  <a:extLst>
                    <a:ext uri="{9D8B030D-6E8A-4147-A177-3AD203B41FA5}">
                      <a16:colId xmlns:a16="http://schemas.microsoft.com/office/drawing/2014/main" val="20002"/>
                    </a:ext>
                  </a:extLst>
                </a:gridCol>
              </a:tblGrid>
              <a:tr h="0">
                <a:tc>
                  <a:txBody>
                    <a:bodyPr/>
                    <a:lstStyle/>
                    <a:p>
                      <a:pPr marL="0" lvl="0" indent="0" algn="l" rtl="0">
                        <a:spcBef>
                          <a:spcPts val="0"/>
                        </a:spcBef>
                        <a:spcAft>
                          <a:spcPts val="0"/>
                        </a:spcAft>
                        <a:buNone/>
                      </a:pPr>
                      <a:endParaRPr sz="18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en-US" sz="1800">
                          <a:latin typeface="Nunito"/>
                          <a:ea typeface="Nunito"/>
                          <a:cs typeface="Nunito"/>
                          <a:sym typeface="Nunito"/>
                        </a:rPr>
                        <a:t>Actual No Oscar</a:t>
                      </a:r>
                      <a:endParaRPr sz="18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en-US" sz="1800">
                          <a:latin typeface="Nunito"/>
                          <a:ea typeface="Nunito"/>
                          <a:cs typeface="Nunito"/>
                          <a:sym typeface="Nunito"/>
                        </a:rPr>
                        <a:t>Actual Win Oscar</a:t>
                      </a:r>
                      <a:endParaRPr sz="1800">
                        <a:latin typeface="Nunito"/>
                        <a:ea typeface="Nunito"/>
                        <a:cs typeface="Nunito"/>
                        <a:sym typeface="Nunito"/>
                      </a:endParaRPr>
                    </a:p>
                  </a:txBody>
                  <a:tcPr marL="63500" marR="63500" marT="63500" marB="63500"/>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US" sz="1800">
                          <a:latin typeface="Nunito"/>
                          <a:ea typeface="Nunito"/>
                          <a:cs typeface="Nunito"/>
                          <a:sym typeface="Nunito"/>
                        </a:rPr>
                        <a:t>Predict No Oscar</a:t>
                      </a:r>
                      <a:endParaRPr sz="18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en-US" sz="1800">
                          <a:latin typeface="Nunito"/>
                          <a:ea typeface="Nunito"/>
                          <a:cs typeface="Nunito"/>
                          <a:sym typeface="Nunito"/>
                        </a:rPr>
                        <a:t>5213</a:t>
                      </a:r>
                      <a:endParaRPr sz="18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en-US" sz="1800">
                          <a:latin typeface="Nunito"/>
                          <a:ea typeface="Nunito"/>
                          <a:cs typeface="Nunito"/>
                          <a:sym typeface="Nunito"/>
                        </a:rPr>
                        <a:t>44</a:t>
                      </a:r>
                      <a:endParaRPr sz="1800">
                        <a:latin typeface="Nunito"/>
                        <a:ea typeface="Nunito"/>
                        <a:cs typeface="Nunito"/>
                        <a:sym typeface="Nunito"/>
                      </a:endParaRPr>
                    </a:p>
                  </a:txBody>
                  <a:tcPr marL="63500" marR="63500" marT="63500" marB="63500"/>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US" sz="1800">
                          <a:latin typeface="Nunito"/>
                          <a:ea typeface="Nunito"/>
                          <a:cs typeface="Nunito"/>
                          <a:sym typeface="Nunito"/>
                        </a:rPr>
                        <a:t>Predict Win Oscar</a:t>
                      </a:r>
                      <a:endParaRPr sz="18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en-US" sz="1800">
                          <a:latin typeface="Nunito"/>
                          <a:ea typeface="Nunito"/>
                          <a:cs typeface="Nunito"/>
                          <a:sym typeface="Nunito"/>
                        </a:rPr>
                        <a:t>519</a:t>
                      </a:r>
                      <a:endParaRPr sz="1800">
                        <a:latin typeface="Nunito"/>
                        <a:ea typeface="Nunito"/>
                        <a:cs typeface="Nunito"/>
                        <a:sym typeface="Nunito"/>
                      </a:endParaRPr>
                    </a:p>
                  </a:txBody>
                  <a:tcPr marL="63500" marR="63500" marT="63500" marB="63500"/>
                </a:tc>
                <a:tc>
                  <a:txBody>
                    <a:bodyPr/>
                    <a:lstStyle/>
                    <a:p>
                      <a:pPr marL="0" lvl="0" indent="0" algn="l" rtl="0">
                        <a:spcBef>
                          <a:spcPts val="0"/>
                        </a:spcBef>
                        <a:spcAft>
                          <a:spcPts val="0"/>
                        </a:spcAft>
                        <a:buNone/>
                      </a:pPr>
                      <a:r>
                        <a:rPr lang="en-US" sz="1800">
                          <a:latin typeface="Nunito"/>
                          <a:ea typeface="Nunito"/>
                          <a:cs typeface="Nunito"/>
                          <a:sym typeface="Nunito"/>
                        </a:rPr>
                        <a:t>76</a:t>
                      </a:r>
                      <a:endParaRPr sz="1800">
                        <a:latin typeface="Nunito"/>
                        <a:ea typeface="Nunito"/>
                        <a:cs typeface="Nunito"/>
                        <a:sym typeface="Nunito"/>
                      </a:endParaRPr>
                    </a:p>
                  </a:txBody>
                  <a:tcPr marL="63500" marR="63500" marT="63500" marB="63500"/>
                </a:tc>
                <a:extLst>
                  <a:ext uri="{0D108BD9-81ED-4DB2-BD59-A6C34878D82A}">
                    <a16:rowId xmlns:a16="http://schemas.microsoft.com/office/drawing/2014/main" val="10002"/>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g25aa24c43d8_4_97"/>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Classification Model 2</a:t>
            </a:r>
            <a:endParaRPr/>
          </a:p>
        </p:txBody>
      </p:sp>
      <p:pic>
        <p:nvPicPr>
          <p:cNvPr id="233" name="Google Shape;233;g25aa24c43d8_4_97"/>
          <p:cNvPicPr preferRelativeResize="0"/>
          <p:nvPr/>
        </p:nvPicPr>
        <p:blipFill>
          <a:blip r:embed="rId3">
            <a:alphaModFix/>
          </a:blip>
          <a:stretch>
            <a:fillRect/>
          </a:stretch>
        </p:blipFill>
        <p:spPr>
          <a:xfrm>
            <a:off x="517050" y="2804103"/>
            <a:ext cx="4595250" cy="3043350"/>
          </a:xfrm>
          <a:prstGeom prst="rect">
            <a:avLst/>
          </a:prstGeom>
          <a:noFill/>
          <a:ln>
            <a:noFill/>
          </a:ln>
        </p:spPr>
      </p:pic>
      <p:pic>
        <p:nvPicPr>
          <p:cNvPr id="234" name="Google Shape;234;g25aa24c43d8_4_97"/>
          <p:cNvPicPr preferRelativeResize="0"/>
          <p:nvPr/>
        </p:nvPicPr>
        <p:blipFill>
          <a:blip r:embed="rId4">
            <a:alphaModFix/>
          </a:blip>
          <a:stretch>
            <a:fillRect/>
          </a:stretch>
        </p:blipFill>
        <p:spPr>
          <a:xfrm>
            <a:off x="5423800" y="2178488"/>
            <a:ext cx="3233425" cy="3243850"/>
          </a:xfrm>
          <a:prstGeom prst="rect">
            <a:avLst/>
          </a:prstGeom>
          <a:noFill/>
          <a:ln>
            <a:noFill/>
          </a:ln>
        </p:spPr>
      </p:pic>
      <p:graphicFrame>
        <p:nvGraphicFramePr>
          <p:cNvPr id="235" name="Google Shape;235;g25aa24c43d8_4_97"/>
          <p:cNvGraphicFramePr/>
          <p:nvPr/>
        </p:nvGraphicFramePr>
        <p:xfrm>
          <a:off x="517050" y="1017425"/>
          <a:ext cx="3000000" cy="3000000"/>
        </p:xfrm>
        <a:graphic>
          <a:graphicData uri="http://schemas.openxmlformats.org/drawingml/2006/table">
            <a:tbl>
              <a:tblPr>
                <a:noFill/>
                <a:tableStyleId>{F19B9F21-DE8D-49C6-B5B3-697783319FB7}</a:tableStyleId>
              </a:tblPr>
              <a:tblGrid>
                <a:gridCol w="4102325">
                  <a:extLst>
                    <a:ext uri="{9D8B030D-6E8A-4147-A177-3AD203B41FA5}">
                      <a16:colId xmlns:a16="http://schemas.microsoft.com/office/drawing/2014/main" val="20000"/>
                    </a:ext>
                  </a:extLst>
                </a:gridCol>
                <a:gridCol w="4056850">
                  <a:extLst>
                    <a:ext uri="{9D8B030D-6E8A-4147-A177-3AD203B41FA5}">
                      <a16:colId xmlns:a16="http://schemas.microsoft.com/office/drawing/2014/main" val="20001"/>
                    </a:ext>
                  </a:extLst>
                </a:gridCol>
              </a:tblGrid>
              <a:tr h="0">
                <a:tc>
                  <a:txBody>
                    <a:bodyPr/>
                    <a:lstStyle/>
                    <a:p>
                      <a:pPr marL="0" lvl="0" indent="0" algn="l" rtl="0">
                        <a:spcBef>
                          <a:spcPts val="0"/>
                        </a:spcBef>
                        <a:spcAft>
                          <a:spcPts val="0"/>
                        </a:spcAft>
                        <a:buNone/>
                      </a:pPr>
                      <a:r>
                        <a:rPr lang="en-US" sz="2200" b="1">
                          <a:latin typeface="Roboto"/>
                          <a:ea typeface="Roboto"/>
                          <a:cs typeface="Roboto"/>
                          <a:sym typeface="Roboto"/>
                        </a:rPr>
                        <a:t>Classification Model 2: </a:t>
                      </a:r>
                      <a:r>
                        <a:rPr lang="en-US" sz="2200">
                          <a:latin typeface="Roboto"/>
                          <a:ea typeface="Roboto"/>
                          <a:cs typeface="Roboto"/>
                          <a:sym typeface="Roboto"/>
                        </a:rPr>
                        <a:t>Logistic Regression for Likelihood of Winning an Oscar</a:t>
                      </a:r>
                      <a:endParaRPr sz="2200" b="1">
                        <a:latin typeface="Roboto"/>
                        <a:ea typeface="Roboto"/>
                        <a:cs typeface="Roboto"/>
                        <a:sym typeface="Roboto"/>
                      </a:endParaRPr>
                    </a:p>
                  </a:txBody>
                  <a:tcPr marL="63500" marR="63500" marT="63500" marB="63500"/>
                </a:tc>
                <a:tc>
                  <a:txBody>
                    <a:bodyPr/>
                    <a:lstStyle/>
                    <a:p>
                      <a:pPr marL="0" lvl="0" indent="0" algn="l" rtl="0">
                        <a:lnSpc>
                          <a:spcPct val="120000"/>
                        </a:lnSpc>
                        <a:spcBef>
                          <a:spcPts val="0"/>
                        </a:spcBef>
                        <a:spcAft>
                          <a:spcPts val="0"/>
                        </a:spcAft>
                        <a:buNone/>
                      </a:pPr>
                      <a:r>
                        <a:rPr lang="en-US" sz="2200">
                          <a:latin typeface="Roboto"/>
                          <a:ea typeface="Roboto"/>
                          <a:cs typeface="Roboto"/>
                          <a:sym typeface="Roboto"/>
                        </a:rPr>
                        <a:t>Assess Logistic Regression Model Quality using ROC/AUC</a:t>
                      </a:r>
                      <a:endParaRPr sz="2200" b="1">
                        <a:latin typeface="Roboto"/>
                        <a:ea typeface="Roboto"/>
                        <a:cs typeface="Roboto"/>
                        <a:sym typeface="Roboto"/>
                      </a:endParaRPr>
                    </a:p>
                  </a:txBody>
                  <a:tcPr marL="63500" marR="63500" marT="63500" marB="63500"/>
                </a:tc>
                <a:extLst>
                  <a:ext uri="{0D108BD9-81ED-4DB2-BD59-A6C34878D82A}">
                    <a16:rowId xmlns:a16="http://schemas.microsoft.com/office/drawing/2014/main" val="10000"/>
                  </a:ext>
                </a:extLst>
              </a:tr>
            </a:tbl>
          </a:graphicData>
        </a:graphic>
      </p:graphicFrame>
      <p:pic>
        <p:nvPicPr>
          <p:cNvPr id="236" name="Google Shape;236;g25aa24c43d8_4_97"/>
          <p:cNvPicPr preferRelativeResize="0"/>
          <p:nvPr/>
        </p:nvPicPr>
        <p:blipFill>
          <a:blip r:embed="rId5">
            <a:alphaModFix/>
          </a:blip>
          <a:stretch>
            <a:fillRect/>
          </a:stretch>
        </p:blipFill>
        <p:spPr>
          <a:xfrm>
            <a:off x="5112300" y="5456275"/>
            <a:ext cx="3856425" cy="1401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237a01a0fff_6_50"/>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Classification Model 2 (Con’t)</a:t>
            </a:r>
            <a:endParaRPr/>
          </a:p>
        </p:txBody>
      </p:sp>
      <p:pic>
        <p:nvPicPr>
          <p:cNvPr id="242" name="Google Shape;242;g237a01a0fff_6_50"/>
          <p:cNvPicPr preferRelativeResize="0"/>
          <p:nvPr/>
        </p:nvPicPr>
        <p:blipFill>
          <a:blip r:embed="rId3">
            <a:alphaModFix/>
          </a:blip>
          <a:stretch>
            <a:fillRect/>
          </a:stretch>
        </p:blipFill>
        <p:spPr>
          <a:xfrm>
            <a:off x="467025" y="1073047"/>
            <a:ext cx="6137885" cy="533757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g25aa24c43d8_4_61"/>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Feature Importance Graph</a:t>
            </a:r>
            <a:endParaRPr/>
          </a:p>
        </p:txBody>
      </p:sp>
      <p:pic>
        <p:nvPicPr>
          <p:cNvPr id="248" name="Google Shape;248;g25aa24c43d8_4_61"/>
          <p:cNvPicPr preferRelativeResize="0"/>
          <p:nvPr/>
        </p:nvPicPr>
        <p:blipFill rotWithShape="1">
          <a:blip r:embed="rId3">
            <a:alphaModFix/>
          </a:blip>
          <a:srcRect l="3381" t="3540"/>
          <a:stretch/>
        </p:blipFill>
        <p:spPr>
          <a:xfrm>
            <a:off x="799675" y="1488225"/>
            <a:ext cx="5282431" cy="4388175"/>
          </a:xfrm>
          <a:prstGeom prst="rect">
            <a:avLst/>
          </a:prstGeom>
          <a:noFill/>
          <a:ln>
            <a:noFill/>
          </a:ln>
        </p:spPr>
      </p:pic>
      <p:pic>
        <p:nvPicPr>
          <p:cNvPr id="249" name="Google Shape;249;g25aa24c43d8_4_61"/>
          <p:cNvPicPr preferRelativeResize="0"/>
          <p:nvPr/>
        </p:nvPicPr>
        <p:blipFill rotWithShape="1">
          <a:blip r:embed="rId4">
            <a:alphaModFix/>
          </a:blip>
          <a:srcRect l="4196" t="9477"/>
          <a:stretch/>
        </p:blipFill>
        <p:spPr>
          <a:xfrm>
            <a:off x="6854025" y="1305801"/>
            <a:ext cx="4737350" cy="4501575"/>
          </a:xfrm>
          <a:prstGeom prst="rect">
            <a:avLst/>
          </a:prstGeom>
          <a:noFill/>
          <a:ln>
            <a:noFill/>
          </a:ln>
        </p:spPr>
      </p:pic>
      <p:sp>
        <p:nvSpPr>
          <p:cNvPr id="250" name="Google Shape;250;g25aa24c43d8_4_61"/>
          <p:cNvSpPr txBox="1"/>
          <p:nvPr/>
        </p:nvSpPr>
        <p:spPr>
          <a:xfrm>
            <a:off x="7118725" y="945500"/>
            <a:ext cx="4148400" cy="4617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Clr>
                <a:schemeClr val="dk1"/>
              </a:buClr>
              <a:buSzPts val="1100"/>
              <a:buFont typeface="Arial"/>
              <a:buNone/>
            </a:pPr>
            <a:r>
              <a:rPr lang="en-US" sz="1800" b="1">
                <a:solidFill>
                  <a:srgbClr val="0000FF"/>
                </a:solidFill>
                <a:latin typeface="Nunito"/>
                <a:ea typeface="Nunito"/>
                <a:cs typeface="Nunito"/>
                <a:sym typeface="Nunito"/>
              </a:rPr>
              <a:t>XGBoost</a:t>
            </a:r>
            <a:endParaRPr sz="1800" b="1">
              <a:solidFill>
                <a:srgbClr val="0000FF"/>
              </a:solidFill>
              <a:latin typeface="Nunito"/>
              <a:ea typeface="Nunito"/>
              <a:cs typeface="Nunito"/>
              <a:sym typeface="Nunito"/>
            </a:endParaRPr>
          </a:p>
        </p:txBody>
      </p:sp>
      <p:sp>
        <p:nvSpPr>
          <p:cNvPr id="251" name="Google Shape;251;g25aa24c43d8_4_61"/>
          <p:cNvSpPr txBox="1"/>
          <p:nvPr/>
        </p:nvSpPr>
        <p:spPr>
          <a:xfrm>
            <a:off x="1389825" y="1063225"/>
            <a:ext cx="4148400" cy="461700"/>
          </a:xfrm>
          <a:prstGeom prst="rect">
            <a:avLst/>
          </a:prstGeom>
          <a:noFill/>
          <a:ln>
            <a:noFill/>
          </a:ln>
        </p:spPr>
        <p:txBody>
          <a:bodyPr spcFirstLastPara="1" wrap="square" lIns="91425" tIns="91425" rIns="91425" bIns="91425" anchor="t" anchorCtr="0">
            <a:spAutoFit/>
          </a:bodyPr>
          <a:lstStyle/>
          <a:p>
            <a:pPr marL="0" lvl="0" indent="0" algn="ctr" rtl="0">
              <a:lnSpc>
                <a:spcPct val="120000"/>
              </a:lnSpc>
              <a:spcBef>
                <a:spcPts val="0"/>
              </a:spcBef>
              <a:spcAft>
                <a:spcPts val="0"/>
              </a:spcAft>
              <a:buClr>
                <a:schemeClr val="dk1"/>
              </a:buClr>
              <a:buSzPts val="1100"/>
              <a:buFont typeface="Arial"/>
              <a:buNone/>
            </a:pPr>
            <a:r>
              <a:rPr lang="en-US" sz="1800" b="1">
                <a:solidFill>
                  <a:srgbClr val="0000FF"/>
                </a:solidFill>
                <a:latin typeface="Nunito"/>
                <a:ea typeface="Nunito"/>
                <a:cs typeface="Nunito"/>
                <a:sym typeface="Nunito"/>
              </a:rPr>
              <a:t>Elastic Net</a:t>
            </a:r>
            <a:endParaRPr sz="1800" b="1">
              <a:solidFill>
                <a:srgbClr val="0000FF"/>
              </a:solidFill>
              <a:latin typeface="Nunito"/>
              <a:ea typeface="Nunito"/>
              <a:cs typeface="Nunito"/>
              <a:sym typeface="Nunito"/>
            </a:endParaRPr>
          </a:p>
        </p:txBody>
      </p:sp>
      <p:sp>
        <p:nvSpPr>
          <p:cNvPr id="252" name="Google Shape;252;g25aa24c43d8_4_61"/>
          <p:cNvSpPr txBox="1"/>
          <p:nvPr/>
        </p:nvSpPr>
        <p:spPr>
          <a:xfrm>
            <a:off x="466175" y="5714525"/>
            <a:ext cx="10809900" cy="11061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1600">
                <a:solidFill>
                  <a:srgbClr val="003057"/>
                </a:solidFill>
                <a:latin typeface="Roboto"/>
                <a:ea typeface="Roboto"/>
                <a:cs typeface="Roboto"/>
                <a:sym typeface="Roboto"/>
              </a:rPr>
              <a:t>Elastic Net Regression and XGBoost models identified significant predictors for profitability</a:t>
            </a:r>
            <a:endParaRPr sz="1600">
              <a:solidFill>
                <a:srgbClr val="003057"/>
              </a:solidFill>
              <a:latin typeface="Roboto"/>
              <a:ea typeface="Roboto"/>
              <a:cs typeface="Roboto"/>
              <a:sym typeface="Roboto"/>
            </a:endParaRPr>
          </a:p>
          <a:p>
            <a:pPr marL="0" lvl="0" indent="0" algn="l" rtl="0">
              <a:lnSpc>
                <a:spcPct val="90000"/>
              </a:lnSpc>
              <a:spcBef>
                <a:spcPts val="1000"/>
              </a:spcBef>
              <a:spcAft>
                <a:spcPts val="0"/>
              </a:spcAft>
              <a:buNone/>
            </a:pPr>
            <a:r>
              <a:rPr lang="en-US" sz="1600">
                <a:solidFill>
                  <a:srgbClr val="003057"/>
                </a:solidFill>
                <a:latin typeface="Roboto"/>
                <a:ea typeface="Roboto"/>
                <a:cs typeface="Roboto"/>
                <a:sym typeface="Roboto"/>
              </a:rPr>
              <a:t>Adjusted Budget, Award, and IMDB Rating found to be influential (different order in two models)</a:t>
            </a:r>
            <a:endParaRPr sz="1600">
              <a:solidFill>
                <a:srgbClr val="003057"/>
              </a:solidFill>
              <a:latin typeface="Roboto"/>
              <a:ea typeface="Roboto"/>
              <a:cs typeface="Roboto"/>
              <a:sym typeface="Roboto"/>
            </a:endParaRPr>
          </a:p>
          <a:p>
            <a:pPr marL="0" lvl="0" indent="0" algn="l" rtl="0">
              <a:lnSpc>
                <a:spcPct val="90000"/>
              </a:lnSpc>
              <a:spcBef>
                <a:spcPts val="1000"/>
              </a:spcBef>
              <a:spcAft>
                <a:spcPts val="0"/>
              </a:spcAft>
              <a:buNone/>
            </a:pPr>
            <a:r>
              <a:rPr lang="en-US" sz="1600">
                <a:solidFill>
                  <a:srgbClr val="003057"/>
                </a:solidFill>
                <a:latin typeface="Roboto"/>
                <a:ea typeface="Roboto"/>
                <a:cs typeface="Roboto"/>
                <a:sym typeface="Roboto"/>
              </a:rPr>
              <a:t>Goal: Provide more accurate figures for predicting monetary success and probability of winning awards for movies.</a:t>
            </a:r>
            <a:endParaRPr sz="1600">
              <a:solidFill>
                <a:srgbClr val="003057"/>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25aa24c43d8_4_114"/>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US"/>
              <a:t>Regression Model 1 - Multilinear Regression on Profitability</a:t>
            </a:r>
            <a:endParaRPr/>
          </a:p>
        </p:txBody>
      </p:sp>
      <p:pic>
        <p:nvPicPr>
          <p:cNvPr id="258" name="Google Shape;258;g25aa24c43d8_4_114"/>
          <p:cNvPicPr preferRelativeResize="0"/>
          <p:nvPr/>
        </p:nvPicPr>
        <p:blipFill rotWithShape="1">
          <a:blip r:embed="rId3">
            <a:alphaModFix/>
          </a:blip>
          <a:srcRect t="21042"/>
          <a:stretch/>
        </p:blipFill>
        <p:spPr>
          <a:xfrm>
            <a:off x="1313175" y="1128121"/>
            <a:ext cx="9352699" cy="541789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5aa24c43d8_4_119"/>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Clr>
                <a:schemeClr val="dk1"/>
              </a:buClr>
              <a:buSzPct val="30555"/>
              <a:buFont typeface="Arial"/>
              <a:buNone/>
            </a:pPr>
            <a:r>
              <a:rPr lang="en-US"/>
              <a:t>Regression Model 1 - Multilinear Regression on Profitability</a:t>
            </a:r>
            <a:endParaRPr/>
          </a:p>
        </p:txBody>
      </p:sp>
      <p:pic>
        <p:nvPicPr>
          <p:cNvPr id="264" name="Google Shape;264;g25aa24c43d8_4_119"/>
          <p:cNvPicPr preferRelativeResize="0"/>
          <p:nvPr/>
        </p:nvPicPr>
        <p:blipFill>
          <a:blip r:embed="rId3">
            <a:alphaModFix/>
          </a:blip>
          <a:stretch>
            <a:fillRect/>
          </a:stretch>
        </p:blipFill>
        <p:spPr>
          <a:xfrm>
            <a:off x="387350" y="974747"/>
            <a:ext cx="5516038" cy="533757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g237a01a0fff_6_63"/>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Regression Model 2 - Elastic Net on Profitability</a:t>
            </a:r>
            <a:endParaRPr/>
          </a:p>
        </p:txBody>
      </p:sp>
      <p:pic>
        <p:nvPicPr>
          <p:cNvPr id="270" name="Google Shape;270;g237a01a0fff_6_63"/>
          <p:cNvPicPr preferRelativeResize="0"/>
          <p:nvPr/>
        </p:nvPicPr>
        <p:blipFill rotWithShape="1">
          <a:blip r:embed="rId3">
            <a:alphaModFix/>
          </a:blip>
          <a:srcRect t="63235"/>
          <a:stretch/>
        </p:blipFill>
        <p:spPr>
          <a:xfrm>
            <a:off x="119100" y="1027375"/>
            <a:ext cx="7132750" cy="2081599"/>
          </a:xfrm>
          <a:prstGeom prst="rect">
            <a:avLst/>
          </a:prstGeom>
          <a:noFill/>
          <a:ln>
            <a:noFill/>
          </a:ln>
        </p:spPr>
      </p:pic>
      <p:pic>
        <p:nvPicPr>
          <p:cNvPr id="271" name="Google Shape;271;g237a01a0fff_6_63"/>
          <p:cNvPicPr preferRelativeResize="0"/>
          <p:nvPr/>
        </p:nvPicPr>
        <p:blipFill rotWithShape="1">
          <a:blip r:embed="rId3">
            <a:alphaModFix/>
          </a:blip>
          <a:srcRect l="51138" t="1347" r="2665" b="35980"/>
          <a:stretch/>
        </p:blipFill>
        <p:spPr>
          <a:xfrm>
            <a:off x="7404250" y="1013500"/>
            <a:ext cx="4485950" cy="4831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6"/>
        <p:cNvGrpSpPr/>
        <p:nvPr/>
      </p:nvGrpSpPr>
      <p:grpSpPr>
        <a:xfrm>
          <a:off x="0" y="0"/>
          <a:ext cx="0" cy="0"/>
          <a:chOff x="0" y="0"/>
          <a:chExt cx="0" cy="0"/>
        </a:xfrm>
      </p:grpSpPr>
      <p:sp>
        <p:nvSpPr>
          <p:cNvPr id="87" name="Google Shape;87;g22ea0386961_0_0"/>
          <p:cNvSpPr txBox="1">
            <a:spLocks noGrp="1"/>
          </p:cNvSpPr>
          <p:nvPr>
            <p:ph type="title"/>
          </p:nvPr>
        </p:nvSpPr>
        <p:spPr>
          <a:xfrm>
            <a:off x="381000" y="200722"/>
            <a:ext cx="11430000" cy="1014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A7934B"/>
              </a:buClr>
              <a:buSzPct val="100000"/>
              <a:buFont typeface="Roboto"/>
              <a:buNone/>
            </a:pPr>
            <a:r>
              <a:rPr lang="en-US"/>
              <a:t>Decreasing Revenue growth rate for entertainment and media industry; Movies harder to obtain profitability</a:t>
            </a:r>
            <a:endParaRPr/>
          </a:p>
        </p:txBody>
      </p:sp>
      <p:pic>
        <p:nvPicPr>
          <p:cNvPr id="88" name="Google Shape;88;g22ea0386961_0_0"/>
          <p:cNvPicPr preferRelativeResize="0"/>
          <p:nvPr/>
        </p:nvPicPr>
        <p:blipFill rotWithShape="1">
          <a:blip r:embed="rId4">
            <a:alphaModFix/>
          </a:blip>
          <a:srcRect/>
          <a:stretch/>
        </p:blipFill>
        <p:spPr>
          <a:xfrm>
            <a:off x="242248" y="1304550"/>
            <a:ext cx="6918101" cy="5088301"/>
          </a:xfrm>
          <a:prstGeom prst="rect">
            <a:avLst/>
          </a:prstGeom>
          <a:noFill/>
          <a:ln>
            <a:noFill/>
          </a:ln>
        </p:spPr>
      </p:pic>
      <p:sp>
        <p:nvSpPr>
          <p:cNvPr id="89" name="Google Shape;89;g22ea0386961_0_0"/>
          <p:cNvSpPr txBox="1">
            <a:spLocks noGrp="1"/>
          </p:cNvSpPr>
          <p:nvPr>
            <p:ph type="body" idx="1"/>
          </p:nvPr>
        </p:nvSpPr>
        <p:spPr>
          <a:xfrm>
            <a:off x="7455600" y="1526550"/>
            <a:ext cx="4654800" cy="4467000"/>
          </a:xfrm>
          <a:prstGeom prst="rect">
            <a:avLst/>
          </a:prstGeom>
          <a:noFill/>
          <a:ln>
            <a:noFill/>
          </a:ln>
        </p:spPr>
        <p:txBody>
          <a:bodyPr spcFirstLastPara="1" wrap="square" lIns="91425" tIns="45700" rIns="91425" bIns="45700" anchor="t" anchorCtr="0">
            <a:normAutofit lnSpcReduction="10000"/>
          </a:bodyPr>
          <a:lstStyle/>
          <a:p>
            <a:pPr marL="228600" lvl="0" indent="-190500" algn="l" rtl="0">
              <a:lnSpc>
                <a:spcPct val="90000"/>
              </a:lnSpc>
              <a:spcBef>
                <a:spcPts val="0"/>
              </a:spcBef>
              <a:spcAft>
                <a:spcPts val="0"/>
              </a:spcAft>
              <a:buClr>
                <a:srgbClr val="003057"/>
              </a:buClr>
              <a:buSzPts val="2200"/>
              <a:buChar char="•"/>
            </a:pPr>
            <a:r>
              <a:rPr lang="en-US" sz="2200"/>
              <a:t>Total global entertainment and media (E&amp;M) revenue rose 5.4% in 2022, to </a:t>
            </a:r>
            <a:r>
              <a:rPr lang="en-US" sz="2200">
                <a:solidFill>
                  <a:srgbClr val="00B050"/>
                </a:solidFill>
              </a:rPr>
              <a:t>US$2.32 trillion. </a:t>
            </a:r>
            <a:r>
              <a:rPr lang="en-US" sz="2200"/>
              <a:t>That represents a sharp deceleration from the 10.6% growth rate in 2021, when economies and industries globally were starting to rebound from the upheaval caused by the covid-19 pandemic.</a:t>
            </a:r>
            <a:endParaRPr sz="2200"/>
          </a:p>
          <a:p>
            <a:pPr marL="457200" lvl="0" indent="0" algn="l" rtl="0">
              <a:lnSpc>
                <a:spcPct val="90000"/>
              </a:lnSpc>
              <a:spcBef>
                <a:spcPts val="0"/>
              </a:spcBef>
              <a:spcAft>
                <a:spcPts val="0"/>
              </a:spcAft>
              <a:buNone/>
            </a:pPr>
            <a:endParaRPr sz="2200"/>
          </a:p>
          <a:p>
            <a:pPr marL="228600" lvl="0" indent="-190500" algn="l" rtl="0">
              <a:lnSpc>
                <a:spcPct val="90000"/>
              </a:lnSpc>
              <a:spcBef>
                <a:spcPts val="0"/>
              </a:spcBef>
              <a:spcAft>
                <a:spcPts val="0"/>
              </a:spcAft>
              <a:buClr>
                <a:srgbClr val="003057"/>
              </a:buClr>
              <a:buSzPts val="2200"/>
              <a:buChar char="•"/>
            </a:pPr>
            <a:r>
              <a:rPr lang="en-US" sz="2200"/>
              <a:t>PwC forecasts declining rate of growth for the next 5 years with terminal growth rate at </a:t>
            </a:r>
            <a:r>
              <a:rPr lang="en-US" sz="2200">
                <a:solidFill>
                  <a:srgbClr val="FF0000"/>
                </a:solidFill>
              </a:rPr>
              <a:t>2.8%</a:t>
            </a:r>
            <a:r>
              <a:rPr lang="en-US" sz="2200"/>
              <a:t>; lower than International Monetary Fund (“IMF”) projection of global economy growth at 3.1%</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g25ad5748b50_1_527"/>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Regression Model 3 - XGBoost on Profitability</a:t>
            </a:r>
            <a:endParaRPr/>
          </a:p>
        </p:txBody>
      </p:sp>
      <p:pic>
        <p:nvPicPr>
          <p:cNvPr id="277" name="Google Shape;277;g25ad5748b50_1_527"/>
          <p:cNvPicPr preferRelativeResize="0"/>
          <p:nvPr/>
        </p:nvPicPr>
        <p:blipFill>
          <a:blip r:embed="rId3">
            <a:alphaModFix/>
          </a:blip>
          <a:stretch>
            <a:fillRect/>
          </a:stretch>
        </p:blipFill>
        <p:spPr>
          <a:xfrm>
            <a:off x="484175" y="1215625"/>
            <a:ext cx="8976401" cy="5394949"/>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g237a01a0fff_6_89"/>
          <p:cNvSpPr txBox="1">
            <a:spLocks noGrp="1"/>
          </p:cNvSpPr>
          <p:nvPr>
            <p:ph type="title"/>
          </p:nvPr>
        </p:nvSpPr>
        <p:spPr>
          <a:xfrm>
            <a:off x="381000" y="200722"/>
            <a:ext cx="11430000" cy="1014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Conclusion</a:t>
            </a:r>
            <a:endParaRPr/>
          </a:p>
        </p:txBody>
      </p:sp>
      <p:sp>
        <p:nvSpPr>
          <p:cNvPr id="283" name="Google Shape;283;g237a01a0fff_6_89"/>
          <p:cNvSpPr txBox="1"/>
          <p:nvPr/>
        </p:nvSpPr>
        <p:spPr>
          <a:xfrm>
            <a:off x="514475" y="951150"/>
            <a:ext cx="115176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latin typeface="Roboto"/>
                <a:ea typeface="Roboto"/>
                <a:cs typeface="Roboto"/>
                <a:sym typeface="Roboto"/>
              </a:rPr>
              <a:t>We used four models - Classification Trees, Logistic Regression, Multilinear Regression (Gradient Boosting) and Elastic-Net Regression. </a:t>
            </a:r>
            <a:endParaRPr sz="1800">
              <a:latin typeface="Roboto"/>
              <a:ea typeface="Roboto"/>
              <a:cs typeface="Roboto"/>
              <a:sym typeface="Roboto"/>
            </a:endParaRPr>
          </a:p>
          <a:p>
            <a:pPr marL="0" lvl="0" indent="0" algn="l" rtl="0">
              <a:spcBef>
                <a:spcPts val="0"/>
              </a:spcBef>
              <a:spcAft>
                <a:spcPts val="0"/>
              </a:spcAft>
              <a:buNone/>
            </a:pPr>
            <a:r>
              <a:rPr lang="en-US" sz="1800">
                <a:latin typeface="Roboto"/>
                <a:ea typeface="Roboto"/>
                <a:cs typeface="Roboto"/>
                <a:sym typeface="Roboto"/>
              </a:rPr>
              <a:t>The reason for the model choices is that our team wanted two models for predicting Oscar likelihood, and two models for predicting profitability.</a:t>
            </a:r>
            <a:endParaRPr sz="1800">
              <a:latin typeface="Roboto"/>
              <a:ea typeface="Roboto"/>
              <a:cs typeface="Roboto"/>
              <a:sym typeface="Roboto"/>
            </a:endParaRPr>
          </a:p>
          <a:p>
            <a:pPr marL="0" lvl="0" indent="0" algn="l" rtl="0">
              <a:spcBef>
                <a:spcPts val="0"/>
              </a:spcBef>
              <a:spcAft>
                <a:spcPts val="0"/>
              </a:spcAft>
              <a:buNone/>
            </a:pPr>
            <a:r>
              <a:rPr lang="en-US" sz="1800">
                <a:latin typeface="Roboto"/>
                <a:ea typeface="Roboto"/>
                <a:cs typeface="Roboto"/>
                <a:sym typeface="Roboto"/>
              </a:rPr>
              <a:t>Out of all our models, the Classification Tree performed the best for award prediction &amp; XGBoost best for profitability prediction.</a:t>
            </a:r>
            <a:endParaRPr sz="1800">
              <a:latin typeface="Roboto"/>
              <a:ea typeface="Roboto"/>
              <a:cs typeface="Roboto"/>
              <a:sym typeface="Roboto"/>
            </a:endParaRPr>
          </a:p>
          <a:p>
            <a:pPr marL="0" lvl="0" indent="0" algn="l" rtl="0">
              <a:spcBef>
                <a:spcPts val="0"/>
              </a:spcBef>
              <a:spcAft>
                <a:spcPts val="0"/>
              </a:spcAft>
              <a:buNone/>
            </a:pPr>
            <a:r>
              <a:rPr lang="en-US" sz="1800">
                <a:latin typeface="Roboto"/>
                <a:ea typeface="Roboto"/>
                <a:cs typeface="Roboto"/>
                <a:sym typeface="Roboto"/>
              </a:rPr>
              <a:t>From our model outputs we can conclude the following</a:t>
            </a:r>
            <a:endParaRPr sz="1800">
              <a:latin typeface="Roboto"/>
              <a:ea typeface="Roboto"/>
              <a:cs typeface="Roboto"/>
              <a:sym typeface="Roboto"/>
            </a:endParaRPr>
          </a:p>
        </p:txBody>
      </p:sp>
      <p:pic>
        <p:nvPicPr>
          <p:cNvPr id="284" name="Google Shape;284;g237a01a0fff_6_89"/>
          <p:cNvPicPr preferRelativeResize="0"/>
          <p:nvPr/>
        </p:nvPicPr>
        <p:blipFill>
          <a:blip r:embed="rId3">
            <a:alphaModFix/>
          </a:blip>
          <a:stretch>
            <a:fillRect/>
          </a:stretch>
        </p:blipFill>
        <p:spPr>
          <a:xfrm>
            <a:off x="6256500" y="3897375"/>
            <a:ext cx="3876675" cy="2495550"/>
          </a:xfrm>
          <a:prstGeom prst="rect">
            <a:avLst/>
          </a:prstGeom>
          <a:noFill/>
          <a:ln>
            <a:noFill/>
          </a:ln>
        </p:spPr>
      </p:pic>
      <p:sp>
        <p:nvSpPr>
          <p:cNvPr id="285" name="Google Shape;285;g237a01a0fff_6_89"/>
          <p:cNvSpPr txBox="1"/>
          <p:nvPr/>
        </p:nvSpPr>
        <p:spPr>
          <a:xfrm>
            <a:off x="5814188" y="3058200"/>
            <a:ext cx="4761300" cy="10158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None/>
            </a:pPr>
            <a:r>
              <a:rPr lang="en-US" sz="1800">
                <a:solidFill>
                  <a:schemeClr val="dk1"/>
                </a:solidFill>
                <a:latin typeface="Roboto"/>
                <a:ea typeface="Roboto"/>
                <a:cs typeface="Roboto"/>
                <a:sym typeface="Roboto"/>
              </a:rPr>
              <a:t>B) The following parameters would give the highest likelihood of winning an Oscars (63%).</a:t>
            </a:r>
            <a:endParaRPr sz="1800">
              <a:latin typeface="Roboto"/>
              <a:ea typeface="Roboto"/>
              <a:cs typeface="Roboto"/>
              <a:sym typeface="Roboto"/>
            </a:endParaRPr>
          </a:p>
        </p:txBody>
      </p:sp>
      <p:sp>
        <p:nvSpPr>
          <p:cNvPr id="286" name="Google Shape;286;g237a01a0fff_6_89"/>
          <p:cNvSpPr txBox="1"/>
          <p:nvPr/>
        </p:nvSpPr>
        <p:spPr>
          <a:xfrm>
            <a:off x="809475" y="3058200"/>
            <a:ext cx="3424200" cy="1015800"/>
          </a:xfrm>
          <a:prstGeom prst="rect">
            <a:avLst/>
          </a:prstGeom>
          <a:noFill/>
          <a:ln>
            <a:noFill/>
          </a:ln>
        </p:spPr>
        <p:txBody>
          <a:bodyPr spcFirstLastPara="1" wrap="square" lIns="91425" tIns="91425" rIns="91425" bIns="91425" anchor="t" anchorCtr="0">
            <a:spAutoFit/>
          </a:bodyPr>
          <a:lstStyle/>
          <a:p>
            <a:pPr marL="400050" lvl="0" indent="-171450" algn="l" rtl="0">
              <a:spcBef>
                <a:spcPts val="0"/>
              </a:spcBef>
              <a:spcAft>
                <a:spcPts val="0"/>
              </a:spcAft>
              <a:buClr>
                <a:schemeClr val="dk1"/>
              </a:buClr>
              <a:buSzPts val="1800"/>
              <a:buFont typeface="Roboto"/>
              <a:buAutoNum type="alphaUcParenR"/>
            </a:pPr>
            <a:r>
              <a:rPr lang="en-US" sz="1800">
                <a:solidFill>
                  <a:schemeClr val="dk1"/>
                </a:solidFill>
                <a:latin typeface="Roboto"/>
                <a:ea typeface="Roboto"/>
                <a:cs typeface="Roboto"/>
                <a:sym typeface="Roboto"/>
              </a:rPr>
              <a:t>The following parameters would help predict profitability the best</a:t>
            </a:r>
            <a:endParaRPr sz="1800">
              <a:latin typeface="Roboto"/>
              <a:ea typeface="Roboto"/>
              <a:cs typeface="Roboto"/>
              <a:sym typeface="Roboto"/>
            </a:endParaRPr>
          </a:p>
        </p:txBody>
      </p:sp>
      <p:sp>
        <p:nvSpPr>
          <p:cNvPr id="287" name="Google Shape;287;g237a01a0fff_6_89"/>
          <p:cNvSpPr txBox="1"/>
          <p:nvPr/>
        </p:nvSpPr>
        <p:spPr>
          <a:xfrm>
            <a:off x="711150" y="4029150"/>
            <a:ext cx="5272500" cy="2232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500" b="1">
                <a:solidFill>
                  <a:schemeClr val="dk1"/>
                </a:solidFill>
                <a:latin typeface="Nunito"/>
                <a:ea typeface="Nunito"/>
                <a:cs typeface="Nunito"/>
                <a:sym typeface="Nunito"/>
              </a:rPr>
              <a:t>Budget,  IMDB.Rating, Award</a:t>
            </a:r>
            <a:endParaRPr sz="2500" b="1">
              <a:solidFill>
                <a:schemeClr val="dk1"/>
              </a:solidFill>
              <a:latin typeface="Nunito"/>
              <a:ea typeface="Nunito"/>
              <a:cs typeface="Nunito"/>
              <a:sym typeface="Nunito"/>
            </a:endParaRPr>
          </a:p>
          <a:p>
            <a:pPr marL="0" lvl="0" indent="0" algn="l" rtl="0">
              <a:spcBef>
                <a:spcPts val="0"/>
              </a:spcBef>
              <a:spcAft>
                <a:spcPts val="0"/>
              </a:spcAft>
              <a:buNone/>
            </a:pPr>
            <a:r>
              <a:rPr lang="en-US" sz="1800">
                <a:solidFill>
                  <a:schemeClr val="dk1"/>
                </a:solidFill>
                <a:latin typeface="Nunito"/>
                <a:ea typeface="Nunito"/>
                <a:cs typeface="Nunito"/>
                <a:sym typeface="Nunito"/>
              </a:rPr>
              <a:t>All our models affirm our intuition that a higher budget will lead to better Return On Investment (ROI). Also,  PG film would mean more accessibility and hence a higher viewership. Also confirmed in our EDA, the later month will contribute to more movie success.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g22b16a0e365_0_0"/>
          <p:cNvSpPr txBox="1">
            <a:spLocks noGrp="1"/>
          </p:cNvSpPr>
          <p:nvPr>
            <p:ph type="body" idx="1"/>
          </p:nvPr>
        </p:nvSpPr>
        <p:spPr>
          <a:xfrm>
            <a:off x="381000" y="1215485"/>
            <a:ext cx="11430000" cy="4225800"/>
          </a:xfrm>
          <a:prstGeom prst="rect">
            <a:avLst/>
          </a:prstGeom>
          <a:noFill/>
          <a:ln>
            <a:noFill/>
          </a:ln>
        </p:spPr>
        <p:txBody>
          <a:bodyPr spcFirstLastPara="1" wrap="square" lIns="91425" tIns="45700" rIns="91425" bIns="45700" anchor="t" anchorCtr="0">
            <a:noAutofit/>
          </a:bodyPr>
          <a:lstStyle/>
          <a:p>
            <a:pPr marL="457200" lvl="0" indent="-336581" algn="l" rtl="0">
              <a:lnSpc>
                <a:spcPct val="100000"/>
              </a:lnSpc>
              <a:spcBef>
                <a:spcPts val="1000"/>
              </a:spcBef>
              <a:spcAft>
                <a:spcPts val="0"/>
              </a:spcAft>
              <a:buSzPts val="1700"/>
              <a:buChar char="●"/>
            </a:pPr>
            <a:r>
              <a:rPr lang="en-US" sz="1700"/>
              <a:t>Sundaram, S. (2006). Profitability study of MPAA rated movies. </a:t>
            </a:r>
            <a:r>
              <a:rPr lang="en-US" sz="1700" i="1"/>
              <a:t>Seidman Business Review, 12</a:t>
            </a:r>
            <a:r>
              <a:rPr lang="en-US" sz="1700"/>
              <a:t>(1), 6. </a:t>
            </a:r>
            <a:r>
              <a:rPr lang="en-US" sz="1700" u="sng">
                <a:solidFill>
                  <a:schemeClr val="hlink"/>
                </a:solidFill>
                <a:hlinkClick r:id="rId3"/>
              </a:rPr>
              <a:t>https://scholarworks.gvsu.edu/cgi/viewcontent.cgi?article=1021&amp;context=sbr</a:t>
            </a:r>
            <a:endParaRPr sz="1700"/>
          </a:p>
          <a:p>
            <a:pPr marL="457200" lvl="0" indent="-336581" algn="l" rtl="0">
              <a:lnSpc>
                <a:spcPct val="100000"/>
              </a:lnSpc>
              <a:spcBef>
                <a:spcPts val="0"/>
              </a:spcBef>
              <a:spcAft>
                <a:spcPts val="0"/>
              </a:spcAft>
              <a:buSzPts val="1700"/>
              <a:buChar char="●"/>
            </a:pPr>
            <a:r>
              <a:rPr lang="en-US" sz="1700"/>
              <a:t>Wallström, K., &amp; Wahlgren, M. (2018). What are the main factors affecting movie profitability? </a:t>
            </a:r>
            <a:r>
              <a:rPr lang="en-US" sz="1700" i="1"/>
              <a:t>KTH Royal Institute of Technology. </a:t>
            </a:r>
            <a:r>
              <a:rPr lang="en-US" sz="1700" u="sng">
                <a:solidFill>
                  <a:schemeClr val="hlink"/>
                </a:solidFill>
                <a:hlinkClick r:id="rId4"/>
              </a:rPr>
              <a:t>https://www.diva-portal.org/smash/get/diva2:1211390/FULLTEXT01.pdf</a:t>
            </a:r>
            <a:endParaRPr sz="1700"/>
          </a:p>
          <a:p>
            <a:pPr marL="457200" lvl="0" indent="-336581" algn="l" rtl="0">
              <a:lnSpc>
                <a:spcPct val="100000"/>
              </a:lnSpc>
              <a:spcBef>
                <a:spcPts val="0"/>
              </a:spcBef>
              <a:spcAft>
                <a:spcPts val="0"/>
              </a:spcAft>
              <a:buSzPts val="1700"/>
              <a:buChar char="●"/>
            </a:pPr>
            <a:r>
              <a:rPr lang="en-US" sz="1700"/>
              <a:t>Hennig-Thurau, T., Houston, M. B., &amp; Walsh, G. (2007). Determinants of motion picture box office and profitability: an interrelationship approach. </a:t>
            </a:r>
            <a:r>
              <a:rPr lang="en-US" sz="1700" i="1"/>
              <a:t>Review of Managerial Science, 1</a:t>
            </a:r>
            <a:r>
              <a:rPr lang="en-US" sz="1700"/>
              <a:t>, 65-92. </a:t>
            </a:r>
            <a:r>
              <a:rPr lang="en-US" sz="1700" u="sng">
                <a:solidFill>
                  <a:schemeClr val="hlink"/>
                </a:solidFill>
                <a:hlinkClick r:id="rId5"/>
              </a:rPr>
              <a:t>https://www.marketingcenter.de/sites/mcm/files/downloads/research/lmm/literature/hennig-thurau_et_al._2007_rms_determinants_of_motion_picture_box_office_and_profitability_an_interrelationship_approach.pdf</a:t>
            </a:r>
            <a:endParaRPr sz="1700"/>
          </a:p>
          <a:p>
            <a:pPr marL="457200" lvl="0" indent="-336581" algn="l" rtl="0">
              <a:lnSpc>
                <a:spcPct val="100000"/>
              </a:lnSpc>
              <a:spcBef>
                <a:spcPts val="0"/>
              </a:spcBef>
              <a:spcAft>
                <a:spcPts val="0"/>
              </a:spcAft>
              <a:buSzPts val="1700"/>
              <a:buChar char="●"/>
            </a:pPr>
            <a:r>
              <a:rPr lang="en-US" sz="1700"/>
              <a:t>PricewaterhouseCoopers. (n.d.). Global Entertainment and Media Outlook 2023–2027. PwC.</a:t>
            </a:r>
            <a:endParaRPr sz="1700"/>
          </a:p>
          <a:p>
            <a:pPr marL="457200" lvl="0" indent="0" algn="l" rtl="0">
              <a:lnSpc>
                <a:spcPct val="100000"/>
              </a:lnSpc>
              <a:spcBef>
                <a:spcPts val="1000"/>
              </a:spcBef>
              <a:spcAft>
                <a:spcPts val="0"/>
              </a:spcAft>
              <a:buSzPts val="1946"/>
              <a:buNone/>
            </a:pPr>
            <a:r>
              <a:rPr lang="en-US" sz="1700" u="sng">
                <a:solidFill>
                  <a:schemeClr val="hlink"/>
                </a:solidFill>
                <a:hlinkClick r:id="rId6"/>
              </a:rPr>
              <a:t>https://www.pwc.com/gx/en/industries/tmt/media/outlook/insights-and-perspectives.html</a:t>
            </a:r>
            <a:endParaRPr sz="1700"/>
          </a:p>
          <a:p>
            <a:pPr marL="457200" lvl="0" indent="-336581" algn="l" rtl="0">
              <a:lnSpc>
                <a:spcPct val="100000"/>
              </a:lnSpc>
              <a:spcBef>
                <a:spcPts val="0"/>
              </a:spcBef>
              <a:spcAft>
                <a:spcPts val="0"/>
              </a:spcAft>
              <a:buSzPts val="1700"/>
              <a:buChar char="●"/>
            </a:pPr>
            <a:r>
              <a:rPr lang="en-US" sz="1700"/>
              <a:t>The Dump Months: Hollywood's Annual House-Cleaning. Phillips</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US" sz="1700" u="sng">
                <a:solidFill>
                  <a:schemeClr val="hlink"/>
                </a:solidFill>
                <a:hlinkClick r:id="rId7"/>
              </a:rPr>
              <a:t>https://www.forbes.com/sites/scottphillips/2023/01/30/the-dump-months-hollywoods-annual-house-cleaning</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1000"/>
              </a:spcBef>
              <a:spcAft>
                <a:spcPts val="0"/>
              </a:spcAft>
              <a:buSzPts val="1946"/>
              <a:buNone/>
            </a:pPr>
            <a:endParaRPr sz="1700"/>
          </a:p>
        </p:txBody>
      </p:sp>
      <p:sp>
        <p:nvSpPr>
          <p:cNvPr id="293" name="Google Shape;293;g22b16a0e365_0_0"/>
          <p:cNvSpPr txBox="1">
            <a:spLocks noGrp="1"/>
          </p:cNvSpPr>
          <p:nvPr>
            <p:ph type="title"/>
          </p:nvPr>
        </p:nvSpPr>
        <p:spPr>
          <a:xfrm>
            <a:off x="381000" y="200722"/>
            <a:ext cx="11430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en-US"/>
              <a:t>References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3"/>
        <p:cNvGrpSpPr/>
        <p:nvPr/>
      </p:nvGrpSpPr>
      <p:grpSpPr>
        <a:xfrm>
          <a:off x="0" y="0"/>
          <a:ext cx="0" cy="0"/>
          <a:chOff x="0" y="0"/>
          <a:chExt cx="0" cy="0"/>
        </a:xfrm>
      </p:grpSpPr>
      <p:sp>
        <p:nvSpPr>
          <p:cNvPr id="94" name="Google Shape;94;g22ea0386961_0_19"/>
          <p:cNvSpPr txBox="1">
            <a:spLocks noGrp="1"/>
          </p:cNvSpPr>
          <p:nvPr>
            <p:ph type="title"/>
          </p:nvPr>
        </p:nvSpPr>
        <p:spPr>
          <a:xfrm>
            <a:off x="381000" y="200722"/>
            <a:ext cx="11430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7934B"/>
              </a:buClr>
              <a:buSzPts val="3600"/>
              <a:buFont typeface="Roboto"/>
              <a:buNone/>
            </a:pPr>
            <a:r>
              <a:rPr lang="en-US" sz="3200"/>
              <a:t>2x CAGR for next 5 years in Asia compared to US </a:t>
            </a:r>
            <a:endParaRPr sz="3200"/>
          </a:p>
        </p:txBody>
      </p:sp>
      <p:sp>
        <p:nvSpPr>
          <p:cNvPr id="95" name="Google Shape;95;g22ea0386961_0_19"/>
          <p:cNvSpPr txBox="1">
            <a:spLocks noGrp="1"/>
          </p:cNvSpPr>
          <p:nvPr>
            <p:ph type="body" idx="1"/>
          </p:nvPr>
        </p:nvSpPr>
        <p:spPr>
          <a:xfrm>
            <a:off x="7455600" y="1526550"/>
            <a:ext cx="4654800" cy="4480500"/>
          </a:xfrm>
          <a:prstGeom prst="rect">
            <a:avLst/>
          </a:prstGeom>
          <a:noFill/>
          <a:ln>
            <a:noFill/>
          </a:ln>
        </p:spPr>
        <p:txBody>
          <a:bodyPr spcFirstLastPara="1" wrap="square" lIns="91425" tIns="45700" rIns="91425" bIns="45700" anchor="t" anchorCtr="0">
            <a:normAutofit/>
          </a:bodyPr>
          <a:lstStyle/>
          <a:p>
            <a:pPr marL="228600" lvl="0" indent="-190500" algn="l" rtl="0">
              <a:lnSpc>
                <a:spcPct val="90000"/>
              </a:lnSpc>
              <a:spcBef>
                <a:spcPts val="0"/>
              </a:spcBef>
              <a:spcAft>
                <a:spcPts val="0"/>
              </a:spcAft>
              <a:buClr>
                <a:srgbClr val="003057"/>
              </a:buClr>
              <a:buSzPts val="2200"/>
              <a:buChar char="•"/>
            </a:pPr>
            <a:r>
              <a:rPr lang="en-US" sz="2200"/>
              <a:t>We note that developing countries in Asia do have an exceedingly higher CAGR pertaining to Entertainment and Media revenue compared to the US. </a:t>
            </a:r>
            <a:endParaRPr sz="2200"/>
          </a:p>
          <a:p>
            <a:pPr marL="228600" lvl="0" indent="0" algn="l" rtl="0">
              <a:lnSpc>
                <a:spcPct val="90000"/>
              </a:lnSpc>
              <a:spcBef>
                <a:spcPts val="0"/>
              </a:spcBef>
              <a:spcAft>
                <a:spcPts val="0"/>
              </a:spcAft>
              <a:buSzPts val="1800"/>
              <a:buNone/>
            </a:pPr>
            <a:endParaRPr sz="2200"/>
          </a:p>
          <a:p>
            <a:pPr marL="228600" lvl="0" indent="0" algn="l" rtl="0">
              <a:lnSpc>
                <a:spcPct val="90000"/>
              </a:lnSpc>
              <a:spcBef>
                <a:spcPts val="0"/>
              </a:spcBef>
              <a:spcAft>
                <a:spcPts val="0"/>
              </a:spcAft>
              <a:buSzPts val="1800"/>
              <a:buNone/>
            </a:pPr>
            <a:endParaRPr sz="2200"/>
          </a:p>
          <a:p>
            <a:pPr marL="228600" lvl="0" indent="-190500" algn="l" rtl="0">
              <a:lnSpc>
                <a:spcPct val="90000"/>
              </a:lnSpc>
              <a:spcBef>
                <a:spcPts val="0"/>
              </a:spcBef>
              <a:spcAft>
                <a:spcPts val="0"/>
              </a:spcAft>
              <a:buSzPts val="2200"/>
              <a:buChar char="•"/>
            </a:pPr>
            <a:r>
              <a:rPr lang="en-US" sz="2200"/>
              <a:t>This will allow us to leverage on the team’s geographical advantage of being in Singapore and develop profitable films in Asia</a:t>
            </a:r>
            <a:endParaRPr sz="2200"/>
          </a:p>
        </p:txBody>
      </p:sp>
      <p:pic>
        <p:nvPicPr>
          <p:cNvPr id="96" name="Google Shape;96;g22ea0386961_0_19"/>
          <p:cNvPicPr preferRelativeResize="0"/>
          <p:nvPr/>
        </p:nvPicPr>
        <p:blipFill rotWithShape="1">
          <a:blip r:embed="rId4">
            <a:alphaModFix/>
          </a:blip>
          <a:srcRect/>
          <a:stretch/>
        </p:blipFill>
        <p:spPr>
          <a:xfrm>
            <a:off x="480975" y="1348447"/>
            <a:ext cx="7047839" cy="533757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7934B"/>
              </a:buClr>
              <a:buSzPts val="3600"/>
              <a:buFont typeface="Roboto"/>
              <a:buNone/>
            </a:pPr>
            <a:r>
              <a:rPr lang="en-US" sz="3200" b="1">
                <a:latin typeface="Roboto"/>
                <a:ea typeface="Roboto"/>
                <a:cs typeface="Roboto"/>
                <a:sym typeface="Roboto"/>
              </a:rPr>
              <a:t>OBJECTIVE / PROBLEM</a:t>
            </a:r>
            <a:endParaRPr sz="3200"/>
          </a:p>
        </p:txBody>
      </p:sp>
      <p:sp>
        <p:nvSpPr>
          <p:cNvPr id="102" name="Google Shape;102;p4"/>
          <p:cNvSpPr txBox="1">
            <a:spLocks noGrp="1"/>
          </p:cNvSpPr>
          <p:nvPr>
            <p:ph type="body" idx="1"/>
          </p:nvPr>
        </p:nvSpPr>
        <p:spPr>
          <a:xfrm>
            <a:off x="152400" y="1010750"/>
            <a:ext cx="11430000" cy="5160000"/>
          </a:xfrm>
          <a:prstGeom prst="rect">
            <a:avLst/>
          </a:prstGeom>
          <a:noFill/>
          <a:ln>
            <a:noFill/>
          </a:ln>
        </p:spPr>
        <p:txBody>
          <a:bodyPr spcFirstLastPara="1" wrap="square" lIns="91425" tIns="45700" rIns="91425" bIns="45700" anchor="t" anchorCtr="0">
            <a:normAutofit fontScale="92500" lnSpcReduction="10000"/>
          </a:bodyPr>
          <a:lstStyle/>
          <a:p>
            <a:pPr marL="228600" lvl="0" indent="-215265" algn="just" rtl="0">
              <a:lnSpc>
                <a:spcPct val="90000"/>
              </a:lnSpc>
              <a:spcBef>
                <a:spcPts val="0"/>
              </a:spcBef>
              <a:spcAft>
                <a:spcPts val="0"/>
              </a:spcAft>
              <a:buClr>
                <a:srgbClr val="003057"/>
              </a:buClr>
              <a:buSzPct val="100000"/>
              <a:buChar char="•"/>
            </a:pPr>
            <a:r>
              <a:rPr lang="en-US"/>
              <a:t>What movie should we make to </a:t>
            </a:r>
            <a:r>
              <a:rPr lang="en-US" b="1">
                <a:solidFill>
                  <a:srgbClr val="0000FF"/>
                </a:solidFill>
              </a:rPr>
              <a:t>maximise profit</a:t>
            </a:r>
            <a:r>
              <a:rPr lang="en-US">
                <a:solidFill>
                  <a:srgbClr val="00B050"/>
                </a:solidFill>
              </a:rPr>
              <a:t> </a:t>
            </a:r>
            <a:r>
              <a:rPr lang="en-US">
                <a:solidFill>
                  <a:schemeClr val="dk1"/>
                </a:solidFill>
              </a:rPr>
              <a:t>&amp; its </a:t>
            </a:r>
            <a:r>
              <a:rPr lang="en-US" b="1">
                <a:solidFill>
                  <a:srgbClr val="0000FF"/>
                </a:solidFill>
              </a:rPr>
              <a:t>likelihood for winning a prestigious award (e.g. an Oscar)?</a:t>
            </a:r>
            <a:endParaRPr>
              <a:solidFill>
                <a:schemeClr val="dk1"/>
              </a:solidFill>
            </a:endParaRPr>
          </a:p>
          <a:p>
            <a:pPr marL="0" lvl="0" indent="0" algn="just" rtl="0">
              <a:lnSpc>
                <a:spcPct val="90000"/>
              </a:lnSpc>
              <a:spcBef>
                <a:spcPts val="1000"/>
              </a:spcBef>
              <a:spcAft>
                <a:spcPts val="0"/>
              </a:spcAft>
              <a:buClr>
                <a:srgbClr val="003057"/>
              </a:buClr>
              <a:buSzPct val="100000"/>
              <a:buNone/>
            </a:pPr>
            <a:endParaRPr>
              <a:solidFill>
                <a:srgbClr val="003057"/>
              </a:solidFill>
            </a:endParaRPr>
          </a:p>
          <a:p>
            <a:pPr marL="228600" lvl="0" indent="-215265" algn="just" rtl="0">
              <a:lnSpc>
                <a:spcPct val="90000"/>
              </a:lnSpc>
              <a:spcBef>
                <a:spcPts val="1000"/>
              </a:spcBef>
              <a:spcAft>
                <a:spcPts val="0"/>
              </a:spcAft>
              <a:buClr>
                <a:srgbClr val="003057"/>
              </a:buClr>
              <a:buSzPct val="100000"/>
              <a:buChar char="•"/>
            </a:pPr>
            <a:r>
              <a:rPr lang="en-US">
                <a:solidFill>
                  <a:srgbClr val="003057"/>
                </a:solidFill>
              </a:rPr>
              <a:t>Background Information </a:t>
            </a:r>
            <a:endParaRPr/>
          </a:p>
          <a:p>
            <a:pPr marL="685800" lvl="1" indent="-217169" algn="just" rtl="0">
              <a:lnSpc>
                <a:spcPct val="100000"/>
              </a:lnSpc>
              <a:spcBef>
                <a:spcPts val="500"/>
              </a:spcBef>
              <a:spcAft>
                <a:spcPts val="0"/>
              </a:spcAft>
              <a:buClr>
                <a:srgbClr val="003057"/>
              </a:buClr>
              <a:buSzPct val="100000"/>
              <a:buChar char="•"/>
            </a:pPr>
            <a:r>
              <a:rPr lang="en-US"/>
              <a:t>F</a:t>
            </a:r>
            <a:r>
              <a:rPr lang="en-US">
                <a:solidFill>
                  <a:srgbClr val="003057"/>
                </a:solidFill>
              </a:rPr>
              <a:t>ilm industry is a highly competitive sector, with numerous factors influencing the success or failure of a movie, where profits and awards are yardsticks for success. </a:t>
            </a:r>
            <a:endParaRPr/>
          </a:p>
          <a:p>
            <a:pPr marL="685800" lvl="1" indent="-217169" algn="just" rtl="0">
              <a:lnSpc>
                <a:spcPct val="100000"/>
              </a:lnSpc>
              <a:spcBef>
                <a:spcPts val="500"/>
              </a:spcBef>
              <a:spcAft>
                <a:spcPts val="0"/>
              </a:spcAft>
              <a:buClr>
                <a:srgbClr val="003057"/>
              </a:buClr>
              <a:buSzPct val="100000"/>
              <a:buChar char="•"/>
            </a:pPr>
            <a:r>
              <a:rPr lang="en-US"/>
              <a:t>Movie making is an expensive endeavor and proper resources should be channeled appropriately</a:t>
            </a:r>
            <a:endParaRPr/>
          </a:p>
          <a:p>
            <a:pPr marL="457200" lvl="1" indent="0" algn="just" rtl="0">
              <a:lnSpc>
                <a:spcPct val="100000"/>
              </a:lnSpc>
              <a:spcBef>
                <a:spcPts val="500"/>
              </a:spcBef>
              <a:spcAft>
                <a:spcPts val="0"/>
              </a:spcAft>
              <a:buClr>
                <a:srgbClr val="003057"/>
              </a:buClr>
              <a:buSzPct val="100000"/>
              <a:buNone/>
            </a:pPr>
            <a:endParaRPr>
              <a:solidFill>
                <a:srgbClr val="003057"/>
              </a:solidFill>
            </a:endParaRPr>
          </a:p>
          <a:p>
            <a:pPr marL="228600" lvl="0" indent="-215265" algn="just" rtl="0">
              <a:lnSpc>
                <a:spcPct val="90000"/>
              </a:lnSpc>
              <a:spcBef>
                <a:spcPts val="1000"/>
              </a:spcBef>
              <a:spcAft>
                <a:spcPts val="0"/>
              </a:spcAft>
              <a:buClr>
                <a:srgbClr val="003057"/>
              </a:buClr>
              <a:buSzPct val="100000"/>
              <a:buChar char="•"/>
            </a:pPr>
            <a:r>
              <a:rPr lang="en-US">
                <a:solidFill>
                  <a:srgbClr val="003057"/>
                </a:solidFill>
              </a:rPr>
              <a:t>Problem Statement</a:t>
            </a:r>
            <a:endParaRPr/>
          </a:p>
          <a:p>
            <a:pPr marL="685800" lvl="1" indent="-217169" algn="just" rtl="0">
              <a:lnSpc>
                <a:spcPct val="100000"/>
              </a:lnSpc>
              <a:spcBef>
                <a:spcPts val="500"/>
              </a:spcBef>
              <a:spcAft>
                <a:spcPts val="0"/>
              </a:spcAft>
              <a:buClr>
                <a:srgbClr val="003057"/>
              </a:buClr>
              <a:buSzPct val="100000"/>
              <a:buChar char="•"/>
            </a:pPr>
            <a:r>
              <a:rPr lang="en-US">
                <a:solidFill>
                  <a:srgbClr val="003057"/>
                </a:solidFill>
              </a:rPr>
              <a:t>The purpose of this analysis is to identify the key factors that </a:t>
            </a:r>
            <a:endParaRPr>
              <a:solidFill>
                <a:srgbClr val="003057"/>
              </a:solidFill>
            </a:endParaRPr>
          </a:p>
          <a:p>
            <a:pPr marL="1143000" lvl="2" indent="-255269" algn="just" rtl="0">
              <a:lnSpc>
                <a:spcPct val="100000"/>
              </a:lnSpc>
              <a:spcBef>
                <a:spcPts val="500"/>
              </a:spcBef>
              <a:spcAft>
                <a:spcPts val="0"/>
              </a:spcAft>
              <a:buClr>
                <a:srgbClr val="003057"/>
              </a:buClr>
              <a:buSzPct val="120000"/>
              <a:buChar char="•"/>
            </a:pPr>
            <a:r>
              <a:rPr lang="en-US"/>
              <a:t>Account for the profitability of a </a:t>
            </a:r>
            <a:r>
              <a:rPr lang="en-US">
                <a:solidFill>
                  <a:srgbClr val="003057"/>
                </a:solidFill>
              </a:rPr>
              <a:t>movie</a:t>
            </a:r>
            <a:r>
              <a:rPr lang="en-US"/>
              <a:t>, quantified by its estimated revenue minus production budget</a:t>
            </a:r>
            <a:endParaRPr/>
          </a:p>
          <a:p>
            <a:pPr marL="1143000" lvl="2" indent="-255269" algn="just" rtl="0">
              <a:lnSpc>
                <a:spcPct val="100000"/>
              </a:lnSpc>
              <a:spcBef>
                <a:spcPts val="500"/>
              </a:spcBef>
              <a:spcAft>
                <a:spcPts val="0"/>
              </a:spcAft>
              <a:buClr>
                <a:srgbClr val="003057"/>
              </a:buClr>
              <a:buSzPct val="120000"/>
              <a:buChar char="•"/>
            </a:pPr>
            <a:r>
              <a:rPr lang="en-US"/>
              <a:t>Increase likelihood of winning an Oscar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7934B"/>
              </a:buClr>
              <a:buSzPts val="3600"/>
              <a:buFont typeface="Roboto"/>
              <a:buNone/>
            </a:pPr>
            <a:r>
              <a:rPr lang="en-US" sz="3200" b="1">
                <a:latin typeface="Roboto"/>
                <a:ea typeface="Roboto"/>
                <a:cs typeface="Roboto"/>
                <a:sym typeface="Roboto"/>
              </a:rPr>
              <a:t>OBJECTIVE / PROBLEM</a:t>
            </a:r>
            <a:endParaRPr sz="3200"/>
          </a:p>
        </p:txBody>
      </p:sp>
      <p:sp>
        <p:nvSpPr>
          <p:cNvPr id="108" name="Google Shape;108;p5"/>
          <p:cNvSpPr txBox="1">
            <a:spLocks noGrp="1"/>
          </p:cNvSpPr>
          <p:nvPr>
            <p:ph type="body" idx="1"/>
          </p:nvPr>
        </p:nvSpPr>
        <p:spPr>
          <a:xfrm>
            <a:off x="381000" y="1215485"/>
            <a:ext cx="11430000" cy="5012320"/>
          </a:xfrm>
          <a:prstGeom prst="rect">
            <a:avLst/>
          </a:prstGeom>
          <a:noFill/>
          <a:ln>
            <a:noFill/>
          </a:ln>
        </p:spPr>
        <p:txBody>
          <a:bodyPr spcFirstLastPara="1" wrap="square" lIns="91425" tIns="45700" rIns="91425" bIns="45700" anchor="t" anchorCtr="0">
            <a:noAutofit/>
          </a:bodyPr>
          <a:lstStyle/>
          <a:p>
            <a:pPr marL="228600" lvl="0" indent="-196850" algn="just" rtl="0">
              <a:lnSpc>
                <a:spcPct val="90000"/>
              </a:lnSpc>
              <a:spcBef>
                <a:spcPts val="0"/>
              </a:spcBef>
              <a:spcAft>
                <a:spcPts val="0"/>
              </a:spcAft>
              <a:buClr>
                <a:srgbClr val="003057"/>
              </a:buClr>
              <a:buSzPts val="2300"/>
              <a:buChar char="•"/>
            </a:pPr>
            <a:r>
              <a:rPr lang="en-US" sz="2500"/>
              <a:t>Business Justification</a:t>
            </a:r>
            <a:endParaRPr sz="2500"/>
          </a:p>
          <a:p>
            <a:pPr marL="685800" lvl="1" indent="-254000" algn="just" rtl="0">
              <a:lnSpc>
                <a:spcPct val="90000"/>
              </a:lnSpc>
              <a:spcBef>
                <a:spcPts val="0"/>
              </a:spcBef>
              <a:spcAft>
                <a:spcPts val="0"/>
              </a:spcAft>
              <a:buClr>
                <a:srgbClr val="003057"/>
              </a:buClr>
              <a:buSzPts val="2200"/>
              <a:buChar char="•"/>
            </a:pPr>
            <a:r>
              <a:rPr lang="en-US" sz="2200"/>
              <a:t>Understanding the key factors to a movie's performance can provide valuable insights for film production companies ito maximise their ROI.</a:t>
            </a:r>
            <a:endParaRPr sz="2200"/>
          </a:p>
          <a:p>
            <a:pPr marL="685800" lvl="0" indent="0" algn="just" rtl="0">
              <a:lnSpc>
                <a:spcPct val="90000"/>
              </a:lnSpc>
              <a:spcBef>
                <a:spcPts val="0"/>
              </a:spcBef>
              <a:spcAft>
                <a:spcPts val="0"/>
              </a:spcAft>
              <a:buSzPts val="1800"/>
              <a:buNone/>
            </a:pPr>
            <a:endParaRPr sz="2200"/>
          </a:p>
          <a:p>
            <a:pPr marL="685800" lvl="1" indent="-254000" algn="just" rtl="0">
              <a:lnSpc>
                <a:spcPct val="90000"/>
              </a:lnSpc>
              <a:spcBef>
                <a:spcPts val="0"/>
              </a:spcBef>
              <a:spcAft>
                <a:spcPts val="0"/>
              </a:spcAft>
              <a:buClr>
                <a:srgbClr val="003057"/>
              </a:buClr>
              <a:buSzPts val="2200"/>
              <a:buChar char="•"/>
            </a:pPr>
            <a:r>
              <a:rPr lang="en-US" sz="2200"/>
              <a:t>Winning an prestigious award will likely attribute to increased recognition of the production house in the industry; boosting more partnerships for bigger budgets for future endeavours </a:t>
            </a:r>
            <a:endParaRPr sz="2200"/>
          </a:p>
          <a:p>
            <a:pPr marL="685800" lvl="0" indent="0" algn="just" rtl="0">
              <a:lnSpc>
                <a:spcPct val="90000"/>
              </a:lnSpc>
              <a:spcBef>
                <a:spcPts val="0"/>
              </a:spcBef>
              <a:spcAft>
                <a:spcPts val="0"/>
              </a:spcAft>
              <a:buSzPts val="1800"/>
              <a:buNone/>
            </a:pPr>
            <a:endParaRPr sz="2200"/>
          </a:p>
          <a:p>
            <a:pPr marL="685800" lvl="1" indent="-254000" algn="just" rtl="0">
              <a:lnSpc>
                <a:spcPct val="90000"/>
              </a:lnSpc>
              <a:spcBef>
                <a:spcPts val="500"/>
              </a:spcBef>
              <a:spcAft>
                <a:spcPts val="0"/>
              </a:spcAft>
              <a:buClr>
                <a:srgbClr val="003057"/>
              </a:buClr>
              <a:buSzPts val="2200"/>
              <a:buChar char="•"/>
            </a:pPr>
            <a:r>
              <a:rPr lang="en-US" sz="2200"/>
              <a:t>D</a:t>
            </a:r>
            <a:r>
              <a:rPr lang="en-US" sz="2200">
                <a:solidFill>
                  <a:srgbClr val="003057"/>
                </a:solidFill>
              </a:rPr>
              <a:t>istributors can make more informed decisions on how to market and distribute movies based on their genre and target audience. </a:t>
            </a:r>
            <a:endParaRPr sz="2200">
              <a:solidFill>
                <a:srgbClr val="003057"/>
              </a:solidFill>
            </a:endParaRPr>
          </a:p>
          <a:p>
            <a:pPr marL="685800" lvl="0" indent="0" algn="just" rtl="0">
              <a:lnSpc>
                <a:spcPct val="90000"/>
              </a:lnSpc>
              <a:spcBef>
                <a:spcPts val="500"/>
              </a:spcBef>
              <a:spcAft>
                <a:spcPts val="0"/>
              </a:spcAft>
              <a:buSzPts val="1800"/>
              <a:buNone/>
            </a:pPr>
            <a:endParaRPr sz="2200"/>
          </a:p>
          <a:p>
            <a:pPr marL="685800" lvl="1" indent="-254000" algn="just" rtl="0">
              <a:lnSpc>
                <a:spcPct val="90000"/>
              </a:lnSpc>
              <a:spcBef>
                <a:spcPts val="500"/>
              </a:spcBef>
              <a:spcAft>
                <a:spcPts val="0"/>
              </a:spcAft>
              <a:buClr>
                <a:srgbClr val="003057"/>
              </a:buClr>
              <a:buSzPts val="2200"/>
              <a:buChar char="•"/>
            </a:pPr>
            <a:r>
              <a:rPr lang="en-US" sz="2200">
                <a:solidFill>
                  <a:srgbClr val="003057"/>
                </a:solidFill>
              </a:rPr>
              <a:t>Finally, by identifying the factors that lead to a successful movie, stakeholders can minimize financial risks and increase the profitability of their ventures.</a:t>
            </a:r>
            <a:endParaRPr sz="2200"/>
          </a:p>
          <a:p>
            <a:pPr marL="685800" lvl="1" indent="-76200" algn="just" rtl="0">
              <a:lnSpc>
                <a:spcPct val="90000"/>
              </a:lnSpc>
              <a:spcBef>
                <a:spcPts val="500"/>
              </a:spcBef>
              <a:spcAft>
                <a:spcPts val="0"/>
              </a:spcAft>
              <a:buClr>
                <a:srgbClr val="003057"/>
              </a:buClr>
              <a:buSzPts val="2400"/>
              <a:buNone/>
            </a:pPr>
            <a:endParaRPr sz="2300">
              <a:solidFill>
                <a:srgbClr val="003057"/>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a:spLocks noGrp="1"/>
          </p:cNvSpPr>
          <p:nvPr>
            <p:ph type="title"/>
          </p:nvPr>
        </p:nvSpPr>
        <p:spPr>
          <a:xfrm>
            <a:off x="381000" y="200722"/>
            <a:ext cx="11430000" cy="10147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7934B"/>
              </a:buClr>
              <a:buSzPts val="3600"/>
              <a:buFont typeface="Roboto"/>
              <a:buNone/>
            </a:pPr>
            <a:r>
              <a:rPr lang="en-US" sz="3200" b="1">
                <a:latin typeface="Roboto"/>
                <a:ea typeface="Roboto"/>
                <a:cs typeface="Roboto"/>
                <a:sym typeface="Roboto"/>
              </a:rPr>
              <a:t>OBJECTIVE / PROBLEM</a:t>
            </a:r>
            <a:endParaRPr sz="3200"/>
          </a:p>
        </p:txBody>
      </p:sp>
      <p:sp>
        <p:nvSpPr>
          <p:cNvPr id="114" name="Google Shape;114;p6"/>
          <p:cNvSpPr txBox="1">
            <a:spLocks noGrp="1"/>
          </p:cNvSpPr>
          <p:nvPr>
            <p:ph type="body" idx="1"/>
          </p:nvPr>
        </p:nvSpPr>
        <p:spPr>
          <a:xfrm>
            <a:off x="381000" y="1215485"/>
            <a:ext cx="11430000" cy="5012320"/>
          </a:xfrm>
          <a:prstGeom prst="rect">
            <a:avLst/>
          </a:prstGeom>
          <a:noFill/>
          <a:ln>
            <a:noFill/>
          </a:ln>
        </p:spPr>
        <p:txBody>
          <a:bodyPr spcFirstLastPara="1" wrap="square" lIns="91425" tIns="45700" rIns="91425" bIns="45700" anchor="t" anchorCtr="0">
            <a:normAutofit/>
          </a:bodyPr>
          <a:lstStyle/>
          <a:p>
            <a:pPr marL="228600" lvl="0" indent="-209550" algn="just" rtl="0">
              <a:lnSpc>
                <a:spcPct val="90000"/>
              </a:lnSpc>
              <a:spcBef>
                <a:spcPts val="0"/>
              </a:spcBef>
              <a:spcAft>
                <a:spcPts val="0"/>
              </a:spcAft>
              <a:buClr>
                <a:srgbClr val="003057"/>
              </a:buClr>
              <a:buSzPts val="2500"/>
              <a:buChar char="•"/>
            </a:pPr>
            <a:r>
              <a:rPr lang="en-US" sz="2500"/>
              <a:t>What are the main factors that contribute to the </a:t>
            </a:r>
            <a:endParaRPr sz="2500"/>
          </a:p>
          <a:p>
            <a:pPr marL="457200" lvl="0" indent="0" algn="just" rtl="0">
              <a:lnSpc>
                <a:spcPct val="90000"/>
              </a:lnSpc>
              <a:spcBef>
                <a:spcPts val="0"/>
              </a:spcBef>
              <a:spcAft>
                <a:spcPts val="0"/>
              </a:spcAft>
              <a:buNone/>
            </a:pPr>
            <a:r>
              <a:rPr lang="en-US" sz="2500"/>
              <a:t>1) profitability of a movie and </a:t>
            </a:r>
            <a:endParaRPr sz="2500"/>
          </a:p>
          <a:p>
            <a:pPr marL="457200" lvl="0" indent="0" algn="just" rtl="0">
              <a:lnSpc>
                <a:spcPct val="90000"/>
              </a:lnSpc>
              <a:spcBef>
                <a:spcPts val="0"/>
              </a:spcBef>
              <a:spcAft>
                <a:spcPts val="0"/>
              </a:spcAft>
              <a:buNone/>
            </a:pPr>
            <a:r>
              <a:rPr lang="en-US" sz="2500"/>
              <a:t>2) likelihood of winning an Oscar?</a:t>
            </a:r>
            <a:endParaRPr sz="2500"/>
          </a:p>
          <a:p>
            <a:pPr marL="0" lvl="0" indent="0" algn="just" rtl="0">
              <a:lnSpc>
                <a:spcPct val="90000"/>
              </a:lnSpc>
              <a:spcBef>
                <a:spcPts val="1000"/>
              </a:spcBef>
              <a:spcAft>
                <a:spcPts val="0"/>
              </a:spcAft>
              <a:buClr>
                <a:srgbClr val="003057"/>
              </a:buClr>
              <a:buSzPts val="2800"/>
              <a:buNone/>
            </a:pPr>
            <a:endParaRPr sz="2400"/>
          </a:p>
          <a:p>
            <a:pPr marL="685800" lvl="1" indent="-215900" algn="just" rtl="0">
              <a:lnSpc>
                <a:spcPct val="90000"/>
              </a:lnSpc>
              <a:spcBef>
                <a:spcPts val="500"/>
              </a:spcBef>
              <a:spcAft>
                <a:spcPts val="0"/>
              </a:spcAft>
              <a:buClr>
                <a:srgbClr val="003057"/>
              </a:buClr>
              <a:buSzPts val="2200"/>
              <a:buChar char="•"/>
            </a:pPr>
            <a:r>
              <a:rPr lang="en-US" sz="2200">
                <a:solidFill>
                  <a:srgbClr val="003057"/>
                </a:solidFill>
              </a:rPr>
              <a:t>Does the budget of a movie impact its </a:t>
            </a:r>
            <a:r>
              <a:rPr lang="en-US" sz="2200"/>
              <a:t>profitability</a:t>
            </a:r>
            <a:r>
              <a:rPr lang="en-US" sz="2200">
                <a:solidFill>
                  <a:srgbClr val="003057"/>
                </a:solidFill>
              </a:rPr>
              <a:t>?</a:t>
            </a:r>
            <a:endParaRPr sz="2200"/>
          </a:p>
          <a:p>
            <a:pPr marL="685800" lvl="1" indent="-215900" algn="just" rtl="0">
              <a:lnSpc>
                <a:spcPct val="90000"/>
              </a:lnSpc>
              <a:spcBef>
                <a:spcPts val="500"/>
              </a:spcBef>
              <a:spcAft>
                <a:spcPts val="0"/>
              </a:spcAft>
              <a:buClr>
                <a:srgbClr val="003057"/>
              </a:buClr>
              <a:buSzPts val="2200"/>
              <a:buChar char="•"/>
            </a:pPr>
            <a:r>
              <a:rPr lang="en-US" sz="2200">
                <a:solidFill>
                  <a:srgbClr val="003057"/>
                </a:solidFill>
              </a:rPr>
              <a:t>What is the relationship between a movie’s genre and its </a:t>
            </a:r>
            <a:r>
              <a:rPr lang="en-US" sz="2200"/>
              <a:t>profitability</a:t>
            </a:r>
            <a:r>
              <a:rPr lang="en-US" sz="2200">
                <a:solidFill>
                  <a:srgbClr val="003057"/>
                </a:solidFill>
              </a:rPr>
              <a:t>?</a:t>
            </a:r>
            <a:endParaRPr sz="2200"/>
          </a:p>
          <a:p>
            <a:pPr marL="685800" lvl="1" indent="-215900" algn="just" rtl="0">
              <a:lnSpc>
                <a:spcPct val="90000"/>
              </a:lnSpc>
              <a:spcBef>
                <a:spcPts val="500"/>
              </a:spcBef>
              <a:spcAft>
                <a:spcPts val="0"/>
              </a:spcAft>
              <a:buClr>
                <a:srgbClr val="003057"/>
              </a:buClr>
              <a:buSzPts val="2200"/>
              <a:buChar char="•"/>
            </a:pPr>
            <a:r>
              <a:rPr lang="en-US" sz="2200">
                <a:solidFill>
                  <a:srgbClr val="003057"/>
                </a:solidFill>
              </a:rPr>
              <a:t>Do MPAA ratings influence the </a:t>
            </a:r>
            <a:r>
              <a:rPr lang="en-US" sz="2200"/>
              <a:t>likelihood of winning an Oscar</a:t>
            </a:r>
            <a:r>
              <a:rPr lang="en-US" sz="2200">
                <a:solidFill>
                  <a:srgbClr val="003057"/>
                </a:solidFill>
              </a:rPr>
              <a:t>?</a:t>
            </a:r>
            <a:endParaRPr sz="2200"/>
          </a:p>
          <a:p>
            <a:pPr marL="685800" lvl="1" indent="-215900" algn="just" rtl="0">
              <a:lnSpc>
                <a:spcPct val="90000"/>
              </a:lnSpc>
              <a:spcBef>
                <a:spcPts val="500"/>
              </a:spcBef>
              <a:spcAft>
                <a:spcPts val="0"/>
              </a:spcAft>
              <a:buClr>
                <a:srgbClr val="003057"/>
              </a:buClr>
              <a:buSzPts val="2200"/>
              <a:buChar char="•"/>
            </a:pPr>
            <a:r>
              <a:rPr lang="en-US" sz="2200"/>
              <a:t>D</a:t>
            </a:r>
            <a:r>
              <a:rPr lang="en-US" sz="2200">
                <a:solidFill>
                  <a:srgbClr val="003057"/>
                </a:solidFill>
              </a:rPr>
              <a:t>o IMDB ratings correlate with a movie’s </a:t>
            </a:r>
            <a:r>
              <a:rPr lang="en-US" sz="2200"/>
              <a:t>likelihood of winning an Oscar</a:t>
            </a:r>
            <a:r>
              <a:rPr lang="en-US" sz="2200">
                <a:solidFill>
                  <a:srgbClr val="003057"/>
                </a:solidFill>
              </a:rPr>
              <a:t>?</a:t>
            </a:r>
            <a:endParaRPr sz="2200"/>
          </a:p>
          <a:p>
            <a:pPr marL="685800" lvl="1" indent="-215900" algn="just" rtl="0">
              <a:lnSpc>
                <a:spcPct val="90000"/>
              </a:lnSpc>
              <a:spcBef>
                <a:spcPts val="500"/>
              </a:spcBef>
              <a:spcAft>
                <a:spcPts val="0"/>
              </a:spcAft>
              <a:buClr>
                <a:srgbClr val="003057"/>
              </a:buClr>
              <a:buSzPts val="2200"/>
              <a:buChar char="•"/>
            </a:pPr>
            <a:r>
              <a:rPr lang="en-US" sz="2200"/>
              <a:t>Do movies released in different seasons have different likelihood of winning an Oscar?</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381000" y="200722"/>
            <a:ext cx="11430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7934B"/>
              </a:buClr>
              <a:buSzPts val="3600"/>
              <a:buFont typeface="Roboto"/>
              <a:buNone/>
            </a:pPr>
            <a:r>
              <a:rPr lang="en-US" sz="3200" b="1">
                <a:latin typeface="Roboto"/>
                <a:ea typeface="Roboto"/>
                <a:cs typeface="Roboto"/>
                <a:sym typeface="Roboto"/>
              </a:rPr>
              <a:t>PLANNED APPROACH</a:t>
            </a:r>
            <a:endParaRPr sz="3200"/>
          </a:p>
        </p:txBody>
      </p:sp>
      <p:sp>
        <p:nvSpPr>
          <p:cNvPr id="120" name="Google Shape;120;p7"/>
          <p:cNvSpPr txBox="1">
            <a:spLocks noGrp="1"/>
          </p:cNvSpPr>
          <p:nvPr>
            <p:ph type="body" idx="1"/>
          </p:nvPr>
        </p:nvSpPr>
        <p:spPr>
          <a:xfrm>
            <a:off x="381000" y="1215485"/>
            <a:ext cx="11430000" cy="422580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03057"/>
              </a:buClr>
              <a:buSzPts val="2800"/>
              <a:buChar char="•"/>
            </a:pPr>
            <a:r>
              <a:rPr lang="en-US"/>
              <a:t>By analyzing a dataset of movies with various attributes such as </a:t>
            </a:r>
            <a:endParaRPr/>
          </a:p>
          <a:p>
            <a:pPr marL="914400" lvl="1" indent="-381000" algn="l" rtl="0">
              <a:spcBef>
                <a:spcPts val="500"/>
              </a:spcBef>
              <a:spcAft>
                <a:spcPts val="0"/>
              </a:spcAft>
              <a:buSzPts val="2400"/>
              <a:buChar char="•"/>
            </a:pPr>
            <a:r>
              <a:rPr lang="en-US"/>
              <a:t>Budget</a:t>
            </a:r>
            <a:endParaRPr/>
          </a:p>
          <a:p>
            <a:pPr marL="914400" lvl="1" indent="-381000" algn="l" rtl="0">
              <a:spcBef>
                <a:spcPts val="500"/>
              </a:spcBef>
              <a:spcAft>
                <a:spcPts val="0"/>
              </a:spcAft>
              <a:buSzPts val="2400"/>
              <a:buChar char="•"/>
            </a:pPr>
            <a:r>
              <a:rPr lang="en-US"/>
              <a:t>Worldwide gross </a:t>
            </a:r>
            <a:endParaRPr/>
          </a:p>
          <a:p>
            <a:pPr marL="914400" lvl="1" indent="-381000" algn="l" rtl="0">
              <a:spcBef>
                <a:spcPts val="500"/>
              </a:spcBef>
              <a:spcAft>
                <a:spcPts val="0"/>
              </a:spcAft>
              <a:buSzPts val="2400"/>
              <a:buChar char="•"/>
            </a:pPr>
            <a:r>
              <a:rPr lang="en-US"/>
              <a:t>MPAA rating</a:t>
            </a:r>
            <a:endParaRPr/>
          </a:p>
          <a:p>
            <a:pPr marL="914400" lvl="1" indent="-381000" algn="l" rtl="0">
              <a:spcBef>
                <a:spcPts val="500"/>
              </a:spcBef>
              <a:spcAft>
                <a:spcPts val="0"/>
              </a:spcAft>
              <a:buSzPts val="2400"/>
              <a:buChar char="•"/>
            </a:pPr>
            <a:r>
              <a:rPr lang="en-US"/>
              <a:t>IMDB rating</a:t>
            </a:r>
            <a:endParaRPr/>
          </a:p>
          <a:p>
            <a:pPr marL="914400" lvl="1" indent="-381000" algn="l" rtl="0">
              <a:spcBef>
                <a:spcPts val="500"/>
              </a:spcBef>
              <a:spcAft>
                <a:spcPts val="0"/>
              </a:spcAft>
              <a:buSzPts val="2400"/>
              <a:buChar char="•"/>
            </a:pPr>
            <a:r>
              <a:rPr lang="en-US"/>
              <a:t>Genre</a:t>
            </a:r>
            <a:endParaRPr/>
          </a:p>
          <a:p>
            <a:pPr marL="914400" lvl="1" indent="-381000" algn="l" rtl="0">
              <a:spcBef>
                <a:spcPts val="500"/>
              </a:spcBef>
              <a:spcAft>
                <a:spcPts val="0"/>
              </a:spcAft>
              <a:buSzPts val="2400"/>
              <a:buChar char="•"/>
            </a:pPr>
            <a:r>
              <a:rPr lang="en-US"/>
              <a:t>Duration</a:t>
            </a:r>
            <a:endParaRPr/>
          </a:p>
          <a:p>
            <a:pPr marL="914400" lvl="0" indent="0" algn="l" rtl="0">
              <a:spcBef>
                <a:spcPts val="1000"/>
              </a:spcBef>
              <a:spcAft>
                <a:spcPts val="0"/>
              </a:spcAft>
              <a:buNone/>
            </a:pPr>
            <a:endParaRPr/>
          </a:p>
          <a:p>
            <a:pPr marL="228600" lvl="0" indent="-228600" algn="l" rtl="0">
              <a:lnSpc>
                <a:spcPct val="90000"/>
              </a:lnSpc>
              <a:spcBef>
                <a:spcPts val="1000"/>
              </a:spcBef>
              <a:spcAft>
                <a:spcPts val="0"/>
              </a:spcAft>
              <a:buClr>
                <a:srgbClr val="003057"/>
              </a:buClr>
              <a:buSzPts val="2800"/>
              <a:buChar char="•"/>
            </a:pPr>
            <a:r>
              <a:rPr lang="en-US"/>
              <a:t>We aim to uncover patterns and relationships that can help predict a movie's success and provide actionable recommendations.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txBox="1">
            <a:spLocks noGrp="1"/>
          </p:cNvSpPr>
          <p:nvPr>
            <p:ph type="title"/>
          </p:nvPr>
        </p:nvSpPr>
        <p:spPr>
          <a:xfrm>
            <a:off x="381000" y="200722"/>
            <a:ext cx="11430000" cy="10149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A7934B"/>
              </a:buClr>
              <a:buSzPts val="3600"/>
              <a:buFont typeface="Roboto"/>
              <a:buNone/>
            </a:pPr>
            <a:r>
              <a:rPr lang="en-US" sz="3200"/>
              <a:t>PROPOSED MODELING</a:t>
            </a:r>
            <a:endParaRPr sz="3200" b="1">
              <a:latin typeface="Roboto"/>
              <a:ea typeface="Roboto"/>
              <a:cs typeface="Roboto"/>
              <a:sym typeface="Roboto"/>
            </a:endParaRPr>
          </a:p>
        </p:txBody>
      </p:sp>
      <p:sp>
        <p:nvSpPr>
          <p:cNvPr id="126" name="Google Shape;126;p9"/>
          <p:cNvSpPr txBox="1">
            <a:spLocks noGrp="1"/>
          </p:cNvSpPr>
          <p:nvPr>
            <p:ph type="body" idx="1"/>
          </p:nvPr>
        </p:nvSpPr>
        <p:spPr>
          <a:xfrm>
            <a:off x="1418125" y="1520275"/>
            <a:ext cx="4451400" cy="53667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800"/>
              <a:buNone/>
            </a:pPr>
            <a:r>
              <a:rPr lang="en-US" sz="2500" u="sng"/>
              <a:t>Profitability</a:t>
            </a:r>
            <a:endParaRPr sz="2500" u="sng"/>
          </a:p>
          <a:p>
            <a:pPr marL="228600" lvl="0" indent="0" algn="just" rtl="0">
              <a:lnSpc>
                <a:spcPct val="90000"/>
              </a:lnSpc>
              <a:spcBef>
                <a:spcPts val="0"/>
              </a:spcBef>
              <a:spcAft>
                <a:spcPts val="0"/>
              </a:spcAft>
              <a:buSzPts val="1800"/>
              <a:buNone/>
            </a:pPr>
            <a:endParaRPr/>
          </a:p>
          <a:p>
            <a:pPr marL="228600" lvl="0" indent="-171450" algn="just" rtl="0">
              <a:lnSpc>
                <a:spcPct val="90000"/>
              </a:lnSpc>
              <a:spcBef>
                <a:spcPts val="0"/>
              </a:spcBef>
              <a:spcAft>
                <a:spcPts val="0"/>
              </a:spcAft>
              <a:buSzPts val="1800"/>
              <a:buNone/>
            </a:pPr>
            <a:r>
              <a:rPr lang="en-US" sz="2500" u="sng"/>
              <a:t>Model</a:t>
            </a:r>
            <a:endParaRPr sz="2500" u="sng"/>
          </a:p>
          <a:p>
            <a:pPr marL="228600" lvl="0" indent="-190500" algn="l" rtl="0">
              <a:lnSpc>
                <a:spcPct val="90000"/>
              </a:lnSpc>
              <a:spcBef>
                <a:spcPts val="0"/>
              </a:spcBef>
              <a:spcAft>
                <a:spcPts val="0"/>
              </a:spcAft>
              <a:buClr>
                <a:srgbClr val="003057"/>
              </a:buClr>
              <a:buSzPts val="2200"/>
              <a:buChar char="•"/>
            </a:pPr>
            <a:r>
              <a:rPr lang="en-US" sz="2200"/>
              <a:t>L</a:t>
            </a:r>
            <a:r>
              <a:rPr lang="en-US" sz="2200">
                <a:solidFill>
                  <a:srgbClr val="003057"/>
                </a:solidFill>
              </a:rPr>
              <a:t>inear regression</a:t>
            </a:r>
            <a:r>
              <a:rPr lang="en-US" sz="2200"/>
              <a:t>,</a:t>
            </a:r>
            <a:r>
              <a:rPr lang="en-US" sz="2200">
                <a:solidFill>
                  <a:srgbClr val="003057"/>
                </a:solidFill>
              </a:rPr>
              <a:t> gradient boosting algorithms</a:t>
            </a:r>
            <a:endParaRPr sz="2200"/>
          </a:p>
          <a:p>
            <a:pPr marL="0" lvl="0" indent="0" algn="l" rtl="0">
              <a:lnSpc>
                <a:spcPct val="90000"/>
              </a:lnSpc>
              <a:spcBef>
                <a:spcPts val="0"/>
              </a:spcBef>
              <a:spcAft>
                <a:spcPts val="0"/>
              </a:spcAft>
              <a:buSzPts val="1800"/>
              <a:buNone/>
            </a:pPr>
            <a:endParaRPr/>
          </a:p>
          <a:p>
            <a:pPr marL="0" lvl="0" indent="0" algn="just" rtl="0">
              <a:lnSpc>
                <a:spcPct val="90000"/>
              </a:lnSpc>
              <a:spcBef>
                <a:spcPts val="0"/>
              </a:spcBef>
              <a:spcAft>
                <a:spcPts val="0"/>
              </a:spcAft>
              <a:buSzPts val="1800"/>
              <a:buNone/>
            </a:pPr>
            <a:r>
              <a:rPr lang="en-US" sz="2500" u="sng"/>
              <a:t>Evaluation</a:t>
            </a:r>
            <a:endParaRPr sz="2500" u="sng"/>
          </a:p>
          <a:p>
            <a:pPr marL="228600" lvl="0" indent="-190500" algn="l" rtl="0">
              <a:lnSpc>
                <a:spcPct val="90000"/>
              </a:lnSpc>
              <a:spcBef>
                <a:spcPts val="0"/>
              </a:spcBef>
              <a:spcAft>
                <a:spcPts val="0"/>
              </a:spcAft>
              <a:buClr>
                <a:srgbClr val="003057"/>
              </a:buClr>
              <a:buSzPts val="2200"/>
              <a:buChar char="•"/>
            </a:pPr>
            <a:r>
              <a:rPr lang="en-US" sz="2200"/>
              <a:t>M</a:t>
            </a:r>
            <a:r>
              <a:rPr lang="en-US" sz="2200">
                <a:solidFill>
                  <a:srgbClr val="003057"/>
                </a:solidFill>
              </a:rPr>
              <a:t>ean squared error</a:t>
            </a:r>
            <a:endParaRPr sz="2200"/>
          </a:p>
          <a:p>
            <a:pPr marL="228600" lvl="0" indent="-190500" algn="l" rtl="0">
              <a:lnSpc>
                <a:spcPct val="90000"/>
              </a:lnSpc>
              <a:spcBef>
                <a:spcPts val="0"/>
              </a:spcBef>
              <a:spcAft>
                <a:spcPts val="0"/>
              </a:spcAft>
              <a:buClr>
                <a:srgbClr val="003057"/>
              </a:buClr>
              <a:buSzPts val="2200"/>
              <a:buChar char="•"/>
            </a:pPr>
            <a:r>
              <a:rPr lang="en-US" sz="2200">
                <a:solidFill>
                  <a:srgbClr val="003057"/>
                </a:solidFill>
              </a:rPr>
              <a:t>R-squared</a:t>
            </a:r>
            <a:endParaRPr sz="2200"/>
          </a:p>
        </p:txBody>
      </p:sp>
      <p:sp>
        <p:nvSpPr>
          <p:cNvPr id="127" name="Google Shape;127;p9"/>
          <p:cNvSpPr txBox="1">
            <a:spLocks noGrp="1"/>
          </p:cNvSpPr>
          <p:nvPr>
            <p:ph type="body" idx="1"/>
          </p:nvPr>
        </p:nvSpPr>
        <p:spPr>
          <a:xfrm>
            <a:off x="6158050" y="1520275"/>
            <a:ext cx="4451400" cy="53667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800"/>
              <a:buNone/>
            </a:pPr>
            <a:r>
              <a:rPr lang="en-US" sz="2500" u="sng"/>
              <a:t>Awards</a:t>
            </a:r>
            <a:endParaRPr sz="2500" u="sng"/>
          </a:p>
          <a:p>
            <a:pPr marL="0" lvl="0" indent="0" algn="just" rtl="0">
              <a:lnSpc>
                <a:spcPct val="90000"/>
              </a:lnSpc>
              <a:spcBef>
                <a:spcPts val="0"/>
              </a:spcBef>
              <a:spcAft>
                <a:spcPts val="0"/>
              </a:spcAft>
              <a:buSzPts val="1800"/>
              <a:buNone/>
            </a:pPr>
            <a:endParaRPr/>
          </a:p>
          <a:p>
            <a:pPr marL="0" lvl="0" indent="0" algn="just" rtl="0">
              <a:lnSpc>
                <a:spcPct val="90000"/>
              </a:lnSpc>
              <a:spcBef>
                <a:spcPts val="0"/>
              </a:spcBef>
              <a:spcAft>
                <a:spcPts val="0"/>
              </a:spcAft>
              <a:buSzPts val="1800"/>
              <a:buNone/>
            </a:pPr>
            <a:r>
              <a:rPr lang="en-US" sz="2500" u="sng"/>
              <a:t>Model</a:t>
            </a:r>
            <a:endParaRPr sz="2500" u="sng"/>
          </a:p>
          <a:p>
            <a:pPr marL="228600" lvl="0" indent="-190500" algn="l" rtl="0">
              <a:lnSpc>
                <a:spcPct val="90000"/>
              </a:lnSpc>
              <a:spcBef>
                <a:spcPts val="0"/>
              </a:spcBef>
              <a:spcAft>
                <a:spcPts val="0"/>
              </a:spcAft>
              <a:buClr>
                <a:srgbClr val="003057"/>
              </a:buClr>
              <a:buSzPts val="2200"/>
              <a:buChar char="•"/>
            </a:pPr>
            <a:r>
              <a:rPr lang="en-US" sz="2200"/>
              <a:t>Logistic </a:t>
            </a:r>
            <a:r>
              <a:rPr lang="en-US" sz="2200">
                <a:solidFill>
                  <a:srgbClr val="003057"/>
                </a:solidFill>
              </a:rPr>
              <a:t>regression, decision trees</a:t>
            </a:r>
            <a:endParaRPr sz="2200"/>
          </a:p>
          <a:p>
            <a:pPr marL="0" lvl="0" indent="0" algn="l" rtl="0">
              <a:lnSpc>
                <a:spcPct val="90000"/>
              </a:lnSpc>
              <a:spcBef>
                <a:spcPts val="0"/>
              </a:spcBef>
              <a:spcAft>
                <a:spcPts val="0"/>
              </a:spcAft>
              <a:buSzPts val="1800"/>
              <a:buNone/>
            </a:pPr>
            <a:endParaRPr/>
          </a:p>
          <a:p>
            <a:pPr marL="0" lvl="0" indent="0" algn="l" rtl="0">
              <a:lnSpc>
                <a:spcPct val="90000"/>
              </a:lnSpc>
              <a:spcBef>
                <a:spcPts val="0"/>
              </a:spcBef>
              <a:spcAft>
                <a:spcPts val="0"/>
              </a:spcAft>
              <a:buSzPts val="1800"/>
              <a:buNone/>
            </a:pPr>
            <a:r>
              <a:rPr lang="en-US" sz="2500" u="sng"/>
              <a:t>Evaluation</a:t>
            </a:r>
            <a:endParaRPr sz="2500" u="sng"/>
          </a:p>
          <a:p>
            <a:pPr marL="228600" lvl="0" indent="-190500" algn="just" rtl="0">
              <a:lnSpc>
                <a:spcPct val="90000"/>
              </a:lnSpc>
              <a:spcBef>
                <a:spcPts val="0"/>
              </a:spcBef>
              <a:spcAft>
                <a:spcPts val="0"/>
              </a:spcAft>
              <a:buClr>
                <a:srgbClr val="003057"/>
              </a:buClr>
              <a:buSzPts val="2200"/>
              <a:buChar char="•"/>
            </a:pPr>
            <a:r>
              <a:rPr lang="en-US" sz="2200"/>
              <a:t>Confusion Matrix</a:t>
            </a:r>
            <a:endParaRPr sz="2200"/>
          </a:p>
          <a:p>
            <a:pPr marL="228600" lvl="0" indent="-190500" algn="just" rtl="0">
              <a:lnSpc>
                <a:spcPct val="90000"/>
              </a:lnSpc>
              <a:spcBef>
                <a:spcPts val="0"/>
              </a:spcBef>
              <a:spcAft>
                <a:spcPts val="0"/>
              </a:spcAft>
              <a:buSzPts val="2200"/>
              <a:buChar char="•"/>
            </a:pPr>
            <a:r>
              <a:rPr lang="en-US" sz="2200"/>
              <a:t>Area Under Curve</a:t>
            </a:r>
            <a:endParaRPr sz="2200"/>
          </a:p>
        </p:txBody>
      </p:sp>
    </p:spTree>
  </p:cSld>
  <p:clrMapOvr>
    <a:masterClrMapping/>
  </p:clrMapOvr>
</p:sld>
</file>

<file path=ppt/theme/theme1.xml><?xml version="1.0" encoding="utf-8"?>
<a:theme xmlns:a="http://schemas.openxmlformats.org/drawingml/2006/main" name="1_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3050</Words>
  <Application>Microsoft Office PowerPoint</Application>
  <PresentationFormat>Widescreen</PresentationFormat>
  <Paragraphs>289</Paragraphs>
  <Slides>32</Slides>
  <Notes>32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32</vt:i4>
      </vt:variant>
    </vt:vector>
  </HeadingPairs>
  <TitlesOfParts>
    <vt:vector size="37" baseType="lpstr">
      <vt:lpstr>Arial</vt:lpstr>
      <vt:lpstr>Roboto</vt:lpstr>
      <vt:lpstr>Nunito</vt:lpstr>
      <vt:lpstr>1_Custom Design</vt:lpstr>
      <vt:lpstr>Custom Design</vt:lpstr>
      <vt:lpstr>Project Presentation Production of a profitable &amp; prestigious movie</vt:lpstr>
      <vt:lpstr>Overview of Project</vt:lpstr>
      <vt:lpstr>Decreasing Revenue growth rate for entertainment and media industry; Movies harder to obtain profitability</vt:lpstr>
      <vt:lpstr>2x CAGR for next 5 years in Asia compared to US </vt:lpstr>
      <vt:lpstr>OBJECTIVE / PROBLEM</vt:lpstr>
      <vt:lpstr>OBJECTIVE / PROBLEM</vt:lpstr>
      <vt:lpstr>OBJECTIVE / PROBLEM</vt:lpstr>
      <vt:lpstr>PLANNED APPROACH</vt:lpstr>
      <vt:lpstr>PROPOSED MODELING</vt:lpstr>
      <vt:lpstr>INITIAL HYPOTHESES</vt:lpstr>
      <vt:lpstr>Overview of Data</vt:lpstr>
      <vt:lpstr>DATA CLEANING PROCESS</vt:lpstr>
      <vt:lpstr>Feature Engineering</vt:lpstr>
      <vt:lpstr>Quick Overview of Data</vt:lpstr>
      <vt:lpstr>Exploratory Data Analysis (EDA)</vt:lpstr>
      <vt:lpstr>EDA Obs #1 - Heteroscedasticity detected with Lin-Lin plot; Log-Log plot with highest R2 value.</vt:lpstr>
      <vt:lpstr>EDA Obs #2 - Action and Adventure top in overall profitability. Animation most profitable genre by median </vt:lpstr>
      <vt:lpstr>EDA Obs #3 - High initial capital most likely required; Moderate positive relationship between budget and profits </vt:lpstr>
      <vt:lpstr>EDA Obs #4 - Movies launched during end year festivals more likely award winning; Jan - Feb &amp; Aug - Sep “Dump months” </vt:lpstr>
      <vt:lpstr>Overview of Modeling</vt:lpstr>
      <vt:lpstr>Model Selection</vt:lpstr>
      <vt:lpstr>Classification Model 1</vt:lpstr>
      <vt:lpstr>Classification Model 1 (Con’t)</vt:lpstr>
      <vt:lpstr>Classification Model 2</vt:lpstr>
      <vt:lpstr>Classification Model 2 (Con’t)</vt:lpstr>
      <vt:lpstr>Feature Importance Graph</vt:lpstr>
      <vt:lpstr>Regression Model 1 - Multilinear Regression on Profitability</vt:lpstr>
      <vt:lpstr>Regression Model 1 - Multilinear Regression on Profitability</vt:lpstr>
      <vt:lpstr>Regression Model 2 - Elastic Net on Profitability</vt:lpstr>
      <vt:lpstr>Regression Model 3 - XGBoost on Profitability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Production of a profitable &amp; prestigious movie</dc:title>
  <dc:creator>Wen Jun Soo</dc:creator>
  <cp:lastModifiedBy>Joel Quek</cp:lastModifiedBy>
  <cp:revision>1</cp:revision>
  <dcterms:created xsi:type="dcterms:W3CDTF">2023-06-20T11:25:42Z</dcterms:created>
  <dcterms:modified xsi:type="dcterms:W3CDTF">2023-07-23T07:54:55Z</dcterms:modified>
</cp:coreProperties>
</file>