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embeddedFontLst>
    <p:embeddedFont>
      <p:font typeface="Economica"/>
      <p:regular r:id="rId27"/>
      <p:bold r:id="rId28"/>
      <p:italic r:id="rId29"/>
      <p:boldItalic r:id="rId30"/>
    </p:embeddedFont>
    <p:embeddedFont>
      <p:font typeface="Roboto"/>
      <p:regular r:id="rId31"/>
      <p:bold r:id="rId32"/>
      <p:italic r:id="rId33"/>
      <p:boldItalic r:id="rId34"/>
    </p:embeddedFont>
    <p:embeddedFont>
      <p:font typeface="Open Sans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6C925ED-34CF-4FB7-96D9-028CB0C70F21}">
  <a:tblStyle styleId="{76C925ED-34CF-4FB7-96D9-028CB0C70F2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Economica-bold.fntdata"/><Relationship Id="rId27" Type="http://schemas.openxmlformats.org/officeDocument/2006/relationships/font" Target="fonts/Economica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Economica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regular.fntdata"/><Relationship Id="rId30" Type="http://schemas.openxmlformats.org/officeDocument/2006/relationships/font" Target="fonts/Economica-boldItalic.fntdata"/><Relationship Id="rId11" Type="http://schemas.openxmlformats.org/officeDocument/2006/relationships/slide" Target="slides/slide5.xml"/><Relationship Id="rId33" Type="http://schemas.openxmlformats.org/officeDocument/2006/relationships/font" Target="fonts/Roboto-italic.fntdata"/><Relationship Id="rId10" Type="http://schemas.openxmlformats.org/officeDocument/2006/relationships/slide" Target="slides/slide4.xml"/><Relationship Id="rId32" Type="http://schemas.openxmlformats.org/officeDocument/2006/relationships/font" Target="fonts/Roboto-bold.fntdata"/><Relationship Id="rId13" Type="http://schemas.openxmlformats.org/officeDocument/2006/relationships/slide" Target="slides/slide7.xml"/><Relationship Id="rId35" Type="http://schemas.openxmlformats.org/officeDocument/2006/relationships/font" Target="fonts/OpenSans-regular.fntdata"/><Relationship Id="rId12" Type="http://schemas.openxmlformats.org/officeDocument/2006/relationships/slide" Target="slides/slide6.xml"/><Relationship Id="rId34" Type="http://schemas.openxmlformats.org/officeDocument/2006/relationships/font" Target="fonts/Roboto-boldItalic.fntdata"/><Relationship Id="rId15" Type="http://schemas.openxmlformats.org/officeDocument/2006/relationships/slide" Target="slides/slide9.xml"/><Relationship Id="rId37" Type="http://schemas.openxmlformats.org/officeDocument/2006/relationships/font" Target="fonts/OpenSans-italic.fntdata"/><Relationship Id="rId14" Type="http://schemas.openxmlformats.org/officeDocument/2006/relationships/slide" Target="slides/slide8.xml"/><Relationship Id="rId36" Type="http://schemas.openxmlformats.org/officeDocument/2006/relationships/font" Target="fonts/OpenSans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38" Type="http://schemas.openxmlformats.org/officeDocument/2006/relationships/font" Target="fonts/OpenSans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37922bb395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37922bb395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d990118981_4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d990118981_4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37922bb395_0_6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37922bb395_0_6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d98f9c197e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d98f9c197e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37922bb395_0_6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37922bb395_0_6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37922bb395_0_6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37922bb395_0_6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3994952a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3994952a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3994952ae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3994952ae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37922bb395_0_6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37922bb395_0_6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37922bb395_1_4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37922bb395_1_4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d9923f96b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d9923f96b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d9923f96b1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d9923f96b1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37922bb395_0_6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37922bb395_0_6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37922bb395_0_5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37922bb395_0_5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37922bb395_0_5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37922bb395_0_5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37922bb395_1_4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37922bb395_1_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37922bb395_0_6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37922bb395_0_6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d990118981_4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d990118981_4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d990118981_4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d990118981_4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d990118981_4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d990118981_4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docs.docker.com/reference/compose-file/services/#mem_limit" TargetMode="External"/><Relationship Id="rId4" Type="http://schemas.openxmlformats.org/officeDocument/2006/relationships/hyperlink" Target="https://docs.docker.com/reference/compose-file/deploy/#resources" TargetMode="External"/><Relationship Id="rId5" Type="http://schemas.openxmlformats.org/officeDocument/2006/relationships/hyperlink" Target="https://airflow.apache.org/docs/apache-airflow/stable/docker-compose.yaml" TargetMode="External"/><Relationship Id="rId6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Apache Airflow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Ateliers Master 2 SISE - Mars 2025</a:t>
            </a:r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4325" y="239275"/>
            <a:ext cx="3116274" cy="120497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65" name="Google Shape;65;p13"/>
          <p:cNvSpPr txBox="1"/>
          <p:nvPr/>
        </p:nvSpPr>
        <p:spPr>
          <a:xfrm>
            <a:off x="343425" y="3963825"/>
            <a:ext cx="2368200" cy="10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Edina Adjaro Patoussi</a:t>
            </a:r>
            <a:endParaRPr sz="15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Pierre Bourbon </a:t>
            </a:r>
            <a:endParaRPr sz="15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Nancy Randriamiarijaona</a:t>
            </a:r>
            <a:endParaRPr sz="15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Jöel Sollari</a:t>
            </a:r>
            <a:endParaRPr sz="15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 txBox="1"/>
          <p:nvPr>
            <p:ph type="title"/>
          </p:nvPr>
        </p:nvSpPr>
        <p:spPr>
          <a:xfrm>
            <a:off x="283075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3 - </a:t>
            </a:r>
            <a:r>
              <a:rPr lang="fr"/>
              <a:t>Concepts clés : Xcom</a:t>
            </a:r>
            <a:endParaRPr sz="6600"/>
          </a:p>
        </p:txBody>
      </p:sp>
      <p:sp>
        <p:nvSpPr>
          <p:cNvPr id="162" name="Google Shape;162;p2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fr" sz="1700"/>
              <a:t>Utilisés pour l’échange de données entre tâches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fr" sz="1700"/>
              <a:t>Stockés dans la base de données d’Airflow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fr" sz="1700"/>
              <a:t>Peut contenir différents type de données (string, nombre, liste, dictionnaire...)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fr" sz="1700"/>
              <a:t>L’abus des Xcoms peut dégrader les performances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fr" sz="1700"/>
              <a:t>Non chiffré nativement !</a:t>
            </a:r>
            <a:endParaRPr sz="1700"/>
          </a:p>
        </p:txBody>
      </p:sp>
      <p:pic>
        <p:nvPicPr>
          <p:cNvPr id="163" name="Google Shape;16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7750" y="136074"/>
            <a:ext cx="1306275" cy="50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1600"/>
              <a:t>‹#›</a:t>
            </a:fld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/>
          <p:nvPr>
            <p:ph type="title"/>
          </p:nvPr>
        </p:nvSpPr>
        <p:spPr>
          <a:xfrm>
            <a:off x="311700" y="2515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4 - Architecture Airflow</a:t>
            </a:r>
            <a:endParaRPr/>
          </a:p>
        </p:txBody>
      </p:sp>
      <p:pic>
        <p:nvPicPr>
          <p:cNvPr id="170" name="Google Shape;17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97750" y="136074"/>
            <a:ext cx="1306275" cy="50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1600"/>
              <a:t>‹#›</a:t>
            </a:fld>
            <a:endParaRPr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4"/>
          <p:cNvSpPr txBox="1"/>
          <p:nvPr>
            <p:ph type="title"/>
          </p:nvPr>
        </p:nvSpPr>
        <p:spPr>
          <a:xfrm>
            <a:off x="311700" y="2515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4 - Architecture Airflow</a:t>
            </a:r>
            <a:endParaRPr/>
          </a:p>
        </p:txBody>
      </p:sp>
      <p:pic>
        <p:nvPicPr>
          <p:cNvPr id="177" name="Google Shape;17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7750" y="136074"/>
            <a:ext cx="1306275" cy="50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1600"/>
              <a:t>‹#›</a:t>
            </a:fld>
            <a:endParaRPr sz="1600"/>
          </a:p>
        </p:txBody>
      </p:sp>
      <p:pic>
        <p:nvPicPr>
          <p:cNvPr id="179" name="Google Shape;17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39275" y="1082825"/>
            <a:ext cx="6458465" cy="375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5 - </a:t>
            </a:r>
            <a:r>
              <a:rPr lang="fr"/>
              <a:t>Installation d'Airflow</a:t>
            </a:r>
            <a:endParaRPr/>
          </a:p>
        </p:txBody>
      </p:sp>
      <p:sp>
        <p:nvSpPr>
          <p:cNvPr id="185" name="Google Shape;185;p2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/>
              <a:t>Manuelle</a:t>
            </a:r>
            <a:r>
              <a:rPr lang="fr" sz="1700"/>
              <a:t>  </a:t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-"/>
            </a:pPr>
            <a:r>
              <a:rPr lang="fr" sz="1700"/>
              <a:t>Prérequis. UNIX / WSL (requiert la bibliothèque pwd),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fr" sz="1700"/>
              <a:t>Étapes d'installation. https://airflow.apache.org/docs/apache-airflow/stable/start.html#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2000"/>
              <a:t>Docker </a:t>
            </a:r>
            <a:endParaRPr b="1" sz="20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-"/>
            </a:pPr>
            <a:r>
              <a:rPr lang="fr" sz="1700"/>
              <a:t>Prérequis. Docker, Docker Compose V2.14.0+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fr" sz="1700"/>
              <a:t>Configuration. Allouer 4Gb+ de RAM pour le container Airflow (voir </a:t>
            </a:r>
            <a:r>
              <a:rPr lang="fr" sz="1700" u="sng">
                <a:solidFill>
                  <a:schemeClr val="hlink"/>
                </a:solidFill>
                <a:hlinkClick r:id="rId3"/>
              </a:rPr>
              <a:t>ici</a:t>
            </a:r>
            <a:r>
              <a:rPr lang="fr" sz="1700"/>
              <a:t> et </a:t>
            </a:r>
            <a:r>
              <a:rPr lang="fr" sz="1700" u="sng">
                <a:solidFill>
                  <a:schemeClr val="hlink"/>
                </a:solidFill>
                <a:hlinkClick r:id="rId4"/>
              </a:rPr>
              <a:t>ici</a:t>
            </a:r>
            <a:r>
              <a:rPr lang="fr" sz="1700"/>
              <a:t>)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fr" sz="1700"/>
              <a:t>Télécharger le fichier docker-compose sur le </a:t>
            </a:r>
            <a:r>
              <a:rPr lang="fr" sz="1700" u="sng">
                <a:solidFill>
                  <a:schemeClr val="hlink"/>
                </a:solidFill>
                <a:hlinkClick r:id="rId5"/>
              </a:rPr>
              <a:t>site officiel Apache Airflow</a:t>
            </a:r>
            <a:endParaRPr sz="1700"/>
          </a:p>
        </p:txBody>
      </p:sp>
      <p:pic>
        <p:nvPicPr>
          <p:cNvPr id="186" name="Google Shape;186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97750" y="136074"/>
            <a:ext cx="1306275" cy="50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1600"/>
              <a:t>‹#›</a:t>
            </a:fld>
            <a:endParaRPr sz="1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6 - </a:t>
            </a:r>
            <a:r>
              <a:rPr lang="fr"/>
              <a:t>Monitoring et Logging</a:t>
            </a:r>
            <a:endParaRPr/>
          </a:p>
        </p:txBody>
      </p:sp>
      <p:sp>
        <p:nvSpPr>
          <p:cNvPr id="193" name="Google Shape;193;p26"/>
          <p:cNvSpPr txBox="1"/>
          <p:nvPr>
            <p:ph idx="1" type="body"/>
          </p:nvPr>
        </p:nvSpPr>
        <p:spPr>
          <a:xfrm>
            <a:off x="311700" y="1225225"/>
            <a:ext cx="34014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/>
              <a:t>Interface web</a:t>
            </a:r>
            <a:endParaRPr b="1" sz="20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Prise en main plus facile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GUI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Visualisation des DAGS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Dashboard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4" name="Google Shape;19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7750" y="136074"/>
            <a:ext cx="1306275" cy="50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6"/>
          <p:cNvSpPr txBox="1"/>
          <p:nvPr>
            <p:ph idx="1" type="body"/>
          </p:nvPr>
        </p:nvSpPr>
        <p:spPr>
          <a:xfrm>
            <a:off x="4493025" y="1225225"/>
            <a:ext cx="3621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latin typeface="Arial"/>
                <a:ea typeface="Arial"/>
                <a:cs typeface="Arial"/>
                <a:sym typeface="Arial"/>
              </a:rPr>
              <a:t>Ligne de commande</a:t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fr">
                <a:latin typeface="Arial"/>
                <a:ea typeface="Arial"/>
                <a:cs typeface="Arial"/>
                <a:sym typeface="Arial"/>
              </a:rPr>
              <a:t>Complexe à prendre en main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fr">
                <a:latin typeface="Arial"/>
                <a:ea typeface="Arial"/>
                <a:cs typeface="Arial"/>
                <a:sym typeface="Arial"/>
              </a:rPr>
              <a:t>Plus puissant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fr">
                <a:latin typeface="Arial"/>
                <a:ea typeface="Arial"/>
                <a:cs typeface="Arial"/>
                <a:sym typeface="Arial"/>
              </a:rPr>
              <a:t>Pas de visualisations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1600"/>
              <a:t>‹#›</a:t>
            </a:fld>
            <a:endParaRPr sz="1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1600"/>
              <a:t>‹#›</a:t>
            </a:fld>
            <a:endParaRPr sz="1600"/>
          </a:p>
        </p:txBody>
      </p:sp>
      <p:pic>
        <p:nvPicPr>
          <p:cNvPr id="202" name="Google Shape;20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175" y="214375"/>
            <a:ext cx="8590551" cy="471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1600"/>
              <a:t>‹#›</a:t>
            </a:fld>
            <a:endParaRPr sz="1600"/>
          </a:p>
        </p:txBody>
      </p:sp>
      <p:pic>
        <p:nvPicPr>
          <p:cNvPr id="208" name="Google Shape;20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0013" y="110687"/>
            <a:ext cx="7083976" cy="492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7 - </a:t>
            </a:r>
            <a:r>
              <a:rPr lang="fr"/>
              <a:t>Bonnes Pratiques</a:t>
            </a:r>
            <a:endParaRPr/>
          </a:p>
        </p:txBody>
      </p:sp>
      <p:sp>
        <p:nvSpPr>
          <p:cNvPr id="214" name="Google Shape;214;p29"/>
          <p:cNvSpPr txBox="1"/>
          <p:nvPr>
            <p:ph idx="1" type="body"/>
          </p:nvPr>
        </p:nvSpPr>
        <p:spPr>
          <a:xfrm>
            <a:off x="311700" y="1225225"/>
            <a:ext cx="42603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b="1" lang="fr"/>
              <a:t>Structure des DAG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Division en tâches modulaires, noms clairs / descriptions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➔"/>
            </a:pPr>
            <a:r>
              <a:rPr b="1" lang="fr"/>
              <a:t>Dépendances 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Définir explicitement les dépendances (cf. sensors) </a:t>
            </a:r>
            <a:endParaRPr/>
          </a:p>
        </p:txBody>
      </p:sp>
      <p:pic>
        <p:nvPicPr>
          <p:cNvPr id="215" name="Google Shape;21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7750" y="136074"/>
            <a:ext cx="1306275" cy="5051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9"/>
          <p:cNvSpPr txBox="1"/>
          <p:nvPr>
            <p:ph idx="1" type="body"/>
          </p:nvPr>
        </p:nvSpPr>
        <p:spPr>
          <a:xfrm>
            <a:off x="4743725" y="1225225"/>
            <a:ext cx="42603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b="1" lang="fr"/>
              <a:t>Monitoring et Alertes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Alerte email pour échec de tâches et dashboard de surveillance des DAGs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➔"/>
            </a:pPr>
            <a:r>
              <a:rPr b="1" lang="fr"/>
              <a:t>Performances et scalabilité</a:t>
            </a:r>
            <a:r>
              <a:rPr b="1" lang="fr"/>
              <a:t> 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Optimisez les tâches pour réduire le temps </a:t>
            </a:r>
            <a:r>
              <a:rPr lang="fr"/>
              <a:t>d'exécution. Pools et workers distribués ?</a:t>
            </a:r>
            <a:endParaRPr/>
          </a:p>
        </p:txBody>
      </p:sp>
      <p:sp>
        <p:nvSpPr>
          <p:cNvPr id="217" name="Google Shape;217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1600"/>
              <a:t>‹#›</a:t>
            </a:fld>
            <a:endParaRPr sz="1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8 - Les alternatives</a:t>
            </a:r>
            <a:endParaRPr/>
          </a:p>
        </p:txBody>
      </p:sp>
      <p:pic>
        <p:nvPicPr>
          <p:cNvPr id="223" name="Google Shape;22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7750" y="136074"/>
            <a:ext cx="1306275" cy="50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94673" y="1147225"/>
            <a:ext cx="5754675" cy="3452825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1600"/>
              <a:t>‹#›</a:t>
            </a:fld>
            <a:endParaRPr sz="16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9525" y="136074"/>
            <a:ext cx="1306275" cy="5051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31" name="Google Shape;231;p31"/>
          <p:cNvGraphicFramePr/>
          <p:nvPr/>
        </p:nvGraphicFramePr>
        <p:xfrm>
          <a:off x="275600" y="950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{76C925ED-34CF-4FB7-96D9-028CB0C70F21}</a:tableStyleId>
              </a:tblPr>
              <a:tblGrid>
                <a:gridCol w="1552425"/>
                <a:gridCol w="2292175"/>
                <a:gridCol w="2538250"/>
                <a:gridCol w="22873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600"/>
                        <a:t>Airflow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600"/>
                        <a:t>Prefect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600"/>
                        <a:t>Dagster</a:t>
                      </a:r>
                      <a:endParaRPr b="1" sz="16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600"/>
                        <a:t>Avantages 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Mature et largement adopté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Grande communauté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Large éventail de plugins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Interface utilisateur conviviale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Gestion dynamique des flux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Intégration facile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Typage fort pour une meilleure robustesse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Bonne gestion des dépendances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Interface utilisateur moderne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600"/>
                        <a:t>Inconvénients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Interface utilisateur moins intuitive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Configuration complexe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Moins mature que Airflow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Communauté plus petite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Courbe d'apprentissage plus raide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Moins de plugins disponibles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32" name="Google Shape;232;p31"/>
          <p:cNvSpPr txBox="1"/>
          <p:nvPr>
            <p:ph type="title"/>
          </p:nvPr>
        </p:nvSpPr>
        <p:spPr>
          <a:xfrm>
            <a:off x="311700" y="8500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8 - Les alternatives</a:t>
            </a:r>
            <a:endParaRPr/>
          </a:p>
        </p:txBody>
      </p:sp>
      <p:sp>
        <p:nvSpPr>
          <p:cNvPr id="233" name="Google Shape;233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1600"/>
              <a:t>‹#›</a:t>
            </a:fld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Sommaire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311700" y="1212450"/>
            <a:ext cx="8520600" cy="35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739">
                <a:latin typeface="Economica"/>
                <a:ea typeface="Economica"/>
                <a:cs typeface="Economica"/>
                <a:sym typeface="Economica"/>
              </a:rPr>
              <a:t>1 - </a:t>
            </a:r>
            <a:r>
              <a:rPr lang="fr" sz="2739">
                <a:latin typeface="Economica"/>
                <a:ea typeface="Economica"/>
                <a:cs typeface="Economica"/>
                <a:sym typeface="Economica"/>
              </a:rPr>
              <a:t>Qu’est ce que Airflow ?</a:t>
            </a:r>
            <a:endParaRPr sz="2739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2739">
                <a:latin typeface="Economica"/>
                <a:ea typeface="Economica"/>
                <a:cs typeface="Economica"/>
                <a:sym typeface="Economica"/>
              </a:rPr>
              <a:t>2 - </a:t>
            </a:r>
            <a:r>
              <a:rPr lang="fr" sz="2739">
                <a:latin typeface="Economica"/>
                <a:ea typeface="Economica"/>
                <a:cs typeface="Economica"/>
                <a:sym typeface="Economica"/>
              </a:rPr>
              <a:t>Pourquoi utiliser Airflow ?</a:t>
            </a:r>
            <a:endParaRPr sz="2739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2739">
                <a:latin typeface="Economica"/>
                <a:ea typeface="Economica"/>
                <a:cs typeface="Economica"/>
                <a:sym typeface="Economica"/>
              </a:rPr>
              <a:t>3 - Concepts clés : DAGs, Operators/Tasks, Sensors, Xcom</a:t>
            </a:r>
            <a:endParaRPr sz="2739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2739">
                <a:latin typeface="Economica"/>
                <a:ea typeface="Economica"/>
                <a:cs typeface="Economica"/>
                <a:sym typeface="Economica"/>
              </a:rPr>
              <a:t>4 - </a:t>
            </a:r>
            <a:r>
              <a:rPr lang="fr" sz="2739">
                <a:latin typeface="Economica"/>
                <a:ea typeface="Economica"/>
                <a:cs typeface="Economica"/>
                <a:sym typeface="Economica"/>
              </a:rPr>
              <a:t>Architecture</a:t>
            </a:r>
            <a:r>
              <a:rPr lang="fr" sz="2739">
                <a:latin typeface="Economica"/>
                <a:ea typeface="Economica"/>
                <a:cs typeface="Economica"/>
                <a:sym typeface="Economica"/>
              </a:rPr>
              <a:t> Airflow</a:t>
            </a:r>
            <a:endParaRPr sz="2739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2739">
                <a:latin typeface="Economica"/>
                <a:ea typeface="Economica"/>
                <a:cs typeface="Economica"/>
                <a:sym typeface="Economica"/>
              </a:rPr>
              <a:t>5 - Installation</a:t>
            </a:r>
            <a:endParaRPr sz="2739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2739">
                <a:latin typeface="Economica"/>
                <a:ea typeface="Economica"/>
                <a:cs typeface="Economica"/>
                <a:sym typeface="Economica"/>
              </a:rPr>
              <a:t>6 - Monitoring / Logging</a:t>
            </a:r>
            <a:endParaRPr sz="2739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2739">
                <a:latin typeface="Economica"/>
                <a:ea typeface="Economica"/>
                <a:cs typeface="Economica"/>
                <a:sym typeface="Economica"/>
              </a:rPr>
              <a:t>7 - Bonnes pratiques </a:t>
            </a:r>
            <a:endParaRPr sz="2739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2739">
                <a:latin typeface="Economica"/>
                <a:ea typeface="Economica"/>
                <a:cs typeface="Economica"/>
                <a:sym typeface="Economica"/>
              </a:rPr>
              <a:t>8 - Alternatives</a:t>
            </a:r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7750" y="136074"/>
            <a:ext cx="1306275" cy="5051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1600"/>
              <a:t>‹#›</a:t>
            </a:fld>
            <a:endParaRPr sz="1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2"/>
          <p:cNvSpPr txBox="1"/>
          <p:nvPr>
            <p:ph idx="1" type="body"/>
          </p:nvPr>
        </p:nvSpPr>
        <p:spPr>
          <a:xfrm>
            <a:off x="262700" y="788125"/>
            <a:ext cx="8520600" cy="3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5800">
                <a:latin typeface="Economica"/>
                <a:ea typeface="Economica"/>
                <a:cs typeface="Economica"/>
                <a:sym typeface="Economica"/>
              </a:rPr>
              <a:t>Merci pour votre attention !</a:t>
            </a:r>
            <a:endParaRPr sz="58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5800">
                <a:latin typeface="Economica"/>
                <a:ea typeface="Economica"/>
                <a:cs typeface="Economica"/>
                <a:sym typeface="Economica"/>
              </a:rPr>
              <a:t>Questions ? </a:t>
            </a:r>
            <a:endParaRPr sz="5800"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239" name="Google Shape;23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7750" y="136074"/>
            <a:ext cx="1306275" cy="50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1 - Qu’est ce que Airflow ?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12450"/>
            <a:ext cx="8520600" cy="15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fr"/>
              <a:t>Plateforme de gestion de flux de travail </a:t>
            </a:r>
            <a:r>
              <a:rPr b="1" lang="fr"/>
              <a:t>open source</a:t>
            </a:r>
            <a:r>
              <a:rPr lang="fr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fr"/>
              <a:t>Écrit</a:t>
            </a:r>
            <a:r>
              <a:rPr lang="fr"/>
              <a:t> en Python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7750" y="136074"/>
            <a:ext cx="1306275" cy="5051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1" name="Google Shape;81;p15"/>
          <p:cNvGrpSpPr/>
          <p:nvPr/>
        </p:nvGrpSpPr>
        <p:grpSpPr>
          <a:xfrm>
            <a:off x="6051150" y="2552288"/>
            <a:ext cx="2890500" cy="1370617"/>
            <a:chOff x="3697400" y="2216036"/>
            <a:chExt cx="2890500" cy="1370617"/>
          </a:xfrm>
        </p:grpSpPr>
        <p:grpSp>
          <p:nvGrpSpPr>
            <p:cNvPr id="82" name="Google Shape;82;p15"/>
            <p:cNvGrpSpPr/>
            <p:nvPr/>
          </p:nvGrpSpPr>
          <p:grpSpPr>
            <a:xfrm>
              <a:off x="4808316" y="2800065"/>
              <a:ext cx="92400" cy="411825"/>
              <a:chOff x="845575" y="2563700"/>
              <a:chExt cx="92400" cy="411825"/>
            </a:xfrm>
          </p:grpSpPr>
          <p:cxnSp>
            <p:nvCxnSpPr>
              <p:cNvPr id="83" name="Google Shape;83;p15"/>
              <p:cNvCxnSpPr/>
              <p:nvPr/>
            </p:nvCxnSpPr>
            <p:spPr>
              <a:xfrm>
                <a:off x="891775" y="2616125"/>
                <a:ext cx="0" cy="359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84" name="Google Shape;84;p15"/>
              <p:cNvSpPr/>
              <p:nvPr/>
            </p:nvSpPr>
            <p:spPr>
              <a:xfrm>
                <a:off x="845575" y="2563700"/>
                <a:ext cx="92400" cy="9240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5" name="Google Shape;85;p15"/>
            <p:cNvSpPr txBox="1"/>
            <p:nvPr/>
          </p:nvSpPr>
          <p:spPr>
            <a:xfrm>
              <a:off x="4526679" y="3215253"/>
              <a:ext cx="6927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fr" sz="1200">
                  <a:latin typeface="Roboto"/>
                  <a:ea typeface="Roboto"/>
                  <a:cs typeface="Roboto"/>
                  <a:sym typeface="Roboto"/>
                </a:rPr>
                <a:t>2019</a:t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6" name="Google Shape;86;p15"/>
            <p:cNvSpPr txBox="1"/>
            <p:nvPr/>
          </p:nvSpPr>
          <p:spPr>
            <a:xfrm>
              <a:off x="3697400" y="2216036"/>
              <a:ext cx="2890500" cy="50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b="1" lang="fr" sz="17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“Top Level Projet” Apache</a:t>
              </a:r>
              <a:endParaRPr b="1" sz="7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7" name="Google Shape;87;p15"/>
          <p:cNvGrpSpPr/>
          <p:nvPr/>
        </p:nvGrpSpPr>
        <p:grpSpPr>
          <a:xfrm>
            <a:off x="1161166" y="2066400"/>
            <a:ext cx="3410809" cy="1856489"/>
            <a:chOff x="495991" y="1730174"/>
            <a:chExt cx="3410809" cy="1856489"/>
          </a:xfrm>
        </p:grpSpPr>
        <p:sp>
          <p:nvSpPr>
            <p:cNvPr id="88" name="Google Shape;88;p15"/>
            <p:cNvSpPr/>
            <p:nvPr/>
          </p:nvSpPr>
          <p:spPr>
            <a:xfrm>
              <a:off x="932600" y="3079474"/>
              <a:ext cx="2974200" cy="133500"/>
            </a:xfrm>
            <a:prstGeom prst="rect">
              <a:avLst/>
            </a:prstGeom>
            <a:solidFill>
              <a:srgbClr val="0E94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9" name="Google Shape;89;p15"/>
            <p:cNvGrpSpPr/>
            <p:nvPr/>
          </p:nvGrpSpPr>
          <p:grpSpPr>
            <a:xfrm>
              <a:off x="495991" y="1730174"/>
              <a:ext cx="2471685" cy="1856489"/>
              <a:chOff x="495991" y="1730174"/>
              <a:chExt cx="2471685" cy="1856489"/>
            </a:xfrm>
          </p:grpSpPr>
          <p:sp>
            <p:nvSpPr>
              <p:cNvPr id="90" name="Google Shape;90;p15"/>
              <p:cNvSpPr txBox="1"/>
              <p:nvPr/>
            </p:nvSpPr>
            <p:spPr>
              <a:xfrm>
                <a:off x="495991" y="3215263"/>
                <a:ext cx="8712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b="1" lang="fr" sz="1200">
                    <a:latin typeface="Roboto"/>
                    <a:ea typeface="Roboto"/>
                    <a:cs typeface="Roboto"/>
                    <a:sym typeface="Roboto"/>
                  </a:rPr>
                  <a:t>2014</a:t>
                </a:r>
                <a:endParaRPr b="1"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grpSp>
            <p:nvGrpSpPr>
              <p:cNvPr id="91" name="Google Shape;91;p15"/>
              <p:cNvGrpSpPr/>
              <p:nvPr/>
            </p:nvGrpSpPr>
            <p:grpSpPr>
              <a:xfrm>
                <a:off x="881025" y="2800065"/>
                <a:ext cx="92400" cy="411825"/>
                <a:chOff x="845575" y="2563700"/>
                <a:chExt cx="92400" cy="411825"/>
              </a:xfrm>
            </p:grpSpPr>
            <p:cxnSp>
              <p:nvCxnSpPr>
                <p:cNvPr id="92" name="Google Shape;92;p15"/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93" name="Google Shape;93;p15"/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94" name="Google Shape;94;p15"/>
              <p:cNvSpPr txBox="1"/>
              <p:nvPr/>
            </p:nvSpPr>
            <p:spPr>
              <a:xfrm>
                <a:off x="558375" y="1730174"/>
                <a:ext cx="24093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1600"/>
                  </a:spcBef>
                  <a:spcAft>
                    <a:spcPts val="1600"/>
                  </a:spcAft>
                  <a:buNone/>
                </a:pPr>
                <a:r>
                  <a:rPr b="1" lang="fr" sz="16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Projet initié par AirBnb</a:t>
                </a:r>
                <a:r>
                  <a:rPr b="1" lang="fr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fr" sz="900">
                    <a:latin typeface="Roboto"/>
                    <a:ea typeface="Roboto"/>
                    <a:cs typeface="Roboto"/>
                    <a:sym typeface="Roboto"/>
                  </a:rPr>
                  <a:t>Pour gérer les flux de travail de plus en plus complexes au sein de l’entreprise</a:t>
                </a:r>
                <a:endParaRPr sz="9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95" name="Google Shape;95;p15"/>
          <p:cNvGrpSpPr/>
          <p:nvPr/>
        </p:nvGrpSpPr>
        <p:grpSpPr>
          <a:xfrm>
            <a:off x="3226150" y="3038847"/>
            <a:ext cx="3978724" cy="1732503"/>
            <a:chOff x="1537825" y="2702596"/>
            <a:chExt cx="3978724" cy="1732503"/>
          </a:xfrm>
        </p:grpSpPr>
        <p:sp>
          <p:nvSpPr>
            <p:cNvPr id="96" name="Google Shape;96;p15"/>
            <p:cNvSpPr/>
            <p:nvPr/>
          </p:nvSpPr>
          <p:spPr>
            <a:xfrm>
              <a:off x="2890949" y="3079474"/>
              <a:ext cx="2625600" cy="133500"/>
            </a:xfrm>
            <a:prstGeom prst="rect">
              <a:avLst/>
            </a:prstGeom>
            <a:solidFill>
              <a:srgbClr val="0856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7" name="Google Shape;97;p15"/>
            <p:cNvGrpSpPr/>
            <p:nvPr/>
          </p:nvGrpSpPr>
          <p:grpSpPr>
            <a:xfrm>
              <a:off x="1537825" y="2702596"/>
              <a:ext cx="3089700" cy="1732503"/>
              <a:chOff x="1537825" y="2702596"/>
              <a:chExt cx="3089700" cy="1732503"/>
            </a:xfrm>
          </p:grpSpPr>
          <p:sp>
            <p:nvSpPr>
              <p:cNvPr id="98" name="Google Shape;98;p15"/>
              <p:cNvSpPr txBox="1"/>
              <p:nvPr/>
            </p:nvSpPr>
            <p:spPr>
              <a:xfrm>
                <a:off x="2525595" y="2702596"/>
                <a:ext cx="7458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b="1" lang="fr" sz="1200">
                    <a:latin typeface="Roboto"/>
                    <a:ea typeface="Roboto"/>
                    <a:cs typeface="Roboto"/>
                    <a:sym typeface="Roboto"/>
                  </a:rPr>
                  <a:t>2016</a:t>
                </a:r>
                <a:endParaRPr b="1"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grpSp>
            <p:nvGrpSpPr>
              <p:cNvPr id="99" name="Google Shape;99;p15"/>
              <p:cNvGrpSpPr/>
              <p:nvPr/>
            </p:nvGrpSpPr>
            <p:grpSpPr>
              <a:xfrm rot="10800000">
                <a:off x="2849073" y="3079467"/>
                <a:ext cx="92400" cy="411825"/>
                <a:chOff x="2070100" y="2563700"/>
                <a:chExt cx="92400" cy="411825"/>
              </a:xfrm>
            </p:grpSpPr>
            <p:cxnSp>
              <p:nvCxnSpPr>
                <p:cNvPr id="100" name="Google Shape;100;p15"/>
                <p:cNvCxnSpPr/>
                <p:nvPr/>
              </p:nvCxnSpPr>
              <p:spPr>
                <a:xfrm>
                  <a:off x="2116300" y="2616125"/>
                  <a:ext cx="0" cy="359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101" name="Google Shape;101;p15"/>
                <p:cNvSpPr/>
                <p:nvPr/>
              </p:nvSpPr>
              <p:spPr>
                <a:xfrm>
                  <a:off x="2070100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02" name="Google Shape;102;p15"/>
              <p:cNvSpPr txBox="1"/>
              <p:nvPr/>
            </p:nvSpPr>
            <p:spPr>
              <a:xfrm>
                <a:off x="1537825" y="3491299"/>
                <a:ext cx="30897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fr" sz="1600">
                    <a:latin typeface="Roboto"/>
                    <a:ea typeface="Roboto"/>
                    <a:cs typeface="Roboto"/>
                    <a:sym typeface="Roboto"/>
                  </a:rPr>
                  <a:t>Intégration incubateur Apache</a:t>
                </a:r>
                <a:endParaRPr b="1" sz="16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fr" sz="900">
                    <a:latin typeface="Roboto"/>
                    <a:ea typeface="Roboto"/>
                    <a:cs typeface="Roboto"/>
                    <a:sym typeface="Roboto"/>
                  </a:rPr>
                  <a:t>Le projet est rendu open source</a:t>
                </a:r>
                <a:endParaRPr b="1" sz="9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sp>
        <p:nvSpPr>
          <p:cNvPr id="103" name="Google Shape;10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1600"/>
              <a:t>‹#›</a:t>
            </a:fld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2 - Pourquoi utiliser Airflow ?</a:t>
            </a:r>
            <a:endParaRPr/>
          </a:p>
        </p:txBody>
      </p:sp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311700" y="1225225"/>
            <a:ext cx="4260300" cy="23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/>
              <a:t>Cas d'usage courants :</a:t>
            </a:r>
            <a:r>
              <a:rPr lang="fr"/>
              <a:t>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➔"/>
            </a:pPr>
            <a:r>
              <a:rPr lang="fr"/>
              <a:t>Business Operations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fr"/>
              <a:t>ETL / ELT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 u="sng"/>
              <a:t>Une compétence recherchée ? :</a:t>
            </a:r>
            <a:endParaRPr u="sng"/>
          </a:p>
        </p:txBody>
      </p:sp>
      <p:pic>
        <p:nvPicPr>
          <p:cNvPr id="110" name="Google Shape;11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7750" y="136074"/>
            <a:ext cx="1306275" cy="50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6"/>
          <p:cNvSpPr txBox="1"/>
          <p:nvPr>
            <p:ph idx="1" type="body"/>
          </p:nvPr>
        </p:nvSpPr>
        <p:spPr>
          <a:xfrm>
            <a:off x="4743725" y="1225225"/>
            <a:ext cx="4260300" cy="13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➔"/>
            </a:pPr>
            <a:r>
              <a:rPr lang="fr"/>
              <a:t>Infrastructure Management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fr"/>
              <a:t>MLOps</a:t>
            </a:r>
            <a:endParaRPr/>
          </a:p>
        </p:txBody>
      </p:sp>
      <p:pic>
        <p:nvPicPr>
          <p:cNvPr id="112" name="Google Shape;11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3487" y="3238925"/>
            <a:ext cx="7168425" cy="1638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6"/>
          <p:cNvSpPr/>
          <p:nvPr/>
        </p:nvSpPr>
        <p:spPr>
          <a:xfrm>
            <a:off x="1423850" y="4436050"/>
            <a:ext cx="1345200" cy="407700"/>
          </a:xfrm>
          <a:prstGeom prst="flowChartAlternateProcess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14" name="Google Shape;114;p16"/>
          <p:cNvCxnSpPr/>
          <p:nvPr/>
        </p:nvCxnSpPr>
        <p:spPr>
          <a:xfrm>
            <a:off x="915850" y="4486125"/>
            <a:ext cx="364800" cy="28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5" name="Google Shape;11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1600"/>
              <a:t>‹#›</a:t>
            </a:fld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3 - Concepts clés : </a:t>
            </a:r>
            <a:r>
              <a:rPr lang="fr"/>
              <a:t>DAGs </a:t>
            </a:r>
            <a:endParaRPr/>
          </a:p>
        </p:txBody>
      </p:sp>
      <p:sp>
        <p:nvSpPr>
          <p:cNvPr id="121" name="Google Shape;121;p17"/>
          <p:cNvSpPr txBox="1"/>
          <p:nvPr>
            <p:ph idx="1" type="body"/>
          </p:nvPr>
        </p:nvSpPr>
        <p:spPr>
          <a:xfrm>
            <a:off x="311700" y="1225225"/>
            <a:ext cx="5772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b="1" lang="fr"/>
              <a:t>Directed </a:t>
            </a:r>
            <a:endParaRPr b="1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◆"/>
            </a:pPr>
            <a:r>
              <a:rPr lang="fr" sz="1200"/>
              <a:t>Flux inhérent représentant les dépendances entre les composants</a:t>
            </a:r>
            <a:endParaRPr sz="12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➔"/>
            </a:pPr>
            <a:r>
              <a:rPr b="1" lang="fr"/>
              <a:t>Acyclic </a:t>
            </a:r>
            <a:endParaRPr b="1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◆"/>
            </a:pPr>
            <a:r>
              <a:rPr lang="fr" sz="1200"/>
              <a:t>Ne fait pas de boucle, de cycle ou de répétition</a:t>
            </a:r>
            <a:endParaRPr sz="12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➔"/>
            </a:pPr>
            <a:r>
              <a:rPr b="1" lang="fr"/>
              <a:t>Graphs</a:t>
            </a:r>
            <a:endParaRPr b="1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◆"/>
            </a:pPr>
            <a:r>
              <a:rPr lang="fr" sz="1200"/>
              <a:t>Ensemble des composants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7750" y="136074"/>
            <a:ext cx="1306275" cy="50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41053" y="1391725"/>
            <a:ext cx="2919551" cy="2906524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1600"/>
              <a:t>‹#›</a:t>
            </a:fld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/>
          <p:nvPr>
            <p:ph type="title"/>
          </p:nvPr>
        </p:nvSpPr>
        <p:spPr>
          <a:xfrm>
            <a:off x="283075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3 - Concepts clés : </a:t>
            </a:r>
            <a:r>
              <a:rPr lang="fr"/>
              <a:t>Operators et Tasks</a:t>
            </a:r>
            <a:endParaRPr sz="6600"/>
          </a:p>
        </p:txBody>
      </p:sp>
      <p:sp>
        <p:nvSpPr>
          <p:cNvPr id="130" name="Google Shape;130;p1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Task </a:t>
            </a:r>
            <a:r>
              <a:rPr lang="fr"/>
              <a:t>: Représente la tâche à accomplir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/>
              <a:t>Operator </a:t>
            </a:r>
            <a:r>
              <a:rPr lang="fr"/>
              <a:t>: L’interface entre le code Python et la technologie à utiliser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u="sng"/>
              <a:t>Par exemple </a:t>
            </a:r>
            <a:r>
              <a:rPr lang="fr"/>
              <a:t>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PythonOperator, BranchPythonOperator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BashOperator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EmailOperator, SlackAPIOperator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PostgresOperator, SqliteOperator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7750" y="136074"/>
            <a:ext cx="1306275" cy="50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1600"/>
              <a:t>‹#›</a:t>
            </a:fld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/>
          <p:nvPr>
            <p:ph type="title"/>
          </p:nvPr>
        </p:nvSpPr>
        <p:spPr>
          <a:xfrm>
            <a:off x="283075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3 - </a:t>
            </a:r>
            <a:r>
              <a:rPr lang="fr"/>
              <a:t>Concepts clés : Hooks VS Operators</a:t>
            </a:r>
            <a:endParaRPr sz="6600"/>
          </a:p>
        </p:txBody>
      </p:sp>
      <p:sp>
        <p:nvSpPr>
          <p:cNvPr id="138" name="Google Shape;138;p1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/>
              <a:t>Hooks</a:t>
            </a:r>
            <a:r>
              <a:rPr lang="fr" sz="1700"/>
              <a:t> </a:t>
            </a:r>
            <a:endParaRPr sz="1700"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fr" sz="1700"/>
              <a:t>Gère la connexion à des services externes (dbms, service provider, email…)</a:t>
            </a:r>
            <a:endParaRPr sz="17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700"/>
              <a:t>Apporte un contrôle plus fin sur les fonctionnalités</a:t>
            </a:r>
            <a:endParaRPr sz="17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700"/>
              <a:t>Plus complexe à gérer</a:t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2000"/>
              <a:t>Operator </a:t>
            </a:r>
            <a:endParaRPr b="1" sz="2000"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fr" sz="1700"/>
              <a:t>Propose une abstraction des hooks</a:t>
            </a:r>
            <a:endParaRPr sz="17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700"/>
              <a:t>Plus simple à utiliser mais moins puissant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7750" y="136074"/>
            <a:ext cx="1306275" cy="50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1600"/>
              <a:t>‹#›</a:t>
            </a:fld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/>
          <p:nvPr>
            <p:ph type="title"/>
          </p:nvPr>
        </p:nvSpPr>
        <p:spPr>
          <a:xfrm>
            <a:off x="283075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3 - </a:t>
            </a:r>
            <a:r>
              <a:rPr lang="fr"/>
              <a:t>Concepts clés : Scheduler, Executor &amp; Workers</a:t>
            </a:r>
            <a:endParaRPr sz="6600"/>
          </a:p>
        </p:txBody>
      </p:sp>
      <p:sp>
        <p:nvSpPr>
          <p:cNvPr id="146" name="Google Shape;146;p2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2000"/>
              <a:t>Scheduler </a:t>
            </a:r>
            <a:endParaRPr b="1" sz="20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fr" sz="1700"/>
              <a:t>Le scheduler est responsable de la planification des tâches.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fr" sz="1700"/>
              <a:t>Parcourt les DAG pour déterminer quelles tâches sont prêtes pour l ’exécution</a:t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2000"/>
              <a:t>Executor &amp; Workers </a:t>
            </a:r>
            <a:endParaRPr b="1" sz="20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fr" sz="1700"/>
              <a:t>Concepts similaires à celui de nœud maître – nœud esclave dans Spark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fr" sz="1700"/>
              <a:t>L’Executor affecte les tâches à exécuter aux workers disponibles.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fr" sz="1700"/>
              <a:t>Le worker est un processus qui exécute la tâche qui lui a été attribuée.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fr" sz="1700"/>
              <a:t>Dépendant de l’Executor utilisé (LocalExecutor, SequentialExecutor...)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  <p:pic>
        <p:nvPicPr>
          <p:cNvPr id="147" name="Google Shape;14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39750" y="52099"/>
            <a:ext cx="1306275" cy="50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1600"/>
              <a:t>‹#›</a:t>
            </a:fld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/>
          <p:nvPr>
            <p:ph type="title"/>
          </p:nvPr>
        </p:nvSpPr>
        <p:spPr>
          <a:xfrm>
            <a:off x="283075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3 - </a:t>
            </a:r>
            <a:r>
              <a:rPr lang="fr"/>
              <a:t>Concepts clés : Sensors</a:t>
            </a:r>
            <a:endParaRPr sz="6600"/>
          </a:p>
        </p:txBody>
      </p:sp>
      <p:sp>
        <p:nvSpPr>
          <p:cNvPr id="154" name="Google Shape;154;p2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fr" sz="1700"/>
              <a:t>Intégré aux DAG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fr" sz="1700"/>
              <a:t>Observe l’état d’un système externe (système de fichier, API, BDD)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fr" sz="1700"/>
              <a:t>Utilisés comme déclencheurs pour démarrer un DAG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fr" sz="1700"/>
              <a:t>Utilise un worker pour l’obervation</a:t>
            </a:r>
            <a:endParaRPr sz="1700"/>
          </a:p>
          <a:p>
            <a:pPr indent="-2857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-"/>
            </a:pPr>
            <a:r>
              <a:rPr lang="fr" sz="900"/>
              <a:t>En mode « poke » le worker ne sera libéré qu’à la satisfaction de la condition surveillée</a:t>
            </a:r>
            <a:endParaRPr sz="900"/>
          </a:p>
          <a:p>
            <a:pPr indent="-2857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-"/>
            </a:pPr>
            <a:r>
              <a:rPr lang="fr" sz="900"/>
              <a:t>En mode « reschedule », le sensor libère le worker et est remis dans la liste des tâches du scheduler si la condition n’est pas satisfaite</a:t>
            </a:r>
            <a:endParaRPr sz="9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fr" sz="1700"/>
              <a:t>Permet la synchronisation avec des évènements externes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  <p:pic>
        <p:nvPicPr>
          <p:cNvPr id="155" name="Google Shape;15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7750" y="136074"/>
            <a:ext cx="1306275" cy="50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1600"/>
              <a:t>‹#›</a:t>
            </a:fld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