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2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" id="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8" id="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0" id="10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3" id="5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4" id="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0" id="8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3.png"/><Relationship Type="http://schemas.openxmlformats.org/officeDocument/2006/relationships/image" Id="rId3" Target="../media/image05.pn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hyperlink" Id="rId4" TargetMode="External" Target="http://en.wikibooks.org/wiki/Haskell/Zippers"/><Relationship Type="http://schemas.openxmlformats.org/officeDocument/2006/relationships/hyperlink" Id="rId3" TargetMode="External" Target="http://www.haskell.org/haskellwiki/Zipper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2.png"/><Relationship Type="http://schemas.openxmlformats.org/officeDocument/2006/relationships/image" Id="rId3" Target="../media/image01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4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-GB"/>
              <a:t>The Zipper</a:t>
            </a:r>
          </a:p>
        </p:txBody>
      </p:sp>
      <p:sp>
        <p:nvSpPr>
          <p:cNvPr name="Shape 24" id="24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-GB"/>
              <a:t>Joel Wright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Modifying the Zipper tree</a:t>
            </a:r>
          </a:p>
        </p:txBody>
      </p:sp>
      <p:sp>
        <p:nvSpPr>
          <p:cNvPr name="Shape 83" id="8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(c, t) f =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t' = f t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t' `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seq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` (c, t')</a:t>
            </a:r>
          </a:p>
          <a:p>
            <a:r>
              <a:t/>
            </a:r>
          </a:p>
          <a:p>
            <a:r>
              <a:t/>
            </a:r>
          </a:p>
          <a:p>
            <a:pPr algn="ctr">
              <a:buNone/>
            </a:pPr>
            <a:r>
              <a:rPr lang="en-GB" sz="12000"/>
              <a:t>→</a:t>
            </a:r>
          </a:p>
        </p:txBody>
      </p:sp>
      <p:sp>
        <p:nvSpPr>
          <p:cNvPr name="Shape 84" id="84"/>
          <p:cNvSpPr/>
          <p:nvPr/>
        </p:nvSpPr>
        <p:spPr>
          <a:xfrm>
            <a:off y="2605500" x="1254887"/>
            <a:ext cy="3962400" cx="21812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85" id="85"/>
          <p:cNvSpPr/>
          <p:nvPr/>
        </p:nvSpPr>
        <p:spPr>
          <a:xfrm>
            <a:off y="2605500" x="5639912"/>
            <a:ext cy="3962400" cx="21812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What have we achieved?</a:t>
            </a:r>
          </a:p>
        </p:txBody>
      </p:sp>
      <p:sp>
        <p:nvSpPr>
          <p:cNvPr name="Shape 91" id="9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Aft>
                <a:spcPts val="1000"/>
              </a:spcAft>
              <a:buNone/>
            </a:pPr>
            <a:r>
              <a:rPr lang="en-GB" sz="1000"/>
              <a:t>
</a:t>
            </a:r>
            <a:r>
              <a:rPr lang="en-GB"/>
              <a:t>We still have a tree that we can traverse and gives us access to our focal point, but we now have:</a:t>
            </a:r>
          </a:p>
          <a:p>
            <a:r>
              <a:t/>
            </a:r>
          </a:p>
          <a:p>
            <a:pPr indent="-419100" marL="914400" rtl="0" lv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/>
              <a:t>O(1) Access to our focus of interest.</a:t>
            </a:r>
          </a:p>
          <a:p>
            <a:pPr indent="-419100" marL="914400" rtl="0" lv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/>
              <a:t>Cheap movements around the type.</a:t>
            </a:r>
          </a:p>
          <a:p>
            <a:pPr indent="-419100" marL="914400" rtl="0" lv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/>
              <a:t>Efficient tree modifications.</a:t>
            </a:r>
          </a:p>
          <a:p>
            <a:r>
              <a:t/>
            </a:r>
          </a:p>
          <a:p>
            <a:pPr>
              <a:buNone/>
            </a:pPr>
            <a:r>
              <a:rPr lang="en-GB"/>
              <a:t>We've also had some fun with data types :)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Further reading</a:t>
            </a:r>
          </a:p>
        </p:txBody>
      </p:sp>
      <p:sp>
        <p:nvSpPr>
          <p:cNvPr name="Shape 97" id="97"/>
          <p:cNvSpPr txBox="1"/>
          <p:nvPr>
            <p:ph type="body" idx="1"/>
          </p:nvPr>
        </p:nvSpPr>
        <p:spPr>
          <a:xfrm>
            <a:off y="1600200" x="457200"/>
            <a:ext cy="4967700" cx="84551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GB" sz="2400"/>
              <a:t>All the code and slides are available here:</a:t>
            </a:r>
          </a:p>
          <a:p>
            <a:pPr algn="ctr" rtl="0" lvl="0">
              <a:lnSpc>
                <a:spcPct val="150000"/>
              </a:lnSpc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https://github.com/joelwright/ZipperHS</a:t>
            </a:r>
          </a:p>
          <a:p>
            <a:pPr rtl="0" lvl="0">
              <a:buNone/>
            </a:pPr>
            <a:r>
              <a:rPr lang="en-GB" sz="2400"/>
              <a:t>Lots of further reading and the results of research following a similar theme:</a:t>
            </a:r>
          </a:p>
          <a:p>
            <a:pPr indent="-3429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"The Zipper", Gérard Huet</a:t>
            </a:r>
          </a:p>
          <a:p>
            <a:pPr indent="-3429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"Weaving a Web", Ralf Hinze &amp; Johan Jeuring</a:t>
            </a:r>
          </a:p>
          <a:p>
            <a:pPr indent="-3429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"Scrap Your Zippers", Michael D. Adams</a:t>
            </a:r>
          </a:p>
          <a:p>
            <a:pPr indent="-3429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Haskell Wiki Page,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http://www.haskell.org/haskellwiki/Zipper</a:t>
            </a:r>
          </a:p>
          <a:p>
            <a:pPr indent="-3429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Haskell/Zippers (Wikibooks)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http://en.wikibooks.org/wiki/Haskell/Zippers</a:t>
            </a:r>
          </a:p>
          <a:p>
            <a:pPr indent="-342900" marL="914400" rtl="0" lvl="0"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 sz="1800"/>
              <a:t>Chapter 14 in "Learn You a Haskell for Great Good!"</a:t>
            </a:r>
          </a:p>
          <a:p>
            <a:pPr rtl="0" lvl="0">
              <a:buNone/>
            </a:pPr>
            <a:r>
              <a:rPr lang="en-GB" sz="2400"/>
              <a:t>And to really mess with your mind, try reading:</a:t>
            </a:r>
          </a:p>
          <a:p>
            <a:pPr indent="0" marL="457200" rtl="0" lvl="0">
              <a:buNone/>
            </a:pPr>
            <a:r>
              <a:rPr lang="en-GB" sz="1800"/>
              <a:t>"The Derivative of a Regular Type is its Type of One-Hole Contexts"</a:t>
            </a:r>
          </a:p>
          <a:p>
            <a:pPr indent="0" marL="457200">
              <a:spcBef>
                <a:spcPts val="0"/>
              </a:spcBef>
              <a:buNone/>
            </a:pPr>
            <a:r>
              <a:rPr lang="en-GB" sz="1800"/>
              <a:t>and related works by Conor McBride.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Introduction</a:t>
            </a:r>
          </a:p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/>
              <a:t>A Zipper is useful when you want to maintain a focal point within an inductively defined data type. Example usages include:</a:t>
            </a:r>
          </a:p>
          <a:p>
            <a:pPr indent="-4191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/>
              <a:t>Text Editors</a:t>
            </a:r>
          </a:p>
          <a:p>
            <a:pPr indent="-4191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/>
              <a:t>XMonad Window Lists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-GB"/>
              <a:t>This presentation introduces the Zipper in the context of a simple binary tree, but...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/>
              <a:t>the Zipper can be applied to any inductively defined data type.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A simple binary tree</a:t>
            </a:r>
          </a:p>
        </p:txBody>
      </p:sp>
      <p:sp>
        <p:nvSpPr>
          <p:cNvPr name="Shape 36" id="3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</a:t>
            </a:r>
          </a:p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data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=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Leaf</a:t>
            </a:r>
          </a:p>
          <a:p>
            <a:pPr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   |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</a:t>
            </a:r>
          </a:p>
        </p:txBody>
      </p:sp>
      <p:sp>
        <p:nvSpPr>
          <p:cNvPr name="Shape 37" id="37"/>
          <p:cNvSpPr/>
          <p:nvPr/>
        </p:nvSpPr>
        <p:spPr>
          <a:xfrm>
            <a:off y="3083512" x="3409950"/>
            <a:ext cy="3019425" cx="2324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Adding a focus of interest</a:t>
            </a:r>
          </a:p>
        </p:txBody>
      </p:sp>
      <p:sp>
        <p:nvSpPr>
          <p:cNvPr name="Shape 43" id="4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/>
              <a:t>Now we need to add a focus of interest to our tree. A simple approach might be to describe a path to the node we're currently interested in: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data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Direction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=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|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</a:p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type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Directions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= [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Direction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</a:p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</a:t>
            </a:r>
          </a:p>
          <a:p>
            <a:pPr rtl="0" lvl="0">
              <a:buNone/>
            </a:pPr>
            <a:r>
              <a:rPr lang="en-GB"/>
              <a:t>and a new type of tree that combines our previous definition with a path to the node:</a:t>
            </a:r>
          </a:p>
          <a:p>
            <a:r>
              <a:t/>
            </a:r>
          </a:p>
          <a:p>
            <a:pPr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type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FocusTree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=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Directions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Modifying the tree</a:t>
            </a:r>
          </a:p>
        </p:txBody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1600200" x="213530"/>
            <a:ext cy="4967700" cx="8879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modifyFocus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FocusTree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GB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→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FocusTree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</a:p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modifyFocus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(t, ds) f =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t' =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 ds f</a:t>
            </a:r>
          </a:p>
          <a:p>
            <a:pPr rtl="0" lvl="0"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t' `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seq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` (t',ds)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Directions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→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 [] f = f t</a:t>
            </a:r>
          </a:p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r)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:ds) f =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l' =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l ds f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     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l' `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seq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`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l' r)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r)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:ds) f =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r' =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r ds f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      </a:t>
            </a:r>
            <a:r>
              <a:rPr lang="en-GB" sz="1800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r' `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seq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`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r')</a:t>
            </a:r>
          </a:p>
          <a:p>
            <a:pPr rtl="0" lvl="0"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modifyF'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_ _ _ =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error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"Can't move down from a Leaf"</a:t>
            </a:r>
          </a:p>
          <a:p>
            <a:r>
              <a:t/>
            </a:r>
          </a:p>
        </p:txBody>
      </p:sp>
      <p:sp>
        <p:nvSpPr>
          <p:cNvPr name="Shape 50" id="50"/>
          <p:cNvSpPr txBox="1"/>
          <p:nvPr/>
        </p:nvSpPr>
        <p:spPr>
          <a:xfrm>
            <a:off y="5514318" x="1580700"/>
            <a:ext cy="993000" cx="5982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-GB">
                <a:solidFill>
                  <a:srgbClr val="38761D"/>
                </a:solidFill>
              </a:rPr>
              <a:t>The </a:t>
            </a:r>
            <a:r>
              <a:rPr lang="en-GB">
                <a:solidFill>
                  <a:srgbClr val="38761D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`seq`</a:t>
            </a:r>
            <a:r>
              <a:rPr lang="en-GB">
                <a:solidFill>
                  <a:srgbClr val="38761D"/>
                </a:solidFill>
              </a:rPr>
              <a:t> calls are a necessary optimisation for the demo code in the repository, and we've just had a presentation on performance and optimisation, so I thought I'd leave them in. Without them we get a stack overflow on large numbers (&gt;500,000) of tree modifications.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Problem with this approach</a:t>
            </a:r>
          </a:p>
        </p:txBody>
      </p:sp>
      <p:sp>
        <p:nvSpPr>
          <p:cNvPr name="Shape 56" id="5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-GB"/>
              <a:t>Every time we want to inspect or modify the focus of interest we must traverse the tree.</a:t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-GB" sz="12000"/>
              <a:t>→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57" id="57"/>
          <p:cNvSpPr/>
          <p:nvPr/>
        </p:nvSpPr>
        <p:spPr>
          <a:xfrm>
            <a:off y="3038237" x="1133662"/>
            <a:ext cy="3019425" cx="2695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58" id="58"/>
          <p:cNvSpPr/>
          <p:nvPr/>
        </p:nvSpPr>
        <p:spPr>
          <a:xfrm>
            <a:off y="3038237" x="5755837"/>
            <a:ext cy="3019425" cx="22383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How can we do better?</a:t>
            </a:r>
          </a:p>
        </p:txBody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GB" sz="1000"/>
              <a:t>
</a:t>
            </a:r>
            <a:r>
              <a:rPr lang="en-GB"/>
              <a:t>Modifying the tree is expensive, but how can we improve the situation?</a:t>
            </a:r>
          </a:p>
          <a:p>
            <a:pPr rtl="0" lvl="0">
              <a:buNone/>
            </a:pPr>
            <a:r>
              <a:rPr lang="en-GB"/>
              <a:t>We can't avoid the cost of modifying the bit of the Tree that we're interested in, but can we;</a:t>
            </a:r>
          </a:p>
          <a:p>
            <a:r>
              <a:t/>
            </a:r>
          </a:p>
          <a:p>
            <a:pPr indent="-419100" marL="914400" rtl="0" lv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/>
              <a:t>avoid the cost of traversing the tree?</a:t>
            </a:r>
          </a:p>
          <a:p>
            <a:pPr indent="-419100" marL="9144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GB"/>
              <a:t>move the focal point cheaply?</a:t>
            </a:r>
          </a:p>
          <a:p>
            <a:r>
              <a:t/>
            </a:r>
          </a:p>
          <a:p>
            <a:pPr>
              <a:buNone/>
            </a:pPr>
            <a:r>
              <a:rPr lang="en-GB"/>
              <a:t>That's where the idea of a Zipper comes in...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Keeping things in context</a:t>
            </a:r>
          </a:p>
        </p:txBody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1600200" x="457200"/>
            <a:ext cy="4967700" cx="56885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2400"/>
              <a:t>First, let's throw away the simple idea of "directions" to our focal point. Instead, let's build a data type that keeps track of our movements around the tree:</a:t>
            </a:r>
          </a:p>
          <a:p>
            <a:pPr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</a:t>
            </a:r>
          </a:p>
          <a:p>
            <a:pPr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data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Context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=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CRoot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|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Context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</a:t>
            </a:r>
          </a:p>
          <a:p>
            <a:pPr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(a,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|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Context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 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                        (a,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</a:t>
            </a:r>
          </a:p>
          <a:p>
            <a:pPr rtl="0" lvl="0">
              <a:spcAft>
                <a:spcPts val="1000"/>
              </a:spcAft>
              <a:buNone/>
            </a:pP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type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=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Context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a)</a:t>
            </a:r>
          </a:p>
          <a:p>
            <a:pPr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mkZipTree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-&gt;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b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mkZipTree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t =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CRoot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, t)</a:t>
            </a:r>
          </a:p>
        </p:txBody>
      </p:sp>
      <p:sp>
        <p:nvSpPr>
          <p:cNvPr name="Shape 71" id="71"/>
          <p:cNvSpPr/>
          <p:nvPr/>
        </p:nvSpPr>
        <p:spPr>
          <a:xfrm>
            <a:off y="2138100" x="6276125"/>
            <a:ext cy="3962400" cx="21812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-GB"/>
              <a:t>Moving around the Zipper tree</a:t>
            </a:r>
          </a:p>
        </p:txBody>
      </p:sp>
      <p:sp>
        <p:nvSpPr>
          <p:cNvPr name="Shape 77" id="7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L="457200" rtl="0" lvl="0">
              <a:spcAft>
                <a:spcPts val="1000"/>
              </a:spcAft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(c,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r) =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c (x,r), l)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_ = error "Can't move down from a Leaf"</a:t>
            </a:r>
          </a:p>
          <a:p>
            <a:pPr indent="0" marL="457200" rtl="0" lvl="0">
              <a:spcAft>
                <a:spcPts val="1000"/>
              </a:spcAft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(c,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r) =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c (x,l), r)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_ = error "Can't move down from a Leaf"</a:t>
            </a:r>
          </a:p>
          <a:p>
            <a:pPr indent="0" marL="457200" rtl="0" lvl="0">
              <a:spcAft>
                <a:spcPts val="1000"/>
              </a:spcAft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CLeft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c (x,r), t) = (c,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t r)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CRight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c (x,l), t) = (c,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Node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x l t)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_ = error "Can't go up from the root of the Tree"</a:t>
            </a:r>
          </a:p>
          <a:p>
            <a:pPr indent="0" marL="457200" rtl="0" lvl="0">
              <a:spcAft>
                <a:spcPts val="1000"/>
              </a:spcAft>
              <a:buNone/>
            </a:pP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::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 → 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ZipTree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a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z@(</a:t>
            </a:r>
            <a:r>
              <a:rPr lang="en-GB" sz="1800">
                <a:solidFill>
                  <a:srgbClr val="98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CRoot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, t) = z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z = 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top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en-GB" sz="1800">
                <a:solidFill>
                  <a:srgbClr val="0B539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up</a:t>
            </a:r>
            <a:r>
              <a:rPr lang="en-GB" sz="1800">
                <a:latin typeface="Droid Sans Mono"/>
                <a:ea typeface="Droid Sans Mono"/>
                <a:cs typeface="Droid Sans Mono"/>
                <a:sym typeface="Droid Sans Mono"/>
              </a:rPr>
              <a:t> $ z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