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theme" Id="rId1" Target="theme/theme3.xml"/><Relationship Type="http://schemas.openxmlformats.org/officeDocument/2006/relationships/slide" Id="rId13" Target="slides/slide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" id="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3" id="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4" id="8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5" id="8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9" id="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0" id="9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1" id="9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5" id="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6" id="9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7" id="9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3" id="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8" id="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" id="3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0" id="4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4" id="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" id="4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6" id="4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1" id="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" id="5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3" id="5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9" id="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0" id="6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1" id="6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5" id="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6" id="6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7" id="6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1" id="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2" id="7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3" id="7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9" id="7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Relationship Type="http://schemas.openxmlformats.org/officeDocument/2006/relationships/hyperlink" Id="rId4" TargetMode="External" Target="http://en.wikibooks.org/wiki/Haskell/Zippers"/><Relationship Type="http://schemas.openxmlformats.org/officeDocument/2006/relationships/hyperlink" Id="rId3" TargetMode="External" Target="http://www.haskell.org/haskellwiki/Zipper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2.pn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0.png"/><Relationship Type="http://schemas.openxmlformats.org/officeDocument/2006/relationships/image" Id="rId3" Target="../media/image01.pn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-GB"/>
              <a:t>The Zipper</a:t>
            </a:r>
          </a:p>
        </p:txBody>
      </p:sp>
      <p:sp>
        <p:nvSpPr>
          <p:cNvPr name="Shape 24" id="24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-GB"/>
              <a:t>Joel Wright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0" id="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Modifying the Zipper Tree</a:t>
            </a:r>
          </a:p>
        </p:txBody>
      </p:sp>
      <p:sp>
        <p:nvSpPr>
          <p:cNvPr name="Shape 82" id="8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
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::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→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(c, t) f = </a:t>
            </a:r>
            <a:r>
              <a:rPr lang="en-GB" sz="1800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t' = f t</a:t>
            </a:r>
            <a:b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        </a:t>
            </a:r>
            <a:r>
              <a:rPr lang="en-GB" sz="1800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t' `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seq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` (c, t')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6" id="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7" id="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What have we achieved?</a:t>
            </a:r>
          </a:p>
        </p:txBody>
      </p:sp>
      <p:sp>
        <p:nvSpPr>
          <p:cNvPr name="Shape 88" id="8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-GB"/>
              <a:t>Performance improvements :)</a:t>
            </a:r>
          </a:p>
          <a:p>
            <a:pPr>
              <a:buNone/>
            </a:pPr>
            <a:r>
              <a:rPr lang="en-GB"/>
              <a:t>We've had some fun with data types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2" id="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" id="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Further Reading</a:t>
            </a:r>
          </a:p>
        </p:txBody>
      </p:sp>
      <p:sp>
        <p:nvSpPr>
          <p:cNvPr name="Shape 94" id="94"/>
          <p:cNvSpPr txBox="1"/>
          <p:nvPr>
            <p:ph type="body" idx="1"/>
          </p:nvPr>
        </p:nvSpPr>
        <p:spPr>
          <a:xfrm>
            <a:off y="1600200" x="457200"/>
            <a:ext cy="4967700" cx="84551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GB" sz="2400"/>
              <a:t>All the code and slides are available here:</a:t>
            </a:r>
          </a:p>
          <a:p>
            <a:pPr algn="ctr" rtl="0" lvl="0">
              <a:lnSpc>
                <a:spcPct val="150000"/>
              </a:lnSpc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https://github.com/joelwright/ZipperHS</a:t>
            </a:r>
          </a:p>
          <a:p>
            <a:pPr rtl="0" lvl="0">
              <a:buNone/>
            </a:pPr>
            <a:r>
              <a:rPr lang="en-GB" sz="2400"/>
              <a:t>Lots of further reading and the results of research following a similar theme:</a:t>
            </a:r>
          </a:p>
          <a:p>
            <a:pPr indent="-342900" marL="9144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1800"/>
              <a:t>"The Zipper", Gerard Huet</a:t>
            </a:r>
          </a:p>
          <a:p>
            <a:pPr indent="-342900" marL="9144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1800"/>
              <a:t>"Weaving a Web", Ralf Hinze &amp; Johan Jeuring</a:t>
            </a:r>
          </a:p>
          <a:p>
            <a:pPr indent="-342900" marL="9144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1800"/>
              <a:t>"Scrap Your Zippers", Michael D. Adams</a:t>
            </a:r>
          </a:p>
          <a:p>
            <a:pPr indent="-342900" marL="9144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1800"/>
              <a:t>Haskell Wiki Page, 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http://www.haskell.org/haskellwiki/Zipper</a:t>
            </a:r>
          </a:p>
          <a:p>
            <a:pPr indent="-342900" marL="9144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1800"/>
              <a:t>Haskell/Zippers (Wikibooks) </a:t>
            </a:r>
            <a:r>
              <a:rPr lang="en-GB" sz="1800" u="sng">
                <a:solidFill>
                  <a:schemeClr val="hlink"/>
                </a:solidFill>
                <a:hlinkClick r:id="rId4"/>
              </a:rPr>
              <a:t>http://en.wikibooks.org/wiki/Haskell/Zippers</a:t>
            </a:r>
          </a:p>
          <a:p>
            <a:pPr indent="-342900" marL="914400" rtl="0" lvl="0">
              <a:spcAft>
                <a:spcPts val="10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1800"/>
              <a:t>Chapter 14 in "Learn You a Haskell for Great Good!"</a:t>
            </a:r>
          </a:p>
          <a:p>
            <a:pPr rtl="0" lvl="0">
              <a:buNone/>
            </a:pPr>
            <a:r>
              <a:rPr lang="en-GB" sz="2400"/>
              <a:t>And to really mess with your mind, try reading:</a:t>
            </a:r>
          </a:p>
          <a:p>
            <a:pPr indent="0" marL="457200" rtl="0" lvl="0">
              <a:buNone/>
            </a:pPr>
            <a:r>
              <a:rPr lang="en-GB" sz="1800"/>
              <a:t>"The Derivative of a Regular Type is its Type of One-Hole Contexts",</a:t>
            </a:r>
          </a:p>
          <a:p>
            <a:pPr indent="0" marL="457200">
              <a:spcBef>
                <a:spcPts val="0"/>
              </a:spcBef>
              <a:buNone/>
            </a:pPr>
            <a:r>
              <a:rPr lang="en-GB" sz="1800"/>
              <a:t>and related works by Conor McBride.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Introduction</a:t>
            </a:r>
          </a:p>
        </p:txBody>
      </p:sp>
      <p:sp>
        <p:nvSpPr>
          <p:cNvPr name="Shape 30" id="3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-GB"/>
              <a:t>This presentation introduces the Zipper in the context of a simple binary search tree, but...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-GB"/>
              <a:t>the Zipper can be applied to any inductively defined data type.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-GB"/>
              <a:t>It's useful when you want to maintain the structure of a type, but have O(1) access to an arbitrary focal point, e.g.</a:t>
            </a:r>
          </a:p>
          <a:p>
            <a:pPr indent="-419100" marL="9144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/>
              <a:t>Editors</a:t>
            </a:r>
          </a:p>
          <a:p>
            <a:pPr indent="-419100" marL="9144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/>
              <a:t>XMonad Window Lists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4" id="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" id="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A Simple Binary Search Tree</a:t>
            </a:r>
          </a:p>
        </p:txBody>
      </p:sp>
      <p:sp>
        <p:nvSpPr>
          <p:cNvPr name="Shape 36" id="3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data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=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Leaf</a:t>
            </a:r>
          </a:p>
          <a:p>
            <a:pPr algn="ctr"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 |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Node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</a:t>
            </a:r>
          </a:p>
        </p:txBody>
      </p:sp>
      <p:sp>
        <p:nvSpPr>
          <p:cNvPr name="Shape 37" id="37"/>
          <p:cNvSpPr/>
          <p:nvPr/>
        </p:nvSpPr>
        <p:spPr>
          <a:xfrm>
            <a:off y="2875812" x="3409950"/>
            <a:ext cy="3019425" cx="23241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1" id="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" id="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Adding a Focus of Interest</a:t>
            </a:r>
          </a:p>
        </p:txBody>
      </p:sp>
      <p:sp>
        <p:nvSpPr>
          <p:cNvPr name="Shape 43" id="4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-GB"/>
              <a:t>Now we need to add a focus of interest to our tree. For this, we'll need a way of describing a path to the node we're currently interested in: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data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Direction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=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|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</a:p>
          <a:p>
            <a:pPr rtl="0" lvl="0"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type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Directions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= [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Direction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</a:p>
          <a:p>
            <a:pPr rtl="0" lvl="0"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</a:t>
            </a:r>
          </a:p>
          <a:p>
            <a:pPr rtl="0" lvl="0">
              <a:buNone/>
            </a:pPr>
            <a:r>
              <a:rPr lang="en-GB"/>
              <a:t>and a new type of tree that combines our previous definition with a path to the node:</a:t>
            </a:r>
          </a:p>
          <a:p>
            <a:r>
              <a:t/>
            </a:r>
          </a:p>
          <a:p>
            <a:pPr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type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FocusTree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=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a,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Directions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" id="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Modifying the Tree</a:t>
            </a:r>
          </a:p>
        </p:txBody>
      </p:sp>
      <p:sp>
        <p:nvSpPr>
          <p:cNvPr name="Shape 49" id="49"/>
          <p:cNvSpPr txBox="1"/>
          <p:nvPr>
            <p:ph type="body" idx="1"/>
          </p:nvPr>
        </p:nvSpPr>
        <p:spPr>
          <a:xfrm>
            <a:off y="1600200" x="213530"/>
            <a:ext cy="4967700" cx="88794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modifyFocus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::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FocusTree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GB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→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FocusTree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</a:t>
            </a:r>
          </a:p>
          <a:p>
            <a:pPr rtl="0" lvl="0"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modifyFocus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(t, ds) f = </a:t>
            </a:r>
            <a:r>
              <a:rPr lang="en-GB" sz="1800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t' = 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modifyF'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t ds f</a:t>
            </a:r>
          </a:p>
          <a:p>
            <a:pPr rtl="0" lvl="0"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              </a:t>
            </a:r>
            <a:r>
              <a:rPr lang="en-GB" sz="1800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t' `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seq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` (t',ds)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modifyF'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::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Directions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→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modifyF'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t [] f = f t</a:t>
            </a:r>
          </a:p>
          <a:p>
            <a:pPr rtl="0" lvl="0"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modifyF'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Node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x l r)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:ds) f = </a:t>
            </a:r>
            <a:r>
              <a:rPr lang="en-GB" sz="1800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l' = 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modifyF'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l ds f</a:t>
            </a:r>
            <a:b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      </a:t>
            </a:r>
            <a:r>
              <a:rPr lang="en-GB" sz="1800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l' `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seq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`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Node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x l' r)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modifyF'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Node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x l r)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:ds) f = </a:t>
            </a:r>
            <a:r>
              <a:rPr lang="en-GB" sz="1800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r' = 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modifyF'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r ds f</a:t>
            </a:r>
            <a:b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      </a:t>
            </a:r>
            <a:r>
              <a:rPr lang="en-GB" sz="1800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r' `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seq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`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Node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x l r')</a:t>
            </a:r>
          </a:p>
          <a:p>
            <a:pPr rtl="0" lvl="0"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modifyF'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_ _ _ = 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error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"Can't move down from a Leaf"</a:t>
            </a:r>
          </a:p>
          <a:p>
            <a:r>
              <a:t/>
            </a:r>
          </a:p>
        </p:txBody>
      </p:sp>
      <p:sp>
        <p:nvSpPr>
          <p:cNvPr name="Shape 50" id="50"/>
          <p:cNvSpPr txBox="1"/>
          <p:nvPr/>
        </p:nvSpPr>
        <p:spPr>
          <a:xfrm>
            <a:off y="5514318" x="1580700"/>
            <a:ext cy="993000" cx="5982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None/>
            </a:pPr>
            <a:r>
              <a:rPr lang="en-GB">
                <a:solidFill>
                  <a:srgbClr val="38761D"/>
                </a:solidFill>
              </a:rPr>
              <a:t>The </a:t>
            </a:r>
            <a:r>
              <a:rPr lang="en-GB">
                <a:solidFill>
                  <a:srgbClr val="38761D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`seq`</a:t>
            </a:r>
            <a:r>
              <a:rPr lang="en-GB">
                <a:solidFill>
                  <a:srgbClr val="38761D"/>
                </a:solidFill>
              </a:rPr>
              <a:t> calls are a necessary optimisation for the demo code in the repository, and we've just had a presentation on performance and optimisation, so I thought I'd leave them in. Without them we get a stack overflow on large numbers (&gt;500,000) of tree modifications.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4" id="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" id="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Problem with this Approach</a:t>
            </a:r>
          </a:p>
        </p:txBody>
      </p:sp>
      <p:sp>
        <p:nvSpPr>
          <p:cNvPr name="Shape 56" id="5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-GB"/>
              <a:t>Every time we want to inspect or modify the focus of interest we must traverse the Tree.</a:t>
            </a:r>
          </a:p>
          <a:p>
            <a:r>
              <a:t/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-GB" sz="12000"/>
              <a:t>→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57" id="57"/>
          <p:cNvSpPr/>
          <p:nvPr/>
        </p:nvSpPr>
        <p:spPr>
          <a:xfrm>
            <a:off y="3038237" x="1229987"/>
            <a:ext cy="3019425" cx="26955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58" id="58"/>
          <p:cNvSpPr/>
          <p:nvPr/>
        </p:nvSpPr>
        <p:spPr>
          <a:xfrm>
            <a:off y="3038237" x="5573362"/>
            <a:ext cy="3019425" cx="22383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2" id="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" id="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How can we do better?</a:t>
            </a:r>
          </a:p>
        </p:txBody>
      </p:sp>
      <p:sp>
        <p:nvSpPr>
          <p:cNvPr name="Shape 64" id="6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-GB"/>
              <a:t>We can't avoid the cost of modifying the bit of the Tree that we're interested in, but can we avoid the cost of getting to it?</a:t>
            </a:r>
          </a:p>
          <a:p>
            <a:r>
              <a:t/>
            </a:r>
          </a:p>
          <a:p>
            <a:pPr>
              <a:buNone/>
            </a:pPr>
            <a:r>
              <a:rPr lang="en-GB"/>
              <a:t>That's where the idea of a Zipper comes in...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" id="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Keeping Things in Context</a:t>
            </a:r>
          </a:p>
        </p:txBody>
      </p:sp>
      <p:sp>
        <p:nvSpPr>
          <p:cNvPr name="Shape 70" id="7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/>
              <a:t>First, let's throw away the simple idea of "directions" to our focal point. Instead, let's build a data type that keeps track of our movements around the tree, and crucially, the bits of the tree we chose </a:t>
            </a:r>
            <a:r>
              <a:rPr lang="en-GB" b="1"/>
              <a:t>NOT</a:t>
            </a:r>
            <a:r>
              <a:rPr lang="en-GB"/>
              <a:t> to look at:</a:t>
            </a:r>
          </a:p>
          <a:p>
            <a:pPr rtl="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</a:t>
            </a:r>
          </a:p>
          <a:p>
            <a:pPr rtl="0"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data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Context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=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CRoot</a:t>
            </a:r>
            <a:b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         |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CLeft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Context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 (a,(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a))</a:t>
            </a:r>
            <a:b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         |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CRight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Context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 (a,(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a))</a:t>
            </a:r>
          </a:p>
          <a:p>
            <a:pPr rtl="0" lvl="0">
              <a:spcAft>
                <a:spcPts val="1000"/>
              </a:spcAft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type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=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Context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a,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</a:t>
            </a:r>
          </a:p>
          <a:p>
            <a:pPr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mkZipTree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::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-&gt;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</a:t>
            </a:r>
            <a:b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mkZipTree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t =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CRoot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, t)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4" id="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5" id="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Moving around the Zipper Tree</a:t>
            </a:r>
          </a:p>
        </p:txBody>
      </p:sp>
      <p:sp>
        <p:nvSpPr>
          <p:cNvPr name="Shape 76" id="7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0" marL="457200"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left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::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left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(c,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Node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x l r) =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CLeft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c (x,r), l)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left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_ = error "Can't move down from a Leaf"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right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::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right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(c,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Node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x l r) =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CRight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c (x,l), r)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right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_ = error "Can't move down from a Leaf"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up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::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up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CLeft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c (x,r), t) = (c,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Node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x t r)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up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CRight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c (x,l), t) = (c,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Node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x l t)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up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_ = error "Can't go up from the root of the Tree"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top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::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top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z@(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CRoot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, t) = z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top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z = 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top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up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$ z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