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66" r:id="rId5"/>
    <p:sldId id="257" r:id="rId6"/>
    <p:sldId id="258" r:id="rId7"/>
    <p:sldId id="259" r:id="rId8"/>
    <p:sldId id="260" r:id="rId9"/>
    <p:sldId id="261"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365"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52EF-6BA7-C0D7-7552-943B3889AC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87CF52-A39D-3CEA-1B97-F8F0B3508C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9159ED-306F-F055-1E43-A7D820921B91}"/>
              </a:ext>
            </a:extLst>
          </p:cNvPr>
          <p:cNvSpPr>
            <a:spLocks noGrp="1"/>
          </p:cNvSpPr>
          <p:nvPr>
            <p:ph type="dt" sz="half" idx="10"/>
          </p:nvPr>
        </p:nvSpPr>
        <p:spPr/>
        <p:txBody>
          <a:bodyPr/>
          <a:lstStyle/>
          <a:p>
            <a:fld id="{6D9F72E5-EE5F-4147-A3A7-8967992FBA5F}" type="datetimeFigureOut">
              <a:rPr lang="en-IN" smtClean="0"/>
              <a:t>30-04-2023</a:t>
            </a:fld>
            <a:endParaRPr lang="en-IN"/>
          </a:p>
        </p:txBody>
      </p:sp>
      <p:sp>
        <p:nvSpPr>
          <p:cNvPr id="5" name="Footer Placeholder 4">
            <a:extLst>
              <a:ext uri="{FF2B5EF4-FFF2-40B4-BE49-F238E27FC236}">
                <a16:creationId xmlns:a16="http://schemas.microsoft.com/office/drawing/2014/main" id="{E3B4859D-A35B-A036-EF69-7FCDC709C2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9617D5-C289-106D-7D80-26DFBC5C927A}"/>
              </a:ext>
            </a:extLst>
          </p:cNvPr>
          <p:cNvSpPr>
            <a:spLocks noGrp="1"/>
          </p:cNvSpPr>
          <p:nvPr>
            <p:ph type="sldNum" sz="quarter" idx="12"/>
          </p:nvPr>
        </p:nvSpPr>
        <p:spPr/>
        <p:txBody>
          <a:bodyPr/>
          <a:lstStyle/>
          <a:p>
            <a:fld id="{39FD1BDA-02D6-43BF-B605-FD1B5760154A}" type="slidenum">
              <a:rPr lang="en-IN" smtClean="0"/>
              <a:t>‹#›</a:t>
            </a:fld>
            <a:endParaRPr lang="en-IN"/>
          </a:p>
        </p:txBody>
      </p:sp>
    </p:spTree>
    <p:extLst>
      <p:ext uri="{BB962C8B-B14F-4D97-AF65-F5344CB8AC3E}">
        <p14:creationId xmlns:p14="http://schemas.microsoft.com/office/powerpoint/2010/main" val="153422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732A-1283-DFA3-E863-5615B98D6E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87F1EA-886E-660C-C677-00729EFA4C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16B5F3-66CE-9172-966F-04EA33CF535D}"/>
              </a:ext>
            </a:extLst>
          </p:cNvPr>
          <p:cNvSpPr>
            <a:spLocks noGrp="1"/>
          </p:cNvSpPr>
          <p:nvPr>
            <p:ph type="dt" sz="half" idx="10"/>
          </p:nvPr>
        </p:nvSpPr>
        <p:spPr/>
        <p:txBody>
          <a:bodyPr/>
          <a:lstStyle/>
          <a:p>
            <a:fld id="{6D9F72E5-EE5F-4147-A3A7-8967992FBA5F}" type="datetimeFigureOut">
              <a:rPr lang="en-IN" smtClean="0"/>
              <a:t>30-04-2023</a:t>
            </a:fld>
            <a:endParaRPr lang="en-IN"/>
          </a:p>
        </p:txBody>
      </p:sp>
      <p:sp>
        <p:nvSpPr>
          <p:cNvPr id="5" name="Footer Placeholder 4">
            <a:extLst>
              <a:ext uri="{FF2B5EF4-FFF2-40B4-BE49-F238E27FC236}">
                <a16:creationId xmlns:a16="http://schemas.microsoft.com/office/drawing/2014/main" id="{39B48A0B-4451-A4B4-6A65-72C786E571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D5C4F8-21F4-6D71-A035-4CA1C9D46D51}"/>
              </a:ext>
            </a:extLst>
          </p:cNvPr>
          <p:cNvSpPr>
            <a:spLocks noGrp="1"/>
          </p:cNvSpPr>
          <p:nvPr>
            <p:ph type="sldNum" sz="quarter" idx="12"/>
          </p:nvPr>
        </p:nvSpPr>
        <p:spPr/>
        <p:txBody>
          <a:bodyPr/>
          <a:lstStyle/>
          <a:p>
            <a:fld id="{39FD1BDA-02D6-43BF-B605-FD1B5760154A}" type="slidenum">
              <a:rPr lang="en-IN" smtClean="0"/>
              <a:t>‹#›</a:t>
            </a:fld>
            <a:endParaRPr lang="en-IN"/>
          </a:p>
        </p:txBody>
      </p:sp>
    </p:spTree>
    <p:extLst>
      <p:ext uri="{BB962C8B-B14F-4D97-AF65-F5344CB8AC3E}">
        <p14:creationId xmlns:p14="http://schemas.microsoft.com/office/powerpoint/2010/main" val="123737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2D3478-2EB5-E78D-4A64-133E4191DA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1F1015-25DA-E3AF-B33C-56085EF136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71CF80-D729-617D-F206-C6C0FE60B7D6}"/>
              </a:ext>
            </a:extLst>
          </p:cNvPr>
          <p:cNvSpPr>
            <a:spLocks noGrp="1"/>
          </p:cNvSpPr>
          <p:nvPr>
            <p:ph type="dt" sz="half" idx="10"/>
          </p:nvPr>
        </p:nvSpPr>
        <p:spPr/>
        <p:txBody>
          <a:bodyPr/>
          <a:lstStyle/>
          <a:p>
            <a:fld id="{6D9F72E5-EE5F-4147-A3A7-8967992FBA5F}" type="datetimeFigureOut">
              <a:rPr lang="en-IN" smtClean="0"/>
              <a:t>30-04-2023</a:t>
            </a:fld>
            <a:endParaRPr lang="en-IN"/>
          </a:p>
        </p:txBody>
      </p:sp>
      <p:sp>
        <p:nvSpPr>
          <p:cNvPr id="5" name="Footer Placeholder 4">
            <a:extLst>
              <a:ext uri="{FF2B5EF4-FFF2-40B4-BE49-F238E27FC236}">
                <a16:creationId xmlns:a16="http://schemas.microsoft.com/office/drawing/2014/main" id="{30C174F4-3C99-A39B-8141-9C41F4402B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225346-5FAA-59BF-87CC-73BCD489C223}"/>
              </a:ext>
            </a:extLst>
          </p:cNvPr>
          <p:cNvSpPr>
            <a:spLocks noGrp="1"/>
          </p:cNvSpPr>
          <p:nvPr>
            <p:ph type="sldNum" sz="quarter" idx="12"/>
          </p:nvPr>
        </p:nvSpPr>
        <p:spPr/>
        <p:txBody>
          <a:bodyPr/>
          <a:lstStyle/>
          <a:p>
            <a:fld id="{39FD1BDA-02D6-43BF-B605-FD1B5760154A}" type="slidenum">
              <a:rPr lang="en-IN" smtClean="0"/>
              <a:t>‹#›</a:t>
            </a:fld>
            <a:endParaRPr lang="en-IN"/>
          </a:p>
        </p:txBody>
      </p:sp>
    </p:spTree>
    <p:extLst>
      <p:ext uri="{BB962C8B-B14F-4D97-AF65-F5344CB8AC3E}">
        <p14:creationId xmlns:p14="http://schemas.microsoft.com/office/powerpoint/2010/main" val="3814183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00BE-1B2E-5420-049C-C81B87A3B6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5F60FE-5DB9-2355-5F64-E42E39985C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9E2699-3D6F-2493-DAA1-F74D8C1385F4}"/>
              </a:ext>
            </a:extLst>
          </p:cNvPr>
          <p:cNvSpPr>
            <a:spLocks noGrp="1"/>
          </p:cNvSpPr>
          <p:nvPr>
            <p:ph type="dt" sz="half" idx="10"/>
          </p:nvPr>
        </p:nvSpPr>
        <p:spPr/>
        <p:txBody>
          <a:bodyPr/>
          <a:lstStyle/>
          <a:p>
            <a:fld id="{6D9F72E5-EE5F-4147-A3A7-8967992FBA5F}" type="datetimeFigureOut">
              <a:rPr lang="en-IN" smtClean="0"/>
              <a:t>30-04-2023</a:t>
            </a:fld>
            <a:endParaRPr lang="en-IN"/>
          </a:p>
        </p:txBody>
      </p:sp>
      <p:sp>
        <p:nvSpPr>
          <p:cNvPr id="5" name="Footer Placeholder 4">
            <a:extLst>
              <a:ext uri="{FF2B5EF4-FFF2-40B4-BE49-F238E27FC236}">
                <a16:creationId xmlns:a16="http://schemas.microsoft.com/office/drawing/2014/main" id="{2537E0F6-28DF-D1D5-428C-B922894C96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F4705C-6F92-DEB5-85C7-FA74BDBFF40C}"/>
              </a:ext>
            </a:extLst>
          </p:cNvPr>
          <p:cNvSpPr>
            <a:spLocks noGrp="1"/>
          </p:cNvSpPr>
          <p:nvPr>
            <p:ph type="sldNum" sz="quarter" idx="12"/>
          </p:nvPr>
        </p:nvSpPr>
        <p:spPr/>
        <p:txBody>
          <a:bodyPr/>
          <a:lstStyle/>
          <a:p>
            <a:fld id="{39FD1BDA-02D6-43BF-B605-FD1B5760154A}" type="slidenum">
              <a:rPr lang="en-IN" smtClean="0"/>
              <a:t>‹#›</a:t>
            </a:fld>
            <a:endParaRPr lang="en-IN"/>
          </a:p>
        </p:txBody>
      </p:sp>
    </p:spTree>
    <p:extLst>
      <p:ext uri="{BB962C8B-B14F-4D97-AF65-F5344CB8AC3E}">
        <p14:creationId xmlns:p14="http://schemas.microsoft.com/office/powerpoint/2010/main" val="1728480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BC40-3D28-EF77-64A2-9C71CEBE6D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BED4FF-EC18-6A0A-12B7-1BB4F2F475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50E337-41B8-CD79-7660-C95F1D43A445}"/>
              </a:ext>
            </a:extLst>
          </p:cNvPr>
          <p:cNvSpPr>
            <a:spLocks noGrp="1"/>
          </p:cNvSpPr>
          <p:nvPr>
            <p:ph type="dt" sz="half" idx="10"/>
          </p:nvPr>
        </p:nvSpPr>
        <p:spPr/>
        <p:txBody>
          <a:bodyPr/>
          <a:lstStyle/>
          <a:p>
            <a:fld id="{6D9F72E5-EE5F-4147-A3A7-8967992FBA5F}" type="datetimeFigureOut">
              <a:rPr lang="en-IN" smtClean="0"/>
              <a:t>30-04-2023</a:t>
            </a:fld>
            <a:endParaRPr lang="en-IN"/>
          </a:p>
        </p:txBody>
      </p:sp>
      <p:sp>
        <p:nvSpPr>
          <p:cNvPr id="5" name="Footer Placeholder 4">
            <a:extLst>
              <a:ext uri="{FF2B5EF4-FFF2-40B4-BE49-F238E27FC236}">
                <a16:creationId xmlns:a16="http://schemas.microsoft.com/office/drawing/2014/main" id="{BCD883B9-D15D-69F6-6362-354FCF5A2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508E9-AAA4-316B-1B5A-B6BDA9E2C5C9}"/>
              </a:ext>
            </a:extLst>
          </p:cNvPr>
          <p:cNvSpPr>
            <a:spLocks noGrp="1"/>
          </p:cNvSpPr>
          <p:nvPr>
            <p:ph type="sldNum" sz="quarter" idx="12"/>
          </p:nvPr>
        </p:nvSpPr>
        <p:spPr/>
        <p:txBody>
          <a:bodyPr/>
          <a:lstStyle/>
          <a:p>
            <a:fld id="{39FD1BDA-02D6-43BF-B605-FD1B5760154A}" type="slidenum">
              <a:rPr lang="en-IN" smtClean="0"/>
              <a:t>‹#›</a:t>
            </a:fld>
            <a:endParaRPr lang="en-IN"/>
          </a:p>
        </p:txBody>
      </p:sp>
    </p:spTree>
    <p:extLst>
      <p:ext uri="{BB962C8B-B14F-4D97-AF65-F5344CB8AC3E}">
        <p14:creationId xmlns:p14="http://schemas.microsoft.com/office/powerpoint/2010/main" val="62570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1171-B355-1A28-66B1-8C4C1C0BBB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3A6DD7-D09D-32A2-92CA-E9E594E9D0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3B3C41-DA73-4D0C-B7ED-474697EF89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ADD918-5DB0-5948-5165-1204F9FC78CB}"/>
              </a:ext>
            </a:extLst>
          </p:cNvPr>
          <p:cNvSpPr>
            <a:spLocks noGrp="1"/>
          </p:cNvSpPr>
          <p:nvPr>
            <p:ph type="dt" sz="half" idx="10"/>
          </p:nvPr>
        </p:nvSpPr>
        <p:spPr/>
        <p:txBody>
          <a:bodyPr/>
          <a:lstStyle/>
          <a:p>
            <a:fld id="{6D9F72E5-EE5F-4147-A3A7-8967992FBA5F}" type="datetimeFigureOut">
              <a:rPr lang="en-IN" smtClean="0"/>
              <a:t>30-04-2023</a:t>
            </a:fld>
            <a:endParaRPr lang="en-IN"/>
          </a:p>
        </p:txBody>
      </p:sp>
      <p:sp>
        <p:nvSpPr>
          <p:cNvPr id="6" name="Footer Placeholder 5">
            <a:extLst>
              <a:ext uri="{FF2B5EF4-FFF2-40B4-BE49-F238E27FC236}">
                <a16:creationId xmlns:a16="http://schemas.microsoft.com/office/drawing/2014/main" id="{8BA675EE-95ED-9DC2-9527-F14839665B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4A08C7-50D8-D4B2-D0B2-2498AD12B26A}"/>
              </a:ext>
            </a:extLst>
          </p:cNvPr>
          <p:cNvSpPr>
            <a:spLocks noGrp="1"/>
          </p:cNvSpPr>
          <p:nvPr>
            <p:ph type="sldNum" sz="quarter" idx="12"/>
          </p:nvPr>
        </p:nvSpPr>
        <p:spPr/>
        <p:txBody>
          <a:bodyPr/>
          <a:lstStyle/>
          <a:p>
            <a:fld id="{39FD1BDA-02D6-43BF-B605-FD1B5760154A}" type="slidenum">
              <a:rPr lang="en-IN" smtClean="0"/>
              <a:t>‹#›</a:t>
            </a:fld>
            <a:endParaRPr lang="en-IN"/>
          </a:p>
        </p:txBody>
      </p:sp>
    </p:spTree>
    <p:extLst>
      <p:ext uri="{BB962C8B-B14F-4D97-AF65-F5344CB8AC3E}">
        <p14:creationId xmlns:p14="http://schemas.microsoft.com/office/powerpoint/2010/main" val="115543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14F4-676D-E7EE-9AD3-D55FE98EF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68D586-8470-9F70-DE30-B3BE58420B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A347F4-7635-A7EC-1173-6A2EDDE29E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5529E2-5969-1560-829F-8F7B401243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DE1EFA-AA1E-A8AE-F055-189E0B1B5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C567E6-7CC4-FEA7-90F6-F21C152F826B}"/>
              </a:ext>
            </a:extLst>
          </p:cNvPr>
          <p:cNvSpPr>
            <a:spLocks noGrp="1"/>
          </p:cNvSpPr>
          <p:nvPr>
            <p:ph type="dt" sz="half" idx="10"/>
          </p:nvPr>
        </p:nvSpPr>
        <p:spPr/>
        <p:txBody>
          <a:bodyPr/>
          <a:lstStyle/>
          <a:p>
            <a:fld id="{6D9F72E5-EE5F-4147-A3A7-8967992FBA5F}" type="datetimeFigureOut">
              <a:rPr lang="en-IN" smtClean="0"/>
              <a:t>30-04-2023</a:t>
            </a:fld>
            <a:endParaRPr lang="en-IN"/>
          </a:p>
        </p:txBody>
      </p:sp>
      <p:sp>
        <p:nvSpPr>
          <p:cNvPr id="8" name="Footer Placeholder 7">
            <a:extLst>
              <a:ext uri="{FF2B5EF4-FFF2-40B4-BE49-F238E27FC236}">
                <a16:creationId xmlns:a16="http://schemas.microsoft.com/office/drawing/2014/main" id="{27648AF9-06EF-8D55-C4CE-4FE5A4224D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925C87-21F6-15DC-D278-6ED40324EEA2}"/>
              </a:ext>
            </a:extLst>
          </p:cNvPr>
          <p:cNvSpPr>
            <a:spLocks noGrp="1"/>
          </p:cNvSpPr>
          <p:nvPr>
            <p:ph type="sldNum" sz="quarter" idx="12"/>
          </p:nvPr>
        </p:nvSpPr>
        <p:spPr/>
        <p:txBody>
          <a:bodyPr/>
          <a:lstStyle/>
          <a:p>
            <a:fld id="{39FD1BDA-02D6-43BF-B605-FD1B5760154A}" type="slidenum">
              <a:rPr lang="en-IN" smtClean="0"/>
              <a:t>‹#›</a:t>
            </a:fld>
            <a:endParaRPr lang="en-IN"/>
          </a:p>
        </p:txBody>
      </p:sp>
    </p:spTree>
    <p:extLst>
      <p:ext uri="{BB962C8B-B14F-4D97-AF65-F5344CB8AC3E}">
        <p14:creationId xmlns:p14="http://schemas.microsoft.com/office/powerpoint/2010/main" val="478907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B107-E102-0C60-EB28-741E05DDBA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F0E6B4-A0C6-BF80-E27E-647B5B7525C4}"/>
              </a:ext>
            </a:extLst>
          </p:cNvPr>
          <p:cNvSpPr>
            <a:spLocks noGrp="1"/>
          </p:cNvSpPr>
          <p:nvPr>
            <p:ph type="dt" sz="half" idx="10"/>
          </p:nvPr>
        </p:nvSpPr>
        <p:spPr/>
        <p:txBody>
          <a:bodyPr/>
          <a:lstStyle/>
          <a:p>
            <a:fld id="{6D9F72E5-EE5F-4147-A3A7-8967992FBA5F}" type="datetimeFigureOut">
              <a:rPr lang="en-IN" smtClean="0"/>
              <a:t>30-04-2023</a:t>
            </a:fld>
            <a:endParaRPr lang="en-IN"/>
          </a:p>
        </p:txBody>
      </p:sp>
      <p:sp>
        <p:nvSpPr>
          <p:cNvPr id="4" name="Footer Placeholder 3">
            <a:extLst>
              <a:ext uri="{FF2B5EF4-FFF2-40B4-BE49-F238E27FC236}">
                <a16:creationId xmlns:a16="http://schemas.microsoft.com/office/drawing/2014/main" id="{4DBBFE52-74C7-D5D9-F328-DD4539A894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2671A2-C6CD-E15D-053B-E6ED073CE6F0}"/>
              </a:ext>
            </a:extLst>
          </p:cNvPr>
          <p:cNvSpPr>
            <a:spLocks noGrp="1"/>
          </p:cNvSpPr>
          <p:nvPr>
            <p:ph type="sldNum" sz="quarter" idx="12"/>
          </p:nvPr>
        </p:nvSpPr>
        <p:spPr/>
        <p:txBody>
          <a:bodyPr/>
          <a:lstStyle/>
          <a:p>
            <a:fld id="{39FD1BDA-02D6-43BF-B605-FD1B5760154A}" type="slidenum">
              <a:rPr lang="en-IN" smtClean="0"/>
              <a:t>‹#›</a:t>
            </a:fld>
            <a:endParaRPr lang="en-IN"/>
          </a:p>
        </p:txBody>
      </p:sp>
    </p:spTree>
    <p:extLst>
      <p:ext uri="{BB962C8B-B14F-4D97-AF65-F5344CB8AC3E}">
        <p14:creationId xmlns:p14="http://schemas.microsoft.com/office/powerpoint/2010/main" val="981219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D6D86A-0B13-4C72-6FD1-F0A896941FDF}"/>
              </a:ext>
            </a:extLst>
          </p:cNvPr>
          <p:cNvSpPr>
            <a:spLocks noGrp="1"/>
          </p:cNvSpPr>
          <p:nvPr>
            <p:ph type="dt" sz="half" idx="10"/>
          </p:nvPr>
        </p:nvSpPr>
        <p:spPr/>
        <p:txBody>
          <a:bodyPr/>
          <a:lstStyle/>
          <a:p>
            <a:fld id="{6D9F72E5-EE5F-4147-A3A7-8967992FBA5F}" type="datetimeFigureOut">
              <a:rPr lang="en-IN" smtClean="0"/>
              <a:t>30-04-2023</a:t>
            </a:fld>
            <a:endParaRPr lang="en-IN"/>
          </a:p>
        </p:txBody>
      </p:sp>
      <p:sp>
        <p:nvSpPr>
          <p:cNvPr id="3" name="Footer Placeholder 2">
            <a:extLst>
              <a:ext uri="{FF2B5EF4-FFF2-40B4-BE49-F238E27FC236}">
                <a16:creationId xmlns:a16="http://schemas.microsoft.com/office/drawing/2014/main" id="{2334087B-9F35-8A5B-D7EE-5922712620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943124-E8CC-1F62-CE72-E7609D7ECD8F}"/>
              </a:ext>
            </a:extLst>
          </p:cNvPr>
          <p:cNvSpPr>
            <a:spLocks noGrp="1"/>
          </p:cNvSpPr>
          <p:nvPr>
            <p:ph type="sldNum" sz="quarter" idx="12"/>
          </p:nvPr>
        </p:nvSpPr>
        <p:spPr/>
        <p:txBody>
          <a:bodyPr/>
          <a:lstStyle/>
          <a:p>
            <a:fld id="{39FD1BDA-02D6-43BF-B605-FD1B5760154A}" type="slidenum">
              <a:rPr lang="en-IN" smtClean="0"/>
              <a:t>‹#›</a:t>
            </a:fld>
            <a:endParaRPr lang="en-IN"/>
          </a:p>
        </p:txBody>
      </p:sp>
    </p:spTree>
    <p:extLst>
      <p:ext uri="{BB962C8B-B14F-4D97-AF65-F5344CB8AC3E}">
        <p14:creationId xmlns:p14="http://schemas.microsoft.com/office/powerpoint/2010/main" val="362417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682E-1A02-6E69-281D-F2BB6419A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ED591F-4F67-7A5E-C27B-BDDED363F2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5EB0B9-3FB5-BD6B-9E78-4BB92AB99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34637F-BDFD-1DA1-EC27-4AB8A8C7C88D}"/>
              </a:ext>
            </a:extLst>
          </p:cNvPr>
          <p:cNvSpPr>
            <a:spLocks noGrp="1"/>
          </p:cNvSpPr>
          <p:nvPr>
            <p:ph type="dt" sz="half" idx="10"/>
          </p:nvPr>
        </p:nvSpPr>
        <p:spPr/>
        <p:txBody>
          <a:bodyPr/>
          <a:lstStyle/>
          <a:p>
            <a:fld id="{6D9F72E5-EE5F-4147-A3A7-8967992FBA5F}" type="datetimeFigureOut">
              <a:rPr lang="en-IN" smtClean="0"/>
              <a:t>30-04-2023</a:t>
            </a:fld>
            <a:endParaRPr lang="en-IN"/>
          </a:p>
        </p:txBody>
      </p:sp>
      <p:sp>
        <p:nvSpPr>
          <p:cNvPr id="6" name="Footer Placeholder 5">
            <a:extLst>
              <a:ext uri="{FF2B5EF4-FFF2-40B4-BE49-F238E27FC236}">
                <a16:creationId xmlns:a16="http://schemas.microsoft.com/office/drawing/2014/main" id="{29C523D1-53EE-628C-5604-4BEACA32E6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24FBE1-E610-6A67-70E2-E16D1C4CE980}"/>
              </a:ext>
            </a:extLst>
          </p:cNvPr>
          <p:cNvSpPr>
            <a:spLocks noGrp="1"/>
          </p:cNvSpPr>
          <p:nvPr>
            <p:ph type="sldNum" sz="quarter" idx="12"/>
          </p:nvPr>
        </p:nvSpPr>
        <p:spPr/>
        <p:txBody>
          <a:bodyPr/>
          <a:lstStyle/>
          <a:p>
            <a:fld id="{39FD1BDA-02D6-43BF-B605-FD1B5760154A}" type="slidenum">
              <a:rPr lang="en-IN" smtClean="0"/>
              <a:t>‹#›</a:t>
            </a:fld>
            <a:endParaRPr lang="en-IN"/>
          </a:p>
        </p:txBody>
      </p:sp>
    </p:spTree>
    <p:extLst>
      <p:ext uri="{BB962C8B-B14F-4D97-AF65-F5344CB8AC3E}">
        <p14:creationId xmlns:p14="http://schemas.microsoft.com/office/powerpoint/2010/main" val="199347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97EB-5ACC-1C0E-6E0B-6249156DCA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2485CE-040D-C683-335A-A02EA88CF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263841-63CD-9526-B7CB-5B0CC7E69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41AD4-DC37-9BE6-1C4B-34215E4D6238}"/>
              </a:ext>
            </a:extLst>
          </p:cNvPr>
          <p:cNvSpPr>
            <a:spLocks noGrp="1"/>
          </p:cNvSpPr>
          <p:nvPr>
            <p:ph type="dt" sz="half" idx="10"/>
          </p:nvPr>
        </p:nvSpPr>
        <p:spPr/>
        <p:txBody>
          <a:bodyPr/>
          <a:lstStyle/>
          <a:p>
            <a:fld id="{6D9F72E5-EE5F-4147-A3A7-8967992FBA5F}" type="datetimeFigureOut">
              <a:rPr lang="en-IN" smtClean="0"/>
              <a:t>30-04-2023</a:t>
            </a:fld>
            <a:endParaRPr lang="en-IN"/>
          </a:p>
        </p:txBody>
      </p:sp>
      <p:sp>
        <p:nvSpPr>
          <p:cNvPr id="6" name="Footer Placeholder 5">
            <a:extLst>
              <a:ext uri="{FF2B5EF4-FFF2-40B4-BE49-F238E27FC236}">
                <a16:creationId xmlns:a16="http://schemas.microsoft.com/office/drawing/2014/main" id="{A1D74A12-B1E3-DF8E-76DE-08974A0A57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04F1DC-1ED0-25CC-07CE-FAA994222F1B}"/>
              </a:ext>
            </a:extLst>
          </p:cNvPr>
          <p:cNvSpPr>
            <a:spLocks noGrp="1"/>
          </p:cNvSpPr>
          <p:nvPr>
            <p:ph type="sldNum" sz="quarter" idx="12"/>
          </p:nvPr>
        </p:nvSpPr>
        <p:spPr/>
        <p:txBody>
          <a:bodyPr/>
          <a:lstStyle/>
          <a:p>
            <a:fld id="{39FD1BDA-02D6-43BF-B605-FD1B5760154A}" type="slidenum">
              <a:rPr lang="en-IN" smtClean="0"/>
              <a:t>‹#›</a:t>
            </a:fld>
            <a:endParaRPr lang="en-IN"/>
          </a:p>
        </p:txBody>
      </p:sp>
    </p:spTree>
    <p:extLst>
      <p:ext uri="{BB962C8B-B14F-4D97-AF65-F5344CB8AC3E}">
        <p14:creationId xmlns:p14="http://schemas.microsoft.com/office/powerpoint/2010/main" val="183691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9D1ECF-5AC7-198E-4874-67BC809DC2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18257C-A07C-1605-D30D-8860913AF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0B20E4-A383-10C9-1BB1-117BC7F0D9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F72E5-EE5F-4147-A3A7-8967992FBA5F}" type="datetimeFigureOut">
              <a:rPr lang="en-IN" smtClean="0"/>
              <a:t>30-04-2023</a:t>
            </a:fld>
            <a:endParaRPr lang="en-IN"/>
          </a:p>
        </p:txBody>
      </p:sp>
      <p:sp>
        <p:nvSpPr>
          <p:cNvPr id="5" name="Footer Placeholder 4">
            <a:extLst>
              <a:ext uri="{FF2B5EF4-FFF2-40B4-BE49-F238E27FC236}">
                <a16:creationId xmlns:a16="http://schemas.microsoft.com/office/drawing/2014/main" id="{F32AA9C4-13FB-14BC-A7E1-72B166B637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8FC85E-6058-E06B-4104-1B22F56E57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D1BDA-02D6-43BF-B605-FD1B5760154A}" type="slidenum">
              <a:rPr lang="en-IN" smtClean="0"/>
              <a:t>‹#›</a:t>
            </a:fld>
            <a:endParaRPr lang="en-IN"/>
          </a:p>
        </p:txBody>
      </p:sp>
    </p:spTree>
    <p:extLst>
      <p:ext uri="{BB962C8B-B14F-4D97-AF65-F5344CB8AC3E}">
        <p14:creationId xmlns:p14="http://schemas.microsoft.com/office/powerpoint/2010/main" val="531683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0000">
              <a:schemeClr val="accent1">
                <a:lumMod val="45000"/>
                <a:lumOff val="55000"/>
              </a:schemeClr>
            </a:gs>
            <a:gs pos="92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6C665A-7C38-33DF-EE20-8A26E732B682}"/>
              </a:ext>
            </a:extLst>
          </p:cNvPr>
          <p:cNvSpPr txBox="1"/>
          <p:nvPr/>
        </p:nvSpPr>
        <p:spPr>
          <a:xfrm>
            <a:off x="1016064" y="1699026"/>
            <a:ext cx="8238154" cy="2123658"/>
          </a:xfrm>
          <a:prstGeom prst="rect">
            <a:avLst/>
          </a:prstGeom>
          <a:noFill/>
        </p:spPr>
        <p:txBody>
          <a:bodyPr wrap="square" rtlCol="0">
            <a:spAutoFit/>
          </a:bodyPr>
          <a:lstStyle/>
          <a:p>
            <a:r>
              <a:rPr lang="en-US" sz="6600" b="1" u="sng" dirty="0"/>
              <a:t>Report on Sales Performance (2022)</a:t>
            </a:r>
            <a:endParaRPr lang="en-IN" sz="6600" b="1" u="sng" dirty="0"/>
          </a:p>
        </p:txBody>
      </p:sp>
      <p:pic>
        <p:nvPicPr>
          <p:cNvPr id="6" name="Picture 5">
            <a:extLst>
              <a:ext uri="{FF2B5EF4-FFF2-40B4-BE49-F238E27FC236}">
                <a16:creationId xmlns:a16="http://schemas.microsoft.com/office/drawing/2014/main" id="{A7F53068-2D66-B062-E9EE-F20985E1D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380" y="1692818"/>
            <a:ext cx="2535556" cy="2129866"/>
          </a:xfrm>
          <a:prstGeom prst="rect">
            <a:avLst/>
          </a:prstGeom>
          <a:ln>
            <a:solidFill>
              <a:schemeClr val="tx1"/>
            </a:solidFill>
          </a:ln>
        </p:spPr>
      </p:pic>
    </p:spTree>
    <p:extLst>
      <p:ext uri="{BB962C8B-B14F-4D97-AF65-F5344CB8AC3E}">
        <p14:creationId xmlns:p14="http://schemas.microsoft.com/office/powerpoint/2010/main" val="243934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8B0FDC-6661-FA73-0DBE-66138CBD8B0C}"/>
              </a:ext>
            </a:extLst>
          </p:cNvPr>
          <p:cNvSpPr txBox="1"/>
          <p:nvPr/>
        </p:nvSpPr>
        <p:spPr>
          <a:xfrm>
            <a:off x="593271" y="250372"/>
            <a:ext cx="11005457" cy="615553"/>
          </a:xfrm>
          <a:prstGeom prst="rect">
            <a:avLst/>
          </a:prstGeom>
          <a:noFill/>
        </p:spPr>
        <p:txBody>
          <a:bodyPr wrap="square" rtlCol="0">
            <a:spAutoFit/>
          </a:bodyPr>
          <a:lstStyle/>
          <a:p>
            <a:pPr algn="ctr"/>
            <a:r>
              <a:rPr lang="en-US" sz="3400" b="1" u="sng" dirty="0"/>
              <a:t>Key Insights</a:t>
            </a:r>
            <a:endParaRPr lang="en-IN" sz="3400" b="1" u="sng" dirty="0"/>
          </a:p>
        </p:txBody>
      </p:sp>
      <p:sp>
        <p:nvSpPr>
          <p:cNvPr id="6" name="TextBox 5">
            <a:extLst>
              <a:ext uri="{FF2B5EF4-FFF2-40B4-BE49-F238E27FC236}">
                <a16:creationId xmlns:a16="http://schemas.microsoft.com/office/drawing/2014/main" id="{FBD3215A-ABE1-DC2C-6416-C8EA61D10586}"/>
              </a:ext>
            </a:extLst>
          </p:cNvPr>
          <p:cNvSpPr txBox="1"/>
          <p:nvPr/>
        </p:nvSpPr>
        <p:spPr>
          <a:xfrm>
            <a:off x="593271" y="1121229"/>
            <a:ext cx="11239500" cy="6555641"/>
          </a:xfrm>
          <a:prstGeom prst="rect">
            <a:avLst/>
          </a:prstGeom>
          <a:noFill/>
        </p:spPr>
        <p:txBody>
          <a:bodyPr wrap="square" rtlCol="0">
            <a:spAutoFit/>
          </a:bodyPr>
          <a:lstStyle/>
          <a:p>
            <a:pPr marL="285750" indent="-285750" algn="just">
              <a:buFont typeface="Wingdings" panose="05000000000000000000" pitchFamily="2" charset="2"/>
              <a:buChar char="Ø"/>
            </a:pPr>
            <a:r>
              <a:rPr lang="en-US" sz="2200" dirty="0"/>
              <a:t>Approximately 40% of the total sales value across all countries in the Middle East region is primarily attributed to the United Arab Emirates, as it significantly drives the sales value. </a:t>
            </a:r>
          </a:p>
          <a:p>
            <a:pPr marL="285750" indent="-285750" algn="just">
              <a:buFont typeface="Wingdings" panose="05000000000000000000" pitchFamily="2" charset="2"/>
              <a:buChar char="Ø"/>
            </a:pPr>
            <a:endParaRPr lang="en-US" sz="2200" dirty="0"/>
          </a:p>
          <a:p>
            <a:pPr marL="285750" indent="-285750" algn="just">
              <a:buFont typeface="Wingdings" panose="05000000000000000000" pitchFamily="2" charset="2"/>
              <a:buChar char="Ø"/>
            </a:pPr>
            <a:r>
              <a:rPr lang="en-US" sz="2200" dirty="0"/>
              <a:t>The countries of Qatar, United Arab Emirates, and Bahrain have recorded the highest combined sales value in the month of December 2022.</a:t>
            </a:r>
          </a:p>
          <a:p>
            <a:pPr marL="285750" indent="-285750" algn="just">
              <a:buFont typeface="Wingdings" panose="05000000000000000000" pitchFamily="2" charset="2"/>
              <a:buChar char="Ø"/>
            </a:pPr>
            <a:endParaRPr lang="en-US" sz="2200" dirty="0"/>
          </a:p>
          <a:p>
            <a:pPr marL="285750" indent="-285750" algn="just">
              <a:buFont typeface="Wingdings" panose="05000000000000000000" pitchFamily="2" charset="2"/>
              <a:buChar char="Ø"/>
            </a:pPr>
            <a:r>
              <a:rPr lang="en-US" sz="2200" dirty="0"/>
              <a:t>Among all SH2 and products falling under the SH3, "Air Care" has registered the highest sales value across all countries. The product Frag Stick Regular has attained the highest sales value compared to other products in the SH3 across all countries.</a:t>
            </a:r>
          </a:p>
          <a:p>
            <a:pPr marL="285750" indent="-285750" algn="just">
              <a:buFont typeface="Wingdings" panose="05000000000000000000" pitchFamily="2" charset="2"/>
              <a:buChar char="Ø"/>
            </a:pPr>
            <a:endParaRPr lang="en-US" sz="2200" dirty="0"/>
          </a:p>
          <a:p>
            <a:pPr marL="285750" indent="-285750" algn="just">
              <a:buFont typeface="Wingdings" panose="05000000000000000000" pitchFamily="2" charset="2"/>
              <a:buChar char="Ø"/>
            </a:pPr>
            <a:r>
              <a:rPr lang="en-US" sz="2200" dirty="0"/>
              <a:t>The data on sales indicates the most successful areas in terms of overall sales value, such as RI City Centre located in Bahrain, RI 360 Mall situated in Kuwait, RI Mall of Oman found in Oman, RI Villagio Mall located in Qatar, and RI Yas Mall situated in UAE. These areas have demonstrated exceptional sales performance and have played a crucial role in generating the overall sales revenue in their respective countries.</a:t>
            </a:r>
          </a:p>
          <a:p>
            <a:pPr marL="285750" indent="-285750" algn="just">
              <a:buFont typeface="Wingdings" panose="05000000000000000000" pitchFamily="2" charset="2"/>
              <a:buChar char="Ø"/>
            </a:pPr>
            <a:endParaRPr lang="en-US" dirty="0"/>
          </a:p>
          <a:p>
            <a:pPr algn="just"/>
            <a:endParaRPr lang="en-US" dirty="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IN" dirty="0"/>
          </a:p>
        </p:txBody>
      </p:sp>
    </p:spTree>
    <p:extLst>
      <p:ext uri="{BB962C8B-B14F-4D97-AF65-F5344CB8AC3E}">
        <p14:creationId xmlns:p14="http://schemas.microsoft.com/office/powerpoint/2010/main" val="1089043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8B0FDC-6661-FA73-0DBE-66138CBD8B0C}"/>
              </a:ext>
            </a:extLst>
          </p:cNvPr>
          <p:cNvSpPr txBox="1"/>
          <p:nvPr/>
        </p:nvSpPr>
        <p:spPr>
          <a:xfrm>
            <a:off x="593271" y="272143"/>
            <a:ext cx="11005457" cy="615553"/>
          </a:xfrm>
          <a:prstGeom prst="rect">
            <a:avLst/>
          </a:prstGeom>
          <a:noFill/>
        </p:spPr>
        <p:txBody>
          <a:bodyPr wrap="square" rtlCol="0">
            <a:spAutoFit/>
          </a:bodyPr>
          <a:lstStyle/>
          <a:p>
            <a:pPr algn="ctr"/>
            <a:r>
              <a:rPr lang="en-US" sz="3400" b="1" u="sng" dirty="0"/>
              <a:t>Key Suggestions</a:t>
            </a:r>
            <a:endParaRPr lang="en-IN" sz="3400" b="1" u="sng" dirty="0"/>
          </a:p>
        </p:txBody>
      </p:sp>
      <p:sp>
        <p:nvSpPr>
          <p:cNvPr id="6" name="TextBox 5">
            <a:extLst>
              <a:ext uri="{FF2B5EF4-FFF2-40B4-BE49-F238E27FC236}">
                <a16:creationId xmlns:a16="http://schemas.microsoft.com/office/drawing/2014/main" id="{FBD3215A-ABE1-DC2C-6416-C8EA61D10586}"/>
              </a:ext>
            </a:extLst>
          </p:cNvPr>
          <p:cNvSpPr txBox="1"/>
          <p:nvPr/>
        </p:nvSpPr>
        <p:spPr>
          <a:xfrm>
            <a:off x="593271" y="1110343"/>
            <a:ext cx="11239500" cy="5601533"/>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t>Special focus should be given to the high-performing locations such as RI City Centre in Bahrain, RI 360 Mall in Kuwait, RI Mall of Oman in Oman, RI Villagio Mall in Qatar, and RI Yas Mall in UAE due to their outstanding sales performance. These locations have played a significant role in boosting the overall sales revenue in their respective countries. </a:t>
            </a:r>
          </a:p>
          <a:p>
            <a:pPr marL="285750" indent="-285750" algn="just">
              <a:buFont typeface="Wingdings" panose="05000000000000000000" pitchFamily="2" charset="2"/>
              <a:buChar char="Ø"/>
            </a:pPr>
            <a:endParaRPr lang="en-US" sz="2000" dirty="0"/>
          </a:p>
          <a:p>
            <a:pPr marL="285750" indent="-285750" algn="just">
              <a:buFont typeface="Wingdings" panose="05000000000000000000" pitchFamily="2" charset="2"/>
              <a:buChar char="Ø"/>
            </a:pPr>
            <a:r>
              <a:rPr lang="en-US" sz="2000" dirty="0"/>
              <a:t>Due to the fact that the United Arab Emirates constitutes approximately 40% of the overall sales value across all countries in the Middle East region, it is imperative to maintain emphasis on sales and marketing efforts in the UAE. </a:t>
            </a:r>
          </a:p>
          <a:p>
            <a:pPr marL="285750" indent="-285750" algn="just">
              <a:buFont typeface="Wingdings" panose="05000000000000000000" pitchFamily="2" charset="2"/>
              <a:buChar char="Ø"/>
            </a:pPr>
            <a:endParaRPr lang="en-US" sz="2000" dirty="0"/>
          </a:p>
          <a:p>
            <a:pPr marL="285750" indent="-285750" algn="just">
              <a:buFont typeface="Wingdings" panose="05000000000000000000" pitchFamily="2" charset="2"/>
              <a:buChar char="Ø"/>
            </a:pPr>
            <a:r>
              <a:rPr lang="en-US" sz="2000" dirty="0"/>
              <a:t>Expanding their product offerings in the "Air Care" category is recommended for Business Units, as this category has generated the highest sales value among all countries. </a:t>
            </a:r>
          </a:p>
          <a:p>
            <a:pPr marL="285750" indent="-285750" algn="just">
              <a:buFont typeface="Wingdings" panose="05000000000000000000" pitchFamily="2" charset="2"/>
              <a:buChar char="Ø"/>
            </a:pPr>
            <a:endParaRPr lang="en-US" sz="2000" dirty="0"/>
          </a:p>
          <a:p>
            <a:pPr marL="285750" indent="-285750" algn="just">
              <a:buFont typeface="Wingdings" panose="05000000000000000000" pitchFamily="2" charset="2"/>
              <a:buChar char="Ø"/>
            </a:pPr>
            <a:r>
              <a:rPr lang="en-US" sz="2000" dirty="0"/>
              <a:t>To increase sales, businesses may want to offer promotions and marketing campaigns in December, as it has been observed to have the highest total sales value in Qatar, United Arab Emirates, and Bahrain.</a:t>
            </a:r>
          </a:p>
          <a:p>
            <a:pPr marL="285750" indent="-285750" algn="just">
              <a:buFont typeface="Wingdings" panose="05000000000000000000" pitchFamily="2" charset="2"/>
              <a:buChar char="Ø"/>
            </a:pPr>
            <a:endParaRPr lang="en-US" sz="2000" dirty="0"/>
          </a:p>
          <a:p>
            <a:pPr marL="285750" indent="-285750" algn="just">
              <a:buFont typeface="Wingdings" panose="05000000000000000000" pitchFamily="2" charset="2"/>
              <a:buChar char="Ø"/>
            </a:pPr>
            <a:r>
              <a:rPr lang="en-US" sz="2000" dirty="0"/>
              <a:t>The product Frag Stick Regular deserves extra focus since it has recorded the highest sales value among all the other products belonging to the SH3 category across all countries.</a:t>
            </a:r>
          </a:p>
          <a:p>
            <a:pPr marL="285750" indent="-285750" algn="just">
              <a:buFont typeface="Wingdings" panose="05000000000000000000" pitchFamily="2" charset="2"/>
              <a:buChar char="Ø"/>
            </a:pPr>
            <a:endParaRPr lang="en-IN" dirty="0"/>
          </a:p>
        </p:txBody>
      </p:sp>
    </p:spTree>
    <p:extLst>
      <p:ext uri="{BB962C8B-B14F-4D97-AF65-F5344CB8AC3E}">
        <p14:creationId xmlns:p14="http://schemas.microsoft.com/office/powerpoint/2010/main" val="11623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4BD2D6-2FA4-861D-34B6-52EBD705DA84}"/>
              </a:ext>
            </a:extLst>
          </p:cNvPr>
          <p:cNvSpPr txBox="1"/>
          <p:nvPr/>
        </p:nvSpPr>
        <p:spPr>
          <a:xfrm>
            <a:off x="4851285" y="448967"/>
            <a:ext cx="2489428" cy="1323439"/>
          </a:xfrm>
          <a:prstGeom prst="rect">
            <a:avLst/>
          </a:prstGeom>
          <a:noFill/>
        </p:spPr>
        <p:txBody>
          <a:bodyPr wrap="square" rtlCol="0">
            <a:spAutoFit/>
          </a:bodyPr>
          <a:lstStyle/>
          <a:p>
            <a:r>
              <a:rPr lang="en-US" sz="4000" b="1" u="sng" dirty="0"/>
              <a:t>CURRENCY</a:t>
            </a:r>
            <a:endParaRPr lang="en-IN" sz="3600" b="1" u="sng" dirty="0"/>
          </a:p>
        </p:txBody>
      </p:sp>
      <p:sp>
        <p:nvSpPr>
          <p:cNvPr id="5" name="TextBox 4">
            <a:extLst>
              <a:ext uri="{FF2B5EF4-FFF2-40B4-BE49-F238E27FC236}">
                <a16:creationId xmlns:a16="http://schemas.microsoft.com/office/drawing/2014/main" id="{7A8C0F24-CB08-A933-6B0E-10AE193B4F0E}"/>
              </a:ext>
            </a:extLst>
          </p:cNvPr>
          <p:cNvSpPr txBox="1"/>
          <p:nvPr/>
        </p:nvSpPr>
        <p:spPr>
          <a:xfrm>
            <a:off x="963385" y="1730829"/>
            <a:ext cx="10265229" cy="3970318"/>
          </a:xfrm>
          <a:prstGeom prst="rect">
            <a:avLst/>
          </a:prstGeom>
          <a:noFill/>
        </p:spPr>
        <p:txBody>
          <a:bodyPr wrap="square" rtlCol="0">
            <a:spAutoFit/>
          </a:bodyPr>
          <a:lstStyle/>
          <a:p>
            <a:pPr marL="285750" indent="-285750" algn="just">
              <a:buFont typeface="Wingdings" panose="05000000000000000000" pitchFamily="2" charset="2"/>
              <a:buChar char="ü"/>
            </a:pPr>
            <a:r>
              <a:rPr lang="en-US" sz="2800" dirty="0"/>
              <a:t>After careful EDA, I could see that there is no much difference in the Average Selling Value(Currency) across all the Countries. </a:t>
            </a:r>
          </a:p>
          <a:p>
            <a:pPr marL="285750" indent="-285750" algn="just">
              <a:buFont typeface="Wingdings" panose="05000000000000000000" pitchFamily="2" charset="2"/>
              <a:buChar char="ü"/>
            </a:pPr>
            <a:endParaRPr lang="en-US" sz="2800" dirty="0"/>
          </a:p>
          <a:p>
            <a:pPr marL="285750" indent="-285750" algn="just">
              <a:buFont typeface="Wingdings" panose="05000000000000000000" pitchFamily="2" charset="2"/>
              <a:buChar char="ü"/>
            </a:pPr>
            <a:r>
              <a:rPr lang="en-US" sz="2800" dirty="0"/>
              <a:t>Hence, I came to a conclusion that the Given Value(Currency) is already given in a common currency. I have assumed the common currency to be </a:t>
            </a:r>
            <a:r>
              <a:rPr lang="en-US" sz="2800" dirty="0">
                <a:highlight>
                  <a:srgbClr val="00FF00"/>
                </a:highlight>
              </a:rPr>
              <a:t>AED</a:t>
            </a:r>
            <a:r>
              <a:rPr lang="en-US" sz="2800" dirty="0"/>
              <a:t>.</a:t>
            </a:r>
          </a:p>
          <a:p>
            <a:pPr marL="285750" indent="-285750" algn="just">
              <a:buFont typeface="Wingdings" panose="05000000000000000000" pitchFamily="2" charset="2"/>
              <a:buChar char="ü"/>
            </a:pPr>
            <a:endParaRPr lang="en-US" sz="2800" dirty="0"/>
          </a:p>
          <a:p>
            <a:pPr marL="285750" indent="-285750" algn="just">
              <a:buFont typeface="Wingdings" panose="05000000000000000000" pitchFamily="2" charset="2"/>
              <a:buChar char="ü"/>
            </a:pPr>
            <a:r>
              <a:rPr lang="en-US" sz="2800" dirty="0"/>
              <a:t>So, I have done all the Visualization based on the Given Value as AED.</a:t>
            </a:r>
          </a:p>
        </p:txBody>
      </p:sp>
    </p:spTree>
    <p:extLst>
      <p:ext uri="{BB962C8B-B14F-4D97-AF65-F5344CB8AC3E}">
        <p14:creationId xmlns:p14="http://schemas.microsoft.com/office/powerpoint/2010/main" val="193915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4BD2D6-2FA4-861D-34B6-52EBD705DA84}"/>
              </a:ext>
            </a:extLst>
          </p:cNvPr>
          <p:cNvSpPr txBox="1"/>
          <p:nvPr/>
        </p:nvSpPr>
        <p:spPr>
          <a:xfrm>
            <a:off x="963383" y="269155"/>
            <a:ext cx="10265229" cy="615553"/>
          </a:xfrm>
          <a:prstGeom prst="rect">
            <a:avLst/>
          </a:prstGeom>
          <a:noFill/>
        </p:spPr>
        <p:txBody>
          <a:bodyPr wrap="square" rtlCol="0">
            <a:spAutoFit/>
          </a:bodyPr>
          <a:lstStyle/>
          <a:p>
            <a:pPr algn="ctr"/>
            <a:r>
              <a:rPr lang="en-US" sz="3400" b="1" u="sng" dirty="0"/>
              <a:t>Data Preprocessing</a:t>
            </a:r>
            <a:endParaRPr lang="en-IN" sz="3400" b="1" u="sng" dirty="0"/>
          </a:p>
        </p:txBody>
      </p:sp>
      <p:sp>
        <p:nvSpPr>
          <p:cNvPr id="5" name="TextBox 4">
            <a:extLst>
              <a:ext uri="{FF2B5EF4-FFF2-40B4-BE49-F238E27FC236}">
                <a16:creationId xmlns:a16="http://schemas.microsoft.com/office/drawing/2014/main" id="{7A8C0F24-CB08-A933-6B0E-10AE193B4F0E}"/>
              </a:ext>
            </a:extLst>
          </p:cNvPr>
          <p:cNvSpPr txBox="1"/>
          <p:nvPr/>
        </p:nvSpPr>
        <p:spPr>
          <a:xfrm>
            <a:off x="963383" y="1099146"/>
            <a:ext cx="10265229" cy="5293757"/>
          </a:xfrm>
          <a:prstGeom prst="rect">
            <a:avLst/>
          </a:prstGeom>
          <a:noFill/>
        </p:spPr>
        <p:txBody>
          <a:bodyPr wrap="square" rtlCol="0">
            <a:spAutoFit/>
          </a:bodyPr>
          <a:lstStyle/>
          <a:p>
            <a:pPr marL="285750" indent="-285750" algn="just">
              <a:buFont typeface="Wingdings" panose="05000000000000000000" pitchFamily="2" charset="2"/>
              <a:buChar char="ü"/>
            </a:pPr>
            <a:r>
              <a:rPr lang="en-US" sz="2600" dirty="0"/>
              <a:t>Initially, Preprocessing step like checking for null values is implemented  in the dataset.</a:t>
            </a:r>
          </a:p>
          <a:p>
            <a:pPr marL="285750" indent="-285750" algn="just">
              <a:buFont typeface="Wingdings" panose="05000000000000000000" pitchFamily="2" charset="2"/>
              <a:buChar char="ü"/>
            </a:pPr>
            <a:endParaRPr lang="en-US" sz="2600" dirty="0"/>
          </a:p>
          <a:p>
            <a:pPr marL="285750" indent="-285750" algn="just">
              <a:buFont typeface="Wingdings" panose="05000000000000000000" pitchFamily="2" charset="2"/>
              <a:buChar char="ü"/>
            </a:pPr>
            <a:r>
              <a:rPr lang="en-US" sz="2600" dirty="0"/>
              <a:t>After checking for null values under each column, I have found that under the Value column there were nearly 10% of the rows had null value present in the dataset. </a:t>
            </a:r>
          </a:p>
          <a:p>
            <a:pPr algn="just"/>
            <a:endParaRPr lang="en-US" sz="2600" dirty="0"/>
          </a:p>
          <a:p>
            <a:pPr marL="285750" indent="-285750" algn="just">
              <a:buFont typeface="Wingdings" panose="05000000000000000000" pitchFamily="2" charset="2"/>
              <a:buChar char="ü"/>
            </a:pPr>
            <a:r>
              <a:rPr lang="en-US" sz="2600" dirty="0"/>
              <a:t>Before uploading the dataset into Microsoft Power BI, the null value rows are removed.</a:t>
            </a:r>
          </a:p>
          <a:p>
            <a:pPr algn="just"/>
            <a:endParaRPr lang="en-US" sz="2600" dirty="0"/>
          </a:p>
          <a:p>
            <a:pPr marL="285750" indent="-285750" algn="just">
              <a:buFont typeface="Wingdings" panose="05000000000000000000" pitchFamily="2" charset="2"/>
              <a:buChar char="ü"/>
            </a:pPr>
            <a:r>
              <a:rPr lang="en-US" sz="2600" dirty="0"/>
              <a:t>The main reason for deleting the null values from the dataset is to get an accurate overall value. The null values can give an inaccurate overall value and affect the visualization. </a:t>
            </a:r>
            <a:endParaRPr lang="en-US" sz="2800" dirty="0"/>
          </a:p>
        </p:txBody>
      </p:sp>
    </p:spTree>
    <p:extLst>
      <p:ext uri="{BB962C8B-B14F-4D97-AF65-F5344CB8AC3E}">
        <p14:creationId xmlns:p14="http://schemas.microsoft.com/office/powerpoint/2010/main" val="3030476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12831D-0A97-4C35-1F9B-B5887AD9ACC7}"/>
              </a:ext>
            </a:extLst>
          </p:cNvPr>
          <p:cNvSpPr txBox="1"/>
          <p:nvPr/>
        </p:nvSpPr>
        <p:spPr>
          <a:xfrm>
            <a:off x="3035753" y="2782669"/>
            <a:ext cx="6402161" cy="677108"/>
          </a:xfrm>
          <a:prstGeom prst="rect">
            <a:avLst/>
          </a:prstGeom>
          <a:noFill/>
        </p:spPr>
        <p:txBody>
          <a:bodyPr wrap="square" rtlCol="0">
            <a:spAutoFit/>
          </a:bodyPr>
          <a:lstStyle/>
          <a:p>
            <a:r>
              <a:rPr lang="en-US" sz="3800" b="1" dirty="0"/>
              <a:t>Power BI Visualization(Images)</a:t>
            </a:r>
            <a:endParaRPr lang="en-IN" sz="3800" b="1" dirty="0"/>
          </a:p>
        </p:txBody>
      </p:sp>
    </p:spTree>
    <p:extLst>
      <p:ext uri="{BB962C8B-B14F-4D97-AF65-F5344CB8AC3E}">
        <p14:creationId xmlns:p14="http://schemas.microsoft.com/office/powerpoint/2010/main" val="249206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B74DD79-C084-5979-3174-ABDF0EFFCF60}"/>
              </a:ext>
            </a:extLst>
          </p:cNvPr>
          <p:cNvPicPr>
            <a:picLocks noChangeAspect="1"/>
          </p:cNvPicPr>
          <p:nvPr/>
        </p:nvPicPr>
        <p:blipFill rotWithShape="1">
          <a:blip r:embed="rId2"/>
          <a:srcRect l="8661" t="18730" r="22321" b="12381"/>
          <a:stretch/>
        </p:blipFill>
        <p:spPr>
          <a:xfrm>
            <a:off x="0" y="-1"/>
            <a:ext cx="12192000" cy="6858001"/>
          </a:xfrm>
          <a:prstGeom prst="rect">
            <a:avLst/>
          </a:prstGeom>
        </p:spPr>
      </p:pic>
    </p:spTree>
    <p:extLst>
      <p:ext uri="{BB962C8B-B14F-4D97-AF65-F5344CB8AC3E}">
        <p14:creationId xmlns:p14="http://schemas.microsoft.com/office/powerpoint/2010/main" val="538701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174C6D-B56F-4891-6244-6A05AE3660A4}"/>
              </a:ext>
            </a:extLst>
          </p:cNvPr>
          <p:cNvPicPr>
            <a:picLocks noChangeAspect="1"/>
          </p:cNvPicPr>
          <p:nvPr/>
        </p:nvPicPr>
        <p:blipFill rotWithShape="1">
          <a:blip r:embed="rId2"/>
          <a:srcRect l="8750" t="18413" r="22232" b="12540"/>
          <a:stretch/>
        </p:blipFill>
        <p:spPr>
          <a:xfrm>
            <a:off x="-1" y="1"/>
            <a:ext cx="12192001" cy="6858000"/>
          </a:xfrm>
          <a:prstGeom prst="rect">
            <a:avLst/>
          </a:prstGeom>
        </p:spPr>
      </p:pic>
    </p:spTree>
    <p:extLst>
      <p:ext uri="{BB962C8B-B14F-4D97-AF65-F5344CB8AC3E}">
        <p14:creationId xmlns:p14="http://schemas.microsoft.com/office/powerpoint/2010/main" val="123699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D303AE-B99A-19C0-9DB6-EFC8E0DE7C85}"/>
              </a:ext>
            </a:extLst>
          </p:cNvPr>
          <p:cNvPicPr>
            <a:picLocks noChangeAspect="1"/>
          </p:cNvPicPr>
          <p:nvPr/>
        </p:nvPicPr>
        <p:blipFill rotWithShape="1">
          <a:blip r:embed="rId2"/>
          <a:srcRect l="8751" t="18571" r="22142" b="12382"/>
          <a:stretch/>
        </p:blipFill>
        <p:spPr>
          <a:xfrm>
            <a:off x="0" y="-1"/>
            <a:ext cx="12192000" cy="6858001"/>
          </a:xfrm>
          <a:prstGeom prst="rect">
            <a:avLst/>
          </a:prstGeom>
        </p:spPr>
      </p:pic>
    </p:spTree>
    <p:extLst>
      <p:ext uri="{BB962C8B-B14F-4D97-AF65-F5344CB8AC3E}">
        <p14:creationId xmlns:p14="http://schemas.microsoft.com/office/powerpoint/2010/main" val="3885789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89A69C-C9E2-AC60-5001-A05884ECEE39}"/>
              </a:ext>
            </a:extLst>
          </p:cNvPr>
          <p:cNvPicPr>
            <a:picLocks noChangeAspect="1"/>
          </p:cNvPicPr>
          <p:nvPr/>
        </p:nvPicPr>
        <p:blipFill rotWithShape="1">
          <a:blip r:embed="rId2"/>
          <a:srcRect l="8750" t="18413" r="22232" b="12540"/>
          <a:stretch/>
        </p:blipFill>
        <p:spPr>
          <a:xfrm>
            <a:off x="-1" y="1"/>
            <a:ext cx="12192001" cy="6858000"/>
          </a:xfrm>
          <a:prstGeom prst="rect">
            <a:avLst/>
          </a:prstGeom>
        </p:spPr>
      </p:pic>
    </p:spTree>
    <p:extLst>
      <p:ext uri="{BB962C8B-B14F-4D97-AF65-F5344CB8AC3E}">
        <p14:creationId xmlns:p14="http://schemas.microsoft.com/office/powerpoint/2010/main" val="329561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CDE58D-2520-E686-C768-97C4AB2F143B}"/>
              </a:ext>
            </a:extLst>
          </p:cNvPr>
          <p:cNvPicPr>
            <a:picLocks noChangeAspect="1"/>
          </p:cNvPicPr>
          <p:nvPr/>
        </p:nvPicPr>
        <p:blipFill rotWithShape="1">
          <a:blip r:embed="rId2"/>
          <a:srcRect l="8570" t="18730" r="22233" b="12540"/>
          <a:stretch/>
        </p:blipFill>
        <p:spPr>
          <a:xfrm>
            <a:off x="-1" y="0"/>
            <a:ext cx="12192001" cy="6858000"/>
          </a:xfrm>
          <a:prstGeom prst="rect">
            <a:avLst/>
          </a:prstGeom>
        </p:spPr>
      </p:pic>
    </p:spTree>
    <p:extLst>
      <p:ext uri="{BB962C8B-B14F-4D97-AF65-F5344CB8AC3E}">
        <p14:creationId xmlns:p14="http://schemas.microsoft.com/office/powerpoint/2010/main" val="1330580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207</TotalTime>
  <Words>581</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BENJAMIN J</dc:creator>
  <cp:lastModifiedBy>JOEL BENJAMIN J</cp:lastModifiedBy>
  <cp:revision>26</cp:revision>
  <dcterms:created xsi:type="dcterms:W3CDTF">2023-04-30T11:38:59Z</dcterms:created>
  <dcterms:modified xsi:type="dcterms:W3CDTF">2023-04-30T15:06:21Z</dcterms:modified>
</cp:coreProperties>
</file>