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c8bf0d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c8bf0d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c8bf0d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c8bf0d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2c8bf0d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2c8bf0d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2c8bf0d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2c8bf0d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2c8bf0d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2c8bf0d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2c8bf0d5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2c8bf0d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2c8bf0d5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2c8bf0d5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2c8bf0d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2c8bf0d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6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Conditional</a:t>
            </a:r>
            <a:r>
              <a:rPr lang="en-GB"/>
              <a:t> and Switch statements, Loops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If, else, else if, switch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lang="en-GB"/>
              <a:t>Remember the logical operators we discussed? This is where they are majorly used. </a:t>
            </a:r>
            <a:endParaRPr/>
          </a:p>
          <a:p>
            <a:pPr indent="0" lvl="0" marL="0" rtl="0" algn="l">
              <a:spcBef>
                <a:spcPts val="1400"/>
              </a:spcBef>
              <a:spcAft>
                <a:spcPts val="0"/>
              </a:spcAft>
              <a:buNone/>
            </a:pPr>
            <a:r>
              <a:rPr lang="en-GB"/>
              <a:t>C++ has the following conditional statements:</a:t>
            </a:r>
            <a:endParaRPr/>
          </a:p>
          <a:p>
            <a:pPr indent="-342900" lvl="0" marL="457200" rtl="0" algn="l">
              <a:spcBef>
                <a:spcPts val="1400"/>
              </a:spcBef>
              <a:spcAft>
                <a:spcPts val="0"/>
              </a:spcAft>
              <a:buClr>
                <a:schemeClr val="lt2"/>
              </a:buClr>
              <a:buSzPts val="1800"/>
              <a:buFont typeface="Verdana"/>
              <a:buChar char="●"/>
            </a:pPr>
            <a:r>
              <a:rPr lang="en-GB"/>
              <a:t>Use if to specify a block of code to be executed, if a specified condition is true</a:t>
            </a:r>
            <a:endParaRPr/>
          </a:p>
          <a:p>
            <a:pPr indent="-342900" lvl="0" marL="457200" rtl="0" algn="l">
              <a:spcBef>
                <a:spcPts val="0"/>
              </a:spcBef>
              <a:spcAft>
                <a:spcPts val="0"/>
              </a:spcAft>
              <a:buClr>
                <a:schemeClr val="lt2"/>
              </a:buClr>
              <a:buSzPts val="1800"/>
              <a:buFont typeface="Verdana"/>
              <a:buChar char="●"/>
            </a:pPr>
            <a:r>
              <a:rPr lang="en-GB"/>
              <a:t>Use else to specify a block of code to be executed, if the same condition is false</a:t>
            </a:r>
            <a:endParaRPr/>
          </a:p>
          <a:p>
            <a:pPr indent="-342900" lvl="0" marL="457200" rtl="0" algn="l">
              <a:spcBef>
                <a:spcPts val="0"/>
              </a:spcBef>
              <a:spcAft>
                <a:spcPts val="0"/>
              </a:spcAft>
              <a:buClr>
                <a:schemeClr val="lt2"/>
              </a:buClr>
              <a:buSzPts val="1800"/>
              <a:buFont typeface="Verdana"/>
              <a:buChar char="●"/>
            </a:pPr>
            <a:r>
              <a:rPr lang="en-GB"/>
              <a:t>Use else if to specify a new condition to test, if the first condition is false</a:t>
            </a:r>
            <a:endParaRPr/>
          </a:p>
          <a:p>
            <a:pPr indent="-342900" lvl="0" marL="457200" rtl="0" algn="l">
              <a:spcBef>
                <a:spcPts val="0"/>
              </a:spcBef>
              <a:spcAft>
                <a:spcPts val="0"/>
              </a:spcAft>
              <a:buClr>
                <a:schemeClr val="lt2"/>
              </a:buClr>
              <a:buSzPts val="1800"/>
              <a:buFont typeface="Verdana"/>
              <a:buChar char="●"/>
            </a:pPr>
            <a:r>
              <a:rPr lang="en-GB"/>
              <a:t>Use switch to specify many alternative blocks of code to be executed</a:t>
            </a:r>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Loops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a:t>There may be a situation, when you need to execute a block of code several number of times. In general, statements are executed sequentially: The first statement in a function is executed first, followed by the second, and so on.</a:t>
            </a:r>
            <a:endParaRPr/>
          </a:p>
          <a:p>
            <a:pPr indent="0" lvl="0" marL="25400" marR="25400" rtl="0" algn="just">
              <a:spcBef>
                <a:spcPts val="700"/>
              </a:spcBef>
              <a:spcAft>
                <a:spcPts val="0"/>
              </a:spcAft>
              <a:buNone/>
            </a:pPr>
            <a:r>
              <a:rPr lang="en-GB"/>
              <a:t>Programming languages provide various control structures that allow for more complicated execution paths.</a:t>
            </a:r>
            <a:endParaRPr/>
          </a:p>
          <a:p>
            <a:pPr indent="0" lvl="0" marL="25400" marR="25400" rtl="0" algn="just">
              <a:spcBef>
                <a:spcPts val="700"/>
              </a:spcBef>
              <a:spcAft>
                <a:spcPts val="0"/>
              </a:spcAft>
              <a:buNone/>
            </a:pPr>
            <a:r>
              <a:rPr lang="en-GB"/>
              <a:t>A loop statement allows us to execute a statement or group of statements multiple times and following is the general from of a loop statement in most of the programming languages −</a:t>
            </a:r>
            <a:endParaRPr/>
          </a:p>
          <a:p>
            <a:pPr indent="0" lvl="0" marL="0" rtl="0" algn="l">
              <a:spcBef>
                <a:spcPts val="7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Loops</a:t>
            </a:r>
            <a:endParaRPr/>
          </a:p>
        </p:txBody>
      </p:sp>
      <p:pic>
        <p:nvPicPr>
          <p:cNvPr id="73" name="Google Shape;73;p16"/>
          <p:cNvPicPr preferRelativeResize="0"/>
          <p:nvPr/>
        </p:nvPicPr>
        <p:blipFill>
          <a:blip r:embed="rId3">
            <a:alphaModFix/>
          </a:blip>
          <a:stretch>
            <a:fillRect/>
          </a:stretch>
        </p:blipFill>
        <p:spPr>
          <a:xfrm>
            <a:off x="2667000" y="1190175"/>
            <a:ext cx="38100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Types of Loops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 programming language provides the following type of loops to handle looping requirements.</a:t>
            </a:r>
            <a:endParaRPr/>
          </a:p>
        </p:txBody>
      </p:sp>
      <p:pic>
        <p:nvPicPr>
          <p:cNvPr id="80" name="Google Shape;80;p17"/>
          <p:cNvPicPr preferRelativeResize="0"/>
          <p:nvPr/>
        </p:nvPicPr>
        <p:blipFill rotWithShape="1">
          <a:blip r:embed="rId3">
            <a:alphaModFix/>
          </a:blip>
          <a:srcRect b="29821" l="25877" r="26534" t="21249"/>
          <a:stretch/>
        </p:blipFill>
        <p:spPr>
          <a:xfrm>
            <a:off x="1988888" y="1895000"/>
            <a:ext cx="5166226" cy="298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While loop</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while loop statement repeatedly executes a target statement as long as a given condition is true.</a:t>
            </a:r>
            <a:endParaRPr/>
          </a:p>
          <a:p>
            <a:pPr indent="0" lvl="0" marL="25400" marR="25400" rtl="0" algn="just">
              <a:spcBef>
                <a:spcPts val="1200"/>
              </a:spcBef>
              <a:spcAft>
                <a:spcPts val="0"/>
              </a:spcAft>
              <a:buNone/>
            </a:pPr>
            <a:r>
              <a:rPr lang="en-GB"/>
              <a:t>The syntax of a while loop in C++ is −</a:t>
            </a:r>
            <a:endParaRPr/>
          </a:p>
          <a:p>
            <a:pPr indent="0" lvl="0" marL="0" rtl="0" algn="l">
              <a:spcBef>
                <a:spcPts val="700"/>
              </a:spcBef>
              <a:spcAft>
                <a:spcPts val="0"/>
              </a:spcAft>
              <a:buNone/>
            </a:pPr>
            <a:r>
              <a:rPr i="1" lang="en-GB">
                <a:latin typeface="Courier New"/>
                <a:ea typeface="Courier New"/>
                <a:cs typeface="Courier New"/>
                <a:sym typeface="Courier New"/>
              </a:rPr>
              <a:t>while(condition) {</a:t>
            </a:r>
            <a:endParaRPr i="1">
              <a:latin typeface="Courier New"/>
              <a:ea typeface="Courier New"/>
              <a:cs typeface="Courier New"/>
              <a:sym typeface="Courier New"/>
            </a:endParaRPr>
          </a:p>
          <a:p>
            <a:pPr indent="0" lvl="0" marL="0" rtl="0" algn="l">
              <a:spcBef>
                <a:spcPts val="1200"/>
              </a:spcBef>
              <a:spcAft>
                <a:spcPts val="0"/>
              </a:spcAft>
              <a:buNone/>
            </a:pPr>
            <a:r>
              <a:rPr i="1" lang="en-GB">
                <a:latin typeface="Courier New"/>
                <a:ea typeface="Courier New"/>
                <a:cs typeface="Courier New"/>
                <a:sym typeface="Courier New"/>
              </a:rPr>
              <a:t>   statement(s);</a:t>
            </a:r>
            <a:endParaRPr i="1">
              <a:latin typeface="Courier New"/>
              <a:ea typeface="Courier New"/>
              <a:cs typeface="Courier New"/>
              <a:sym typeface="Courier New"/>
            </a:endParaRPr>
          </a:p>
          <a:p>
            <a:pPr indent="0" lvl="0" marL="139700" marR="139700" rtl="0" algn="l">
              <a:spcBef>
                <a:spcPts val="1200"/>
              </a:spcBef>
              <a:spcAft>
                <a:spcPts val="0"/>
              </a:spcAft>
              <a:buNone/>
            </a:pPr>
            <a:r>
              <a:rPr i="1" lang="en-GB">
                <a:latin typeface="Courier New"/>
                <a:ea typeface="Courier New"/>
                <a:cs typeface="Courier New"/>
                <a:sym typeface="Courier New"/>
              </a:rPr>
              <a:t>}</a:t>
            </a:r>
            <a:endParaRPr i="1">
              <a:latin typeface="Courier New"/>
              <a:ea typeface="Courier New"/>
              <a:cs typeface="Courier New"/>
              <a:sym typeface="Courier New"/>
            </a:endParaRPr>
          </a:p>
          <a:p>
            <a:pPr indent="0" lvl="0" marL="0" marR="139700" rtl="0" algn="l">
              <a:spcBef>
                <a:spcPts val="0"/>
              </a:spcBef>
              <a:spcAft>
                <a:spcPts val="0"/>
              </a:spcAft>
              <a:buNone/>
            </a:pPr>
            <a:r>
              <a:rPr lang="en-GB"/>
              <a:t>Here, statement(s) may be a single statement or a block of statements. The condition may be any expression, and true is any non-zero value. The loop iterates while the condition is true.</a:t>
            </a:r>
            <a:endParaRPr>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For loop</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for loop is a repetition control structure that allows you to efficiently write a loop that needs to execute a specific number of times.</a:t>
            </a:r>
            <a:endParaRPr/>
          </a:p>
          <a:p>
            <a:pPr indent="0" lvl="0" marL="25400" marR="25400" rtl="0" algn="just">
              <a:spcBef>
                <a:spcPts val="1200"/>
              </a:spcBef>
              <a:spcAft>
                <a:spcPts val="0"/>
              </a:spcAft>
              <a:buNone/>
            </a:pPr>
            <a:r>
              <a:rPr lang="en-GB"/>
              <a:t>The syntax of a for loop in C++ is −</a:t>
            </a:r>
            <a:endParaRPr/>
          </a:p>
          <a:p>
            <a:pPr indent="0" lvl="0" marL="0" rtl="0" algn="l">
              <a:spcBef>
                <a:spcPts val="700"/>
              </a:spcBef>
              <a:spcAft>
                <a:spcPts val="0"/>
              </a:spcAft>
              <a:buNone/>
            </a:pPr>
            <a:r>
              <a:rPr i="1" lang="en-GB">
                <a:latin typeface="Courier New"/>
                <a:ea typeface="Courier New"/>
                <a:cs typeface="Courier New"/>
                <a:sym typeface="Courier New"/>
              </a:rPr>
              <a:t>for ( init; condition; increment ) {</a:t>
            </a:r>
            <a:endParaRPr i="1">
              <a:latin typeface="Courier New"/>
              <a:ea typeface="Courier New"/>
              <a:cs typeface="Courier New"/>
              <a:sym typeface="Courier New"/>
            </a:endParaRPr>
          </a:p>
          <a:p>
            <a:pPr indent="0" lvl="0" marL="0" rtl="0" algn="l">
              <a:spcBef>
                <a:spcPts val="1200"/>
              </a:spcBef>
              <a:spcAft>
                <a:spcPts val="0"/>
              </a:spcAft>
              <a:buNone/>
            </a:pPr>
            <a:r>
              <a:rPr i="1" lang="en-GB">
                <a:latin typeface="Courier New"/>
                <a:ea typeface="Courier New"/>
                <a:cs typeface="Courier New"/>
                <a:sym typeface="Courier New"/>
              </a:rPr>
              <a:t>   statement(s);</a:t>
            </a:r>
            <a:endParaRPr i="1">
              <a:latin typeface="Courier New"/>
              <a:ea typeface="Courier New"/>
              <a:cs typeface="Courier New"/>
              <a:sym typeface="Courier New"/>
            </a:endParaRPr>
          </a:p>
          <a:p>
            <a:pPr indent="0" lvl="0" marL="139700" marR="139700" rtl="0" algn="l">
              <a:spcBef>
                <a:spcPts val="1200"/>
              </a:spcBef>
              <a:spcAft>
                <a:spcPts val="0"/>
              </a:spcAft>
              <a:buNone/>
            </a:pPr>
            <a:r>
              <a:rPr i="1" lang="en-GB">
                <a:latin typeface="Courier New"/>
                <a:ea typeface="Courier New"/>
                <a:cs typeface="Courier New"/>
                <a:sym typeface="Courier New"/>
              </a:rPr>
              <a:t>}</a:t>
            </a:r>
            <a:endParaRPr i="1">
              <a:latin typeface="Courier New"/>
              <a:ea typeface="Courier New"/>
              <a:cs typeface="Courier New"/>
              <a:sym typeface="Courier New"/>
            </a:endParaRPr>
          </a:p>
          <a:p>
            <a:pPr indent="0" lvl="0" marL="0" marR="13970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1200"/>
              </a:spcAft>
              <a:buNone/>
            </a:pPr>
            <a:r>
              <a:t/>
            </a:r>
            <a:endParaRPr>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24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For loop</a:t>
            </a:r>
            <a:endParaRPr/>
          </a:p>
        </p:txBody>
      </p:sp>
      <p:sp>
        <p:nvSpPr>
          <p:cNvPr id="98" name="Google Shape;98;p20"/>
          <p:cNvSpPr txBox="1"/>
          <p:nvPr>
            <p:ph idx="1" type="body"/>
          </p:nvPr>
        </p:nvSpPr>
        <p:spPr>
          <a:xfrm>
            <a:off x="311700" y="721350"/>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Here is the flow of control in a for loop −</a:t>
            </a:r>
            <a:endParaRPr/>
          </a:p>
          <a:p>
            <a:pPr indent="-342900" lvl="0" marL="457200" rtl="0" algn="l">
              <a:spcBef>
                <a:spcPts val="700"/>
              </a:spcBef>
              <a:spcAft>
                <a:spcPts val="0"/>
              </a:spcAft>
              <a:buClr>
                <a:schemeClr val="lt2"/>
              </a:buClr>
              <a:buSzPts val="1800"/>
              <a:buChar char="●"/>
            </a:pPr>
            <a:r>
              <a:rPr lang="en-GB"/>
              <a:t>The init step is executed first, and only once. This step allows you to declare and initialize any loop control variables. You are not required to put a statement here, as long as a semicolon appears.</a:t>
            </a:r>
            <a:endParaRPr/>
          </a:p>
          <a:p>
            <a:pPr indent="-342900" lvl="0" marL="457200" rtl="0" algn="l">
              <a:spcBef>
                <a:spcPts val="0"/>
              </a:spcBef>
              <a:spcAft>
                <a:spcPts val="0"/>
              </a:spcAft>
              <a:buClr>
                <a:schemeClr val="lt2"/>
              </a:buClr>
              <a:buSzPts val="1800"/>
              <a:buChar char="●"/>
            </a:pPr>
            <a:r>
              <a:rPr lang="en-GB"/>
              <a:t>Next, the condition is evaluated. If it is true, the body of the loop is executed. If it is false, the body of the loop does not execute and flow of control jumps to the next statement just after the for loop.</a:t>
            </a:r>
            <a:endParaRPr/>
          </a:p>
          <a:p>
            <a:pPr indent="-342900" lvl="0" marL="457200" rtl="0" algn="l">
              <a:spcBef>
                <a:spcPts val="0"/>
              </a:spcBef>
              <a:spcAft>
                <a:spcPts val="0"/>
              </a:spcAft>
              <a:buClr>
                <a:schemeClr val="lt2"/>
              </a:buClr>
              <a:buSzPts val="1800"/>
              <a:buChar char="●"/>
            </a:pPr>
            <a:r>
              <a:rPr lang="en-GB"/>
              <a:t>After the body of the for loop executes, the flow of control jumps back up to the increment statement. This statement can be left blank, as long as a semicolon appears after the condition.</a:t>
            </a:r>
            <a:endParaRPr/>
          </a:p>
          <a:p>
            <a:pPr indent="-342900" lvl="0" marL="457200" rtl="0" algn="l">
              <a:spcBef>
                <a:spcPts val="0"/>
              </a:spcBef>
              <a:spcAft>
                <a:spcPts val="0"/>
              </a:spcAft>
              <a:buClr>
                <a:schemeClr val="lt2"/>
              </a:buClr>
              <a:buSzPts val="1800"/>
              <a:buChar char="●"/>
            </a:pPr>
            <a:r>
              <a:rPr lang="en-GB"/>
              <a:t>The condition is now evaluated again. If it is true, the loop executes and the process repeats itself (body of loop, then increment step, and then again condition). After the condition becomes false, the for loop terminates.</a:t>
            </a:r>
            <a:endParaRPr/>
          </a:p>
          <a:p>
            <a:pPr indent="0" lvl="0" marL="0" rtl="0" algn="l">
              <a:spcBef>
                <a:spcPts val="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Do...while loop</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Unlike for and while loops, which test the loop condition at the top of the loop, the do...while loop checks its condition at the bottom of the loop.</a:t>
            </a:r>
            <a:endParaRPr/>
          </a:p>
          <a:p>
            <a:pPr indent="0" lvl="0" marL="25400" marR="25400" rtl="0" algn="just">
              <a:spcBef>
                <a:spcPts val="700"/>
              </a:spcBef>
              <a:spcAft>
                <a:spcPts val="0"/>
              </a:spcAft>
              <a:buNone/>
            </a:pPr>
            <a:r>
              <a:rPr lang="en-GB"/>
              <a:t>A do...while loop is similar to a while loop, except that a do...while loop is guaranteed to execute at least one time.</a:t>
            </a:r>
            <a:endParaRPr/>
          </a:p>
          <a:p>
            <a:pPr indent="0" lvl="0" marL="25400" marR="25400" rtl="0" algn="just">
              <a:spcBef>
                <a:spcPts val="700"/>
              </a:spcBef>
              <a:spcAft>
                <a:spcPts val="0"/>
              </a:spcAft>
              <a:buNone/>
            </a:pPr>
            <a:r>
              <a:rPr lang="en-GB"/>
              <a:t>The syntax of a do...while loop in C++ is −</a:t>
            </a:r>
            <a:endParaRPr/>
          </a:p>
          <a:p>
            <a:pPr indent="0" lvl="0" marL="25400" marR="25400" rtl="0" algn="just">
              <a:spcBef>
                <a:spcPts val="700"/>
              </a:spcBef>
              <a:spcAft>
                <a:spcPts val="0"/>
              </a:spcAft>
              <a:buNone/>
            </a:pPr>
            <a:r>
              <a:rPr i="1" lang="en-GB">
                <a:latin typeface="Courier New"/>
                <a:ea typeface="Courier New"/>
                <a:cs typeface="Courier New"/>
                <a:sym typeface="Courier New"/>
              </a:rPr>
              <a:t>do {</a:t>
            </a:r>
            <a:endParaRPr i="1">
              <a:latin typeface="Courier New"/>
              <a:ea typeface="Courier New"/>
              <a:cs typeface="Courier New"/>
              <a:sym typeface="Courier New"/>
            </a:endParaRPr>
          </a:p>
          <a:p>
            <a:pPr indent="0" lvl="0" marL="25400" marR="25400" rtl="0" algn="just">
              <a:spcBef>
                <a:spcPts val="700"/>
              </a:spcBef>
              <a:spcAft>
                <a:spcPts val="0"/>
              </a:spcAft>
              <a:buNone/>
            </a:pPr>
            <a:r>
              <a:rPr i="1" lang="en-GB">
                <a:latin typeface="Courier New"/>
                <a:ea typeface="Courier New"/>
                <a:cs typeface="Courier New"/>
                <a:sym typeface="Courier New"/>
              </a:rPr>
              <a:t>   statement(s);</a:t>
            </a:r>
            <a:endParaRPr i="1">
              <a:latin typeface="Courier New"/>
              <a:ea typeface="Courier New"/>
              <a:cs typeface="Courier New"/>
              <a:sym typeface="Courier New"/>
            </a:endParaRPr>
          </a:p>
          <a:p>
            <a:pPr indent="0" lvl="0" marL="25400" marR="25400" rtl="0" algn="just">
              <a:spcBef>
                <a:spcPts val="700"/>
              </a:spcBef>
              <a:spcAft>
                <a:spcPts val="0"/>
              </a:spcAft>
              <a:buNone/>
            </a:pPr>
            <a:r>
              <a:rPr i="1" lang="en-GB">
                <a:latin typeface="Courier New"/>
                <a:ea typeface="Courier New"/>
                <a:cs typeface="Courier New"/>
                <a:sym typeface="Courier New"/>
              </a:rPr>
              <a:t>} </a:t>
            </a:r>
            <a:endParaRPr i="1">
              <a:latin typeface="Courier New"/>
              <a:ea typeface="Courier New"/>
              <a:cs typeface="Courier New"/>
              <a:sym typeface="Courier New"/>
            </a:endParaRPr>
          </a:p>
          <a:p>
            <a:pPr indent="0" lvl="0" marL="139700" marR="139700" rtl="0" algn="l">
              <a:spcBef>
                <a:spcPts val="700"/>
              </a:spcBef>
              <a:spcAft>
                <a:spcPts val="0"/>
              </a:spcAft>
              <a:buNone/>
            </a:pPr>
            <a:r>
              <a:rPr i="1" lang="en-GB">
                <a:latin typeface="Courier New"/>
                <a:ea typeface="Courier New"/>
                <a:cs typeface="Courier New"/>
                <a:sym typeface="Courier New"/>
              </a:rPr>
              <a:t>while( condition );</a:t>
            </a:r>
            <a:endParaRPr i="1">
              <a:latin typeface="Courier New"/>
              <a:ea typeface="Courier New"/>
              <a:cs typeface="Courier New"/>
              <a:sym typeface="Courier New"/>
            </a:endParaRPr>
          </a:p>
          <a:p>
            <a:pPr indent="0" lvl="0" marL="25400" marR="25400" rtl="0" algn="just">
              <a:spcBef>
                <a:spcPts val="600"/>
              </a:spcBef>
              <a:spcAft>
                <a:spcPts val="0"/>
              </a:spcAft>
              <a:buNone/>
            </a:pPr>
            <a:r>
              <a:t/>
            </a:r>
            <a:endParaRPr/>
          </a:p>
          <a:p>
            <a:pPr indent="0" lvl="0" marL="0" rtl="0" algn="l">
              <a:spcBef>
                <a:spcPts val="7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