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494bd3b4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494bd3b4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494bd3b4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494bd3b4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94bd3b4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94bd3b4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3b027cb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3b027cb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3b027cb1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3b027cb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928dc80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928dc80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928dc80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928dc80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94bd3b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94bd3b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94bd3b4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94bd3b4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494bd3b4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494bd3b4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94bd3b4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94bd3b4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94bd3b4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94bd3b4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494bd3b4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494bd3b4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Day 8</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Functions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Register Storage class</a:t>
            </a:r>
            <a:endParaRPr/>
          </a:p>
        </p:txBody>
      </p:sp>
      <p:sp>
        <p:nvSpPr>
          <p:cNvPr id="109" name="Google Shape;109;p22"/>
          <p:cNvSpPr txBox="1"/>
          <p:nvPr>
            <p:ph idx="1" type="body"/>
          </p:nvPr>
        </p:nvSpPr>
        <p:spPr>
          <a:xfrm>
            <a:off x="311700" y="933200"/>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None/>
            </a:pPr>
            <a:r>
              <a:rPr lang="en-GB"/>
              <a:t>The register storage class is used to define local variables that should be stored in a register instead of RAM. This means that the variable has a maximum size equal to the register size (usually one word) and can't have the unary '&amp;' operator applied to it (as it does not have a memory location).</a:t>
            </a:r>
            <a:endParaRPr/>
          </a:p>
          <a:p>
            <a:pPr indent="0" lvl="0" marL="0" rtl="0" algn="l">
              <a:spcBef>
                <a:spcPts val="700"/>
              </a:spcBef>
              <a:spcAft>
                <a:spcPts val="0"/>
              </a:spcAft>
              <a:buNone/>
            </a:pPr>
            <a:r>
              <a:rPr i="1" lang="en-GB"/>
              <a:t>{</a:t>
            </a:r>
            <a:endParaRPr i="1"/>
          </a:p>
          <a:p>
            <a:pPr indent="0" lvl="0" marL="0" rtl="0" algn="l">
              <a:spcBef>
                <a:spcPts val="0"/>
              </a:spcBef>
              <a:spcAft>
                <a:spcPts val="0"/>
              </a:spcAft>
              <a:buNone/>
            </a:pPr>
            <a:r>
              <a:rPr i="1" lang="en-GB"/>
              <a:t>   register int  miles;</a:t>
            </a:r>
            <a:endParaRPr i="1"/>
          </a:p>
          <a:p>
            <a:pPr indent="0" lvl="0" marL="0" rtl="0" algn="l">
              <a:spcBef>
                <a:spcPts val="0"/>
              </a:spcBef>
              <a:spcAft>
                <a:spcPts val="0"/>
              </a:spcAft>
              <a:buNone/>
            </a:pPr>
            <a:r>
              <a:rPr i="1" lang="en-GB"/>
              <a:t>}</a:t>
            </a:r>
            <a:endParaRPr i="1"/>
          </a:p>
          <a:p>
            <a:pPr indent="0" lvl="0" marL="139700" marR="139700" rtl="0" algn="l">
              <a:spcBef>
                <a:spcPts val="0"/>
              </a:spcBef>
              <a:spcAft>
                <a:spcPts val="0"/>
              </a:spcAft>
              <a:buNone/>
            </a:pPr>
            <a:r>
              <a:t/>
            </a:r>
            <a:endParaRPr/>
          </a:p>
          <a:p>
            <a:pPr indent="0" lvl="0" marL="25400" marR="25400" rtl="0" algn="just">
              <a:spcBef>
                <a:spcPts val="600"/>
              </a:spcBef>
              <a:spcAft>
                <a:spcPts val="0"/>
              </a:spcAft>
              <a:buNone/>
            </a:pPr>
            <a:r>
              <a:rPr lang="en-GB"/>
              <a:t>The register should only be used for variables that require quick access such as counters. It should also be noted that defining 'register' does not mean that the variable will be stored in a register. It means that it MIGHT be stored in a register depending on hardware and implementation restrictions.</a:t>
            </a:r>
            <a:endParaRPr/>
          </a:p>
          <a:p>
            <a:pPr indent="0" lvl="0" marL="0" rtl="0" algn="l">
              <a:spcBef>
                <a:spcPts val="7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Static Storage class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marR="25400" rtl="0" algn="just">
              <a:spcBef>
                <a:spcPts val="600"/>
              </a:spcBef>
              <a:spcAft>
                <a:spcPts val="0"/>
              </a:spcAft>
              <a:buNone/>
            </a:pPr>
            <a:r>
              <a:rPr lang="en-GB"/>
              <a:t>The static storage class instructs the compiler to keep a local variable in existence during the life-time of the program instead of creating and destroying it each time it comes into and goes out of scope. Therefore, making local variables static allows them to maintain their values between function calls.</a:t>
            </a:r>
            <a:endParaRPr/>
          </a:p>
          <a:p>
            <a:pPr indent="0" lvl="0" marL="25400" marR="25400" rtl="0" algn="just">
              <a:spcBef>
                <a:spcPts val="700"/>
              </a:spcBef>
              <a:spcAft>
                <a:spcPts val="0"/>
              </a:spcAft>
              <a:buNone/>
            </a:pPr>
            <a:r>
              <a:rPr lang="en-GB"/>
              <a:t>The static modifier may also be applied to global variables. When this is done, it causes that variable's scope to be restricted to the file in which it is declared.</a:t>
            </a:r>
            <a:endParaRPr/>
          </a:p>
          <a:p>
            <a:pPr indent="0" lvl="0" marL="25400" marR="25400" rtl="0" algn="just">
              <a:spcBef>
                <a:spcPts val="700"/>
              </a:spcBef>
              <a:spcAft>
                <a:spcPts val="0"/>
              </a:spcAft>
              <a:buNone/>
            </a:pPr>
            <a:r>
              <a:rPr lang="en-GB"/>
              <a:t>In C++, when static is used on a class data member, it causes only one copy of that member to be shared by all objects of its class.</a:t>
            </a:r>
            <a:endParaRPr/>
          </a:p>
          <a:p>
            <a:pPr indent="0" lvl="0" marL="0" rtl="0" algn="l">
              <a:spcBef>
                <a:spcPts val="7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Extern Storage class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marR="25400" rtl="0" algn="just">
              <a:spcBef>
                <a:spcPts val="600"/>
              </a:spcBef>
              <a:spcAft>
                <a:spcPts val="0"/>
              </a:spcAft>
              <a:buNone/>
            </a:pPr>
            <a:r>
              <a:rPr lang="en-GB"/>
              <a:t>The extern storage class is used to give a reference of a global variable that is visible to ALL the program files. When you use 'extern' the variable cannot be initialized as all it does is point the variable name at a storage location that has been previously defined.</a:t>
            </a:r>
            <a:endParaRPr/>
          </a:p>
          <a:p>
            <a:pPr indent="0" lvl="0" marL="25400" marR="25400" rtl="0" algn="just">
              <a:spcBef>
                <a:spcPts val="700"/>
              </a:spcBef>
              <a:spcAft>
                <a:spcPts val="0"/>
              </a:spcAft>
              <a:buNone/>
            </a:pPr>
            <a:r>
              <a:rPr lang="en-GB"/>
              <a:t>When you have multiple files and you define a global variable or function, which will be used in other files also, then </a:t>
            </a:r>
            <a:r>
              <a:rPr i="1" lang="en-GB"/>
              <a:t>extern</a:t>
            </a:r>
            <a:r>
              <a:rPr lang="en-GB"/>
              <a:t> will be used in another file to give reference of defined variable or function. Just for understanding </a:t>
            </a:r>
            <a:r>
              <a:rPr i="1" lang="en-GB"/>
              <a:t>extern </a:t>
            </a:r>
            <a:r>
              <a:rPr lang="en-GB"/>
              <a:t>is used to declare a global variable or function in another file.</a:t>
            </a:r>
            <a:endParaRPr/>
          </a:p>
          <a:p>
            <a:pPr indent="0" lvl="0" marL="0" rtl="0" algn="l">
              <a:spcBef>
                <a:spcPts val="7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Mutable Storage class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mutable specifier applies only to class objects, which are discussed later in the course. It allows a member of an object to override const member function. That is, a mutable member can be modified by a const member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Variables in Functions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What happens to the variables that are updated in a function?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Why do we need functions?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Sometimes we need to calculate or output similar results or expressions many times in a code. This will result in a lot of excessive code, which makes our program look big and unreadable. </a:t>
            </a:r>
            <a:r>
              <a:rPr lang="en-GB"/>
              <a:t>This</a:t>
            </a:r>
            <a:r>
              <a:rPr lang="en-GB"/>
              <a:t> is where functions come into the picture. </a:t>
            </a:r>
            <a:endParaRPr/>
          </a:p>
          <a:p>
            <a:pPr indent="0" lvl="0" marL="0" rtl="0" algn="l">
              <a:spcBef>
                <a:spcPts val="1200"/>
              </a:spcBef>
              <a:spcAft>
                <a:spcPts val="1200"/>
              </a:spcAft>
              <a:buNone/>
            </a:pPr>
            <a:r>
              <a:rPr lang="en-GB"/>
              <a:t>Example : We have to calculate the factorial of a number </a:t>
            </a:r>
            <a:r>
              <a:rPr lang="en-GB"/>
              <a:t>multiple</a:t>
            </a:r>
            <a:r>
              <a:rPr lang="en-GB"/>
              <a:t> times in a program. Without the use of functions, we will be writing codes </a:t>
            </a:r>
            <a:r>
              <a:rPr lang="en-GB"/>
              <a:t>snippets</a:t>
            </a:r>
            <a:r>
              <a:rPr lang="en-GB"/>
              <a:t> of 5-6 lines each time we have to calculate it. To solve this, we use functions.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Functions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GB"/>
              <a:t>A function is a block of code which only runs when it is called. You can pass data, known as parameters, into a function. Functions are used to perform certain actions, and they are important for reusing code: Define the code once, and use it many times. To create (often referred to as </a:t>
            </a:r>
            <a:r>
              <a:rPr i="1" lang="en-GB"/>
              <a:t>declare</a:t>
            </a:r>
            <a:r>
              <a:rPr lang="en-GB"/>
              <a:t>) a function, specify the name of the function, followed by parentheses ():</a:t>
            </a:r>
            <a:endParaRPr/>
          </a:p>
          <a:p>
            <a:pPr indent="0" lvl="0" marL="0" rtl="0" algn="l">
              <a:spcBef>
                <a:spcPts val="1400"/>
              </a:spcBef>
              <a:spcAft>
                <a:spcPts val="0"/>
              </a:spcAft>
              <a:buNone/>
            </a:pPr>
            <a:r>
              <a:rPr lang="en-GB"/>
              <a:t>A C++ function consist of two parts:</a:t>
            </a:r>
            <a:endParaRPr/>
          </a:p>
          <a:p>
            <a:pPr indent="-342900" lvl="0" marL="457200" rtl="0" algn="l">
              <a:spcBef>
                <a:spcPts val="1400"/>
              </a:spcBef>
              <a:spcAft>
                <a:spcPts val="0"/>
              </a:spcAft>
              <a:buClr>
                <a:schemeClr val="lt2"/>
              </a:buClr>
              <a:buSzPts val="1800"/>
              <a:buFont typeface="Arial"/>
              <a:buChar char="●"/>
            </a:pPr>
            <a:r>
              <a:rPr lang="en-GB"/>
              <a:t>Declaration: the function's name, return type, and parameters (if any)</a:t>
            </a:r>
            <a:endParaRPr/>
          </a:p>
          <a:p>
            <a:pPr indent="-342900" lvl="0" marL="457200" rtl="0" algn="l">
              <a:spcBef>
                <a:spcPts val="0"/>
              </a:spcBef>
              <a:spcAft>
                <a:spcPts val="0"/>
              </a:spcAft>
              <a:buClr>
                <a:schemeClr val="lt2"/>
              </a:buClr>
              <a:buSzPts val="1800"/>
              <a:buFont typeface="Arial"/>
              <a:buChar char="●"/>
            </a:pPr>
            <a:r>
              <a:rPr lang="en-GB"/>
              <a:t>Definition: the body of the function (code to be executed)</a:t>
            </a:r>
            <a:endParaRPr/>
          </a:p>
          <a:p>
            <a:pPr indent="0" lvl="0" marL="0" rtl="0" algn="l">
              <a:spcBef>
                <a:spcPts val="1100"/>
              </a:spcBef>
              <a:spcAft>
                <a:spcPts val="0"/>
              </a:spcAft>
              <a:buNone/>
            </a:pPr>
            <a:r>
              <a:rPr lang="en-GB"/>
              <a:t>Note: If a user-defined function, such as </a:t>
            </a:r>
            <a:r>
              <a:rPr i="1" lang="en-GB"/>
              <a:t>myFunction()</a:t>
            </a:r>
            <a:r>
              <a:rPr lang="en-GB"/>
              <a:t> is declared after the </a:t>
            </a:r>
            <a:r>
              <a:rPr i="1" lang="en-GB"/>
              <a:t>main()</a:t>
            </a:r>
            <a:r>
              <a:rPr lang="en-GB"/>
              <a:t> function, an error will occur:</a:t>
            </a:r>
            <a:endParaRPr/>
          </a:p>
          <a:p>
            <a:pPr indent="0" lvl="0" marL="0" rtl="0" algn="l">
              <a:spcBef>
                <a:spcPts val="1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Function Parameters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n-GB"/>
              <a:t>Information can be passed to functions as a parameter. Parameters act as variables inside the function.</a:t>
            </a:r>
            <a:endParaRPr/>
          </a:p>
          <a:p>
            <a:pPr indent="0" lvl="0" marL="0" rtl="0" algn="l">
              <a:spcBef>
                <a:spcPts val="1400"/>
              </a:spcBef>
              <a:spcAft>
                <a:spcPts val="0"/>
              </a:spcAft>
              <a:buNone/>
            </a:pPr>
            <a:r>
              <a:rPr lang="en-GB"/>
              <a:t>Parameters are specified after the function name, inside the parentheses. You can add as many parameters as you want, just separate them with a comma:</a:t>
            </a:r>
            <a:endParaRPr/>
          </a:p>
          <a:p>
            <a:pPr indent="0" lvl="0" marL="0" rtl="0" algn="l">
              <a:spcBef>
                <a:spcPts val="1400"/>
              </a:spcBef>
              <a:spcAft>
                <a:spcPts val="0"/>
              </a:spcAft>
              <a:buNone/>
            </a:pPr>
            <a:r>
              <a:rPr i="1" lang="en-GB"/>
              <a:t>r</a:t>
            </a:r>
            <a:r>
              <a:rPr i="1" lang="en-GB"/>
              <a:t>eturn _type function_Name</a:t>
            </a:r>
            <a:r>
              <a:rPr lang="en-GB"/>
              <a:t>(</a:t>
            </a:r>
            <a:r>
              <a:rPr i="1" lang="en-GB"/>
              <a:t>parameter1</a:t>
            </a:r>
            <a:r>
              <a:rPr lang="en-GB"/>
              <a:t>, </a:t>
            </a:r>
            <a:r>
              <a:rPr i="1" lang="en-GB"/>
              <a:t>parameter2</a:t>
            </a:r>
            <a:r>
              <a:rPr lang="en-GB"/>
              <a:t>, </a:t>
            </a:r>
            <a:r>
              <a:rPr i="1" lang="en-GB"/>
              <a:t>parameter3</a:t>
            </a:r>
            <a:r>
              <a:rPr lang="en-GB"/>
              <a:t>) {</a:t>
            </a:r>
            <a:endParaRPr/>
          </a:p>
          <a:p>
            <a:pPr indent="0" lvl="0" marL="0" rtl="0" algn="l">
              <a:spcBef>
                <a:spcPts val="1200"/>
              </a:spcBef>
              <a:spcAft>
                <a:spcPts val="0"/>
              </a:spcAft>
              <a:buNone/>
            </a:pPr>
            <a:r>
              <a:rPr lang="en-GB"/>
              <a:t>  // code to be executed</a:t>
            </a:r>
            <a:endParaRPr/>
          </a:p>
          <a:p>
            <a:pPr indent="0" lvl="0" marL="0" rtl="0" algn="l">
              <a:spcBef>
                <a:spcPts val="1200"/>
              </a:spcBef>
              <a:spcAft>
                <a:spcPts val="1200"/>
              </a:spcAft>
              <a:buNone/>
            </a:pPr>
            <a:r>
              <a:rPr lang="en-GB"/>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Default Function Parameters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GB"/>
              <a:t>You can also use a default parameter value, by using the equals sign (=).</a:t>
            </a:r>
            <a:endParaRPr/>
          </a:p>
          <a:p>
            <a:pPr indent="0" lvl="0" marL="0" rtl="0" algn="l">
              <a:spcBef>
                <a:spcPts val="1400"/>
              </a:spcBef>
              <a:spcAft>
                <a:spcPts val="0"/>
              </a:spcAft>
              <a:buNone/>
            </a:pPr>
            <a:r>
              <a:rPr i="1" lang="en-GB"/>
              <a:t>void myFunction(string country = "Norway") {</a:t>
            </a:r>
            <a:endParaRPr i="1"/>
          </a:p>
          <a:p>
            <a:pPr indent="0" lvl="0" marL="0" rtl="0" algn="l">
              <a:spcBef>
                <a:spcPts val="0"/>
              </a:spcBef>
              <a:spcAft>
                <a:spcPts val="0"/>
              </a:spcAft>
              <a:buNone/>
            </a:pPr>
            <a:r>
              <a:rPr i="1" lang="en-GB"/>
              <a:t>  cout &lt;&lt; country &lt;&lt; "\n";</a:t>
            </a:r>
            <a:endParaRPr i="1"/>
          </a:p>
          <a:p>
            <a:pPr indent="0" lvl="0" marL="0" rtl="0" algn="l">
              <a:spcBef>
                <a:spcPts val="0"/>
              </a:spcBef>
              <a:spcAft>
                <a:spcPts val="0"/>
              </a:spcAft>
              <a:buNone/>
            </a:pPr>
            <a:r>
              <a:rPr i="1" lang="en-GB"/>
              <a:t>}</a:t>
            </a:r>
            <a:endParaRPr i="1"/>
          </a:p>
          <a:p>
            <a:pPr indent="0" lvl="0" marL="0" rtl="0" algn="l">
              <a:spcBef>
                <a:spcPts val="1400"/>
              </a:spcBef>
              <a:spcAft>
                <a:spcPts val="0"/>
              </a:spcAft>
              <a:buNone/>
            </a:pPr>
            <a:r>
              <a:rPr lang="en-GB"/>
              <a:t>If we call the function without an argument, it uses the default value ("Norway"):</a:t>
            </a:r>
            <a:endParaRPr/>
          </a:p>
          <a:p>
            <a:pPr indent="0" lvl="0" marL="0" rtl="0" algn="l">
              <a:spcBef>
                <a:spcPts val="14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Function Overloading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With function overloading, multiple functions can have the same name with different parameters:</a:t>
            </a:r>
            <a:endParaRPr/>
          </a:p>
          <a:p>
            <a:pPr indent="0" lvl="0" marL="0" rtl="0" algn="l">
              <a:spcBef>
                <a:spcPts val="1200"/>
              </a:spcBef>
              <a:spcAft>
                <a:spcPts val="0"/>
              </a:spcAft>
              <a:buNone/>
            </a:pPr>
            <a:r>
              <a:rPr i="1" lang="en-GB"/>
              <a:t>int myFunction(int x)</a:t>
            </a:r>
            <a:endParaRPr i="1"/>
          </a:p>
          <a:p>
            <a:pPr indent="0" lvl="0" marL="0" rtl="0" algn="l">
              <a:spcBef>
                <a:spcPts val="0"/>
              </a:spcBef>
              <a:spcAft>
                <a:spcPts val="0"/>
              </a:spcAft>
              <a:buNone/>
            </a:pPr>
            <a:r>
              <a:rPr i="1" lang="en-GB"/>
              <a:t>float myFunction(float x)</a:t>
            </a:r>
            <a:endParaRPr i="1"/>
          </a:p>
          <a:p>
            <a:pPr indent="0" lvl="0" marL="0" rtl="0" algn="l">
              <a:spcBef>
                <a:spcPts val="0"/>
              </a:spcBef>
              <a:spcAft>
                <a:spcPts val="0"/>
              </a:spcAft>
              <a:buNone/>
            </a:pPr>
            <a:r>
              <a:rPr i="1" lang="en-GB"/>
              <a:t>double myFunction(double x, double y)</a:t>
            </a:r>
            <a:endParaRPr i="1"/>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Recursive Function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Remember</a:t>
            </a:r>
            <a:r>
              <a:rPr lang="en-GB"/>
              <a:t> the factorial case we discussed about? This can be an example for recursion. </a:t>
            </a:r>
            <a:endParaRPr/>
          </a:p>
          <a:p>
            <a:pPr indent="0" lvl="0" marL="0" rtl="0" algn="l">
              <a:spcBef>
                <a:spcPts val="1200"/>
              </a:spcBef>
              <a:spcAft>
                <a:spcPts val="0"/>
              </a:spcAft>
              <a:buNone/>
            </a:pPr>
            <a:r>
              <a:rPr lang="en-GB"/>
              <a:t>What is n! ?</a:t>
            </a:r>
            <a:endParaRPr/>
          </a:p>
          <a:p>
            <a:pPr indent="0" lvl="0" marL="0" rtl="0" algn="l">
              <a:spcBef>
                <a:spcPts val="1200"/>
              </a:spcBef>
              <a:spcAft>
                <a:spcPts val="0"/>
              </a:spcAft>
              <a:buNone/>
            </a:pPr>
            <a:r>
              <a:rPr lang="en-GB"/>
              <a:t>n</a:t>
            </a:r>
            <a:r>
              <a:rPr lang="en-GB"/>
              <a:t>! = n * n-1 * n-2 * ….. * 2 * 1</a:t>
            </a:r>
            <a:endParaRPr/>
          </a:p>
          <a:p>
            <a:pPr indent="0" lvl="0" marL="0" rtl="0" algn="l">
              <a:spcBef>
                <a:spcPts val="0"/>
              </a:spcBef>
              <a:spcAft>
                <a:spcPts val="0"/>
              </a:spcAft>
              <a:buNone/>
            </a:pPr>
            <a:r>
              <a:rPr lang="en-GB"/>
              <a:t>    = n * (n-1)!</a:t>
            </a:r>
            <a:endParaRPr/>
          </a:p>
          <a:p>
            <a:pPr indent="0" lvl="0" marL="0" rtl="0" algn="l">
              <a:spcBef>
                <a:spcPts val="0"/>
              </a:spcBef>
              <a:spcAft>
                <a:spcPts val="0"/>
              </a:spcAft>
              <a:buNone/>
            </a:pPr>
            <a:r>
              <a:rPr lang="en-GB"/>
              <a:t>    = n * n-1 * (n-2)!</a:t>
            </a:r>
            <a:endParaRPr/>
          </a:p>
          <a:p>
            <a:pPr indent="0" lvl="0" marL="0" rtl="0" algn="l">
              <a:spcBef>
                <a:spcPts val="0"/>
              </a:spcBef>
              <a:spcAft>
                <a:spcPts val="0"/>
              </a:spcAft>
              <a:buNone/>
            </a:pPr>
            <a:r>
              <a:t/>
            </a:r>
            <a:endParaRPr/>
          </a:p>
          <a:p>
            <a:pPr indent="0" lvl="0" marL="0" rtl="0" algn="l">
              <a:spcBef>
                <a:spcPts val="0"/>
              </a:spcBef>
              <a:spcAft>
                <a:spcPts val="1200"/>
              </a:spcAft>
              <a:buNone/>
            </a:pPr>
            <a:r>
              <a:rPr lang="en-GB"/>
              <a:t>This is </a:t>
            </a:r>
            <a:r>
              <a:rPr lang="en-GB"/>
              <a:t>the logic which we will be using in recursion.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Storage classes in C++</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marR="25400" rtl="0" algn="just">
              <a:spcBef>
                <a:spcPts val="600"/>
              </a:spcBef>
              <a:spcAft>
                <a:spcPts val="0"/>
              </a:spcAft>
              <a:buNone/>
            </a:pPr>
            <a:r>
              <a:rPr lang="en-GB"/>
              <a:t>A storage class defines the scope (visibility) and life-time of variables and/or functions within a C++ Program. These specifiers precede the type that they modify. There are following storage classes, which can be used in a C++ Program</a:t>
            </a:r>
            <a:endParaRPr/>
          </a:p>
          <a:p>
            <a:pPr indent="-342900" lvl="0" marL="457200" rtl="0" algn="l">
              <a:spcBef>
                <a:spcPts val="700"/>
              </a:spcBef>
              <a:spcAft>
                <a:spcPts val="0"/>
              </a:spcAft>
              <a:buClr>
                <a:schemeClr val="lt2"/>
              </a:buClr>
              <a:buSzPts val="1800"/>
              <a:buChar char="●"/>
            </a:pPr>
            <a:r>
              <a:rPr lang="en-GB"/>
              <a:t>auto</a:t>
            </a:r>
            <a:endParaRPr/>
          </a:p>
          <a:p>
            <a:pPr indent="-342900" lvl="0" marL="457200" rtl="0" algn="l">
              <a:spcBef>
                <a:spcPts val="0"/>
              </a:spcBef>
              <a:spcAft>
                <a:spcPts val="0"/>
              </a:spcAft>
              <a:buClr>
                <a:schemeClr val="lt2"/>
              </a:buClr>
              <a:buSzPts val="1800"/>
              <a:buChar char="●"/>
            </a:pPr>
            <a:r>
              <a:rPr lang="en-GB"/>
              <a:t>register</a:t>
            </a:r>
            <a:endParaRPr/>
          </a:p>
          <a:p>
            <a:pPr indent="-342900" lvl="0" marL="457200" rtl="0" algn="l">
              <a:spcBef>
                <a:spcPts val="0"/>
              </a:spcBef>
              <a:spcAft>
                <a:spcPts val="0"/>
              </a:spcAft>
              <a:buClr>
                <a:schemeClr val="lt2"/>
              </a:buClr>
              <a:buSzPts val="1800"/>
              <a:buChar char="●"/>
            </a:pPr>
            <a:r>
              <a:rPr lang="en-GB"/>
              <a:t>static</a:t>
            </a:r>
            <a:endParaRPr/>
          </a:p>
          <a:p>
            <a:pPr indent="-342900" lvl="0" marL="457200" rtl="0" algn="l">
              <a:spcBef>
                <a:spcPts val="0"/>
              </a:spcBef>
              <a:spcAft>
                <a:spcPts val="0"/>
              </a:spcAft>
              <a:buClr>
                <a:schemeClr val="lt2"/>
              </a:buClr>
              <a:buSzPts val="1800"/>
              <a:buChar char="●"/>
            </a:pPr>
            <a:r>
              <a:rPr lang="en-GB"/>
              <a:t>extern</a:t>
            </a:r>
            <a:endParaRPr/>
          </a:p>
          <a:p>
            <a:pPr indent="-342900" lvl="0" marL="457200" rtl="0" algn="l">
              <a:spcBef>
                <a:spcPts val="0"/>
              </a:spcBef>
              <a:spcAft>
                <a:spcPts val="0"/>
              </a:spcAft>
              <a:buClr>
                <a:schemeClr val="lt2"/>
              </a:buClr>
              <a:buSzPts val="1800"/>
              <a:buChar char="●"/>
            </a:pPr>
            <a:r>
              <a:rPr lang="en-GB"/>
              <a:t>mutable</a:t>
            </a:r>
            <a:endParaRPr/>
          </a:p>
          <a:p>
            <a:pPr indent="0" lvl="0" marL="0" rtl="0" algn="l">
              <a:spcBef>
                <a:spcPts val="4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Auto Storage class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None/>
            </a:pPr>
            <a:r>
              <a:rPr lang="en-GB"/>
              <a:t>The auto storage class is the default storage class for all local variables.</a:t>
            </a:r>
            <a:endParaRPr/>
          </a:p>
          <a:p>
            <a:pPr indent="0" lvl="0" marL="0" rtl="0" algn="l">
              <a:spcBef>
                <a:spcPts val="700"/>
              </a:spcBef>
              <a:spcAft>
                <a:spcPts val="0"/>
              </a:spcAft>
              <a:buNone/>
            </a:pPr>
            <a:r>
              <a:rPr i="1" lang="en-GB"/>
              <a:t>{</a:t>
            </a:r>
            <a:endParaRPr i="1"/>
          </a:p>
          <a:p>
            <a:pPr indent="0" lvl="0" marL="0" rtl="0" algn="l">
              <a:spcBef>
                <a:spcPts val="0"/>
              </a:spcBef>
              <a:spcAft>
                <a:spcPts val="0"/>
              </a:spcAft>
              <a:buNone/>
            </a:pPr>
            <a:r>
              <a:rPr i="1" lang="en-GB"/>
              <a:t>   int mount;</a:t>
            </a:r>
            <a:endParaRPr i="1"/>
          </a:p>
          <a:p>
            <a:pPr indent="0" lvl="0" marL="0" rtl="0" algn="l">
              <a:spcBef>
                <a:spcPts val="0"/>
              </a:spcBef>
              <a:spcAft>
                <a:spcPts val="0"/>
              </a:spcAft>
              <a:buNone/>
            </a:pPr>
            <a:r>
              <a:rPr i="1" lang="en-GB"/>
              <a:t>   auto int month;</a:t>
            </a:r>
            <a:endParaRPr i="1"/>
          </a:p>
          <a:p>
            <a:pPr indent="0" lvl="0" marL="0" rtl="0" algn="l">
              <a:spcBef>
                <a:spcPts val="0"/>
              </a:spcBef>
              <a:spcAft>
                <a:spcPts val="0"/>
              </a:spcAft>
              <a:buNone/>
            </a:pPr>
            <a:r>
              <a:rPr i="1" lang="en-GB"/>
              <a:t>}</a:t>
            </a:r>
            <a:endParaRPr i="1"/>
          </a:p>
          <a:p>
            <a:pPr indent="0" lvl="0" marL="139700" marR="139700" rtl="0" algn="l">
              <a:spcBef>
                <a:spcPts val="0"/>
              </a:spcBef>
              <a:spcAft>
                <a:spcPts val="0"/>
              </a:spcAft>
              <a:buNone/>
            </a:pPr>
            <a:r>
              <a:t/>
            </a:r>
            <a:endParaRPr/>
          </a:p>
          <a:p>
            <a:pPr indent="0" lvl="0" marL="25400" marR="25400" rtl="0" algn="just">
              <a:spcBef>
                <a:spcPts val="600"/>
              </a:spcBef>
              <a:spcAft>
                <a:spcPts val="0"/>
              </a:spcAft>
              <a:buNone/>
            </a:pPr>
            <a:r>
              <a:rPr lang="en-GB"/>
              <a:t>The example above defines two variables with the same storage class, auto can only be used within functions, i.e., local variables.</a:t>
            </a:r>
            <a:endParaRPr/>
          </a:p>
          <a:p>
            <a:pPr indent="0" lvl="0" marL="0" rtl="0" algn="l">
              <a:spcBef>
                <a:spcPts val="7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