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Watch the video maybe on </a:t>
            </a:r>
            <a:r>
              <a:rPr lang="en-GB"/>
              <a:t>the link in the page for algorithms. Or check out some other video on YT.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this page too: https://www.geeksforgeeks.org/cpp-stl-tutorial/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adaf11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adaf11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daf114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adaf114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adaf114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adaf11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adaf114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adaf114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db83d4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db83d4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Same link as the one in page for Algortihms.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db83d4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db83d4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db83d4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db83d4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sort-algorithms-the-c-standard-template-library-stl/" TargetMode="External"/><Relationship Id="rId4" Type="http://schemas.openxmlformats.org/officeDocument/2006/relationships/hyperlink" Target="https://www.geeksforgeeks.org/binary-search-algorithms-the-c-standard-template-library-stl/" TargetMode="External"/><Relationship Id="rId9" Type="http://schemas.openxmlformats.org/officeDocument/2006/relationships/hyperlink" Target="https://www.geeksforgeeks.org/the-c-standard-template-library-stl/" TargetMode="External"/><Relationship Id="rId5" Type="http://schemas.openxmlformats.org/officeDocument/2006/relationships/hyperlink" Target="https://www.geeksforgeeks.org/c-magicians-stl-algorithms/" TargetMode="External"/><Relationship Id="rId6" Type="http://schemas.openxmlformats.org/officeDocument/2006/relationships/hyperlink" Target="https://www.geeksforgeeks.org/useful-array-algorithms-in-c-stl/" TargetMode="External"/><Relationship Id="rId7" Type="http://schemas.openxmlformats.org/officeDocument/2006/relationships/hyperlink" Target="https://www.geeksforgeeks.org/stdpartition-in-c-stl/" TargetMode="External"/><Relationship Id="rId8" Type="http://schemas.openxmlformats.org/officeDocument/2006/relationships/hyperlink" Target="https://www.geeksforgeeks.org/std-valarray-class-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13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Templates in C++</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template is a simple and yet very powerful tool in C++. The simple idea is to pass data type as a parameter so that we don’t need to write the same code for different data types. For example, a software company may need sort() for different data types. Rather than writing and maintaining the multiple codes, we can write one sort() and pass data type as a parameter. </a:t>
            </a:r>
            <a:endParaRPr/>
          </a:p>
          <a:p>
            <a:pPr indent="0" lvl="0" marL="0" rtl="0" algn="l">
              <a:spcBef>
                <a:spcPts val="1200"/>
              </a:spcBef>
              <a:spcAft>
                <a:spcPts val="0"/>
              </a:spcAft>
              <a:buNone/>
            </a:pPr>
            <a:r>
              <a:rPr lang="en-GB"/>
              <a:t>C++ adds two new keywords to support templates: </a:t>
            </a:r>
            <a:r>
              <a:rPr i="1" lang="en-GB"/>
              <a:t>‘template’ </a:t>
            </a:r>
            <a:r>
              <a:rPr lang="en-GB"/>
              <a:t>and </a:t>
            </a:r>
            <a:r>
              <a:rPr i="1" lang="en-GB"/>
              <a:t>‘typename’</a:t>
            </a:r>
            <a:r>
              <a:rPr lang="en-GB"/>
              <a:t>. The second keyword can always be replaced by keyword ‘class’.</a:t>
            </a:r>
            <a:endParaRPr/>
          </a:p>
          <a:p>
            <a:pPr indent="0" lvl="0" marL="0" rtl="0" algn="l">
              <a:spcBef>
                <a:spcPts val="1200"/>
              </a:spcBef>
              <a:spcAft>
                <a:spcPts val="1200"/>
              </a:spcAft>
              <a:buNone/>
            </a:pPr>
            <a:r>
              <a:rPr lang="en-GB"/>
              <a:t>Templates are expanded at compiler time. This is like macros. The difference is, the compiler does type checking before template expansion. The idea is simple, source code contains only function/class, but compiled code may contain multiple copies of same function/class.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Templates in 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 Templates : Like function templates, class templates are useful when a class defines something that is independent of the data type.</a:t>
            </a:r>
            <a:endParaRPr/>
          </a:p>
          <a:p>
            <a:pPr indent="0" lvl="0" marL="0" rtl="0" algn="l">
              <a:spcBef>
                <a:spcPts val="1200"/>
              </a:spcBef>
              <a:spcAft>
                <a:spcPts val="0"/>
              </a:spcAft>
              <a:buNone/>
            </a:pPr>
            <a:r>
              <a:rPr lang="en-GB"/>
              <a:t>Like normal parameters, we can pass more than one data types as arguments to templates. Like normal parameters, we can specify default arguments to templates.</a:t>
            </a:r>
            <a:endParaRPr/>
          </a:p>
          <a:p>
            <a:pPr indent="0" lvl="0" marL="0" rtl="0" algn="l">
              <a:spcBef>
                <a:spcPts val="1200"/>
              </a:spcBef>
              <a:spcAft>
                <a:spcPts val="1200"/>
              </a:spcAft>
              <a:buNone/>
            </a:pPr>
            <a:r>
              <a:rPr lang="en-GB"/>
              <a:t>Both function overloading and templates are examples of polymorphism feature of OOP. Function overloading is used when multiple functions do similar operations, templates are used when multiple functions do identical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Standard Template Library(STL)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Standard Template Library (STL) is a set of C++ template classes to provide common programming data structures and functions such as lists, stacks, arrays, etc. It is a library of container classes, algorithms, and iterators. It is a generalized library and so, its components are parameterized.</a:t>
            </a:r>
            <a:endParaRPr/>
          </a:p>
          <a:p>
            <a:pPr indent="0" lvl="0" marL="0" rtl="0" algn="l">
              <a:spcBef>
                <a:spcPts val="1200"/>
              </a:spcBef>
              <a:spcAft>
                <a:spcPts val="0"/>
              </a:spcAft>
              <a:buNone/>
            </a:pPr>
            <a:r>
              <a:rPr lang="en-GB"/>
              <a:t>STL has four components</a:t>
            </a:r>
            <a:endParaRPr/>
          </a:p>
          <a:p>
            <a:pPr indent="-342900" lvl="0" marL="685800" rtl="0" algn="l">
              <a:lnSpc>
                <a:spcPct val="115000"/>
              </a:lnSpc>
              <a:spcBef>
                <a:spcPts val="1200"/>
              </a:spcBef>
              <a:spcAft>
                <a:spcPts val="0"/>
              </a:spcAft>
              <a:buClr>
                <a:schemeClr val="lt2"/>
              </a:buClr>
              <a:buSzPts val="1800"/>
              <a:buChar char="●"/>
            </a:pPr>
            <a:r>
              <a:rPr lang="en-GB"/>
              <a:t>Algorithms</a:t>
            </a:r>
            <a:endParaRPr/>
          </a:p>
          <a:p>
            <a:pPr indent="-342900" lvl="0" marL="685800" rtl="0" algn="l">
              <a:lnSpc>
                <a:spcPct val="115000"/>
              </a:lnSpc>
              <a:spcBef>
                <a:spcPts val="0"/>
              </a:spcBef>
              <a:spcAft>
                <a:spcPts val="0"/>
              </a:spcAft>
              <a:buClr>
                <a:schemeClr val="lt2"/>
              </a:buClr>
              <a:buSzPts val="1800"/>
              <a:buChar char="●"/>
            </a:pPr>
            <a:r>
              <a:rPr lang="en-GB"/>
              <a:t>Containers</a:t>
            </a:r>
            <a:endParaRPr/>
          </a:p>
          <a:p>
            <a:pPr indent="-342900" lvl="0" marL="685800" rtl="0" algn="l">
              <a:lnSpc>
                <a:spcPct val="115000"/>
              </a:lnSpc>
              <a:spcBef>
                <a:spcPts val="0"/>
              </a:spcBef>
              <a:spcAft>
                <a:spcPts val="0"/>
              </a:spcAft>
              <a:buClr>
                <a:schemeClr val="lt2"/>
              </a:buClr>
              <a:buSzPts val="1800"/>
              <a:buChar char="●"/>
            </a:pPr>
            <a:r>
              <a:rPr lang="en-GB"/>
              <a:t>Functions</a:t>
            </a:r>
            <a:endParaRPr/>
          </a:p>
          <a:p>
            <a:pPr indent="-342900" lvl="0" marL="685800" rtl="0" algn="l">
              <a:lnSpc>
                <a:spcPct val="115000"/>
              </a:lnSpc>
              <a:spcBef>
                <a:spcPts val="0"/>
              </a:spcBef>
              <a:spcAft>
                <a:spcPts val="0"/>
              </a:spcAft>
              <a:buClr>
                <a:schemeClr val="lt2"/>
              </a:buClr>
              <a:buSzPts val="1800"/>
              <a:buChar char="●"/>
            </a:pPr>
            <a:r>
              <a:rPr lang="en-GB"/>
              <a:t>Iterators</a:t>
            </a:r>
            <a:endParaRPr/>
          </a:p>
          <a:p>
            <a:pPr indent="0" lvl="0" marL="0" rtl="0" algn="l">
              <a:spcBef>
                <a:spcPts val="36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Algorithms</a:t>
            </a:r>
            <a:endParaRPr/>
          </a:p>
        </p:txBody>
      </p:sp>
      <p:sp>
        <p:nvSpPr>
          <p:cNvPr id="79" name="Google Shape;79;p17"/>
          <p:cNvSpPr txBox="1"/>
          <p:nvPr>
            <p:ph idx="1" type="body"/>
          </p:nvPr>
        </p:nvSpPr>
        <p:spPr>
          <a:xfrm>
            <a:off x="311700" y="92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header algorithm defines a collection of functions especially designed to be used on ranges of elements.They act on containers and provide means for various operations for the contents of the containers.</a:t>
            </a:r>
            <a:endParaRPr/>
          </a:p>
          <a:p>
            <a:pPr indent="-342900" lvl="0" marL="685800" rtl="0" algn="l">
              <a:lnSpc>
                <a:spcPct val="115000"/>
              </a:lnSpc>
              <a:spcBef>
                <a:spcPts val="1200"/>
              </a:spcBef>
              <a:spcAft>
                <a:spcPts val="0"/>
              </a:spcAft>
              <a:buClr>
                <a:schemeClr val="lt2"/>
              </a:buClr>
              <a:buSzPts val="1800"/>
              <a:buChar char="●"/>
            </a:pPr>
            <a:r>
              <a:rPr lang="en-GB"/>
              <a:t>Algorithm</a:t>
            </a:r>
            <a:endParaRPr/>
          </a:p>
          <a:p>
            <a:pPr indent="-342900" lvl="1" marL="1371600" rtl="0" algn="l">
              <a:lnSpc>
                <a:spcPct val="115000"/>
              </a:lnSpc>
              <a:spcBef>
                <a:spcPts val="0"/>
              </a:spcBef>
              <a:spcAft>
                <a:spcPts val="0"/>
              </a:spcAft>
              <a:buClr>
                <a:schemeClr val="lt2"/>
              </a:buClr>
              <a:buSzPts val="1800"/>
              <a:buChar char="○"/>
            </a:pPr>
            <a:r>
              <a:rPr lang="en-GB" sz="1800">
                <a:uFill>
                  <a:noFill/>
                </a:uFill>
                <a:hlinkClick r:id="rId3"/>
              </a:rPr>
              <a:t>Sorting</a:t>
            </a:r>
            <a:endParaRPr sz="1800"/>
          </a:p>
          <a:p>
            <a:pPr indent="-342900" lvl="1" marL="1371600" rtl="0" algn="l">
              <a:lnSpc>
                <a:spcPct val="115000"/>
              </a:lnSpc>
              <a:spcBef>
                <a:spcPts val="0"/>
              </a:spcBef>
              <a:spcAft>
                <a:spcPts val="0"/>
              </a:spcAft>
              <a:buClr>
                <a:schemeClr val="lt2"/>
              </a:buClr>
              <a:buSzPts val="1800"/>
              <a:buChar char="○"/>
            </a:pPr>
            <a:r>
              <a:rPr lang="en-GB" sz="1800">
                <a:uFill>
                  <a:noFill/>
                </a:uFill>
                <a:hlinkClick r:id="rId4"/>
              </a:rPr>
              <a:t>Searching</a:t>
            </a:r>
            <a:endParaRPr sz="1800"/>
          </a:p>
          <a:p>
            <a:pPr indent="-342900" lvl="1" marL="1371600" rtl="0" algn="l">
              <a:lnSpc>
                <a:spcPct val="115000"/>
              </a:lnSpc>
              <a:spcBef>
                <a:spcPts val="0"/>
              </a:spcBef>
              <a:spcAft>
                <a:spcPts val="0"/>
              </a:spcAft>
              <a:buClr>
                <a:schemeClr val="lt2"/>
              </a:buClr>
              <a:buSzPts val="1800"/>
              <a:buChar char="○"/>
            </a:pPr>
            <a:r>
              <a:rPr lang="en-GB" sz="1800">
                <a:uFill>
                  <a:noFill/>
                </a:uFill>
                <a:hlinkClick r:id="rId5"/>
              </a:rPr>
              <a:t>Important STL Algorithms</a:t>
            </a:r>
            <a:endParaRPr sz="1800"/>
          </a:p>
          <a:p>
            <a:pPr indent="-342900" lvl="1" marL="1371600" rtl="0" algn="l">
              <a:lnSpc>
                <a:spcPct val="115000"/>
              </a:lnSpc>
              <a:spcBef>
                <a:spcPts val="0"/>
              </a:spcBef>
              <a:spcAft>
                <a:spcPts val="0"/>
              </a:spcAft>
              <a:buClr>
                <a:schemeClr val="lt2"/>
              </a:buClr>
              <a:buSzPts val="1800"/>
              <a:buChar char="○"/>
            </a:pPr>
            <a:r>
              <a:rPr lang="en-GB" sz="1800">
                <a:uFill>
                  <a:noFill/>
                </a:uFill>
                <a:hlinkClick r:id="rId6"/>
              </a:rPr>
              <a:t>Useful Array algorithms</a:t>
            </a:r>
            <a:endParaRPr sz="1800"/>
          </a:p>
          <a:p>
            <a:pPr indent="-342900" lvl="1" marL="1371600" rtl="0" algn="l">
              <a:lnSpc>
                <a:spcPct val="115000"/>
              </a:lnSpc>
              <a:spcBef>
                <a:spcPts val="0"/>
              </a:spcBef>
              <a:spcAft>
                <a:spcPts val="0"/>
              </a:spcAft>
              <a:buClr>
                <a:schemeClr val="lt2"/>
              </a:buClr>
              <a:buSzPts val="1800"/>
              <a:buChar char="○"/>
            </a:pPr>
            <a:r>
              <a:rPr lang="en-GB" sz="1800">
                <a:uFill>
                  <a:noFill/>
                </a:uFill>
                <a:hlinkClick r:id="rId7"/>
              </a:rPr>
              <a:t>Partition Operations</a:t>
            </a:r>
            <a:endParaRPr sz="1800"/>
          </a:p>
          <a:p>
            <a:pPr indent="-342900" lvl="0" marL="685800" rtl="0" algn="l">
              <a:lnSpc>
                <a:spcPct val="115000"/>
              </a:lnSpc>
              <a:spcBef>
                <a:spcPts val="0"/>
              </a:spcBef>
              <a:spcAft>
                <a:spcPts val="0"/>
              </a:spcAft>
              <a:buClr>
                <a:schemeClr val="lt2"/>
              </a:buClr>
              <a:buSzPts val="1800"/>
              <a:buChar char="●"/>
            </a:pPr>
            <a:r>
              <a:rPr lang="en-GB"/>
              <a:t>Numeric</a:t>
            </a:r>
            <a:endParaRPr/>
          </a:p>
          <a:p>
            <a:pPr indent="-342900" lvl="1" marL="1371600" rtl="0" algn="l">
              <a:lnSpc>
                <a:spcPct val="115000"/>
              </a:lnSpc>
              <a:spcBef>
                <a:spcPts val="0"/>
              </a:spcBef>
              <a:spcAft>
                <a:spcPts val="0"/>
              </a:spcAft>
              <a:buClr>
                <a:schemeClr val="lt2"/>
              </a:buClr>
              <a:buSzPts val="1800"/>
              <a:buChar char="○"/>
            </a:pPr>
            <a:r>
              <a:rPr lang="en-GB" sz="1800">
                <a:uFill>
                  <a:noFill/>
                </a:uFill>
                <a:hlinkClick r:id="rId8"/>
              </a:rPr>
              <a:t>valarray class</a:t>
            </a:r>
            <a:endParaRPr sz="1800"/>
          </a:p>
          <a:p>
            <a:pPr indent="0" lvl="0" marL="0" rtl="0" algn="l">
              <a:spcBef>
                <a:spcPts val="0"/>
              </a:spcBef>
              <a:spcAft>
                <a:spcPts val="0"/>
              </a:spcAft>
              <a:buNone/>
            </a:pPr>
            <a:r>
              <a:rPr lang="en-GB">
                <a:solidFill>
                  <a:schemeClr val="hlink"/>
                </a:solidFill>
                <a:uFill>
                  <a:noFill/>
                </a:uFill>
                <a:hlinkClick r:id="rId9"/>
              </a:rPr>
              <a:t>https://www.geeksforgeeks.org/the-c-standard-template-library-stl/</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Containers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Containers or container classes store objects and data. There are in total seven standard “first-class” container classes and three container adaptor classes and only seven header files that provide access to these containers or container adaptors.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Functions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STL includes classes that overload the function call operator. Instances of such classes are called function objects or functors. Functors allow the working of the associated function to be customized with the help of parameters to be passed.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Iterators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the name suggests, iterators are used for working upon a sequence of values. They are the major feature that allow generality in STL.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