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46fe484b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46fe484b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46fe484b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46fe484b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46fe484b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46fe484b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46fe484b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46fe484b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46fe484b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46fe484b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46fe484b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46fe484b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46fe484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46fe484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4eee1d8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4eee1d8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46fe484b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46fe484b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46fe484b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46fe484b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46fe484b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46fe484b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46fe484b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46fe484b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46fe484b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46fe484b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46fe484b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46fe484b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sourceforge.net/projects/orwelldevcpp/"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b-ok.asia/" TargetMode="External"/><Relationship Id="rId4" Type="http://schemas.openxmlformats.org/officeDocument/2006/relationships/hyperlink" Target="https://ocw.mit.edu/courses/electrical-engineering-and-computer-science/6-096-introduction-to-c-january-iap-2011/lecture-notes/" TargetMode="External"/><Relationship Id="rId5" Type="http://schemas.openxmlformats.org/officeDocument/2006/relationships/hyperlink" Target="mailto:joelantonythomas12@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geeksforgeeks.org/" TargetMode="External"/><Relationship Id="rId4" Type="http://schemas.openxmlformats.org/officeDocument/2006/relationships/hyperlink" Target="https://stackoverflow.com/" TargetMode="External"/><Relationship Id="rId5" Type="http://schemas.openxmlformats.org/officeDocument/2006/relationships/hyperlink" Target="https://www.tutorialspoint.com/index.htm" TargetMode="External"/><Relationship Id="rId6" Type="http://schemas.openxmlformats.org/officeDocument/2006/relationships/hyperlink" Target="https://github.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Day 1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Introduction to 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OOP</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Based on concept of objects and classes.  </a:t>
            </a:r>
            <a:endParaRPr/>
          </a:p>
          <a:p>
            <a:pPr indent="-342900" lvl="0" marL="457200" rtl="0" algn="l">
              <a:spcBef>
                <a:spcPts val="0"/>
              </a:spcBef>
              <a:spcAft>
                <a:spcPts val="0"/>
              </a:spcAft>
              <a:buSzPts val="1800"/>
              <a:buChar char="●"/>
            </a:pPr>
            <a:r>
              <a:rPr lang="en-GB"/>
              <a:t>Objects: Represent entities with related state and behaviour  </a:t>
            </a:r>
            <a:endParaRPr/>
          </a:p>
          <a:p>
            <a:pPr indent="-342900" lvl="1" marL="914400" rtl="0" algn="l">
              <a:spcBef>
                <a:spcPts val="0"/>
              </a:spcBef>
              <a:spcAft>
                <a:spcPts val="0"/>
              </a:spcAft>
              <a:buSzPts val="1800"/>
              <a:buChar char="○"/>
            </a:pPr>
            <a:r>
              <a:rPr lang="en-GB" sz="1800"/>
              <a:t>Instances of a class  </a:t>
            </a:r>
            <a:endParaRPr sz="1800"/>
          </a:p>
          <a:p>
            <a:pPr indent="-342900" lvl="0" marL="457200" rtl="0" algn="l">
              <a:spcBef>
                <a:spcPts val="0"/>
              </a:spcBef>
              <a:spcAft>
                <a:spcPts val="0"/>
              </a:spcAft>
              <a:buSzPts val="1800"/>
              <a:buChar char="●"/>
            </a:pPr>
            <a:r>
              <a:rPr lang="en-GB"/>
              <a:t>Classes: Define common characteristics of similar objects.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Important definitions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Algorithm: Ordered set of actions to accomplish a certain task.  </a:t>
            </a:r>
            <a:endParaRPr/>
          </a:p>
          <a:p>
            <a:pPr indent="-342900" lvl="0" marL="457200" rtl="0" algn="l">
              <a:spcBef>
                <a:spcPts val="0"/>
              </a:spcBef>
              <a:spcAft>
                <a:spcPts val="0"/>
              </a:spcAft>
              <a:buSzPts val="1800"/>
              <a:buChar char="●"/>
            </a:pPr>
            <a:r>
              <a:rPr lang="en-GB"/>
              <a:t>Program: Implementation of algorithms.  </a:t>
            </a:r>
            <a:endParaRPr/>
          </a:p>
          <a:p>
            <a:pPr indent="-342900" lvl="0" marL="457200" rtl="0" algn="l">
              <a:spcBef>
                <a:spcPts val="0"/>
              </a:spcBef>
              <a:spcAft>
                <a:spcPts val="0"/>
              </a:spcAft>
              <a:buSzPts val="1800"/>
              <a:buChar char="●"/>
            </a:pPr>
            <a:r>
              <a:rPr lang="en-GB"/>
              <a:t>Compiler, function, library, bug.  </a:t>
            </a:r>
            <a:endParaRPr/>
          </a:p>
          <a:p>
            <a:pPr indent="-342900" lvl="0" marL="457200" rtl="0" algn="l">
              <a:spcBef>
                <a:spcPts val="0"/>
              </a:spcBef>
              <a:spcAft>
                <a:spcPts val="0"/>
              </a:spcAft>
              <a:buSzPts val="1800"/>
              <a:buChar char="●"/>
            </a:pPr>
            <a:r>
              <a:rPr lang="en-GB"/>
              <a:t>Variables, constants.  </a:t>
            </a:r>
            <a:endParaRPr/>
          </a:p>
          <a:p>
            <a:pPr indent="-342900" lvl="0" marL="457200" rtl="0" algn="l">
              <a:spcBef>
                <a:spcPts val="0"/>
              </a:spcBef>
              <a:spcAft>
                <a:spcPts val="0"/>
              </a:spcAft>
              <a:buSzPts val="1800"/>
              <a:buChar char="●"/>
            </a:pPr>
            <a:r>
              <a:rPr lang="en-GB"/>
              <a:t>Keywords (if, while, for,…)  </a:t>
            </a:r>
            <a:endParaRPr/>
          </a:p>
          <a:p>
            <a:pPr indent="-342900" lvl="0" marL="457200" rtl="0" algn="l">
              <a:spcBef>
                <a:spcPts val="0"/>
              </a:spcBef>
              <a:spcAft>
                <a:spcPts val="0"/>
              </a:spcAft>
              <a:buSzPts val="1800"/>
              <a:buChar char="●"/>
            </a:pPr>
            <a:r>
              <a:rPr lang="en-GB"/>
              <a:t>Data Types. (long, int,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Lets now download and use an IDE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IDE - </a:t>
            </a:r>
            <a:r>
              <a:rPr lang="en-GB"/>
              <a:t>Integrated development environment</a:t>
            </a:r>
            <a:endParaRPr/>
          </a:p>
          <a:p>
            <a:pPr indent="0" lvl="0" marL="0" rtl="0" algn="l">
              <a:spcBef>
                <a:spcPts val="1200"/>
              </a:spcBef>
              <a:spcAft>
                <a:spcPts val="0"/>
              </a:spcAft>
              <a:buNone/>
            </a:pPr>
            <a:r>
              <a:rPr lang="en-GB"/>
              <a:t>IDE helps in translating the high level programming code(C++ in our case) to something the computer will understand. </a:t>
            </a:r>
            <a:endParaRPr/>
          </a:p>
          <a:p>
            <a:pPr indent="0" lvl="0" marL="0" rtl="0" algn="l">
              <a:spcBef>
                <a:spcPts val="1200"/>
              </a:spcBef>
              <a:spcAft>
                <a:spcPts val="0"/>
              </a:spcAft>
              <a:buNone/>
            </a:pPr>
            <a:r>
              <a:rPr lang="en-GB"/>
              <a:t>Various IDEs can be used. Example : Visual Studio Code, Code::Blocks, Eclipse, Dev-C++, etc. </a:t>
            </a:r>
            <a:endParaRPr/>
          </a:p>
          <a:p>
            <a:pPr indent="0" lvl="0" marL="0" rtl="0" algn="l">
              <a:spcBef>
                <a:spcPts val="1200"/>
              </a:spcBef>
              <a:spcAft>
                <a:spcPts val="1200"/>
              </a:spcAft>
              <a:buNone/>
            </a:pPr>
            <a:r>
              <a:rPr lang="en-GB"/>
              <a:t>I will be showing the installation process for Dev-C++.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Installing Dev-C++</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Go to the website</a:t>
            </a:r>
            <a:r>
              <a:rPr lang="en-GB">
                <a:solidFill>
                  <a:schemeClr val="dk1"/>
                </a:solidFill>
              </a:rPr>
              <a:t> </a:t>
            </a:r>
            <a:r>
              <a:rPr lang="en-GB" u="sng">
                <a:solidFill>
                  <a:srgbClr val="00FFFF"/>
                </a:solidFill>
                <a:hlinkClick r:id="rId3">
                  <a:extLst>
                    <a:ext uri="{A12FA001-AC4F-418D-AE19-62706E023703}">
                      <ahyp:hlinkClr val="tx"/>
                    </a:ext>
                  </a:extLst>
                </a:hlinkClick>
              </a:rPr>
              <a:t>https://sourceforge.net/projects/orwelldevcpp/</a:t>
            </a:r>
            <a:endParaRPr>
              <a:solidFill>
                <a:srgbClr val="00FFFF"/>
              </a:solidFill>
            </a:endParaRPr>
          </a:p>
          <a:p>
            <a:pPr indent="0" lvl="0" marL="0" rtl="0" algn="l">
              <a:spcBef>
                <a:spcPts val="1200"/>
              </a:spcBef>
              <a:spcAft>
                <a:spcPts val="0"/>
              </a:spcAft>
              <a:buNone/>
            </a:pPr>
            <a:r>
              <a:rPr lang="en-GB"/>
              <a:t>Click the </a:t>
            </a:r>
            <a:r>
              <a:rPr b="1" lang="en-GB"/>
              <a:t>Download </a:t>
            </a:r>
            <a:r>
              <a:rPr lang="en-GB"/>
              <a:t>button. Download the .exe file somewhere convenient. </a:t>
            </a:r>
            <a:endParaRPr/>
          </a:p>
          <a:p>
            <a:pPr indent="0" lvl="0" marL="0" rtl="0" algn="l">
              <a:spcBef>
                <a:spcPts val="1200"/>
              </a:spcBef>
              <a:spcAft>
                <a:spcPts val="1200"/>
              </a:spcAft>
              <a:buClr>
                <a:schemeClr val="dk1"/>
              </a:buClr>
              <a:buSzPts val="1100"/>
              <a:buFont typeface="Arial"/>
              <a:buNone/>
            </a:pPr>
            <a:r>
              <a:t/>
            </a:r>
            <a:endParaRPr>
              <a:solidFill>
                <a:schemeClr val="dk1"/>
              </a:solidFill>
            </a:endParaRPr>
          </a:p>
        </p:txBody>
      </p:sp>
      <p:pic>
        <p:nvPicPr>
          <p:cNvPr id="128" name="Google Shape;128;p25"/>
          <p:cNvPicPr preferRelativeResize="0"/>
          <p:nvPr/>
        </p:nvPicPr>
        <p:blipFill>
          <a:blip r:embed="rId4">
            <a:alphaModFix/>
          </a:blip>
          <a:stretch>
            <a:fillRect/>
          </a:stretch>
        </p:blipFill>
        <p:spPr>
          <a:xfrm>
            <a:off x="1899988" y="2131227"/>
            <a:ext cx="5344026" cy="24942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idx="1" type="body"/>
          </p:nvPr>
        </p:nvSpPr>
        <p:spPr>
          <a:xfrm>
            <a:off x="311700" y="1152475"/>
            <a:ext cx="8520600" cy="295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After download is complete, double click on the file to run the SetUp. </a:t>
            </a:r>
            <a:endParaRPr/>
          </a:p>
          <a:p>
            <a:pPr indent="-342900" lvl="0" marL="457200" rtl="0" algn="l">
              <a:spcBef>
                <a:spcPts val="0"/>
              </a:spcBef>
              <a:spcAft>
                <a:spcPts val="0"/>
              </a:spcAft>
              <a:buSzPts val="1800"/>
              <a:buChar char="●"/>
            </a:pPr>
            <a:r>
              <a:rPr lang="en-GB"/>
              <a:t>Run the SetUp as instructed. </a:t>
            </a:r>
            <a:endParaRPr/>
          </a:p>
          <a:p>
            <a:pPr indent="-342900" lvl="0" marL="457200" rtl="0" algn="l">
              <a:spcBef>
                <a:spcPts val="0"/>
              </a:spcBef>
              <a:spcAft>
                <a:spcPts val="0"/>
              </a:spcAft>
              <a:buSzPts val="1800"/>
              <a:buChar char="●"/>
            </a:pPr>
            <a:r>
              <a:rPr lang="en-GB"/>
              <a:t>It’s a good idea to add it as a shortcut to the Desktop. </a:t>
            </a:r>
            <a:endParaRPr/>
          </a:p>
        </p:txBody>
      </p:sp>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t>Installing Dev-C++</a:t>
            </a:r>
            <a:endParaRPr/>
          </a:p>
          <a:p>
            <a:pPr indent="0" lvl="0" marL="0" rtl="0" algn="l">
              <a:spcBef>
                <a:spcPts val="0"/>
              </a:spcBef>
              <a:spcAft>
                <a:spcPts val="0"/>
              </a:spcAft>
              <a:buNone/>
            </a:pPr>
            <a:r>
              <a:t/>
            </a:r>
            <a:endParaRPr/>
          </a:p>
        </p:txBody>
      </p:sp>
      <p:pic>
        <p:nvPicPr>
          <p:cNvPr id="135" name="Google Shape;135;p26"/>
          <p:cNvPicPr preferRelativeResize="0"/>
          <p:nvPr/>
        </p:nvPicPr>
        <p:blipFill rotWithShape="1">
          <a:blip r:embed="rId3">
            <a:alphaModFix/>
          </a:blip>
          <a:srcRect b="6235" l="546" r="0" t="0"/>
          <a:stretch/>
        </p:blipFill>
        <p:spPr>
          <a:xfrm>
            <a:off x="2120563" y="2250900"/>
            <a:ext cx="4902874" cy="26000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t>Installing Dev-C++</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Click File =&gt; New =&gt; Source file (or Control + N) to open a new file to code in. </a:t>
            </a:r>
            <a:endParaRPr/>
          </a:p>
        </p:txBody>
      </p:sp>
      <p:pic>
        <p:nvPicPr>
          <p:cNvPr id="142" name="Google Shape;142;p27"/>
          <p:cNvPicPr preferRelativeResize="0"/>
          <p:nvPr/>
        </p:nvPicPr>
        <p:blipFill rotWithShape="1">
          <a:blip r:embed="rId3">
            <a:alphaModFix/>
          </a:blip>
          <a:srcRect b="4287" l="0" r="0" t="0"/>
          <a:stretch/>
        </p:blipFill>
        <p:spPr>
          <a:xfrm>
            <a:off x="111175" y="1737301"/>
            <a:ext cx="5022974" cy="2704325"/>
          </a:xfrm>
          <a:prstGeom prst="rect">
            <a:avLst/>
          </a:prstGeom>
          <a:noFill/>
          <a:ln>
            <a:noFill/>
          </a:ln>
        </p:spPr>
      </p:pic>
      <p:pic>
        <p:nvPicPr>
          <p:cNvPr id="143" name="Google Shape;143;p27"/>
          <p:cNvPicPr preferRelativeResize="0"/>
          <p:nvPr/>
        </p:nvPicPr>
        <p:blipFill rotWithShape="1">
          <a:blip r:embed="rId4">
            <a:alphaModFix/>
          </a:blip>
          <a:srcRect b="19732" l="11595" r="30400" t="19440"/>
          <a:stretch/>
        </p:blipFill>
        <p:spPr>
          <a:xfrm>
            <a:off x="5344700" y="2078075"/>
            <a:ext cx="3598776" cy="2122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Book to refer </a:t>
            </a:r>
            <a:endParaRPr/>
          </a:p>
        </p:txBody>
      </p:sp>
      <p:sp>
        <p:nvSpPr>
          <p:cNvPr id="61" name="Google Shape;6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279400" rtl="0" algn="l">
              <a:lnSpc>
                <a:spcPct val="80000"/>
              </a:lnSpc>
              <a:spcBef>
                <a:spcPts val="0"/>
              </a:spcBef>
              <a:spcAft>
                <a:spcPts val="0"/>
              </a:spcAft>
              <a:buNone/>
            </a:pPr>
            <a:r>
              <a:rPr b="1" lang="en-GB"/>
              <a:t>The C++ Programming Language (4th Edition)</a:t>
            </a:r>
            <a:r>
              <a:rPr lang="en-GB"/>
              <a:t>: By Bjarne Stroustrup</a:t>
            </a:r>
            <a:endParaRPr/>
          </a:p>
          <a:p>
            <a:pPr indent="0" lvl="0" marL="0" marR="279400" rtl="0" algn="l">
              <a:lnSpc>
                <a:spcPct val="80000"/>
              </a:lnSpc>
              <a:spcBef>
                <a:spcPts val="2200"/>
              </a:spcBef>
              <a:spcAft>
                <a:spcPts val="0"/>
              </a:spcAft>
              <a:buNone/>
            </a:pPr>
            <a:r>
              <a:rPr lang="en-GB"/>
              <a:t>Use the following website for downloading this book(or any other book) = </a:t>
            </a:r>
            <a:r>
              <a:rPr lang="en-GB" u="sng">
                <a:solidFill>
                  <a:schemeClr val="accent1"/>
                </a:solidFill>
                <a:hlinkClick r:id="rId3">
                  <a:extLst>
                    <a:ext uri="{A12FA001-AC4F-418D-AE19-62706E023703}">
                      <ahyp:hlinkClr val="tx"/>
                    </a:ext>
                  </a:extLst>
                </a:hlinkClick>
              </a:rPr>
              <a:t>https://b-ok.asia/</a:t>
            </a:r>
            <a:endParaRPr>
              <a:solidFill>
                <a:schemeClr val="accent1"/>
              </a:solidFill>
            </a:endParaRPr>
          </a:p>
          <a:p>
            <a:pPr indent="0" lvl="0" marL="0" marR="279400" rtl="0" algn="l">
              <a:lnSpc>
                <a:spcPct val="80000"/>
              </a:lnSpc>
              <a:spcBef>
                <a:spcPts val="2200"/>
              </a:spcBef>
              <a:spcAft>
                <a:spcPts val="0"/>
              </a:spcAft>
              <a:buNone/>
            </a:pPr>
            <a:r>
              <a:rPr lang="en-GB"/>
              <a:t>Slides to refer from : </a:t>
            </a:r>
            <a:r>
              <a:rPr lang="en-GB" u="sng">
                <a:solidFill>
                  <a:schemeClr val="accent1"/>
                </a:solidFill>
                <a:hlinkClick r:id="rId4">
                  <a:extLst>
                    <a:ext uri="{A12FA001-AC4F-418D-AE19-62706E023703}">
                      <ahyp:hlinkClr val="tx"/>
                    </a:ext>
                  </a:extLst>
                </a:hlinkClick>
              </a:rPr>
              <a:t>https://ocw.mit.edu/courses/electrical-engineering-and-computer-science/6-096-introduction-to-c-january-iap-2011/lecture-notes/</a:t>
            </a:r>
            <a:endParaRPr>
              <a:solidFill>
                <a:schemeClr val="accent1"/>
              </a:solidFill>
            </a:endParaRPr>
          </a:p>
          <a:p>
            <a:pPr indent="0" lvl="0" marL="0" marR="279400" rtl="0" algn="l">
              <a:lnSpc>
                <a:spcPct val="80000"/>
              </a:lnSpc>
              <a:spcBef>
                <a:spcPts val="2200"/>
              </a:spcBef>
              <a:spcAft>
                <a:spcPts val="0"/>
              </a:spcAft>
              <a:buNone/>
            </a:pPr>
            <a:r>
              <a:rPr lang="en-GB"/>
              <a:t>If you attend all the classes, there won’t be much need for the use of any books. </a:t>
            </a:r>
            <a:endParaRPr/>
          </a:p>
          <a:p>
            <a:pPr indent="0" lvl="0" marL="0" rtl="0" algn="l">
              <a:lnSpc>
                <a:spcPct val="80000"/>
              </a:lnSpc>
              <a:spcBef>
                <a:spcPts val="2200"/>
              </a:spcBef>
              <a:spcAft>
                <a:spcPts val="0"/>
              </a:spcAft>
              <a:buNone/>
            </a:pPr>
            <a:r>
              <a:rPr lang="en-GB"/>
              <a:t>My email ID :</a:t>
            </a:r>
            <a:r>
              <a:rPr lang="en-GB">
                <a:solidFill>
                  <a:schemeClr val="dk1"/>
                </a:solidFill>
              </a:rPr>
              <a:t> </a:t>
            </a:r>
            <a:r>
              <a:rPr lang="en-GB" u="sng">
                <a:solidFill>
                  <a:schemeClr val="accent1"/>
                </a:solidFill>
                <a:hlinkClick r:id="rId5">
                  <a:extLst>
                    <a:ext uri="{A12FA001-AC4F-418D-AE19-62706E023703}">
                      <ahyp:hlinkClr val="tx"/>
                    </a:ext>
                  </a:extLst>
                </a:hlinkClick>
              </a:rPr>
              <a:t>joelantonythomas12@gmail.com</a:t>
            </a:r>
            <a:endParaRPr>
              <a:solidFill>
                <a:schemeClr val="accent1"/>
              </a:solidFill>
            </a:endParaRPr>
          </a:p>
          <a:p>
            <a:pPr indent="0" lvl="0" marL="0" rtl="0" algn="l">
              <a:lnSpc>
                <a:spcPct val="80000"/>
              </a:lnSpc>
              <a:spcBef>
                <a:spcPts val="1200"/>
              </a:spcBef>
              <a:spcAft>
                <a:spcPts val="0"/>
              </a:spcAft>
              <a:buNone/>
            </a:pPr>
            <a:r>
              <a:rPr lang="en-GB"/>
              <a:t>My phone Number : 7593899893(Whatsapp), 9064599920</a:t>
            </a:r>
            <a:endParaRPr/>
          </a:p>
          <a:p>
            <a:pPr indent="0" lvl="0" marL="0" rtl="0" algn="l">
              <a:lnSpc>
                <a:spcPct val="80000"/>
              </a:lnSpc>
              <a:spcBef>
                <a:spcPts val="1200"/>
              </a:spcBef>
              <a:spcAft>
                <a:spcPts val="0"/>
              </a:spcAft>
              <a:buNone/>
            </a:pPr>
            <a:r>
              <a:t/>
            </a:r>
            <a:endParaRPr>
              <a:solidFill>
                <a:schemeClr val="dk1"/>
              </a:solidFill>
            </a:endParaRPr>
          </a:p>
          <a:p>
            <a:pPr indent="0" lvl="0" marL="0" rtl="0" algn="l">
              <a:lnSpc>
                <a:spcPct val="80000"/>
              </a:lnSpc>
              <a:spcBef>
                <a:spcPts val="120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Other good websites for coding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Geeks for Geeks : </a:t>
            </a:r>
            <a:r>
              <a:rPr lang="en-GB" u="sng">
                <a:solidFill>
                  <a:schemeClr val="hlink"/>
                </a:solidFill>
                <a:hlinkClick r:id="rId3"/>
              </a:rPr>
              <a:t>https://www.geeksforgeeks.org/</a:t>
            </a:r>
            <a:endParaRPr/>
          </a:p>
          <a:p>
            <a:pPr indent="0" lvl="0" marL="0" rtl="0" algn="l">
              <a:spcBef>
                <a:spcPts val="1200"/>
              </a:spcBef>
              <a:spcAft>
                <a:spcPts val="0"/>
              </a:spcAft>
              <a:buNone/>
            </a:pPr>
            <a:r>
              <a:rPr lang="en-GB"/>
              <a:t>Stack Overflow : </a:t>
            </a:r>
            <a:r>
              <a:rPr lang="en-GB" u="sng">
                <a:solidFill>
                  <a:schemeClr val="hlink"/>
                </a:solidFill>
                <a:hlinkClick r:id="rId4"/>
              </a:rPr>
              <a:t>https://stackoverflow.com/</a:t>
            </a:r>
            <a:endParaRPr/>
          </a:p>
          <a:p>
            <a:pPr indent="0" lvl="0" marL="0" rtl="0" algn="l">
              <a:spcBef>
                <a:spcPts val="1200"/>
              </a:spcBef>
              <a:spcAft>
                <a:spcPts val="0"/>
              </a:spcAft>
              <a:buNone/>
            </a:pPr>
            <a:r>
              <a:rPr lang="en-GB"/>
              <a:t>Tutorials Point : </a:t>
            </a:r>
            <a:r>
              <a:rPr lang="en-GB" u="sng">
                <a:solidFill>
                  <a:schemeClr val="hlink"/>
                </a:solidFill>
                <a:hlinkClick r:id="rId5"/>
              </a:rPr>
              <a:t>https://www.tutorialspoint.com/index.htm</a:t>
            </a:r>
            <a:endParaRPr/>
          </a:p>
          <a:p>
            <a:pPr indent="0" lvl="0" marL="0" rtl="0" algn="l">
              <a:spcBef>
                <a:spcPts val="1200"/>
              </a:spcBef>
              <a:spcAft>
                <a:spcPts val="1200"/>
              </a:spcAft>
              <a:buNone/>
            </a:pPr>
            <a:r>
              <a:rPr lang="en-GB"/>
              <a:t>Github(for coding) : </a:t>
            </a:r>
            <a:r>
              <a:rPr lang="en-GB" u="sng">
                <a:solidFill>
                  <a:schemeClr val="hlink"/>
                </a:solidFill>
                <a:hlinkClick r:id="rId6"/>
              </a:rPr>
              <a:t>https://github.com/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Programming Languages</a:t>
            </a:r>
            <a:endParaRPr/>
          </a:p>
        </p:txBody>
      </p:sp>
      <p:sp>
        <p:nvSpPr>
          <p:cNvPr id="73" name="Google Shape;73;p16"/>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GB"/>
              <a:t>A programming language is a formal language comprising a set of strings that produce various kinds of machine code output. Programming languages are one kind of computer language, and are used in computer programming to implement algorithms. Most programming languages consist of instructions for computers.</a:t>
            </a:r>
            <a:endParaRPr/>
          </a:p>
          <a:p>
            <a:pPr indent="0" lvl="0" marL="0" rtl="0" algn="l">
              <a:spcBef>
                <a:spcPts val="1200"/>
              </a:spcBef>
              <a:spcAft>
                <a:spcPts val="0"/>
              </a:spcAft>
              <a:buNone/>
            </a:pPr>
            <a:r>
              <a:rPr lang="en-GB"/>
              <a:t>High-level languages include Basic, FORTRAN, COBOL, Pascal, C, C++, C#, and Java amongst others. </a:t>
            </a:r>
            <a:endParaRPr/>
          </a:p>
          <a:p>
            <a:pPr indent="0" lvl="0" marL="0" rtl="0" algn="l">
              <a:spcBef>
                <a:spcPts val="1200"/>
              </a:spcBef>
              <a:spcAft>
                <a:spcPts val="0"/>
              </a:spcAft>
              <a:buClr>
                <a:schemeClr val="dk1"/>
              </a:buClr>
              <a:buSzPts val="1100"/>
              <a:buFont typeface="Arial"/>
              <a:buNone/>
            </a:pPr>
            <a:r>
              <a:rPr lang="en-GB"/>
              <a:t>Once you learn one programming language, learning others will be easy, and won’t take </a:t>
            </a:r>
            <a:r>
              <a:rPr lang="en-GB"/>
              <a:t>much</a:t>
            </a:r>
            <a:r>
              <a:rPr lang="en-GB"/>
              <a:t> time. </a:t>
            </a:r>
            <a:endParaRPr/>
          </a:p>
          <a:p>
            <a:pPr indent="0" lvl="0" marL="0" rtl="0" algn="l">
              <a:spcBef>
                <a:spcPts val="1200"/>
              </a:spcBef>
              <a:spcAft>
                <a:spcPts val="1200"/>
              </a:spcAft>
              <a:buNone/>
            </a:pPr>
            <a:r>
              <a:t/>
            </a:r>
            <a:endParaRPr>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 is a superset of C</a:t>
            </a:r>
            <a:endParaRPr/>
          </a:p>
        </p:txBody>
      </p:sp>
      <p:sp>
        <p:nvSpPr>
          <p:cNvPr id="79" name="Google Shape;79;p17"/>
          <p:cNvSpPr txBox="1"/>
          <p:nvPr>
            <p:ph idx="1" type="body"/>
          </p:nvPr>
        </p:nvSpPr>
        <p:spPr>
          <a:xfrm>
            <a:off x="311700" y="1152475"/>
            <a:ext cx="8520600" cy="3416400"/>
          </a:xfrm>
          <a:prstGeom prst="rect">
            <a:avLst/>
          </a:prstGeom>
          <a:noFill/>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Features present in C are also present in C++  </a:t>
            </a:r>
            <a:endParaRPr/>
          </a:p>
          <a:p>
            <a:pPr indent="-342900" lvl="0" marL="457200" rtl="0" algn="l">
              <a:spcBef>
                <a:spcPts val="0"/>
              </a:spcBef>
              <a:spcAft>
                <a:spcPts val="0"/>
              </a:spcAft>
              <a:buSzPts val="1800"/>
              <a:buChar char="●"/>
            </a:pPr>
            <a:r>
              <a:rPr lang="en-GB"/>
              <a:t>C++ is a object oriented programming language ( C++ = c + objects + …)  </a:t>
            </a:r>
            <a:endParaRPr/>
          </a:p>
          <a:p>
            <a:pPr indent="-342900" lvl="0" marL="457200" rtl="0" algn="l">
              <a:spcBef>
                <a:spcPts val="0"/>
              </a:spcBef>
              <a:spcAft>
                <a:spcPts val="0"/>
              </a:spcAft>
              <a:buSzPts val="1800"/>
              <a:buChar char="●"/>
            </a:pPr>
            <a:r>
              <a:rPr lang="en-GB"/>
              <a:t>OOP is about objects which contain data and functions to manipulate that data.  </a:t>
            </a:r>
            <a:endParaRPr/>
          </a:p>
          <a:p>
            <a:pPr indent="-342900" lvl="0" marL="457200" rtl="0" algn="l">
              <a:spcBef>
                <a:spcPts val="0"/>
              </a:spcBef>
              <a:spcAft>
                <a:spcPts val="0"/>
              </a:spcAft>
              <a:buSzPts val="1800"/>
              <a:buChar char="●"/>
            </a:pPr>
            <a:r>
              <a:rPr lang="en-GB"/>
              <a:t>A single unit that contains data and functions that operate on the data is called an object.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Why learn C++?</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Ubiquitous (found everywhere)</a:t>
            </a:r>
            <a:endParaRPr/>
          </a:p>
          <a:p>
            <a:pPr indent="-342900" lvl="0" marL="457200" rtl="0" algn="l">
              <a:spcBef>
                <a:spcPts val="0"/>
              </a:spcBef>
              <a:spcAft>
                <a:spcPts val="0"/>
              </a:spcAft>
              <a:buSzPts val="1800"/>
              <a:buChar char="●"/>
            </a:pPr>
            <a:r>
              <a:rPr lang="en-GB"/>
              <a:t>Object Oriented  </a:t>
            </a:r>
            <a:endParaRPr/>
          </a:p>
          <a:p>
            <a:pPr indent="-342900" lvl="1" marL="914400" rtl="0" algn="l">
              <a:spcBef>
                <a:spcPts val="0"/>
              </a:spcBef>
              <a:spcAft>
                <a:spcPts val="0"/>
              </a:spcAft>
              <a:buSzPts val="1800"/>
              <a:buChar char="○"/>
            </a:pPr>
            <a:r>
              <a:rPr lang="en-GB" sz="1800"/>
              <a:t>Easier large scale projects  </a:t>
            </a:r>
            <a:endParaRPr sz="1800"/>
          </a:p>
          <a:p>
            <a:pPr indent="-342900" lvl="1" marL="914400" rtl="0" algn="l">
              <a:spcBef>
                <a:spcPts val="0"/>
              </a:spcBef>
              <a:spcAft>
                <a:spcPts val="0"/>
              </a:spcAft>
              <a:buSzPts val="1800"/>
              <a:buChar char="○"/>
            </a:pPr>
            <a:r>
              <a:rPr lang="en-GB" sz="1800"/>
              <a:t>Resuability </a:t>
            </a:r>
            <a:endParaRPr sz="1800"/>
          </a:p>
          <a:p>
            <a:pPr indent="-342900" lvl="0" marL="457200" rtl="0" algn="l">
              <a:spcBef>
                <a:spcPts val="0"/>
              </a:spcBef>
              <a:spcAft>
                <a:spcPts val="0"/>
              </a:spcAft>
              <a:buSzPts val="1800"/>
              <a:buChar char="●"/>
            </a:pPr>
            <a:r>
              <a:rPr lang="en-GB"/>
              <a:t>High Performance</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 Features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Supports data security</a:t>
            </a:r>
            <a:endParaRPr/>
          </a:p>
          <a:p>
            <a:pPr indent="-342900" lvl="0" marL="457200" rtl="0" algn="l">
              <a:spcBef>
                <a:spcPts val="0"/>
              </a:spcBef>
              <a:spcAft>
                <a:spcPts val="0"/>
              </a:spcAft>
              <a:buSzPts val="1800"/>
              <a:buChar char="●"/>
            </a:pPr>
            <a:r>
              <a:rPr lang="en-GB"/>
              <a:t>Prevents accidents with data  </a:t>
            </a:r>
            <a:endParaRPr/>
          </a:p>
          <a:p>
            <a:pPr indent="-342900" lvl="0" marL="457200" rtl="0" algn="l">
              <a:spcBef>
                <a:spcPts val="0"/>
              </a:spcBef>
              <a:spcAft>
                <a:spcPts val="0"/>
              </a:spcAft>
              <a:buSzPts val="1800"/>
              <a:buChar char="●"/>
            </a:pPr>
            <a:r>
              <a:rPr lang="en-GB"/>
              <a:t>Helps code reuse.  </a:t>
            </a:r>
            <a:endParaRPr/>
          </a:p>
          <a:p>
            <a:pPr indent="-342900" lvl="0" marL="457200" rtl="0" algn="l">
              <a:spcBef>
                <a:spcPts val="0"/>
              </a:spcBef>
              <a:spcAft>
                <a:spcPts val="0"/>
              </a:spcAft>
              <a:buSzPts val="1800"/>
              <a:buChar char="●"/>
            </a:pPr>
            <a:r>
              <a:rPr lang="en-GB"/>
              <a:t>Lets you use operators the way you like.  </a:t>
            </a:r>
            <a:endParaRPr/>
          </a:p>
          <a:p>
            <a:pPr indent="-342900" lvl="0" marL="457200" rtl="0" algn="l">
              <a:spcBef>
                <a:spcPts val="0"/>
              </a:spcBef>
              <a:spcAft>
                <a:spcPts val="0"/>
              </a:spcAft>
              <a:buSzPts val="1800"/>
              <a:buChar char="●"/>
            </a:pPr>
            <a:r>
              <a:rPr lang="en-GB"/>
              <a:t>Allows multiple functions/operators with the same name.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When to use C++?</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Large projects  </a:t>
            </a:r>
            <a:endParaRPr/>
          </a:p>
          <a:p>
            <a:pPr indent="-342900" lvl="0" marL="457200" rtl="0" algn="l">
              <a:spcBef>
                <a:spcPts val="0"/>
              </a:spcBef>
              <a:spcAft>
                <a:spcPts val="0"/>
              </a:spcAft>
              <a:buSzPts val="1800"/>
              <a:buChar char="●"/>
            </a:pPr>
            <a:r>
              <a:rPr lang="en-GB"/>
              <a:t>System applications  </a:t>
            </a:r>
            <a:endParaRPr/>
          </a:p>
          <a:p>
            <a:pPr indent="-342900" lvl="0" marL="457200" rtl="0" algn="l">
              <a:spcBef>
                <a:spcPts val="0"/>
              </a:spcBef>
              <a:spcAft>
                <a:spcPts val="0"/>
              </a:spcAft>
              <a:buSzPts val="1800"/>
              <a:buChar char="●"/>
            </a:pPr>
            <a:r>
              <a:rPr lang="en-GB"/>
              <a:t>Graphics  </a:t>
            </a:r>
            <a:endParaRPr/>
          </a:p>
          <a:p>
            <a:pPr indent="-342900" lvl="0" marL="457200" rtl="0" algn="l">
              <a:spcBef>
                <a:spcPts val="0"/>
              </a:spcBef>
              <a:spcAft>
                <a:spcPts val="0"/>
              </a:spcAft>
              <a:buSzPts val="1800"/>
              <a:buChar char="●"/>
            </a:pPr>
            <a:r>
              <a:rPr lang="en-GB"/>
              <a:t>Data Structures   </a:t>
            </a:r>
            <a:endParaRPr/>
          </a:p>
          <a:p>
            <a:pPr indent="-342900" lvl="0" marL="457200" rtl="0" algn="l">
              <a:spcBef>
                <a:spcPts val="0"/>
              </a:spcBef>
              <a:spcAft>
                <a:spcPts val="0"/>
              </a:spcAft>
              <a:buSzPts val="1800"/>
              <a:buChar char="●"/>
            </a:pPr>
            <a:r>
              <a:rPr lang="en-GB"/>
              <a:t>Changes in functionality required.  </a:t>
            </a:r>
            <a:endParaRPr/>
          </a:p>
          <a:p>
            <a:pPr indent="-342900" lvl="0" marL="457200" rtl="0" algn="l">
              <a:spcBef>
                <a:spcPts val="0"/>
              </a:spcBef>
              <a:spcAft>
                <a:spcPts val="0"/>
              </a:spcAft>
              <a:buSzPts val="1800"/>
              <a:buChar char="●"/>
            </a:pPr>
            <a:r>
              <a:rPr lang="en-GB"/>
              <a:t>Need exceptions and error handling?  </a:t>
            </a:r>
            <a:endParaRPr/>
          </a:p>
          <a:p>
            <a:pPr indent="-342900" lvl="0" marL="457200" rtl="0" algn="l">
              <a:spcBef>
                <a:spcPts val="0"/>
              </a:spcBef>
              <a:spcAft>
                <a:spcPts val="0"/>
              </a:spcAft>
              <a:buSzPts val="1800"/>
              <a:buChar char="●"/>
            </a:pPr>
            <a:r>
              <a:rPr lang="en-GB"/>
              <a:t>Want to speed up your scripts?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When not to use C++?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Small system programs.  </a:t>
            </a:r>
            <a:endParaRPr/>
          </a:p>
          <a:p>
            <a:pPr indent="-342900" lvl="0" marL="457200" rtl="0" algn="l">
              <a:spcBef>
                <a:spcPts val="0"/>
              </a:spcBef>
              <a:spcAft>
                <a:spcPts val="0"/>
              </a:spcAft>
              <a:buSzPts val="1800"/>
              <a:buChar char="●"/>
            </a:pPr>
            <a:r>
              <a:rPr lang="en-GB"/>
              <a:t>Fast prototyping.  </a:t>
            </a:r>
            <a:endParaRPr/>
          </a:p>
          <a:p>
            <a:pPr indent="-342900" lvl="0" marL="457200" rtl="0" algn="l">
              <a:spcBef>
                <a:spcPts val="0"/>
              </a:spcBef>
              <a:spcAft>
                <a:spcPts val="0"/>
              </a:spcAft>
              <a:buSzPts val="1800"/>
              <a:buChar char="●"/>
            </a:pPr>
            <a:r>
              <a:rPr lang="en-GB"/>
              <a:t>Web-based applications (Perl/Python)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