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Add the predefined functions like .length(), etc. Just the famous ones.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493348b5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493348b5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493348b5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493348b5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493348b5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493348b5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93348b5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93348b5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493348b5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493348b5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493348b5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493348b5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Day 7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Arrays and Strings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Array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 far we have used variables to store values in memory for later reuse. We now explore a means to store multiple values together as one unit, the array. </a:t>
            </a:r>
            <a:endParaRPr/>
          </a:p>
          <a:p>
            <a:pPr indent="0" lvl="0" marL="0" rtl="0" algn="l">
              <a:spcBef>
                <a:spcPts val="1200"/>
              </a:spcBef>
              <a:spcAft>
                <a:spcPts val="0"/>
              </a:spcAft>
              <a:buNone/>
            </a:pPr>
            <a:r>
              <a:rPr lang="en-GB"/>
              <a:t>An array is a fixed number of elements of the same type stored sequentially in memory. Therefore, an integer array holds some number of integers, a character array holds some number of characters, and so on. The size of the array is referred to as its dimension. To declare an array in C++, we write the following: </a:t>
            </a:r>
            <a:endParaRPr/>
          </a:p>
          <a:p>
            <a:pPr indent="0" lvl="0" marL="0" rtl="0" algn="l">
              <a:spcBef>
                <a:spcPts val="1200"/>
              </a:spcBef>
              <a:spcAft>
                <a:spcPts val="0"/>
              </a:spcAft>
              <a:buNone/>
            </a:pPr>
            <a:r>
              <a:rPr i="1" lang="en-GB"/>
              <a:t>type arrayName[dimension];</a:t>
            </a:r>
            <a:endParaRPr i="1"/>
          </a:p>
          <a:p>
            <a:pPr indent="0" lvl="0" marL="0" rtl="0" algn="l">
              <a:spcBef>
                <a:spcPts val="1200"/>
              </a:spcBef>
              <a:spcAft>
                <a:spcPts val="1200"/>
              </a:spcAft>
              <a:buNone/>
            </a:pPr>
            <a:r>
              <a:rPr lang="en-GB"/>
              <a:t>To declare an integer array named </a:t>
            </a:r>
            <a:r>
              <a:rPr i="1" lang="en-GB"/>
              <a:t>arr </a:t>
            </a:r>
            <a:r>
              <a:rPr lang="en-GB"/>
              <a:t>of four elements, we write </a:t>
            </a:r>
            <a:r>
              <a:rPr i="1" lang="en-GB"/>
              <a:t>int arr[4];</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44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Array </a:t>
            </a:r>
            <a:endParaRPr/>
          </a:p>
        </p:txBody>
      </p:sp>
      <p:sp>
        <p:nvSpPr>
          <p:cNvPr id="67" name="Google Shape;67;p15"/>
          <p:cNvSpPr txBox="1"/>
          <p:nvPr>
            <p:ph idx="1" type="body"/>
          </p:nvPr>
        </p:nvSpPr>
        <p:spPr>
          <a:xfrm>
            <a:off x="311700" y="7169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elements of an array can be accessed by using an index into the array. Arrays in C++ are zero-indexed, so the first element has an index of 0. So, to access the third element in arr, we write arr[2]; The value returned can then be used just like any other integer. </a:t>
            </a:r>
            <a:endParaRPr/>
          </a:p>
          <a:p>
            <a:pPr indent="0" lvl="0" marL="0" rtl="0" algn="l">
              <a:spcBef>
                <a:spcPts val="1200"/>
              </a:spcBef>
              <a:spcAft>
                <a:spcPts val="0"/>
              </a:spcAft>
              <a:buNone/>
            </a:pPr>
            <a:r>
              <a:rPr lang="en-GB"/>
              <a:t>Like normal variables, the elements of an array must be initialized before they can be used; otherwise we will almost certainly get unexpected results in our program. There are several ways to initialize the array. One way is to declare the array and then initialize some or all of the elements: </a:t>
            </a:r>
            <a:endParaRPr/>
          </a:p>
          <a:p>
            <a:pPr indent="0" lvl="0" marL="0" rtl="0" algn="l">
              <a:lnSpc>
                <a:spcPct val="100000"/>
              </a:lnSpc>
              <a:spcBef>
                <a:spcPts val="1200"/>
              </a:spcBef>
              <a:spcAft>
                <a:spcPts val="0"/>
              </a:spcAft>
              <a:buNone/>
            </a:pPr>
            <a:r>
              <a:rPr i="1" lang="en-GB"/>
              <a:t>int arr[4];</a:t>
            </a:r>
            <a:endParaRPr i="1"/>
          </a:p>
          <a:p>
            <a:pPr indent="0" lvl="0" marL="0" rtl="0" algn="l">
              <a:lnSpc>
                <a:spcPct val="100000"/>
              </a:lnSpc>
              <a:spcBef>
                <a:spcPts val="0"/>
              </a:spcBef>
              <a:spcAft>
                <a:spcPts val="0"/>
              </a:spcAft>
              <a:buNone/>
            </a:pPr>
            <a:r>
              <a:rPr i="1" lang="en-GB"/>
              <a:t>arr[0] = 6; </a:t>
            </a:r>
            <a:endParaRPr i="1"/>
          </a:p>
          <a:p>
            <a:pPr indent="0" lvl="0" marL="0" rtl="0" algn="l">
              <a:lnSpc>
                <a:spcPct val="100000"/>
              </a:lnSpc>
              <a:spcBef>
                <a:spcPts val="0"/>
              </a:spcBef>
              <a:spcAft>
                <a:spcPts val="0"/>
              </a:spcAft>
              <a:buNone/>
            </a:pPr>
            <a:r>
              <a:rPr i="1" lang="en-GB"/>
              <a:t>arr[1] = 0; </a:t>
            </a:r>
            <a:endParaRPr i="1"/>
          </a:p>
          <a:p>
            <a:pPr indent="0" lvl="0" marL="0" rtl="0" algn="l">
              <a:lnSpc>
                <a:spcPct val="100000"/>
              </a:lnSpc>
              <a:spcBef>
                <a:spcPts val="0"/>
              </a:spcBef>
              <a:spcAft>
                <a:spcPts val="0"/>
              </a:spcAft>
              <a:buNone/>
            </a:pPr>
            <a:r>
              <a:rPr i="1" lang="en-GB"/>
              <a:t>arr[2] = 9; </a:t>
            </a:r>
            <a:endParaRPr i="1"/>
          </a:p>
          <a:p>
            <a:pPr indent="0" lvl="0" marL="0" rtl="0" algn="l">
              <a:lnSpc>
                <a:spcPct val="100000"/>
              </a:lnSpc>
              <a:spcBef>
                <a:spcPts val="0"/>
              </a:spcBef>
              <a:spcAft>
                <a:spcPts val="0"/>
              </a:spcAft>
              <a:buNone/>
            </a:pPr>
            <a:r>
              <a:rPr i="1" lang="en-GB"/>
              <a:t>arr[3] = 6;</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Array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Another way is to initialize some or all of the values at the time of declaration:</a:t>
            </a:r>
            <a:endParaRPr/>
          </a:p>
          <a:p>
            <a:pPr indent="0" lvl="0" marL="0" rtl="0" algn="l">
              <a:spcBef>
                <a:spcPts val="1200"/>
              </a:spcBef>
              <a:spcAft>
                <a:spcPts val="0"/>
              </a:spcAft>
              <a:buNone/>
            </a:pPr>
            <a:r>
              <a:rPr i="1" lang="en-GB"/>
              <a:t> int arr[4] = { 6, 0, 9, 6 }; </a:t>
            </a:r>
            <a:endParaRPr i="1"/>
          </a:p>
          <a:p>
            <a:pPr indent="0" lvl="0" marL="0" rtl="0" algn="l">
              <a:spcBef>
                <a:spcPts val="1200"/>
              </a:spcBef>
              <a:spcAft>
                <a:spcPts val="0"/>
              </a:spcAft>
              <a:buNone/>
            </a:pPr>
            <a:r>
              <a:rPr lang="en-GB"/>
              <a:t>Sometimes it is more convenient to leave out the size of the array and let the compiler determine the array's size for us, based on how many elements we give it: </a:t>
            </a:r>
            <a:endParaRPr/>
          </a:p>
          <a:p>
            <a:pPr indent="0" lvl="0" marL="0" rtl="0" algn="l">
              <a:spcBef>
                <a:spcPts val="1200"/>
              </a:spcBef>
              <a:spcAft>
                <a:spcPts val="0"/>
              </a:spcAft>
              <a:buNone/>
            </a:pPr>
            <a:r>
              <a:rPr i="1" lang="en-GB"/>
              <a:t>int arr[ ] = { 6, 0, 9, 6, 2, 0, 1, 1 }; </a:t>
            </a:r>
            <a:endParaRPr i="1"/>
          </a:p>
          <a:p>
            <a:pPr indent="0" lvl="0" marL="0" rtl="0" algn="l">
              <a:spcBef>
                <a:spcPts val="1200"/>
              </a:spcBef>
              <a:spcAft>
                <a:spcPts val="1200"/>
              </a:spcAft>
              <a:buNone/>
            </a:pPr>
            <a:r>
              <a:rPr lang="en-GB"/>
              <a:t>Here, the compiler will create an integer array of dimension 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Multidimensional </a:t>
            </a:r>
            <a:r>
              <a:rPr lang="en-GB"/>
              <a:t>Array</a:t>
            </a:r>
            <a:r>
              <a:rPr lang="en-GB"/>
              <a:t>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 also supports the creation of multidimensional arrays, through the addition of more than one set of brackets. Thus, a two-dimensional array may be created by the following: </a:t>
            </a:r>
            <a:endParaRPr/>
          </a:p>
          <a:p>
            <a:pPr indent="0" lvl="0" marL="0" rtl="0" algn="l">
              <a:spcBef>
                <a:spcPts val="1200"/>
              </a:spcBef>
              <a:spcAft>
                <a:spcPts val="0"/>
              </a:spcAft>
              <a:buNone/>
            </a:pPr>
            <a:r>
              <a:rPr i="1" lang="en-GB"/>
              <a:t>type arrayName[dimension1][dimension2]; </a:t>
            </a:r>
            <a:endParaRPr i="1"/>
          </a:p>
          <a:p>
            <a:pPr indent="0" lvl="0" marL="0" rtl="0" algn="l">
              <a:spcBef>
                <a:spcPts val="1200"/>
              </a:spcBef>
              <a:spcAft>
                <a:spcPts val="1200"/>
              </a:spcAft>
              <a:buNone/>
            </a:pPr>
            <a:r>
              <a:rPr lang="en-GB"/>
              <a:t>The array will have dimension1 x dimension2 elements of the same type and can be thought of as an array of arrays. The first index indicates which of dimension1 subarrays to access, and then the second index accesses one of dimension2 elements within that subarray.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Multidimensional Array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array can also be initialized at declaration in the following ways: </a:t>
            </a:r>
            <a:endParaRPr/>
          </a:p>
          <a:p>
            <a:pPr indent="0" lvl="0" marL="0" rtl="0" algn="l">
              <a:spcBef>
                <a:spcPts val="1200"/>
              </a:spcBef>
              <a:spcAft>
                <a:spcPts val="0"/>
              </a:spcAft>
              <a:buNone/>
            </a:pPr>
            <a:r>
              <a:rPr i="1" lang="en-GB"/>
              <a:t>int twoDimArray[2][4] = { 6, 0, 9, 6, 2, 0, 1, 1 }; </a:t>
            </a:r>
            <a:endParaRPr i="1"/>
          </a:p>
          <a:p>
            <a:pPr indent="0" lvl="0" marL="0" rtl="0" algn="l">
              <a:spcBef>
                <a:spcPts val="0"/>
              </a:spcBef>
              <a:spcAft>
                <a:spcPts val="0"/>
              </a:spcAft>
              <a:buNone/>
            </a:pPr>
            <a:r>
              <a:rPr i="1" lang="en-GB"/>
              <a:t>int twoDimArray[2][4] = { { 6, 0, 9, 6 } , { 2, 0, 1, 1 } };</a:t>
            </a:r>
            <a:endParaRPr i="1"/>
          </a:p>
          <a:p>
            <a:pPr indent="0" lvl="0" marL="0" rtl="0" algn="l">
              <a:spcBef>
                <a:spcPts val="0"/>
              </a:spcBef>
              <a:spcAft>
                <a:spcPts val="0"/>
              </a:spcAft>
              <a:buNone/>
            </a:pPr>
            <a:r>
              <a:t/>
            </a:r>
            <a:endParaRPr i="1"/>
          </a:p>
          <a:p>
            <a:pPr indent="0" lvl="0" marL="0" rtl="0" algn="l">
              <a:lnSpc>
                <a:spcPct val="115000"/>
              </a:lnSpc>
              <a:spcBef>
                <a:spcPts val="0"/>
              </a:spcBef>
              <a:spcAft>
                <a:spcPts val="0"/>
              </a:spcAft>
              <a:buNone/>
            </a:pPr>
            <a:r>
              <a:rPr lang="en-GB"/>
              <a:t>Note that dimensions must always be provided when initializing multidimensional arrays, as it is otherwise impossible for the compiler to determine what the intended element partitioning is.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Multidimensional arrays are merely an abstraction for programmers, as all of the elements in the array are sequential in memory. Declaring int arr[2][4]; is the same thing as declaring int arr[8];.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Strings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String literals such as “Hello, world!” are actually represented by C++ as a sequence of characters in memory. In other words, a string is simply a character array and can be manipulated as such.  </a:t>
            </a:r>
            <a:endParaRPr/>
          </a:p>
          <a:p>
            <a:pPr indent="0" lvl="0" marL="0" rtl="0" algn="l">
              <a:spcBef>
                <a:spcPts val="1200"/>
              </a:spcBef>
              <a:spcAft>
                <a:spcPts val="0"/>
              </a:spcAft>
              <a:buNone/>
            </a:pPr>
            <a:r>
              <a:rPr lang="en-GB"/>
              <a:t>The individual characters in a string can be manipulated either directly by the programmer or by using special functions provided by the C/C++ libraries. These can be included in a program through the use of the #include directive. Of particular note are the following: </a:t>
            </a:r>
            <a:endParaRPr/>
          </a:p>
          <a:p>
            <a:pPr indent="-342900" lvl="0" marL="457200" rtl="0" algn="l">
              <a:spcBef>
                <a:spcPts val="1200"/>
              </a:spcBef>
              <a:spcAft>
                <a:spcPts val="0"/>
              </a:spcAft>
              <a:buSzPts val="1800"/>
              <a:buChar char="●"/>
            </a:pPr>
            <a:r>
              <a:rPr lang="en-GB"/>
              <a:t>• cctype (ctype.h): character handling </a:t>
            </a:r>
            <a:endParaRPr/>
          </a:p>
          <a:p>
            <a:pPr indent="-342900" lvl="0" marL="457200" rtl="0" algn="l">
              <a:spcBef>
                <a:spcPts val="0"/>
              </a:spcBef>
              <a:spcAft>
                <a:spcPts val="0"/>
              </a:spcAft>
              <a:buSzPts val="1800"/>
              <a:buChar char="●"/>
            </a:pPr>
            <a:r>
              <a:rPr lang="en-GB"/>
              <a:t>• cstdio (stdio.h): input/output operations </a:t>
            </a:r>
            <a:endParaRPr/>
          </a:p>
          <a:p>
            <a:pPr indent="-342900" lvl="0" marL="457200" rtl="0" algn="l">
              <a:spcBef>
                <a:spcPts val="0"/>
              </a:spcBef>
              <a:spcAft>
                <a:spcPts val="0"/>
              </a:spcAft>
              <a:buSzPts val="1800"/>
              <a:buChar char="●"/>
            </a:pPr>
            <a:r>
              <a:rPr lang="en-GB"/>
              <a:t>• cstdlib (stdlib.h): general utilities </a:t>
            </a:r>
            <a:endParaRPr/>
          </a:p>
          <a:p>
            <a:pPr indent="-342900" lvl="0" marL="457200" rtl="0" algn="l">
              <a:spcBef>
                <a:spcPts val="0"/>
              </a:spcBef>
              <a:spcAft>
                <a:spcPts val="0"/>
              </a:spcAft>
              <a:buSzPts val="1800"/>
              <a:buChar char="●"/>
            </a:pPr>
            <a:r>
              <a:rPr lang="en-GB"/>
              <a:t>• cstring (string.h): string manipulation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