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Did I cover Encapsulation?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Teach Polymorphism if time permist, either here, or at the end of the course.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a62ea7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a62ea7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a62ea72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a62ea72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a62ea72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a62ea72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a62ea7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a62ea7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a62ea7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a62ea7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a62ea72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a62ea72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a62ea7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a62ea7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a62ea7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a62ea7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a62ea7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a62ea7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a62ea72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a62ea72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a26674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a26674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a62ea72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4a62ea72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a62ea72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a62ea72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a62ea72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4a62ea72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a62ea72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4a62ea72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a62ea72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a62ea72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a62ea72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a62ea72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a62ea7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a62ea7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a62ea7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a62ea7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4a62ea7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4a62ea7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4a62ea7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4a62ea7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a62ea7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a62ea7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a62ea7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a62ea7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a62ea7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a62ea7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Dwell a bit more into Copy Constructor.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eeksforgeeks.org/access-modifiers-in-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schools.com/cpp/cpp_inheritance.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eeksforgeeks.org/constructors-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11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Classes and OOPS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Copy Constructor</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Copy Constructor creates a new object, which is exact copy of the existing object. The compiler provides a default Copy Constructor to all the classes.</a:t>
            </a:r>
            <a:endParaRPr/>
          </a:p>
          <a:p>
            <a:pPr indent="0" lvl="0" marL="0" rtl="0" algn="l">
              <a:spcBef>
                <a:spcPts val="2000"/>
              </a:spcBef>
              <a:spcAft>
                <a:spcPts val="0"/>
              </a:spcAft>
              <a:buNone/>
            </a:pPr>
            <a:r>
              <a:rPr lang="en-GB"/>
              <a:t>Syntax:</a:t>
            </a:r>
            <a:endParaRPr/>
          </a:p>
          <a:p>
            <a:pPr indent="0" lvl="0" marL="190500" marR="190500" rtl="0" algn="l">
              <a:spcBef>
                <a:spcPts val="0"/>
              </a:spcBef>
              <a:spcAft>
                <a:spcPts val="0"/>
              </a:spcAft>
              <a:buNone/>
            </a:pPr>
            <a:r>
              <a:rPr i="1" lang="en-GB"/>
              <a:t>class-name (class-name &amp;){}</a:t>
            </a:r>
            <a:endParaRPr i="1"/>
          </a:p>
          <a:p>
            <a:pPr indent="0" lvl="0" marL="190500" marR="190500" rtl="0" algn="l">
              <a:spcBef>
                <a:spcPts val="0"/>
              </a:spcBef>
              <a:spcAft>
                <a:spcPts val="0"/>
              </a:spcAft>
              <a:buNone/>
            </a:pPr>
            <a:r>
              <a:t/>
            </a:r>
            <a:endParaRPr i="1"/>
          </a:p>
          <a:p>
            <a:pPr indent="0" lvl="0" marL="0" marR="19050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Deconstructor</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Destructor is another special member function that is called by the compiler when the scope of the object ends.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Inheritance</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capability of a class to derive properties and characteristics from another class is called </a:t>
            </a:r>
            <a:r>
              <a:rPr b="1" lang="en-GB"/>
              <a:t>Inheritance</a:t>
            </a:r>
            <a:r>
              <a:rPr lang="en-GB"/>
              <a:t>. Inheritance is one of the most important feature of Object Oriented Programming. </a:t>
            </a:r>
            <a:endParaRPr/>
          </a:p>
          <a:p>
            <a:pPr indent="0" lvl="0" marL="0" rtl="0" algn="l">
              <a:spcBef>
                <a:spcPts val="1200"/>
              </a:spcBef>
              <a:spcAft>
                <a:spcPts val="0"/>
              </a:spcAft>
              <a:buNone/>
            </a:pPr>
            <a:r>
              <a:rPr b="1" lang="en-GB"/>
              <a:t>Sub Class:</a:t>
            </a:r>
            <a:r>
              <a:rPr lang="en-GB"/>
              <a:t> The class that inherits properties from another class is called Sub class or Derived Class. </a:t>
            </a:r>
            <a:endParaRPr/>
          </a:p>
          <a:p>
            <a:pPr indent="0" lvl="0" marL="0" rtl="0" algn="l">
              <a:spcBef>
                <a:spcPts val="1200"/>
              </a:spcBef>
              <a:spcAft>
                <a:spcPts val="0"/>
              </a:spcAft>
              <a:buNone/>
            </a:pPr>
            <a:r>
              <a:rPr b="1" lang="en-GB"/>
              <a:t>Super Class:</a:t>
            </a:r>
            <a:r>
              <a:rPr lang="en-GB"/>
              <a:t>The class whose properties are inherited by sub class is called Base Class or Super class.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Consider a group of vehicles. You need to create classes for Bus, Car and Truck. The methods fuelAmount(), capacity(), applyBrakes() will be same for all of the three classes. If we create these classes avoiding inheritance then we have to write all of these functions in each of the three classes and this increases the chances of error and data redundancy. To avoid this type of situation, inheritance is used. If we create a class Vehicle and write these three functions in it and inherit the rest of the classes from the vehicle class, then we can simply avoid the duplication of data and increase re-usability.</a:t>
            </a:r>
            <a:endParaRPr/>
          </a:p>
          <a:p>
            <a:pPr indent="0" lvl="0" marL="0" rtl="0" algn="l">
              <a:spcBef>
                <a:spcPts val="1200"/>
              </a:spcBef>
              <a:spcAft>
                <a:spcPts val="1200"/>
              </a:spcAft>
              <a:buNone/>
            </a:pPr>
            <a:r>
              <a:t/>
            </a:r>
            <a:endParaRPr/>
          </a:p>
        </p:txBody>
      </p:sp>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Inheritance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Using inheritance, we have to write the functions only one time instead of three times as we have inherited rest of the three classes from base class(Vehicle).</a:t>
            </a:r>
            <a:endParaRPr/>
          </a:p>
        </p:txBody>
      </p:sp>
      <p:pic>
        <p:nvPicPr>
          <p:cNvPr id="134" name="Google Shape;134;p26"/>
          <p:cNvPicPr preferRelativeResize="0"/>
          <p:nvPr/>
        </p:nvPicPr>
        <p:blipFill rotWithShape="1">
          <a:blip r:embed="rId3">
            <a:alphaModFix/>
          </a:blip>
          <a:srcRect b="23257" l="24308" r="31323" t="38178"/>
          <a:stretch/>
        </p:blipFill>
        <p:spPr>
          <a:xfrm>
            <a:off x="1525100" y="445025"/>
            <a:ext cx="5671800" cy="277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Implementing Inheritance</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creating a sub-class which is inherited from the base class we have to follow the below syntax. </a:t>
            </a:r>
            <a:endParaRPr/>
          </a:p>
          <a:p>
            <a:pPr indent="0" lvl="0" marL="0" rtl="0" algn="l">
              <a:spcBef>
                <a:spcPts val="800"/>
              </a:spcBef>
              <a:spcAft>
                <a:spcPts val="0"/>
              </a:spcAft>
              <a:buNone/>
            </a:pPr>
            <a:r>
              <a:rPr b="1" lang="en-GB"/>
              <a:t>Syntax</a:t>
            </a:r>
            <a:r>
              <a:rPr lang="en-GB"/>
              <a:t>: </a:t>
            </a:r>
            <a:endParaRPr/>
          </a:p>
          <a:p>
            <a:pPr indent="0" lvl="0" marL="0" rtl="0" algn="l">
              <a:lnSpc>
                <a:spcPct val="115000"/>
              </a:lnSpc>
              <a:spcBef>
                <a:spcPts val="800"/>
              </a:spcBef>
              <a:spcAft>
                <a:spcPts val="0"/>
              </a:spcAft>
              <a:buNone/>
            </a:pPr>
            <a:r>
              <a:rPr i="1" lang="en-GB"/>
              <a:t>class subclass_name : access_mode base_class_name</a:t>
            </a:r>
            <a:endParaRPr i="1"/>
          </a:p>
          <a:p>
            <a:pPr indent="0" lvl="0" marL="0" rtl="0" algn="l">
              <a:lnSpc>
                <a:spcPct val="115000"/>
              </a:lnSpc>
              <a:spcBef>
                <a:spcPts val="0"/>
              </a:spcBef>
              <a:spcAft>
                <a:spcPts val="0"/>
              </a:spcAft>
              <a:buNone/>
            </a:pPr>
            <a:r>
              <a:rPr i="1" lang="en-GB"/>
              <a:t>{</a:t>
            </a:r>
            <a:endParaRPr i="1"/>
          </a:p>
          <a:p>
            <a:pPr indent="0" lvl="0" marL="0" rtl="0" algn="l">
              <a:lnSpc>
                <a:spcPct val="115000"/>
              </a:lnSpc>
              <a:spcBef>
                <a:spcPts val="0"/>
              </a:spcBef>
              <a:spcAft>
                <a:spcPts val="0"/>
              </a:spcAft>
              <a:buNone/>
            </a:pPr>
            <a:r>
              <a:rPr i="1" lang="en-GB"/>
              <a:t>  //body of subclass</a:t>
            </a:r>
            <a:endParaRPr i="1"/>
          </a:p>
          <a:p>
            <a:pPr indent="0" lvl="0" marL="0" marR="190500" rtl="0" algn="l">
              <a:lnSpc>
                <a:spcPct val="115000"/>
              </a:lnSpc>
              <a:spcBef>
                <a:spcPts val="0"/>
              </a:spcBef>
              <a:spcAft>
                <a:spcPts val="0"/>
              </a:spcAft>
              <a:buNone/>
            </a:pPr>
            <a:r>
              <a:rPr i="1" lang="en-GB"/>
              <a:t>};</a:t>
            </a:r>
            <a:endParaRPr i="1"/>
          </a:p>
          <a:p>
            <a:pPr indent="0" lvl="0" marL="0" marR="190500" rtl="0" algn="l">
              <a:lnSpc>
                <a:spcPct val="115000"/>
              </a:lnSpc>
              <a:spcBef>
                <a:spcPts val="0"/>
              </a:spcBef>
              <a:spcAft>
                <a:spcPts val="0"/>
              </a:spcAft>
              <a:buNone/>
            </a:pPr>
            <a:r>
              <a:t/>
            </a:r>
            <a:endParaRPr/>
          </a:p>
          <a:p>
            <a:pPr indent="0" lvl="0" marL="0" marR="190500" rtl="0" algn="l">
              <a:lnSpc>
                <a:spcPct val="115000"/>
              </a:lnSpc>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Implementing Inheritance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Here, </a:t>
            </a:r>
            <a:r>
              <a:rPr b="1" i="1" lang="en-GB"/>
              <a:t>subclass_name </a:t>
            </a:r>
            <a:r>
              <a:rPr lang="en-GB"/>
              <a:t>is the name of the sub class, </a:t>
            </a:r>
            <a:r>
              <a:rPr b="1" i="1" lang="en-GB"/>
              <a:t>access_mode </a:t>
            </a:r>
            <a:r>
              <a:rPr lang="en-GB"/>
              <a:t>is the mode in which you want to inherit this sub class for example: public, private etc. and </a:t>
            </a:r>
            <a:r>
              <a:rPr b="1" i="1" lang="en-GB"/>
              <a:t>base_class_name </a:t>
            </a:r>
            <a:r>
              <a:rPr lang="en-GB"/>
              <a:t>is the name of the base class from which you want to inherit the sub class. </a:t>
            </a:r>
            <a:endParaRPr/>
          </a:p>
          <a:p>
            <a:pPr indent="0" lvl="0" marL="0" rtl="0" algn="l">
              <a:spcBef>
                <a:spcPts val="1200"/>
              </a:spcBef>
              <a:spcAft>
                <a:spcPts val="1200"/>
              </a:spcAft>
              <a:buNone/>
            </a:pPr>
            <a:r>
              <a:rPr b="1" lang="en-GB"/>
              <a:t>Note</a:t>
            </a:r>
            <a:r>
              <a:rPr lang="en-GB"/>
              <a:t>: A derived class doesn’t inherit </a:t>
            </a:r>
            <a:r>
              <a:rPr b="1" i="1" lang="en-GB"/>
              <a:t>access</a:t>
            </a:r>
            <a:r>
              <a:rPr i="1" lang="en-GB"/>
              <a:t> </a:t>
            </a:r>
            <a:r>
              <a:rPr lang="en-GB"/>
              <a:t>to private data members. However, it does inherit a full parent object, which contains any private members which that class declares.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Methods of Inheritance</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685800" rtl="0" algn="l">
              <a:lnSpc>
                <a:spcPct val="115000"/>
              </a:lnSpc>
              <a:spcBef>
                <a:spcPts val="0"/>
              </a:spcBef>
              <a:spcAft>
                <a:spcPts val="0"/>
              </a:spcAft>
              <a:buClr>
                <a:schemeClr val="lt2"/>
              </a:buClr>
              <a:buSzPts val="1800"/>
              <a:buAutoNum type="arabicPeriod"/>
            </a:pPr>
            <a:r>
              <a:rPr b="1" lang="en-GB"/>
              <a:t>Public mode</a:t>
            </a:r>
            <a:r>
              <a:rPr lang="en-GB"/>
              <a:t>: If we derive a sub class from a public base class. Then the public member of the base class will become public in the derived class and protected members of the base class will become protected in derived class.</a:t>
            </a:r>
            <a:endParaRPr/>
          </a:p>
          <a:p>
            <a:pPr indent="-342900" lvl="0" marL="685800" rtl="0" algn="l">
              <a:lnSpc>
                <a:spcPct val="115000"/>
              </a:lnSpc>
              <a:spcBef>
                <a:spcPts val="0"/>
              </a:spcBef>
              <a:spcAft>
                <a:spcPts val="0"/>
              </a:spcAft>
              <a:buClr>
                <a:schemeClr val="lt2"/>
              </a:buClr>
              <a:buSzPts val="1800"/>
              <a:buAutoNum type="arabicPeriod"/>
            </a:pPr>
            <a:r>
              <a:rPr b="1" lang="en-GB"/>
              <a:t>Protected mode</a:t>
            </a:r>
            <a:r>
              <a:rPr lang="en-GB"/>
              <a:t>: If we derive a sub class from a Protected base class. Then both public member and protected members of the base class will become protected in derived class.</a:t>
            </a:r>
            <a:endParaRPr/>
          </a:p>
          <a:p>
            <a:pPr indent="-342900" lvl="0" marL="685800" rtl="0" algn="l">
              <a:lnSpc>
                <a:spcPct val="115000"/>
              </a:lnSpc>
              <a:spcBef>
                <a:spcPts val="0"/>
              </a:spcBef>
              <a:spcAft>
                <a:spcPts val="0"/>
              </a:spcAft>
              <a:buClr>
                <a:schemeClr val="lt2"/>
              </a:buClr>
              <a:buSzPts val="1800"/>
              <a:buAutoNum type="arabicPeriod"/>
            </a:pPr>
            <a:r>
              <a:rPr b="1" lang="en-GB"/>
              <a:t>Private mode</a:t>
            </a:r>
            <a:r>
              <a:rPr lang="en-GB"/>
              <a:t>: If we derive a sub class from a Private base class. Then both public member and protected members of the base class will become Private in derived class. </a:t>
            </a:r>
            <a:endParaRPr/>
          </a:p>
          <a:p>
            <a:pPr indent="0" lvl="0" marL="0" rtl="0" algn="l">
              <a:lnSpc>
                <a:spcPct val="115000"/>
              </a:lnSpc>
              <a:spcBef>
                <a:spcPts val="36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idx="1" type="body"/>
          </p:nvPr>
        </p:nvSpPr>
        <p:spPr>
          <a:xfrm>
            <a:off x="4572000" y="249200"/>
            <a:ext cx="4260300" cy="43197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GB"/>
              <a:t>Note : </a:t>
            </a:r>
            <a:r>
              <a:rPr lang="en-GB"/>
              <a:t>The private members in the base class cannot be directly accessed in the derived class, while protected members can be directly accessed. For example, Classes B, C and D all contain the variables x, y and z in below example. It is just question of access.  </a:t>
            </a:r>
            <a:endParaRPr/>
          </a:p>
        </p:txBody>
      </p:sp>
      <p:pic>
        <p:nvPicPr>
          <p:cNvPr id="158" name="Google Shape;158;p30"/>
          <p:cNvPicPr preferRelativeResize="0"/>
          <p:nvPr/>
        </p:nvPicPr>
        <p:blipFill rotWithShape="1">
          <a:blip r:embed="rId3">
            <a:alphaModFix/>
          </a:blip>
          <a:srcRect b="14919" l="24199" r="45603" t="19789"/>
          <a:stretch/>
        </p:blipFill>
        <p:spPr>
          <a:xfrm>
            <a:off x="311700" y="120575"/>
            <a:ext cx="3867600" cy="4703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b="23641" l="22998" r="29147" t="41474"/>
          <a:stretch/>
        </p:blipFill>
        <p:spPr>
          <a:xfrm>
            <a:off x="767299" y="1011738"/>
            <a:ext cx="7609402" cy="3120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Class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class in C++ is the building block, that leads to Object-Oriented programming. It is a user-defined data type, which holds its own data members and member functions, which can be accessed and used by creating an instance of that class. A C++ class is like a blueprint for an object.</a:t>
            </a:r>
            <a:endParaRPr/>
          </a:p>
          <a:p>
            <a:pPr indent="0" lvl="0" marL="0" rtl="0" algn="l">
              <a:spcBef>
                <a:spcPts val="1200"/>
              </a:spcBef>
              <a:spcAft>
                <a:spcPts val="1200"/>
              </a:spcAft>
              <a:buNone/>
            </a:pPr>
            <a:r>
              <a:rPr lang="en-GB"/>
              <a:t>For Example: Consider the Class of </a:t>
            </a:r>
            <a:r>
              <a:rPr b="1" i="1" lang="en-GB"/>
              <a:t>Cars</a:t>
            </a:r>
            <a:r>
              <a:rPr lang="en-GB"/>
              <a:t>. There may be many cars with different names and brand but all of them will share some common properties like all of them will have </a:t>
            </a:r>
            <a:r>
              <a:rPr i="1" lang="en-GB"/>
              <a:t>4 wheels</a:t>
            </a:r>
            <a:r>
              <a:rPr lang="en-GB"/>
              <a:t>, </a:t>
            </a:r>
            <a:r>
              <a:rPr i="1" lang="en-GB"/>
              <a:t>Speed Limit</a:t>
            </a:r>
            <a:r>
              <a:rPr lang="en-GB"/>
              <a:t>, </a:t>
            </a:r>
            <a:r>
              <a:rPr i="1" lang="en-GB"/>
              <a:t>Mileage range</a:t>
            </a:r>
            <a:r>
              <a:rPr lang="en-GB"/>
              <a:t> etc. So here, Car is the class and wheels, speed limits, mileage are their properties.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Inheritance</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1. Single Inheritance</a:t>
            </a:r>
            <a:r>
              <a:rPr lang="en-GB"/>
              <a:t>: In single inheritance, a class is allowed to inherit from only one class. i.e. one sub class is inherited by one base class only.</a:t>
            </a:r>
            <a:endParaRPr/>
          </a:p>
          <a:p>
            <a:pPr indent="0" lvl="0" marL="0" rtl="0" algn="l">
              <a:spcBef>
                <a:spcPts val="1200"/>
              </a:spcBef>
              <a:spcAft>
                <a:spcPts val="0"/>
              </a:spcAft>
              <a:buNone/>
            </a:pPr>
            <a:r>
              <a:rPr b="1" lang="en-GB"/>
              <a:t>Syntax</a:t>
            </a:r>
            <a:r>
              <a:rPr lang="en-GB"/>
              <a:t>: </a:t>
            </a:r>
            <a:endParaRPr/>
          </a:p>
          <a:p>
            <a:pPr indent="0" lvl="0" marL="0" rtl="0" algn="l">
              <a:spcBef>
                <a:spcPts val="800"/>
              </a:spcBef>
              <a:spcAft>
                <a:spcPts val="0"/>
              </a:spcAft>
              <a:buNone/>
            </a:pPr>
            <a:r>
              <a:rPr i="1" lang="en-GB"/>
              <a:t>class subclass_name : access_mode base_class</a:t>
            </a:r>
            <a:endParaRPr i="1"/>
          </a:p>
          <a:p>
            <a:pPr indent="0" lvl="0" marL="0" rtl="0" algn="l">
              <a:lnSpc>
                <a:spcPct val="115000"/>
              </a:lnSpc>
              <a:spcBef>
                <a:spcPts val="0"/>
              </a:spcBef>
              <a:spcAft>
                <a:spcPts val="0"/>
              </a:spcAft>
              <a:buNone/>
            </a:pPr>
            <a:r>
              <a:rPr i="1" lang="en-GB"/>
              <a:t>{</a:t>
            </a:r>
            <a:endParaRPr i="1"/>
          </a:p>
          <a:p>
            <a:pPr indent="0" lvl="0" marL="0" rtl="0" algn="l">
              <a:lnSpc>
                <a:spcPct val="115000"/>
              </a:lnSpc>
              <a:spcBef>
                <a:spcPts val="0"/>
              </a:spcBef>
              <a:spcAft>
                <a:spcPts val="0"/>
              </a:spcAft>
              <a:buNone/>
            </a:pPr>
            <a:r>
              <a:rPr i="1" lang="en-GB"/>
              <a:t>  //body of subclass</a:t>
            </a:r>
            <a:endParaRPr i="1"/>
          </a:p>
          <a:p>
            <a:pPr indent="0" lvl="0" marL="0" marR="190500" rtl="0" algn="l">
              <a:lnSpc>
                <a:spcPct val="115000"/>
              </a:lnSpc>
              <a:spcBef>
                <a:spcPts val="0"/>
              </a:spcBef>
              <a:spcAft>
                <a:spcPts val="0"/>
              </a:spcAft>
              <a:buNone/>
            </a:pPr>
            <a:r>
              <a:rPr i="1" lang="en-GB"/>
              <a:t>};</a:t>
            </a:r>
            <a:endParaRPr i="1"/>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70" name="Google Shape;170;p32"/>
          <p:cNvPicPr preferRelativeResize="0"/>
          <p:nvPr/>
        </p:nvPicPr>
        <p:blipFill>
          <a:blip r:embed="rId3">
            <a:alphaModFix/>
          </a:blip>
          <a:stretch>
            <a:fillRect/>
          </a:stretch>
        </p:blipFill>
        <p:spPr>
          <a:xfrm>
            <a:off x="5448975" y="2984425"/>
            <a:ext cx="2990850" cy="188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Inheritance </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2. Multiple Inheritance:</a:t>
            </a:r>
            <a:r>
              <a:rPr lang="en-GB"/>
              <a:t> Multiple Inheritance is a feature of C++ where a class can inherit from more than one classes. i.e one </a:t>
            </a:r>
            <a:r>
              <a:rPr b="1" lang="en-GB"/>
              <a:t>sub class</a:t>
            </a:r>
            <a:r>
              <a:rPr lang="en-GB"/>
              <a:t> is inherited from more than one </a:t>
            </a:r>
            <a:r>
              <a:rPr b="1" lang="en-GB"/>
              <a:t>base classes</a:t>
            </a:r>
            <a:r>
              <a:rPr lang="en-GB"/>
              <a:t>.</a:t>
            </a:r>
            <a:endParaRPr/>
          </a:p>
          <a:p>
            <a:pPr indent="0" lvl="0" marL="0" rtl="0" algn="l">
              <a:lnSpc>
                <a:spcPct val="115000"/>
              </a:lnSpc>
              <a:spcBef>
                <a:spcPts val="1200"/>
              </a:spcBef>
              <a:spcAft>
                <a:spcPts val="0"/>
              </a:spcAft>
              <a:buNone/>
            </a:pPr>
            <a:r>
              <a:rPr b="1" i="1" lang="en-GB"/>
              <a:t>Syntax</a:t>
            </a:r>
            <a:r>
              <a:rPr i="1" lang="en-GB"/>
              <a:t>: </a:t>
            </a:r>
            <a:endParaRPr i="1"/>
          </a:p>
          <a:p>
            <a:pPr indent="0" lvl="0" marL="0" rtl="0" algn="l">
              <a:lnSpc>
                <a:spcPct val="115000"/>
              </a:lnSpc>
              <a:spcBef>
                <a:spcPts val="0"/>
              </a:spcBef>
              <a:spcAft>
                <a:spcPts val="0"/>
              </a:spcAft>
              <a:buNone/>
            </a:pPr>
            <a:r>
              <a:rPr i="1" lang="en-GB"/>
              <a:t>class subclass_name : access_mode base_class1, access_mode base_class2, ...</a:t>
            </a:r>
            <a:endParaRPr i="1"/>
          </a:p>
          <a:p>
            <a:pPr indent="0" lvl="0" marL="0" rtl="0" algn="l">
              <a:lnSpc>
                <a:spcPct val="115000"/>
              </a:lnSpc>
              <a:spcBef>
                <a:spcPts val="0"/>
              </a:spcBef>
              <a:spcAft>
                <a:spcPts val="0"/>
              </a:spcAft>
              <a:buNone/>
            </a:pPr>
            <a:r>
              <a:rPr i="1" lang="en-GB"/>
              <a:t>{</a:t>
            </a:r>
            <a:endParaRPr i="1"/>
          </a:p>
          <a:p>
            <a:pPr indent="0" lvl="0" marL="0" rtl="0" algn="l">
              <a:lnSpc>
                <a:spcPct val="115000"/>
              </a:lnSpc>
              <a:spcBef>
                <a:spcPts val="0"/>
              </a:spcBef>
              <a:spcAft>
                <a:spcPts val="0"/>
              </a:spcAft>
              <a:buNone/>
            </a:pPr>
            <a:r>
              <a:rPr i="1" lang="en-GB"/>
              <a:t>  //body of subclass</a:t>
            </a:r>
            <a:endParaRPr i="1"/>
          </a:p>
          <a:p>
            <a:pPr indent="0" lvl="0" marL="0" marR="190500" rtl="0" algn="l">
              <a:lnSpc>
                <a:spcPct val="115000"/>
              </a:lnSpc>
              <a:spcBef>
                <a:spcPts val="0"/>
              </a:spcBef>
              <a:spcAft>
                <a:spcPts val="0"/>
              </a:spcAft>
              <a:buNone/>
            </a:pPr>
            <a:r>
              <a:rPr i="1" lang="en-GB"/>
              <a:t>};</a:t>
            </a:r>
            <a:endParaRPr i="1"/>
          </a:p>
          <a:p>
            <a:pPr indent="0" lvl="0" marL="0" marR="190500" rtl="0" algn="l">
              <a:lnSpc>
                <a:spcPct val="115000"/>
              </a:lnSpc>
              <a:spcBef>
                <a:spcPts val="0"/>
              </a:spcBef>
              <a:spcAft>
                <a:spcPts val="0"/>
              </a:spcAft>
              <a:buNone/>
            </a:pPr>
            <a:r>
              <a:t/>
            </a:r>
            <a:endParaRPr i="1"/>
          </a:p>
          <a:p>
            <a:pPr indent="0" lvl="0" marL="0" rtl="0" algn="l">
              <a:spcBef>
                <a:spcPts val="0"/>
              </a:spcBef>
              <a:spcAft>
                <a:spcPts val="0"/>
              </a:spcAft>
              <a:buNone/>
            </a:pPr>
            <a:r>
              <a:rPr lang="en-GB"/>
              <a:t>Here, the number of base classes will be separated by a comma (‘, ‘) and access mode for every base class must be specified. </a:t>
            </a:r>
            <a:endParaRPr/>
          </a:p>
          <a:p>
            <a:pPr indent="0" lvl="0" marL="0" rtl="0" algn="l">
              <a:spcBef>
                <a:spcPts val="8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Inheritance</a:t>
            </a:r>
            <a:endParaRPr/>
          </a:p>
        </p:txBody>
      </p:sp>
      <p:pic>
        <p:nvPicPr>
          <p:cNvPr id="182" name="Google Shape;182;p34"/>
          <p:cNvPicPr preferRelativeResize="0"/>
          <p:nvPr/>
        </p:nvPicPr>
        <p:blipFill>
          <a:blip r:embed="rId3">
            <a:alphaModFix/>
          </a:blip>
          <a:stretch>
            <a:fillRect/>
          </a:stretch>
        </p:blipFill>
        <p:spPr>
          <a:xfrm>
            <a:off x="728663" y="1643050"/>
            <a:ext cx="7686675" cy="185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Inheritance </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a:t>
            </a:r>
            <a:r>
              <a:rPr b="1" lang="en-GB"/>
              <a:t> Multilevel Inheritance</a:t>
            </a:r>
            <a:r>
              <a:rPr lang="en-GB"/>
              <a:t>: In this type of inheritance, a derived class is created from another derived class.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189" name="Google Shape;189;p35"/>
          <p:cNvPicPr preferRelativeResize="0"/>
          <p:nvPr/>
        </p:nvPicPr>
        <p:blipFill>
          <a:blip r:embed="rId3">
            <a:alphaModFix/>
          </a:blip>
          <a:stretch>
            <a:fillRect/>
          </a:stretch>
        </p:blipFill>
        <p:spPr>
          <a:xfrm>
            <a:off x="2914425" y="2187171"/>
            <a:ext cx="3315150" cy="247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4. Hierarchical Inheritance</a:t>
            </a:r>
            <a:r>
              <a:rPr lang="en-GB"/>
              <a:t>: In this type of inheritance, more than one sub class is inherited from a single base class. i.e. more than one derived class is created from a single base class.</a:t>
            </a:r>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1200"/>
              </a:spcAft>
              <a:buNone/>
            </a:pPr>
            <a:r>
              <a:t/>
            </a:r>
            <a:endParaRPr/>
          </a:p>
        </p:txBody>
      </p:sp>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Inheritance</a:t>
            </a:r>
            <a:endParaRPr/>
          </a:p>
        </p:txBody>
      </p:sp>
      <p:pic>
        <p:nvPicPr>
          <p:cNvPr id="196" name="Google Shape;196;p36"/>
          <p:cNvPicPr preferRelativeResize="0"/>
          <p:nvPr/>
        </p:nvPicPr>
        <p:blipFill>
          <a:blip r:embed="rId3">
            <a:alphaModFix/>
          </a:blip>
          <a:stretch>
            <a:fillRect/>
          </a:stretch>
        </p:blipFill>
        <p:spPr>
          <a:xfrm>
            <a:off x="1917175" y="2495400"/>
            <a:ext cx="5309625" cy="2250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Inheritance</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5. Hybrid (Virtual) Inheritance</a:t>
            </a:r>
            <a:r>
              <a:rPr lang="en-GB"/>
              <a:t>: Hybrid Inheritance is implemented by combining more than one type of inheritance. For example: Combining Hierarchical inheritance and Multiple Inheritance. </a:t>
            </a:r>
            <a:endParaRPr/>
          </a:p>
          <a:p>
            <a:pPr indent="0" lvl="0" marL="0" rtl="0" algn="l">
              <a:spcBef>
                <a:spcPts val="1200"/>
              </a:spcBef>
              <a:spcAft>
                <a:spcPts val="1200"/>
              </a:spcAft>
              <a:buNone/>
            </a:pPr>
            <a:r>
              <a:t/>
            </a:r>
            <a:endParaRPr/>
          </a:p>
        </p:txBody>
      </p:sp>
      <p:pic>
        <p:nvPicPr>
          <p:cNvPr id="203" name="Google Shape;203;p37"/>
          <p:cNvPicPr preferRelativeResize="0"/>
          <p:nvPr/>
        </p:nvPicPr>
        <p:blipFill>
          <a:blip r:embed="rId3">
            <a:alphaModFix/>
          </a:blip>
          <a:stretch>
            <a:fillRect/>
          </a:stretch>
        </p:blipFill>
        <p:spPr>
          <a:xfrm>
            <a:off x="1996600" y="2355447"/>
            <a:ext cx="5150800" cy="260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Class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 Class is a user defined data-type which has data members and member functions. </a:t>
            </a:r>
            <a:endParaRPr/>
          </a:p>
          <a:p>
            <a:pPr indent="0" lvl="0" marL="0" rtl="0" algn="l">
              <a:lnSpc>
                <a:spcPct val="115000"/>
              </a:lnSpc>
              <a:spcBef>
                <a:spcPts val="2000"/>
              </a:spcBef>
              <a:spcAft>
                <a:spcPts val="0"/>
              </a:spcAft>
              <a:buNone/>
            </a:pPr>
            <a:r>
              <a:rPr lang="en-GB"/>
              <a:t>Data members are the data variables and member functions are the functions used to manipulate these variables and together these data members and member functions defines the properties and behavior of the objects in a Class.</a:t>
            </a:r>
            <a:endParaRPr/>
          </a:p>
          <a:p>
            <a:pPr indent="0" lvl="0" marL="0" rtl="0" algn="l">
              <a:lnSpc>
                <a:spcPct val="115000"/>
              </a:lnSpc>
              <a:spcBef>
                <a:spcPts val="2000"/>
              </a:spcBef>
              <a:spcAft>
                <a:spcPts val="0"/>
              </a:spcAft>
              <a:buNone/>
            </a:pPr>
            <a:r>
              <a:rPr lang="en-GB"/>
              <a:t>In the above example of class </a:t>
            </a:r>
            <a:r>
              <a:rPr i="1" lang="en-GB"/>
              <a:t>Car</a:t>
            </a:r>
            <a:r>
              <a:rPr lang="en-GB"/>
              <a:t>, the data member will be </a:t>
            </a:r>
            <a:r>
              <a:rPr i="1" lang="en-GB"/>
              <a:t>speed limit</a:t>
            </a:r>
            <a:r>
              <a:rPr lang="en-GB"/>
              <a:t>, </a:t>
            </a:r>
            <a:r>
              <a:rPr i="1" lang="en-GB"/>
              <a:t>mileage</a:t>
            </a:r>
            <a:r>
              <a:rPr lang="en-GB"/>
              <a:t> etc and member functions can be </a:t>
            </a:r>
            <a:r>
              <a:rPr i="1" lang="en-GB"/>
              <a:t>apply brakes</a:t>
            </a:r>
            <a:r>
              <a:rPr lang="en-GB"/>
              <a:t>, </a:t>
            </a:r>
            <a:r>
              <a:rPr i="1" lang="en-GB"/>
              <a:t>increase speed</a:t>
            </a:r>
            <a:r>
              <a:rPr lang="en-GB"/>
              <a:t> etc.</a:t>
            </a:r>
            <a:endParaRPr/>
          </a:p>
          <a:p>
            <a:pPr indent="0" lvl="0" marL="0" rtl="0" algn="l">
              <a:lnSpc>
                <a:spcPct val="115000"/>
              </a:lnSpc>
              <a:spcBef>
                <a:spcPts val="2000"/>
              </a:spcBef>
              <a:spcAft>
                <a:spcPts val="0"/>
              </a:spcAft>
              <a:buNone/>
            </a:pPr>
            <a:r>
              <a:rPr lang="en-GB"/>
              <a:t>An </a:t>
            </a:r>
            <a:r>
              <a:rPr b="1" lang="en-GB"/>
              <a:t>Object</a:t>
            </a:r>
            <a:r>
              <a:rPr lang="en-GB"/>
              <a:t> is an instance of a Class. When a class is defined, no memory is allocated but when it is instantiated (i.e. an object is created) memory is allocated.</a:t>
            </a:r>
            <a:endParaRPr/>
          </a:p>
          <a:p>
            <a:pPr indent="0" lvl="0" marL="0" rtl="0" algn="l">
              <a:lnSpc>
                <a:spcPct val="115000"/>
              </a:lnSpc>
              <a:spcBef>
                <a:spcPts val="2000"/>
              </a:spcBef>
              <a:spcAft>
                <a:spcPts val="2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Class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class is defined in C++ using keyword class followed by the name of class. The body of class is defined inside the curly brackets and terminated by a semicolon at the end.</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733376" y="2312576"/>
            <a:ext cx="5677249" cy="247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Declaring Objects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a class is defined, only the specification for the object is defined; no memory or storage is allocated. To use the data and access functions defined in the class, you need to create objects.</a:t>
            </a:r>
            <a:endParaRPr/>
          </a:p>
          <a:p>
            <a:pPr indent="0" lvl="0" marL="0" rtl="0" algn="l">
              <a:spcBef>
                <a:spcPts val="800"/>
              </a:spcBef>
              <a:spcAft>
                <a:spcPts val="0"/>
              </a:spcAft>
              <a:buNone/>
            </a:pPr>
            <a:r>
              <a:rPr lang="en-GB"/>
              <a:t>Syntax:</a:t>
            </a:r>
            <a:endParaRPr/>
          </a:p>
          <a:p>
            <a:pPr indent="0" lvl="0" marL="190500" marR="190500" rtl="0" algn="l">
              <a:spcBef>
                <a:spcPts val="800"/>
              </a:spcBef>
              <a:spcAft>
                <a:spcPts val="0"/>
              </a:spcAft>
              <a:buNone/>
            </a:pPr>
            <a:r>
              <a:rPr i="1" lang="en-GB"/>
              <a:t>ClassName ObjectName;</a:t>
            </a:r>
            <a:endParaRPr i="1"/>
          </a:p>
          <a:p>
            <a:pPr indent="0" lvl="0" marL="0" rtl="0" algn="l">
              <a:spcBef>
                <a:spcPts val="800"/>
              </a:spcBef>
              <a:spcAft>
                <a:spcPts val="0"/>
              </a:spcAft>
              <a:buNone/>
            </a:pPr>
            <a:r>
              <a:rPr lang="en-GB"/>
              <a:t>The data members and member functions of class can be accessed using the dot(‘.’) operator with the object. For example if the name of object is </a:t>
            </a:r>
            <a:r>
              <a:rPr i="1" lang="en-GB"/>
              <a:t>obj</a:t>
            </a:r>
            <a:r>
              <a:rPr lang="en-GB"/>
              <a:t> and you want to access the member function with the name </a:t>
            </a:r>
            <a:r>
              <a:rPr i="1" lang="en-GB"/>
              <a:t>printName()</a:t>
            </a:r>
            <a:r>
              <a:rPr lang="en-GB"/>
              <a:t> then you will have to write </a:t>
            </a:r>
            <a:r>
              <a:rPr i="1" lang="en-GB"/>
              <a:t>obj.printName()</a:t>
            </a:r>
            <a:r>
              <a:rPr lang="en-GB"/>
              <a:t> </a:t>
            </a:r>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Accessing data </a:t>
            </a:r>
            <a:r>
              <a:rPr lang="en-GB"/>
              <a:t>members</a:t>
            </a:r>
            <a:r>
              <a:rPr lang="en-GB"/>
              <a:t> and member functions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public data members are also accessed in the same way given however the private data members are not allowed to be accessed directly by the object. Accessing a data member depends solely on the access control of that data member.</a:t>
            </a:r>
            <a:endParaRPr/>
          </a:p>
          <a:p>
            <a:pPr indent="0" lvl="0" marL="0" rtl="0" algn="l">
              <a:spcBef>
                <a:spcPts val="1200"/>
              </a:spcBef>
              <a:spcAft>
                <a:spcPts val="1200"/>
              </a:spcAft>
              <a:buNone/>
            </a:pPr>
            <a:r>
              <a:rPr lang="en-GB"/>
              <a:t>This access control is given by </a:t>
            </a:r>
            <a:r>
              <a:rPr lang="en-GB">
                <a:uFill>
                  <a:noFill/>
                </a:uFill>
                <a:hlinkClick r:id="rId3"/>
              </a:rPr>
              <a:t>Access modifiers in C++</a:t>
            </a: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Access Specifiers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lang="en-GB"/>
              <a:t>In C++, there are three access specifiers:</a:t>
            </a:r>
            <a:endParaRPr/>
          </a:p>
          <a:p>
            <a:pPr indent="-342900" lvl="0" marL="457200" rtl="0" algn="l">
              <a:spcBef>
                <a:spcPts val="1400"/>
              </a:spcBef>
              <a:spcAft>
                <a:spcPts val="0"/>
              </a:spcAft>
              <a:buClr>
                <a:schemeClr val="lt2"/>
              </a:buClr>
              <a:buSzPts val="1800"/>
              <a:buFont typeface="Verdana"/>
              <a:buChar char="●"/>
            </a:pPr>
            <a:r>
              <a:rPr b="1" i="1" lang="en-GB"/>
              <a:t>public </a:t>
            </a:r>
            <a:r>
              <a:rPr lang="en-GB"/>
              <a:t>- members are accessible from outside the class</a:t>
            </a:r>
            <a:endParaRPr/>
          </a:p>
          <a:p>
            <a:pPr indent="-342900" lvl="0" marL="457200" rtl="0" algn="l">
              <a:spcBef>
                <a:spcPts val="0"/>
              </a:spcBef>
              <a:spcAft>
                <a:spcPts val="0"/>
              </a:spcAft>
              <a:buClr>
                <a:schemeClr val="lt2"/>
              </a:buClr>
              <a:buSzPts val="1800"/>
              <a:buFont typeface="Verdana"/>
              <a:buChar char="●"/>
            </a:pPr>
            <a:r>
              <a:rPr b="1" i="1" lang="en-GB"/>
              <a:t>private </a:t>
            </a:r>
            <a:r>
              <a:rPr lang="en-GB"/>
              <a:t>- members cannot be accessed (or viewed) from outside the class</a:t>
            </a:r>
            <a:endParaRPr/>
          </a:p>
          <a:p>
            <a:pPr indent="-342900" lvl="0" marL="457200" rtl="0" algn="l">
              <a:spcBef>
                <a:spcPts val="0"/>
              </a:spcBef>
              <a:spcAft>
                <a:spcPts val="0"/>
              </a:spcAft>
              <a:buClr>
                <a:schemeClr val="lt2"/>
              </a:buClr>
              <a:buSzPts val="1800"/>
              <a:buFont typeface="Verdana"/>
              <a:buChar char="●"/>
            </a:pPr>
            <a:r>
              <a:rPr b="1" i="1" lang="en-GB"/>
              <a:t>protected </a:t>
            </a:r>
            <a:r>
              <a:rPr lang="en-GB"/>
              <a:t>- members cannot be accessed from outside the class, however, they can be accessed in inherited classes. You will learn more about </a:t>
            </a:r>
            <a:r>
              <a:rPr lang="en-GB">
                <a:uFill>
                  <a:noFill/>
                </a:uFill>
                <a:hlinkClick r:id="rId3"/>
              </a:rPr>
              <a:t>Inheritance</a:t>
            </a:r>
            <a:r>
              <a:rPr lang="en-GB"/>
              <a:t> later.</a:t>
            </a:r>
            <a:endParaRPr/>
          </a:p>
          <a:p>
            <a:pPr indent="0" lvl="0" marL="0" rtl="0" algn="l">
              <a:spcBef>
                <a:spcPts val="1100"/>
              </a:spcBef>
              <a:spcAft>
                <a:spcPts val="0"/>
              </a:spcAft>
              <a:buNone/>
            </a:pPr>
            <a:r>
              <a:rPr lang="en-GB"/>
              <a:t>By default, all members of a class are private if you don't specify an access specifier. </a:t>
            </a:r>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Member Functions in Classes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There are 2 ways to define a member function:</a:t>
            </a:r>
            <a:endParaRPr/>
          </a:p>
          <a:p>
            <a:pPr indent="-342900" lvl="0" marL="685800" rtl="0" algn="l">
              <a:lnSpc>
                <a:spcPct val="115000"/>
              </a:lnSpc>
              <a:spcBef>
                <a:spcPts val="800"/>
              </a:spcBef>
              <a:spcAft>
                <a:spcPts val="0"/>
              </a:spcAft>
              <a:buClr>
                <a:schemeClr val="lt2"/>
              </a:buClr>
              <a:buSzPts val="1800"/>
              <a:buChar char="●"/>
            </a:pPr>
            <a:r>
              <a:rPr lang="en-GB"/>
              <a:t>Inside class definition</a:t>
            </a:r>
            <a:endParaRPr/>
          </a:p>
          <a:p>
            <a:pPr indent="-342900" lvl="0" marL="685800" rtl="0" algn="l">
              <a:lnSpc>
                <a:spcPct val="115000"/>
              </a:lnSpc>
              <a:spcBef>
                <a:spcPts val="0"/>
              </a:spcBef>
              <a:spcAft>
                <a:spcPts val="0"/>
              </a:spcAft>
              <a:buClr>
                <a:schemeClr val="lt2"/>
              </a:buClr>
              <a:buSzPts val="1800"/>
              <a:buChar char="●"/>
            </a:pPr>
            <a:r>
              <a:rPr lang="en-GB"/>
              <a:t>Outside class definition</a:t>
            </a:r>
            <a:endParaRPr/>
          </a:p>
          <a:p>
            <a:pPr indent="0" lvl="0" marL="0" rtl="0" algn="l">
              <a:lnSpc>
                <a:spcPct val="115000"/>
              </a:lnSpc>
              <a:spcBef>
                <a:spcPts val="3600"/>
              </a:spcBef>
              <a:spcAft>
                <a:spcPts val="0"/>
              </a:spcAft>
              <a:buNone/>
            </a:pPr>
            <a:r>
              <a:rPr lang="en-GB"/>
              <a:t>To define a member function outside the class definition we have to use the scope resolution :: operator along with class name and function name.</a:t>
            </a:r>
            <a:endParaRPr/>
          </a:p>
          <a:p>
            <a:pPr indent="0" lvl="0" marL="0" rtl="0" algn="l">
              <a:lnSpc>
                <a:spcPct val="115000"/>
              </a:lnSpc>
              <a:spcBef>
                <a:spcPts val="36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Constructors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Constructors are special class members which are called by the compiler every time an object of that class is instantiated. Constructors have the same name as the class and may be defined inside or outside the class definition.</a:t>
            </a:r>
            <a:endParaRPr/>
          </a:p>
          <a:p>
            <a:pPr indent="0" lvl="0" marL="0" rtl="0" algn="l">
              <a:lnSpc>
                <a:spcPct val="115000"/>
              </a:lnSpc>
              <a:spcBef>
                <a:spcPts val="800"/>
              </a:spcBef>
              <a:spcAft>
                <a:spcPts val="0"/>
              </a:spcAft>
              <a:buNone/>
            </a:pPr>
            <a:r>
              <a:rPr lang="en-GB"/>
              <a:t>There are 3 types of constructors:</a:t>
            </a:r>
            <a:endParaRPr/>
          </a:p>
          <a:p>
            <a:pPr indent="-342900" lvl="0" marL="685800" rtl="0" algn="l">
              <a:lnSpc>
                <a:spcPct val="115000"/>
              </a:lnSpc>
              <a:spcBef>
                <a:spcPts val="800"/>
              </a:spcBef>
              <a:spcAft>
                <a:spcPts val="0"/>
              </a:spcAft>
              <a:buClr>
                <a:schemeClr val="lt2"/>
              </a:buClr>
              <a:buSzPts val="1800"/>
              <a:buChar char="●"/>
            </a:pPr>
            <a:r>
              <a:rPr lang="en-GB">
                <a:uFill>
                  <a:noFill/>
                </a:uFill>
                <a:hlinkClick r:id="rId3"/>
              </a:rPr>
              <a:t>Default constructors</a:t>
            </a:r>
            <a:endParaRPr/>
          </a:p>
          <a:p>
            <a:pPr indent="-342900" lvl="0" marL="685800" rtl="0" algn="l">
              <a:lnSpc>
                <a:spcPct val="115000"/>
              </a:lnSpc>
              <a:spcBef>
                <a:spcPts val="0"/>
              </a:spcBef>
              <a:spcAft>
                <a:spcPts val="0"/>
              </a:spcAft>
              <a:buClr>
                <a:schemeClr val="lt2"/>
              </a:buClr>
              <a:buSzPts val="1800"/>
              <a:buChar char="●"/>
            </a:pPr>
            <a:r>
              <a:rPr lang="en-GB"/>
              <a:t>Parameterized constructors</a:t>
            </a:r>
            <a:endParaRPr/>
          </a:p>
          <a:p>
            <a:pPr indent="-342900" lvl="0" marL="685800" rtl="0" algn="l">
              <a:lnSpc>
                <a:spcPct val="115000"/>
              </a:lnSpc>
              <a:spcBef>
                <a:spcPts val="0"/>
              </a:spcBef>
              <a:spcAft>
                <a:spcPts val="0"/>
              </a:spcAft>
              <a:buClr>
                <a:schemeClr val="lt2"/>
              </a:buClr>
              <a:buSzPts val="1800"/>
              <a:buChar char="●"/>
            </a:pPr>
            <a:r>
              <a:rPr lang="en-GB"/>
              <a:t>Copy Constructors</a:t>
            </a:r>
            <a:endParaRPr/>
          </a:p>
          <a:p>
            <a:pPr indent="0" lvl="0" marL="0" rtl="0" algn="l">
              <a:lnSpc>
                <a:spcPct val="115000"/>
              </a:lnSpc>
              <a:spcBef>
                <a:spcPts val="3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