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Maybe find a code for dynamic allocation of memory for arrays.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4ac9ccd0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4ac9ccd0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4ac9ccd0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4ac9ccd0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4ac9ccd0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4ac9ccd0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4ac9ccd0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4ac9ccd0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4ac9ccd0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4ac9ccd0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4ac9ccd0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4ac9ccd0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4ac9ccd0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4ac9ccd0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4ac9ccd0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4ac9ccd0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4ac9ccd0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4ac9ccd0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4ac9ccd0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4ac9ccd0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4ac9ccd0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4ac9ccd0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4ac9ccd0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4ac9ccd0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4ac9ccd0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4ac9ccd0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programiz.com/cpp-programming/library-function/cstdli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programiz.com/cpp-programming/library-function/cstdlib/malloc" TargetMode="External"/><Relationship Id="rId4" Type="http://schemas.openxmlformats.org/officeDocument/2006/relationships/hyperlink" Target="https://www.programiz.com/cpp-programming/library-function/cstdlib/calloc" TargetMode="External"/><Relationship Id="rId5" Type="http://schemas.openxmlformats.org/officeDocument/2006/relationships/hyperlink" Target="https://www.programiz.com/cpp-programming/library-function/cstdlib/free" TargetMode="External"/><Relationship Id="rId6" Type="http://schemas.openxmlformats.org/officeDocument/2006/relationships/hyperlink" Target="https://www.programiz.com/cpp-programming/library-function/cstdli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geeksforgeeks.org/new-vs-malloc-and-free-vs-delete-in-c/#:~:text=free()%20is%20a%20C,the%20Destructor%20of%20the%20class." TargetMode="External"/><Relationship Id="rId4" Type="http://schemas.openxmlformats.org/officeDocument/2006/relationships/hyperlink" Target="https://www.geeksforgeeks.org/malloc-vs-new/" TargetMode="External"/><Relationship Id="rId5" Type="http://schemas.openxmlformats.org/officeDocument/2006/relationships/hyperlink" Target="https://www.geeksforgeeks.org/delete-and-free-in-cpp/" TargetMode="External"/><Relationship Id="rId6" Type="http://schemas.openxmlformats.org/officeDocument/2006/relationships/hyperlink" Target="https://bit.ly/3E5WCLK" TargetMode="External"/><Relationship Id="rId7" Type="http://schemas.openxmlformats.org/officeDocument/2006/relationships/hyperlink" Target="https://www.programiz.com/cpp-programming/library-function/cstdlib/malloc"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Day 12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Dynamic Memory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calloc()</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The calloc() function in C++ allocates a block of memory for an array of objects and initializes all its bits to zero.</a:t>
            </a:r>
            <a:endParaRPr/>
          </a:p>
          <a:p>
            <a:pPr indent="0" lvl="0" marL="0" rtl="0" algn="l">
              <a:lnSpc>
                <a:spcPct val="115000"/>
              </a:lnSpc>
              <a:spcBef>
                <a:spcPts val="1200"/>
              </a:spcBef>
              <a:spcAft>
                <a:spcPts val="0"/>
              </a:spcAft>
              <a:buNone/>
            </a:pPr>
            <a:r>
              <a:rPr lang="en-GB"/>
              <a:t>The calloc() function returns a pointer to the first byte of the allocated memory block if the allocation succeeds.</a:t>
            </a:r>
            <a:endParaRPr/>
          </a:p>
          <a:p>
            <a:pPr indent="0" lvl="0" marL="0" rtl="0" algn="l">
              <a:lnSpc>
                <a:spcPct val="115000"/>
              </a:lnSpc>
              <a:spcBef>
                <a:spcPts val="1200"/>
              </a:spcBef>
              <a:spcAft>
                <a:spcPts val="0"/>
              </a:spcAft>
              <a:buNone/>
            </a:pPr>
            <a:r>
              <a:rPr lang="en-GB"/>
              <a:t>If the size is zero, the value returned depends on the implementation of the library. It may or may not be a null pointer.</a:t>
            </a:r>
            <a:endParaRPr/>
          </a:p>
          <a:p>
            <a:pPr indent="0" lvl="0" marL="0" rtl="0" algn="l">
              <a:lnSpc>
                <a:spcPct val="115000"/>
              </a:lnSpc>
              <a:spcBef>
                <a:spcPts val="1200"/>
              </a:spcBef>
              <a:spcAft>
                <a:spcPts val="0"/>
              </a:spcAft>
              <a:buNone/>
            </a:pPr>
            <a:r>
              <a:rPr lang="en-GB"/>
              <a:t>Syntax:</a:t>
            </a:r>
            <a:endParaRPr/>
          </a:p>
          <a:p>
            <a:pPr indent="0" lvl="0" marL="0" marR="152400" rtl="0" algn="l">
              <a:lnSpc>
                <a:spcPct val="142857"/>
              </a:lnSpc>
              <a:spcBef>
                <a:spcPts val="1200"/>
              </a:spcBef>
              <a:spcAft>
                <a:spcPts val="0"/>
              </a:spcAft>
              <a:buNone/>
            </a:pPr>
            <a:r>
              <a:rPr i="1" lang="en-GB"/>
              <a:t>void* calloc(size_t num, size_t size);</a:t>
            </a:r>
            <a:endParaRPr i="1"/>
          </a:p>
          <a:p>
            <a:pPr indent="0" lvl="0" marL="0" marR="152400" rtl="0" algn="l">
              <a:lnSpc>
                <a:spcPct val="142857"/>
              </a:lnSpc>
              <a:spcBef>
                <a:spcPts val="1200"/>
              </a:spcBef>
              <a:spcAft>
                <a:spcPts val="0"/>
              </a:spcAft>
              <a:buNone/>
            </a:pPr>
            <a:r>
              <a:rPr lang="en-GB"/>
              <a:t>The function is defined in </a:t>
            </a:r>
            <a:r>
              <a:rPr lang="en-GB">
                <a:uFill>
                  <a:noFill/>
                </a:uFill>
                <a:hlinkClick r:id="rId3"/>
              </a:rPr>
              <a:t>&lt;cstdlib&gt;</a:t>
            </a:r>
            <a:r>
              <a:rPr lang="en-GB"/>
              <a:t> header file.</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45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calloc()</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calloc() Parameters : </a:t>
            </a:r>
            <a:endParaRPr/>
          </a:p>
          <a:p>
            <a:pPr indent="-342900" lvl="0" marL="457200" rtl="0" algn="l">
              <a:spcBef>
                <a:spcPts val="0"/>
              </a:spcBef>
              <a:spcAft>
                <a:spcPts val="0"/>
              </a:spcAft>
              <a:buClr>
                <a:schemeClr val="lt2"/>
              </a:buClr>
              <a:buSzPts val="1800"/>
              <a:buChar char="●"/>
            </a:pPr>
            <a:r>
              <a:rPr lang="en-GB"/>
              <a:t>num: An unsigned integral value which represents number of elements.</a:t>
            </a:r>
            <a:endParaRPr/>
          </a:p>
          <a:p>
            <a:pPr indent="-342900" lvl="0" marL="457200" rtl="0" algn="l">
              <a:spcBef>
                <a:spcPts val="0"/>
              </a:spcBef>
              <a:spcAft>
                <a:spcPts val="0"/>
              </a:spcAft>
              <a:buClr>
                <a:schemeClr val="lt2"/>
              </a:buClr>
              <a:buSzPts val="1800"/>
              <a:buChar char="●"/>
            </a:pPr>
            <a:r>
              <a:rPr lang="en-GB"/>
              <a:t>size: An unsigned integral value which represents the memory block in bytes.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GB"/>
              <a:t>The calloc() function returns:</a:t>
            </a:r>
            <a:endParaRPr/>
          </a:p>
          <a:p>
            <a:pPr indent="-342900" lvl="0" marL="457200" rtl="0" algn="l">
              <a:lnSpc>
                <a:spcPct val="115000"/>
              </a:lnSpc>
              <a:spcBef>
                <a:spcPts val="0"/>
              </a:spcBef>
              <a:spcAft>
                <a:spcPts val="0"/>
              </a:spcAft>
              <a:buClr>
                <a:schemeClr val="lt2"/>
              </a:buClr>
              <a:buSzPts val="1800"/>
              <a:buChar char="●"/>
            </a:pPr>
            <a:r>
              <a:rPr lang="en-GB"/>
              <a:t>a pointer to the start of the memory block allocated by the function.</a:t>
            </a:r>
            <a:endParaRPr/>
          </a:p>
          <a:p>
            <a:pPr indent="-342900" lvl="0" marL="457200" rtl="0" algn="l">
              <a:lnSpc>
                <a:spcPct val="115000"/>
              </a:lnSpc>
              <a:spcBef>
                <a:spcPts val="0"/>
              </a:spcBef>
              <a:spcAft>
                <a:spcPts val="0"/>
              </a:spcAft>
              <a:buClr>
                <a:schemeClr val="lt2"/>
              </a:buClr>
              <a:buSzPts val="1800"/>
              <a:buChar char="●"/>
            </a:pPr>
            <a:r>
              <a:rPr lang="en-GB"/>
              <a:t>null pointer if allocation fails.</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realloc()</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The realloc() function in C++ reallocates a block of memory that was previously allocated but not yet freed.</a:t>
            </a:r>
            <a:endParaRPr/>
          </a:p>
          <a:p>
            <a:pPr indent="0" lvl="0" marL="0" rtl="0" algn="l">
              <a:lnSpc>
                <a:spcPct val="115000"/>
              </a:lnSpc>
              <a:spcBef>
                <a:spcPts val="1200"/>
              </a:spcBef>
              <a:spcAft>
                <a:spcPts val="0"/>
              </a:spcAft>
              <a:buNone/>
            </a:pPr>
            <a:r>
              <a:rPr lang="en-GB"/>
              <a:t>The realloc() function reallocates memory that was previously allocated using </a:t>
            </a:r>
            <a:r>
              <a:rPr lang="en-GB">
                <a:uFill>
                  <a:noFill/>
                </a:uFill>
                <a:hlinkClick r:id="rId3"/>
              </a:rPr>
              <a:t>malloc()</a:t>
            </a:r>
            <a:r>
              <a:rPr lang="en-GB"/>
              <a:t>, </a:t>
            </a:r>
            <a:r>
              <a:rPr lang="en-GB">
                <a:uFill>
                  <a:noFill/>
                </a:uFill>
                <a:hlinkClick r:id="rId4"/>
              </a:rPr>
              <a:t>calloc()</a:t>
            </a:r>
            <a:r>
              <a:rPr lang="en-GB"/>
              <a:t> or realloc() function and yet not freed using the </a:t>
            </a:r>
            <a:r>
              <a:rPr lang="en-GB">
                <a:uFill>
                  <a:noFill/>
                </a:uFill>
                <a:hlinkClick r:id="rId5"/>
              </a:rPr>
              <a:t>free()</a:t>
            </a:r>
            <a:r>
              <a:rPr lang="en-GB"/>
              <a:t> function.</a:t>
            </a:r>
            <a:endParaRPr/>
          </a:p>
          <a:p>
            <a:pPr indent="0" lvl="0" marL="0" rtl="0" algn="l">
              <a:lnSpc>
                <a:spcPct val="115000"/>
              </a:lnSpc>
              <a:spcBef>
                <a:spcPts val="1200"/>
              </a:spcBef>
              <a:spcAft>
                <a:spcPts val="0"/>
              </a:spcAft>
              <a:buNone/>
            </a:pPr>
            <a:r>
              <a:rPr lang="en-GB"/>
              <a:t>If the new size is zero, the value returned depends on the implementation of the library. It may or may not return a null pointer.</a:t>
            </a:r>
            <a:endParaRPr/>
          </a:p>
          <a:p>
            <a:pPr indent="0" lvl="0" marL="0" rtl="0" algn="l">
              <a:lnSpc>
                <a:spcPct val="115000"/>
              </a:lnSpc>
              <a:spcBef>
                <a:spcPts val="1200"/>
              </a:spcBef>
              <a:spcAft>
                <a:spcPts val="0"/>
              </a:spcAft>
              <a:buNone/>
            </a:pPr>
            <a:r>
              <a:rPr lang="en-GB"/>
              <a:t>Syntax : </a:t>
            </a:r>
            <a:endParaRPr/>
          </a:p>
          <a:p>
            <a:pPr indent="0" lvl="0" marL="0" rtl="0" algn="l">
              <a:lnSpc>
                <a:spcPct val="115000"/>
              </a:lnSpc>
              <a:spcBef>
                <a:spcPts val="0"/>
              </a:spcBef>
              <a:spcAft>
                <a:spcPts val="0"/>
              </a:spcAft>
              <a:buNone/>
            </a:pPr>
            <a:r>
              <a:rPr i="1" lang="en-GB"/>
              <a:t>void* realloc(void* ptr, size_t new_size);</a:t>
            </a:r>
            <a:endParaRPr i="1"/>
          </a:p>
          <a:p>
            <a:pPr indent="0" lvl="0" marL="0" rtl="0" algn="l">
              <a:lnSpc>
                <a:spcPct val="115000"/>
              </a:lnSpc>
              <a:spcBef>
                <a:spcPts val="0"/>
              </a:spcBef>
              <a:spcAft>
                <a:spcPts val="0"/>
              </a:spcAft>
              <a:buNone/>
            </a:pPr>
            <a:r>
              <a:t/>
            </a:r>
            <a:endParaRPr i="1"/>
          </a:p>
          <a:p>
            <a:pPr indent="0" lvl="0" marL="0" rtl="0" algn="l">
              <a:lnSpc>
                <a:spcPct val="166666"/>
              </a:lnSpc>
              <a:spcBef>
                <a:spcPts val="0"/>
              </a:spcBef>
              <a:spcAft>
                <a:spcPts val="0"/>
              </a:spcAft>
              <a:buNone/>
            </a:pPr>
            <a:r>
              <a:rPr lang="en-GB"/>
              <a:t>The function is defined in </a:t>
            </a:r>
            <a:r>
              <a:rPr lang="en-GB">
                <a:uFill>
                  <a:noFill/>
                </a:uFill>
                <a:hlinkClick r:id="rId6"/>
              </a:rPr>
              <a:t>&lt;cstdlib&gt;</a:t>
            </a:r>
            <a:r>
              <a:rPr lang="en-GB"/>
              <a:t> header file.</a:t>
            </a:r>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realloc()</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realloc() Parameters</a:t>
            </a:r>
            <a:endParaRPr/>
          </a:p>
          <a:p>
            <a:pPr indent="-342900" lvl="0" marL="457200" rtl="0" algn="l">
              <a:lnSpc>
                <a:spcPct val="115000"/>
              </a:lnSpc>
              <a:spcBef>
                <a:spcPts val="0"/>
              </a:spcBef>
              <a:spcAft>
                <a:spcPts val="0"/>
              </a:spcAft>
              <a:buClr>
                <a:schemeClr val="lt2"/>
              </a:buClr>
              <a:buSzPts val="1800"/>
              <a:buChar char="●"/>
            </a:pPr>
            <a:r>
              <a:rPr lang="en-GB"/>
              <a:t>ptr: A pointer to the memory block to be reallocated.</a:t>
            </a:r>
            <a:endParaRPr/>
          </a:p>
          <a:p>
            <a:pPr indent="-342900" lvl="0" marL="457200" rtl="0" algn="l">
              <a:lnSpc>
                <a:spcPct val="115000"/>
              </a:lnSpc>
              <a:spcBef>
                <a:spcPts val="0"/>
              </a:spcBef>
              <a:spcAft>
                <a:spcPts val="0"/>
              </a:spcAft>
              <a:buClr>
                <a:schemeClr val="lt2"/>
              </a:buClr>
              <a:buSzPts val="1800"/>
              <a:buChar char="●"/>
            </a:pPr>
            <a:r>
              <a:rPr lang="en-GB"/>
              <a:t>new_size: An unsigned integral value which represents the new size of the memory block in bytes.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GB"/>
              <a:t>The realloc() function returns:</a:t>
            </a:r>
            <a:endParaRPr/>
          </a:p>
          <a:p>
            <a:pPr indent="-342900" lvl="0" marL="457200" rtl="0" algn="l">
              <a:lnSpc>
                <a:spcPct val="115000"/>
              </a:lnSpc>
              <a:spcBef>
                <a:spcPts val="0"/>
              </a:spcBef>
              <a:spcAft>
                <a:spcPts val="0"/>
              </a:spcAft>
              <a:buClr>
                <a:schemeClr val="lt2"/>
              </a:buClr>
              <a:buSzPts val="1800"/>
              <a:buChar char="●"/>
            </a:pPr>
            <a:r>
              <a:rPr lang="en-GB"/>
              <a:t>A pointer to the beginning of the reallocated memory block.</a:t>
            </a:r>
            <a:endParaRPr/>
          </a:p>
          <a:p>
            <a:pPr indent="-342900" lvl="0" marL="457200" rtl="0" algn="l">
              <a:lnSpc>
                <a:spcPct val="115000"/>
              </a:lnSpc>
              <a:spcBef>
                <a:spcPts val="0"/>
              </a:spcBef>
              <a:spcAft>
                <a:spcPts val="0"/>
              </a:spcAft>
              <a:buClr>
                <a:schemeClr val="lt2"/>
              </a:buClr>
              <a:buSzPts val="1800"/>
              <a:buChar char="●"/>
            </a:pPr>
            <a:r>
              <a:rPr lang="en-GB"/>
              <a:t>Null pointer if allocation fails.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GB"/>
              <a:t>While reallocating memory, if there is not enough memory, then the old memory block is not freed and a null pointer is returned.</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realloc()</a:t>
            </a:r>
            <a:endParaRPr/>
          </a:p>
        </p:txBody>
      </p:sp>
      <p:sp>
        <p:nvSpPr>
          <p:cNvPr id="133" name="Google Shape;133;p26"/>
          <p:cNvSpPr txBox="1"/>
          <p:nvPr>
            <p:ph idx="1" type="body"/>
          </p:nvPr>
        </p:nvSpPr>
        <p:spPr>
          <a:xfrm>
            <a:off x="311700" y="911850"/>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If the old pointer (i.e. ptr) is null, calling realloc() is same as calling malloc() function with the new size as its parameter.</a:t>
            </a:r>
            <a:endParaRPr/>
          </a:p>
          <a:p>
            <a:pPr indent="0" lvl="0" marL="0" rtl="0" algn="l">
              <a:lnSpc>
                <a:spcPct val="115000"/>
              </a:lnSpc>
              <a:spcBef>
                <a:spcPts val="0"/>
              </a:spcBef>
              <a:spcAft>
                <a:spcPts val="0"/>
              </a:spcAft>
              <a:buNone/>
            </a:pPr>
            <a:r>
              <a:rPr lang="en-GB"/>
              <a:t>There are two possible ways of reallocating memory.</a:t>
            </a:r>
            <a:endParaRPr/>
          </a:p>
          <a:p>
            <a:pPr indent="-342900" lvl="0" marL="457200" rtl="0" algn="l">
              <a:lnSpc>
                <a:spcPct val="115000"/>
              </a:lnSpc>
              <a:spcBef>
                <a:spcPts val="1200"/>
              </a:spcBef>
              <a:spcAft>
                <a:spcPts val="0"/>
              </a:spcAft>
              <a:buClr>
                <a:schemeClr val="lt2"/>
              </a:buClr>
              <a:buSzPts val="1800"/>
              <a:buAutoNum type="arabicPeriod"/>
            </a:pPr>
            <a:r>
              <a:rPr lang="en-GB"/>
              <a:t>Expanding or contracting the same block: The memory block pointed by the old pointer (i.e. ptr) is expanded or contracted, if possible. The contents of the memory block remains unchanged up to the lesser of the new and old sizes. If the area is expanded, the contents of the newly allocated block are undefined.</a:t>
            </a:r>
            <a:endParaRPr/>
          </a:p>
          <a:p>
            <a:pPr indent="-342900" lvl="0" marL="457200" rtl="0" algn="l">
              <a:lnSpc>
                <a:spcPct val="115000"/>
              </a:lnSpc>
              <a:spcBef>
                <a:spcPts val="0"/>
              </a:spcBef>
              <a:spcAft>
                <a:spcPts val="0"/>
              </a:spcAft>
              <a:buClr>
                <a:schemeClr val="lt2"/>
              </a:buClr>
              <a:buSzPts val="1800"/>
              <a:buAutoNum type="arabicPeriod"/>
            </a:pPr>
            <a:r>
              <a:rPr lang="en-GB"/>
              <a:t>Moving to new location: A new memory block of size new_size bytes is allocated. In this case also, the contents of the memory block remains unchanged up to the lesser of the new and old sizes and if the memory is expanded, the contents of the newly allocated block are undefined.</a:t>
            </a:r>
            <a:endParaRPr/>
          </a:p>
          <a:p>
            <a:pPr indent="0" lvl="0" marL="0" rtl="0" algn="l">
              <a:lnSpc>
                <a:spcPct val="115000"/>
              </a:lnSpc>
              <a:spcBef>
                <a:spcPts val="45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None/>
            </a:pPr>
            <a:r>
              <a:rPr lang="en-GB"/>
              <a:t>A good understanding of how dynamic memory really works in C++ is essential to becoming a good C++ programmer. Memory in your C++ program is divided into two parts −</a:t>
            </a:r>
            <a:endParaRPr/>
          </a:p>
          <a:p>
            <a:pPr indent="-342900" lvl="0" marL="457200" rtl="0" algn="l">
              <a:spcBef>
                <a:spcPts val="700"/>
              </a:spcBef>
              <a:spcAft>
                <a:spcPts val="0"/>
              </a:spcAft>
              <a:buClr>
                <a:schemeClr val="lt2"/>
              </a:buClr>
              <a:buSzPts val="1800"/>
              <a:buChar char="●"/>
            </a:pPr>
            <a:r>
              <a:rPr lang="en-GB"/>
              <a:t>The stack − All variables declared inside the function will take up memory from the stack.</a:t>
            </a:r>
            <a:endParaRPr/>
          </a:p>
          <a:p>
            <a:pPr indent="-342900" lvl="0" marL="457200" rtl="0" algn="l">
              <a:spcBef>
                <a:spcPts val="0"/>
              </a:spcBef>
              <a:spcAft>
                <a:spcPts val="0"/>
              </a:spcAft>
              <a:buClr>
                <a:schemeClr val="lt2"/>
              </a:buClr>
              <a:buSzPts val="1800"/>
              <a:buChar char="●"/>
            </a:pPr>
            <a:r>
              <a:rPr lang="en-GB"/>
              <a:t>The heap − This is unused memory of the program and can be used to allocate the memory dynamically when program runs.</a:t>
            </a:r>
            <a:endParaRPr/>
          </a:p>
          <a:p>
            <a:pPr indent="0" lvl="0" marL="25400" marR="25400" rtl="0" algn="just">
              <a:spcBef>
                <a:spcPts val="600"/>
              </a:spcBef>
              <a:spcAft>
                <a:spcPts val="0"/>
              </a:spcAft>
              <a:buNone/>
            </a:pPr>
            <a:r>
              <a:rPr lang="en-GB"/>
              <a:t>Many times, you are not aware in advance how much memory you will need to store particular information in a defined variable and the size of required memory can be determined at run time.</a:t>
            </a:r>
            <a:endParaRPr/>
          </a:p>
          <a:p>
            <a:pPr indent="0" lvl="0" marL="0" rtl="0" algn="l">
              <a:spcBef>
                <a:spcPts val="700"/>
              </a:spcBef>
              <a:spcAft>
                <a:spcPts val="1200"/>
              </a:spcAft>
              <a:buNone/>
            </a:pPr>
            <a:r>
              <a:t/>
            </a:r>
            <a:endParaRPr/>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5400" marR="25400" rtl="0" algn="just">
              <a:spcBef>
                <a:spcPts val="600"/>
              </a:spcBef>
              <a:spcAft>
                <a:spcPts val="0"/>
              </a:spcAft>
              <a:buNone/>
            </a:pPr>
            <a:r>
              <a:rPr lang="en-GB"/>
              <a:t>You can allocate memory at run time within the heap for the variable of a given type using a special operator in C++ which returns the address of the space allocated. This operator is called new operator.</a:t>
            </a:r>
            <a:endParaRPr/>
          </a:p>
          <a:p>
            <a:pPr indent="0" lvl="0" marL="25400" marR="25400" rtl="0" algn="just">
              <a:spcBef>
                <a:spcPts val="700"/>
              </a:spcBef>
              <a:spcAft>
                <a:spcPts val="0"/>
              </a:spcAft>
              <a:buNone/>
            </a:pPr>
            <a:r>
              <a:rPr lang="en-GB"/>
              <a:t>If you are not in need of dynamically allocated memory anymore, you can use delete operator, which de-allocates memory that was previously allocated by new operator.</a:t>
            </a:r>
            <a:endParaRPr/>
          </a:p>
          <a:p>
            <a:pPr indent="0" lvl="0" marL="0" rtl="0" algn="l">
              <a:spcBef>
                <a:spcPts val="7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n</a:t>
            </a:r>
            <a:r>
              <a:rPr lang="en-GB"/>
              <a:t>ew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None/>
            </a:pPr>
            <a:r>
              <a:rPr lang="en-GB"/>
              <a:t>There is following generic syntax to use new operator to allocate memory dynamically for any data-type.</a:t>
            </a:r>
            <a:endParaRPr/>
          </a:p>
          <a:p>
            <a:pPr indent="0" lvl="0" marL="0" rtl="0" algn="l">
              <a:spcBef>
                <a:spcPts val="700"/>
              </a:spcBef>
              <a:spcAft>
                <a:spcPts val="0"/>
              </a:spcAft>
              <a:buNone/>
            </a:pPr>
            <a:r>
              <a:rPr i="1" lang="en-GB"/>
              <a:t>new data-type;</a:t>
            </a:r>
            <a:endParaRPr i="1"/>
          </a:p>
          <a:p>
            <a:pPr indent="0" lvl="0" marL="25400" marR="25400" rtl="0" algn="just">
              <a:spcBef>
                <a:spcPts val="1200"/>
              </a:spcBef>
              <a:spcAft>
                <a:spcPts val="0"/>
              </a:spcAft>
              <a:buNone/>
            </a:pPr>
            <a:r>
              <a:rPr lang="en-GB"/>
              <a:t>Here, data-type could be any built-in data type including an array or any user defined data types include class or structure. Let us start with built-in data types. For example we can define a pointer to type double and then request that the memory be allocated at execution time. We can do this using the new operator with the following statements −</a:t>
            </a:r>
            <a:endParaRPr/>
          </a:p>
          <a:p>
            <a:pPr indent="0" lvl="0" marL="0" rtl="0" algn="l">
              <a:lnSpc>
                <a:spcPct val="115000"/>
              </a:lnSpc>
              <a:spcBef>
                <a:spcPts val="700"/>
              </a:spcBef>
              <a:spcAft>
                <a:spcPts val="0"/>
              </a:spcAft>
              <a:buNone/>
            </a:pPr>
            <a:r>
              <a:rPr i="1" lang="en-GB"/>
              <a:t>double* pvalue  = NULL; // Pointer initialized with null</a:t>
            </a:r>
            <a:endParaRPr i="1"/>
          </a:p>
          <a:p>
            <a:pPr indent="0" lvl="0" marL="0" marR="139700" rtl="0" algn="l">
              <a:lnSpc>
                <a:spcPct val="115000"/>
              </a:lnSpc>
              <a:spcBef>
                <a:spcPts val="0"/>
              </a:spcBef>
              <a:spcAft>
                <a:spcPts val="0"/>
              </a:spcAft>
              <a:buNone/>
            </a:pPr>
            <a:r>
              <a:rPr i="1" lang="en-GB"/>
              <a:t>pvalue  = new double;   // Request memory for the variable</a:t>
            </a:r>
            <a:endParaRPr i="1"/>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new</a:t>
            </a:r>
            <a:endParaRPr/>
          </a:p>
        </p:txBody>
      </p:sp>
      <p:sp>
        <p:nvSpPr>
          <p:cNvPr id="79" name="Google Shape;79;p17"/>
          <p:cNvSpPr txBox="1"/>
          <p:nvPr>
            <p:ph idx="1" type="body"/>
          </p:nvPr>
        </p:nvSpPr>
        <p:spPr>
          <a:xfrm>
            <a:off x="311700" y="941925"/>
            <a:ext cx="8520600" cy="34164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None/>
            </a:pPr>
            <a:r>
              <a:rPr lang="en-GB"/>
              <a:t>The memory may not have been allocated successfully, if the free store had been used up. So it is good practice to check if new operator is returning NULL pointer and take appropriate action as below −</a:t>
            </a:r>
            <a:endParaRPr/>
          </a:p>
          <a:p>
            <a:pPr indent="0" lvl="0" marL="0" rtl="0" algn="l">
              <a:spcBef>
                <a:spcPts val="700"/>
              </a:spcBef>
              <a:spcAft>
                <a:spcPts val="0"/>
              </a:spcAft>
              <a:buNone/>
            </a:pPr>
            <a:r>
              <a:rPr i="1" lang="en-GB"/>
              <a:t>double* pvalue  = NULL;</a:t>
            </a:r>
            <a:endParaRPr i="1"/>
          </a:p>
          <a:p>
            <a:pPr indent="0" lvl="0" marL="0" rtl="0" algn="l">
              <a:spcBef>
                <a:spcPts val="0"/>
              </a:spcBef>
              <a:spcAft>
                <a:spcPts val="0"/>
              </a:spcAft>
              <a:buNone/>
            </a:pPr>
            <a:r>
              <a:rPr i="1" lang="en-GB"/>
              <a:t>if( !(pvalue  = new double )) {</a:t>
            </a:r>
            <a:endParaRPr i="1"/>
          </a:p>
          <a:p>
            <a:pPr indent="0" lvl="0" marL="0" rtl="0" algn="l">
              <a:spcBef>
                <a:spcPts val="0"/>
              </a:spcBef>
              <a:spcAft>
                <a:spcPts val="0"/>
              </a:spcAft>
              <a:buNone/>
            </a:pPr>
            <a:r>
              <a:rPr i="1" lang="en-GB"/>
              <a:t>   cout &lt;&lt; "Error: out of memory." &lt;&lt;endl;</a:t>
            </a:r>
            <a:endParaRPr i="1"/>
          </a:p>
          <a:p>
            <a:pPr indent="0" lvl="0" marL="0" rtl="0" algn="l">
              <a:spcBef>
                <a:spcPts val="0"/>
              </a:spcBef>
              <a:spcAft>
                <a:spcPts val="0"/>
              </a:spcAft>
              <a:buNone/>
            </a:pPr>
            <a:r>
              <a:rPr i="1" lang="en-GB"/>
              <a:t>   exit(1);</a:t>
            </a:r>
            <a:endParaRPr i="1"/>
          </a:p>
          <a:p>
            <a:pPr indent="0" lvl="0" marL="0" rtl="0" algn="l">
              <a:spcBef>
                <a:spcPts val="0"/>
              </a:spcBef>
              <a:spcAft>
                <a:spcPts val="0"/>
              </a:spcAft>
              <a:buNone/>
            </a:pPr>
            <a:r>
              <a:rPr i="1" lang="en-GB"/>
              <a:t>}</a:t>
            </a:r>
            <a:endParaRPr i="1"/>
          </a:p>
          <a:p>
            <a:pPr indent="0" lvl="0" marL="139700" marR="139700" rtl="0" algn="l">
              <a:spcBef>
                <a:spcPts val="0"/>
              </a:spcBef>
              <a:spcAft>
                <a:spcPts val="0"/>
              </a:spcAft>
              <a:buNone/>
            </a:pPr>
            <a:r>
              <a:t/>
            </a:r>
            <a:endParaRPr/>
          </a:p>
          <a:p>
            <a:pPr indent="0" lvl="0" marL="25400" marR="25400" rtl="0" algn="just">
              <a:spcBef>
                <a:spcPts val="600"/>
              </a:spcBef>
              <a:spcAft>
                <a:spcPts val="700"/>
              </a:spcAft>
              <a:buNone/>
            </a:pPr>
            <a:r>
              <a:rPr lang="en-GB"/>
              <a:t>The malloc() function from C, still exists in C++, but it is recommended to avoid using malloc() function. The main advantage of new over malloc() is that new doesn't just allocate memory, it constructs objects which is prime purpose of 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f</a:t>
            </a:r>
            <a:r>
              <a:rPr lang="en-GB"/>
              <a:t>ree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5400" marR="25400" rtl="0" algn="just">
              <a:spcBef>
                <a:spcPts val="600"/>
              </a:spcBef>
              <a:spcAft>
                <a:spcPts val="0"/>
              </a:spcAft>
              <a:buNone/>
            </a:pPr>
            <a:r>
              <a:rPr lang="en-GB"/>
              <a:t>At any point, when you feel a variable that has been dynamically allocated is not anymore required, you can free up the memory that it occupies in the free store with the ‘delete’ operator as follows −</a:t>
            </a:r>
            <a:endParaRPr/>
          </a:p>
          <a:p>
            <a:pPr indent="0" lvl="0" marL="0" marR="139700" rtl="0" algn="l">
              <a:spcBef>
                <a:spcPts val="700"/>
              </a:spcBef>
              <a:spcAft>
                <a:spcPts val="0"/>
              </a:spcAft>
              <a:buNone/>
            </a:pPr>
            <a:r>
              <a:rPr i="1" lang="en-GB"/>
              <a:t>delete pvalue;        // Release memory pointed to by pvalue</a:t>
            </a:r>
            <a:endParaRPr i="1"/>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n</a:t>
            </a:r>
            <a:r>
              <a:rPr lang="en-GB"/>
              <a:t>ew vs malloc() and </a:t>
            </a:r>
            <a:r>
              <a:rPr lang="en-GB"/>
              <a:t>delete vs free()</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u="sng">
                <a:solidFill>
                  <a:schemeClr val="hlink"/>
                </a:solidFill>
                <a:hlinkClick r:id="rId3"/>
              </a:rPr>
              <a:t>https://www.geeksforgeeks.org/new-vs-malloc-and-free-vs-delete-in-c/#:~:text=free()%20is%20a%20C,the%20Destructor%20of%20the%20class.</a:t>
            </a:r>
            <a:endParaRPr/>
          </a:p>
          <a:p>
            <a:pPr indent="0" lvl="0" marL="0" rtl="0" algn="l">
              <a:spcBef>
                <a:spcPts val="1200"/>
              </a:spcBef>
              <a:spcAft>
                <a:spcPts val="0"/>
              </a:spcAft>
              <a:buNone/>
            </a:pPr>
            <a:r>
              <a:rPr lang="en-GB" u="sng">
                <a:solidFill>
                  <a:schemeClr val="hlink"/>
                </a:solidFill>
                <a:hlinkClick r:id="rId4"/>
              </a:rPr>
              <a:t>https://www.geeksforgeeks.org/malloc-vs-new/</a:t>
            </a:r>
            <a:endParaRPr/>
          </a:p>
          <a:p>
            <a:pPr indent="0" lvl="0" marL="0" rtl="0" algn="l">
              <a:spcBef>
                <a:spcPts val="1200"/>
              </a:spcBef>
              <a:spcAft>
                <a:spcPts val="0"/>
              </a:spcAft>
              <a:buNone/>
            </a:pPr>
            <a:r>
              <a:rPr lang="en-GB" u="sng">
                <a:solidFill>
                  <a:schemeClr val="hlink"/>
                </a:solidFill>
                <a:hlinkClick r:id="rId5"/>
              </a:rPr>
              <a:t>https://www.geeksforgeeks.org/delete-and-free-in-cpp/</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free() : </a:t>
            </a:r>
            <a:r>
              <a:rPr lang="en-GB" u="sng">
                <a:solidFill>
                  <a:schemeClr val="hlink"/>
                </a:solidFill>
                <a:hlinkClick r:id="rId6"/>
              </a:rPr>
              <a:t>https://bit.ly/3E5WCLK</a:t>
            </a:r>
            <a:endParaRPr/>
          </a:p>
          <a:p>
            <a:pPr indent="0" lvl="0" marL="0" rtl="0" algn="l">
              <a:spcBef>
                <a:spcPts val="1200"/>
              </a:spcBef>
              <a:spcAft>
                <a:spcPts val="1200"/>
              </a:spcAft>
              <a:buNone/>
            </a:pPr>
            <a:r>
              <a:rPr lang="en-GB"/>
              <a:t>malloc() : </a:t>
            </a:r>
            <a:r>
              <a:rPr lang="en-GB" u="sng">
                <a:solidFill>
                  <a:schemeClr val="hlink"/>
                </a:solidFill>
                <a:hlinkClick r:id="rId7"/>
              </a:rPr>
              <a:t>https://www.programiz.com/cpp-programming/library-function/cstdlib/malloc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Dynamic </a:t>
            </a:r>
            <a:r>
              <a:rPr lang="en-GB"/>
              <a:t>memory allocation for Arrays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None/>
            </a:pPr>
            <a:r>
              <a:rPr lang="en-GB"/>
              <a:t>Consider you want to allocate memory for an array of characters, i.e., string of 20 characters. Using the same syntax what we have used above we can allocate memory dynamically as shown below.</a:t>
            </a:r>
            <a:endParaRPr/>
          </a:p>
          <a:p>
            <a:pPr indent="0" lvl="0" marL="0" rtl="0" algn="l">
              <a:spcBef>
                <a:spcPts val="700"/>
              </a:spcBef>
              <a:spcAft>
                <a:spcPts val="0"/>
              </a:spcAft>
              <a:buNone/>
            </a:pPr>
            <a:r>
              <a:rPr i="1" lang="en-GB"/>
              <a:t>char* pvalue  = NULL;         // Pointer initialized with null</a:t>
            </a:r>
            <a:endParaRPr i="1"/>
          </a:p>
          <a:p>
            <a:pPr indent="0" lvl="0" marL="0" rtl="0" algn="l">
              <a:spcBef>
                <a:spcPts val="0"/>
              </a:spcBef>
              <a:spcAft>
                <a:spcPts val="0"/>
              </a:spcAft>
              <a:buNone/>
            </a:pPr>
            <a:r>
              <a:rPr i="1" lang="en-GB"/>
              <a:t>pvalue  = new char[20];       // Request memory for the variable</a:t>
            </a:r>
            <a:endParaRPr i="1"/>
          </a:p>
          <a:p>
            <a:pPr indent="0" lvl="0" marL="139700" marR="139700" rtl="0" algn="l">
              <a:spcBef>
                <a:spcPts val="0"/>
              </a:spcBef>
              <a:spcAft>
                <a:spcPts val="0"/>
              </a:spcAft>
              <a:buNone/>
            </a:pPr>
            <a:r>
              <a:t/>
            </a:r>
            <a:endParaRPr/>
          </a:p>
          <a:p>
            <a:pPr indent="0" lvl="0" marL="25400" marR="25400" rtl="0" algn="just">
              <a:spcBef>
                <a:spcPts val="600"/>
              </a:spcBef>
              <a:spcAft>
                <a:spcPts val="0"/>
              </a:spcAft>
              <a:buNone/>
            </a:pPr>
            <a:r>
              <a:rPr lang="en-GB"/>
              <a:t>To remove the array that we have just created the statement would look like this −</a:t>
            </a:r>
            <a:endParaRPr/>
          </a:p>
          <a:p>
            <a:pPr indent="0" lvl="0" marL="0" marR="139700" rtl="0" algn="l">
              <a:spcBef>
                <a:spcPts val="700"/>
              </a:spcBef>
              <a:spcAft>
                <a:spcPts val="0"/>
              </a:spcAft>
              <a:buNone/>
            </a:pPr>
            <a:r>
              <a:rPr i="1" lang="en-GB"/>
              <a:t>delete [] pvalue;             // Delete array pointed to by pvalue</a:t>
            </a:r>
            <a:endParaRPr i="1"/>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Dynamic memory allocation for multi-dimensional Array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None/>
            </a:pPr>
            <a:r>
              <a:rPr lang="en-GB"/>
              <a:t>Following the similar generic syntax of new operator, you can allocate for a multi-dimensional array as follows −</a:t>
            </a:r>
            <a:endParaRPr/>
          </a:p>
          <a:p>
            <a:pPr indent="0" lvl="0" marL="0" rtl="0" algn="l">
              <a:spcBef>
                <a:spcPts val="700"/>
              </a:spcBef>
              <a:spcAft>
                <a:spcPts val="0"/>
              </a:spcAft>
              <a:buNone/>
            </a:pPr>
            <a:r>
              <a:rPr i="1" lang="en-GB"/>
              <a:t>double** pvalue  = NULL;      // Pointer initialized with null </a:t>
            </a:r>
            <a:endParaRPr i="1"/>
          </a:p>
          <a:p>
            <a:pPr indent="0" lvl="0" marL="0" rtl="0" algn="l">
              <a:spcBef>
                <a:spcPts val="0"/>
              </a:spcBef>
              <a:spcAft>
                <a:spcPts val="0"/>
              </a:spcAft>
              <a:buNone/>
            </a:pPr>
            <a:r>
              <a:rPr i="1" lang="en-GB"/>
              <a:t>pvalue  = new double [3][4];  // Allocate memory for a 3x4 array </a:t>
            </a:r>
            <a:endParaRPr i="1"/>
          </a:p>
          <a:p>
            <a:pPr indent="0" lvl="0" marL="139700" marR="139700" rtl="0" algn="l">
              <a:spcBef>
                <a:spcPts val="0"/>
              </a:spcBef>
              <a:spcAft>
                <a:spcPts val="0"/>
              </a:spcAft>
              <a:buNone/>
            </a:pPr>
            <a:r>
              <a:t/>
            </a:r>
            <a:endParaRPr/>
          </a:p>
          <a:p>
            <a:pPr indent="0" lvl="0" marL="25400" marR="25400" rtl="0" algn="just">
              <a:spcBef>
                <a:spcPts val="600"/>
              </a:spcBef>
              <a:spcAft>
                <a:spcPts val="0"/>
              </a:spcAft>
              <a:buNone/>
            </a:pPr>
            <a:r>
              <a:rPr lang="en-GB"/>
              <a:t>However, the syntax to release the memory for multi-dimensional array will still remain same as above −</a:t>
            </a:r>
            <a:endParaRPr/>
          </a:p>
          <a:p>
            <a:pPr indent="0" lvl="0" marL="0" marR="139700" rtl="0" algn="l">
              <a:spcBef>
                <a:spcPts val="700"/>
              </a:spcBef>
              <a:spcAft>
                <a:spcPts val="0"/>
              </a:spcAft>
              <a:buNone/>
            </a:pPr>
            <a:r>
              <a:rPr i="1" lang="en-GB"/>
              <a:t>delete [] pvalue;            // Delete array pointed to by pvalue</a:t>
            </a:r>
            <a:endParaRPr i="1"/>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