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5" r:id="rId5"/>
    <p:sldId id="266" r:id="rId6"/>
    <p:sldId id="267" r:id="rId7"/>
    <p:sldId id="263" r:id="rId8"/>
    <p:sldId id="264" r:id="rId9"/>
    <p:sldId id="269" r:id="rId10"/>
    <p:sldId id="270" r:id="rId11"/>
    <p:sldId id="271" r:id="rId12"/>
    <p:sldId id="272" r:id="rId13"/>
    <p:sldId id="273" r:id="rId14"/>
    <p:sldId id="274" r:id="rId15"/>
    <p:sldId id="276" r:id="rId16"/>
    <p:sldId id="275" r:id="rId17"/>
    <p:sldId id="257" r:id="rId18"/>
    <p:sldId id="277" r:id="rId19"/>
    <p:sldId id="278" r:id="rId20"/>
    <p:sldId id="279" r:id="rId21"/>
    <p:sldId id="281" r:id="rId22"/>
    <p:sldId id="282" r:id="rId23"/>
    <p:sldId id="283"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35F99-F649-4AAF-AAD3-63B6FC173726}" v="195" dt="2021-11-17T10:38:19.638"/>
    <p1510:client id="{470941B0-9DF6-4A82-A4BE-1AB71CE21293}" v="343" dt="2021-11-17T03:27:22.877"/>
    <p1510:client id="{61429D2E-37C2-490F-9065-051E9D783A80}" v="2735" dt="2021-10-29T12:39:38.078"/>
    <p1510:client id="{7CD6C05A-E0D0-4BBD-9D48-36BC5C83E6AC}" v="515" dt="2021-10-29T04:50:23.450"/>
    <p1510:client id="{8B56455D-9E53-4447-9618-FD460C450D73}" v="1195" dt="2021-10-28T07:34:57.899"/>
    <p1510:client id="{8BE80F5C-C480-4DEC-9999-5E23F47F1517}" v="22" dt="2021-10-29T13:29:09.283"/>
    <p1510:client id="{C00FA7E1-104F-4A06-A6B8-B6D86618DD8E}" v="17" dt="2021-10-29T02:14:17.306"/>
    <p1510:client id="{FD2FE16A-7061-4B7C-A6BC-D77C8F9F1D51}" v="4893" dt="2021-11-14T15:09:21.588"/>
    <p1510:client id="{FD6F2F44-BD3B-42A0-AB2E-4CC2689D43B7}" v="608" dt="2021-11-17T04:08:30.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446"/>
            <a:ext cx="9144000" cy="2387600"/>
          </a:xfrm>
        </p:spPr>
        <p:txBody>
          <a:bodyPr/>
          <a:lstStyle/>
          <a:p>
            <a:r>
              <a:rPr lang="en-US" dirty="0">
                <a:solidFill>
                  <a:srgbClr val="FFC000"/>
                </a:solidFill>
                <a:cs typeface="Calibri Light"/>
              </a:rPr>
              <a:t>Hypothesis Testing and </a:t>
            </a:r>
            <a:br>
              <a:rPr lang="en-US" dirty="0">
                <a:solidFill>
                  <a:srgbClr val="FFC000"/>
                </a:solidFill>
                <a:cs typeface="Calibri Light"/>
              </a:rPr>
            </a:br>
            <a:r>
              <a:rPr lang="en-US" dirty="0">
                <a:solidFill>
                  <a:srgbClr val="FFC000"/>
                </a:solidFill>
                <a:cs typeface="Calibri Light"/>
              </a:rPr>
              <a:t>Le Cams Method</a:t>
            </a:r>
          </a:p>
        </p:txBody>
      </p:sp>
      <p:sp>
        <p:nvSpPr>
          <p:cNvPr id="3" name="Subtitle 2"/>
          <p:cNvSpPr>
            <a:spLocks noGrp="1"/>
          </p:cNvSpPr>
          <p:nvPr>
            <p:ph type="subTitle" idx="1"/>
          </p:nvPr>
        </p:nvSpPr>
        <p:spPr>
          <a:xfrm>
            <a:off x="5027083" y="5305955"/>
            <a:ext cx="9144000" cy="1655762"/>
          </a:xfrm>
        </p:spPr>
        <p:txBody>
          <a:bodyPr vert="horz" lIns="91440" tIns="45720" rIns="91440" bIns="45720" rtlCol="0" anchor="t">
            <a:normAutofit/>
          </a:bodyPr>
          <a:lstStyle/>
          <a:p>
            <a:r>
              <a:rPr lang="en-US" dirty="0">
                <a:solidFill>
                  <a:srgbClr val="FF0000"/>
                </a:solidFill>
                <a:cs typeface="Calibri"/>
              </a:rPr>
              <a:t>Joel Antony Thomas</a:t>
            </a:r>
          </a:p>
          <a:p>
            <a:r>
              <a:rPr lang="en-US">
                <a:solidFill>
                  <a:srgbClr val="FF0000"/>
                </a:solidFill>
                <a:cs typeface="Calibri"/>
              </a:rPr>
              <a:t>17EC10023</a:t>
            </a:r>
            <a:endParaRPr lang="en-US" dirty="0">
              <a:solidFill>
                <a:srgbClr val="FF0000"/>
              </a:solidFill>
              <a:cs typeface="Calibri"/>
            </a:endParaRPr>
          </a:p>
        </p:txBody>
      </p:sp>
      <p:sp>
        <p:nvSpPr>
          <p:cNvPr id="4" name="TextBox 3">
            <a:extLst>
              <a:ext uri="{FF2B5EF4-FFF2-40B4-BE49-F238E27FC236}">
                <a16:creationId xmlns:a16="http://schemas.microsoft.com/office/drawing/2014/main" id="{42B8031B-7687-4F73-8D06-F3D0E1907213}"/>
              </a:ext>
            </a:extLst>
          </p:cNvPr>
          <p:cNvSpPr txBox="1"/>
          <p:nvPr/>
        </p:nvSpPr>
        <p:spPr>
          <a:xfrm>
            <a:off x="2914650" y="3083983"/>
            <a:ext cx="63626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bg1"/>
                </a:solidFill>
              </a:rPr>
              <a:t>Information Theory and </a:t>
            </a:r>
            <a:r>
              <a:rPr lang="en-US" sz="2400">
                <a:solidFill>
                  <a:schemeClr val="bg1"/>
                </a:solidFill>
              </a:rPr>
              <a:t>Coding Techniques Term </a:t>
            </a:r>
            <a:r>
              <a:rPr lang="en-US" sz="2400" dirty="0">
                <a:solidFill>
                  <a:schemeClr val="bg1"/>
                </a:solidFill>
              </a:rPr>
              <a:t>project</a:t>
            </a:r>
            <a:endParaRPr lang="en-US" sz="2400">
              <a:solidFill>
                <a:schemeClr val="bg1"/>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9D77-0D2B-423F-B478-2FD635D400E2}"/>
              </a:ext>
            </a:extLst>
          </p:cNvPr>
          <p:cNvSpPr>
            <a:spLocks noGrp="1"/>
          </p:cNvSpPr>
          <p:nvPr>
            <p:ph type="title"/>
          </p:nvPr>
        </p:nvSpPr>
        <p:spPr/>
        <p:txBody>
          <a:bodyPr/>
          <a:lstStyle/>
          <a:p>
            <a:pPr algn="ctr"/>
            <a:r>
              <a:rPr lang="en-US">
                <a:solidFill>
                  <a:srgbClr val="FFC000"/>
                </a:solidFill>
                <a:cs typeface="Calibri Light" panose="020F0302020204030204"/>
              </a:rPr>
              <a:t>Type </a:t>
            </a:r>
            <a:r>
              <a:rPr lang="en-US">
                <a:solidFill>
                  <a:srgbClr val="FFC000"/>
                </a:solidFill>
                <a:latin typeface="Calibri"/>
                <a:cs typeface="Calibri"/>
              </a:rPr>
              <a:t>I</a:t>
            </a:r>
            <a:r>
              <a:rPr lang="en-US" dirty="0">
                <a:solidFill>
                  <a:srgbClr val="FFC000"/>
                </a:solidFill>
                <a:latin typeface="Times New Roman"/>
                <a:cs typeface="Calibri Light" panose="020F0302020204030204"/>
              </a:rPr>
              <a:t> </a:t>
            </a:r>
            <a:r>
              <a:rPr lang="en-US">
                <a:solidFill>
                  <a:srgbClr val="FFC000"/>
                </a:solidFill>
                <a:cs typeface="Calibri Light" panose="020F0302020204030204"/>
              </a:rPr>
              <a:t>and Type </a:t>
            </a:r>
            <a:r>
              <a:rPr lang="en-US">
                <a:solidFill>
                  <a:srgbClr val="FFC000"/>
                </a:solidFill>
                <a:latin typeface="Calibri"/>
                <a:cs typeface="Calibri"/>
              </a:rPr>
              <a:t>II</a:t>
            </a:r>
            <a:r>
              <a:rPr lang="en-US" dirty="0">
                <a:solidFill>
                  <a:srgbClr val="FFC000"/>
                </a:solidFill>
                <a:latin typeface="Times New Roman"/>
                <a:cs typeface="Calibri Light" panose="020F0302020204030204"/>
              </a:rPr>
              <a:t> </a:t>
            </a:r>
            <a:r>
              <a:rPr lang="en-US">
                <a:solidFill>
                  <a:srgbClr val="FFC000"/>
                </a:solidFill>
                <a:cs typeface="Calibri Light" panose="020F0302020204030204"/>
              </a:rPr>
              <a:t>Error </a:t>
            </a:r>
            <a:endParaRPr lang="en-US">
              <a:cs typeface="Calibri Light" panose="020F0302020204030204"/>
            </a:endParaRPr>
          </a:p>
        </p:txBody>
      </p:sp>
      <p:sp>
        <p:nvSpPr>
          <p:cNvPr id="3" name="Content Placeholder 2">
            <a:extLst>
              <a:ext uri="{FF2B5EF4-FFF2-40B4-BE49-F238E27FC236}">
                <a16:creationId xmlns:a16="http://schemas.microsoft.com/office/drawing/2014/main" id="{66D6C3C7-7F12-46AA-B8EE-A951C15390E3}"/>
              </a:ext>
            </a:extLst>
          </p:cNvPr>
          <p:cNvSpPr>
            <a:spLocks noGrp="1"/>
          </p:cNvSpPr>
          <p:nvPr>
            <p:ph idx="1"/>
          </p:nvPr>
        </p:nvSpPr>
        <p:spPr>
          <a:xfrm>
            <a:off x="217312" y="1505773"/>
            <a:ext cx="7458192" cy="4351338"/>
          </a:xfrm>
        </p:spPr>
        <p:txBody>
          <a:bodyPr vert="horz" lIns="91440" tIns="45720" rIns="91440" bIns="45720" rtlCol="0" anchor="t">
            <a:noAutofit/>
          </a:bodyPr>
          <a:lstStyle/>
          <a:p>
            <a:pPr marL="0" indent="0">
              <a:lnSpc>
                <a:spcPct val="100000"/>
              </a:lnSpc>
              <a:buNone/>
            </a:pPr>
            <a:r>
              <a:rPr lang="en-US" sz="2000" b="1" dirty="0">
                <a:solidFill>
                  <a:srgbClr val="FF0000"/>
                </a:solidFill>
                <a:ea typeface="+mn-lt"/>
                <a:cs typeface="+mn-lt"/>
              </a:rPr>
              <a:t>Type I error</a:t>
            </a:r>
            <a:r>
              <a:rPr lang="en-US" sz="2000" dirty="0">
                <a:solidFill>
                  <a:schemeClr val="bg1"/>
                </a:solidFill>
                <a:ea typeface="+mn-lt"/>
                <a:cs typeface="+mn-lt"/>
              </a:rPr>
              <a:t> is the mistaken rejection of an actually true </a:t>
            </a:r>
            <a:r>
              <a:rPr lang="en-US" sz="2000" dirty="0">
                <a:solidFill>
                  <a:schemeClr val="bg1"/>
                </a:solidFill>
              </a:rPr>
              <a:t>null hypothesis </a:t>
            </a:r>
            <a:r>
              <a:rPr lang="en-US" sz="2000" dirty="0">
                <a:solidFill>
                  <a:schemeClr val="bg1"/>
                </a:solidFill>
                <a:ea typeface="+mn-lt"/>
                <a:cs typeface="+mn-lt"/>
              </a:rPr>
              <a:t>(also known as a "false positive" finding or conclusion).</a:t>
            </a:r>
            <a:endParaRPr lang="en-US" sz="2000">
              <a:solidFill>
                <a:schemeClr val="bg1"/>
              </a:solidFill>
              <a:cs typeface="Calibri" panose="020F0502020204030204"/>
            </a:endParaRPr>
          </a:p>
          <a:p>
            <a:pPr marL="0" indent="0">
              <a:lnSpc>
                <a:spcPct val="100000"/>
              </a:lnSpc>
              <a:buNone/>
            </a:pPr>
            <a:r>
              <a:rPr lang="en-US" sz="2000" err="1">
                <a:solidFill>
                  <a:schemeClr val="bg1"/>
                </a:solidFill>
                <a:ea typeface="+mn-lt"/>
                <a:cs typeface="+mn-lt"/>
              </a:rPr>
              <a:t>Eg</a:t>
            </a:r>
            <a:r>
              <a:rPr lang="en-US" sz="2000" dirty="0">
                <a:solidFill>
                  <a:schemeClr val="bg1"/>
                </a:solidFill>
                <a:ea typeface="+mn-lt"/>
                <a:cs typeface="+mn-lt"/>
              </a:rPr>
              <a:t> : </a:t>
            </a:r>
            <a:r>
              <a:rPr lang="en-US" sz="2000" b="1" i="1" dirty="0">
                <a:solidFill>
                  <a:schemeClr val="bg1"/>
                </a:solidFill>
                <a:ea typeface="+mn-lt"/>
                <a:cs typeface="+mn-lt"/>
              </a:rPr>
              <a:t>H</a:t>
            </a:r>
            <a:r>
              <a:rPr lang="en-US" sz="2000" b="1" i="1" baseline="-25000" dirty="0">
                <a:solidFill>
                  <a:schemeClr val="bg1"/>
                </a:solidFill>
                <a:ea typeface="+mn-lt"/>
                <a:cs typeface="+mn-lt"/>
              </a:rPr>
              <a:t>0</a:t>
            </a:r>
            <a:r>
              <a:rPr lang="en-US" sz="2000">
                <a:solidFill>
                  <a:schemeClr val="bg1"/>
                </a:solidFill>
                <a:ea typeface="+mn-lt"/>
                <a:cs typeface="+mn-lt"/>
              </a:rPr>
              <a:t> = There is no difference between the two drugs on average. Type 1 error will occur if we conclude that the two drugs produce </a:t>
            </a:r>
            <a:r>
              <a:rPr lang="en-US" sz="2000" dirty="0">
                <a:solidFill>
                  <a:schemeClr val="bg1"/>
                </a:solidFill>
                <a:ea typeface="+mn-lt"/>
                <a:cs typeface="+mn-lt"/>
              </a:rPr>
              <a:t>different effects when there actually isn't a difference. </a:t>
            </a:r>
          </a:p>
          <a:p>
            <a:pPr marL="0" indent="0">
              <a:lnSpc>
                <a:spcPct val="100000"/>
              </a:lnSpc>
              <a:buNone/>
            </a:pPr>
            <a:r>
              <a:rPr lang="en-US" sz="2000" dirty="0">
                <a:solidFill>
                  <a:schemeClr val="bg1"/>
                </a:solidFill>
                <a:ea typeface="+mn-lt"/>
                <a:cs typeface="+mn-lt"/>
              </a:rPr>
              <a:t>The probability of making a Type I Error is the significance level, </a:t>
            </a:r>
            <a:r>
              <a:rPr lang="en-US" sz="2000">
                <a:solidFill>
                  <a:schemeClr val="bg1"/>
                </a:solidFill>
                <a:ea typeface="+mn-lt"/>
                <a:cs typeface="+mn-lt"/>
              </a:rPr>
              <a:t>denoted by alpha(α).</a:t>
            </a:r>
            <a:endParaRPr lang="en-US">
              <a:solidFill>
                <a:schemeClr val="bg1"/>
              </a:solidFill>
              <a:cs typeface="Calibri"/>
            </a:endParaRPr>
          </a:p>
          <a:p>
            <a:pPr marL="0" indent="0">
              <a:lnSpc>
                <a:spcPct val="100000"/>
              </a:lnSpc>
              <a:buNone/>
            </a:pPr>
            <a:endParaRPr lang="en-US" sz="2000" dirty="0">
              <a:solidFill>
                <a:schemeClr val="bg1"/>
              </a:solidFill>
              <a:ea typeface="+mn-lt"/>
              <a:cs typeface="+mn-lt"/>
            </a:endParaRPr>
          </a:p>
          <a:p>
            <a:pPr marL="0" indent="0">
              <a:lnSpc>
                <a:spcPct val="100000"/>
              </a:lnSpc>
              <a:buNone/>
            </a:pPr>
            <a:r>
              <a:rPr lang="en-US" sz="2000" b="1">
                <a:solidFill>
                  <a:srgbClr val="FF0000"/>
                </a:solidFill>
                <a:ea typeface="+mn-lt"/>
                <a:cs typeface="+mn-lt"/>
              </a:rPr>
              <a:t>Type II error</a:t>
            </a:r>
            <a:r>
              <a:rPr lang="en-US" sz="2000" dirty="0">
                <a:solidFill>
                  <a:schemeClr val="bg1"/>
                </a:solidFill>
                <a:ea typeface="+mn-lt"/>
                <a:cs typeface="+mn-lt"/>
              </a:rPr>
              <a:t> is the mistaken acceptance of an actually false null hypothesis (also known as a "false negative" finding or conclusion).</a:t>
            </a:r>
            <a:endParaRPr lang="en-US" sz="2000" dirty="0">
              <a:solidFill>
                <a:schemeClr val="bg1"/>
              </a:solidFill>
              <a:cs typeface="Calibri"/>
            </a:endParaRPr>
          </a:p>
          <a:p>
            <a:pPr marL="0" indent="0">
              <a:lnSpc>
                <a:spcPct val="100000"/>
              </a:lnSpc>
              <a:buNone/>
            </a:pPr>
            <a:r>
              <a:rPr lang="en-US" sz="2000" err="1">
                <a:solidFill>
                  <a:schemeClr val="bg1"/>
                </a:solidFill>
                <a:cs typeface="Calibri"/>
              </a:rPr>
              <a:t>Eg</a:t>
            </a:r>
            <a:r>
              <a:rPr lang="en-US" sz="2000" dirty="0">
                <a:solidFill>
                  <a:schemeClr val="bg1"/>
                </a:solidFill>
                <a:cs typeface="Calibri"/>
              </a:rPr>
              <a:t> : </a:t>
            </a:r>
            <a:r>
              <a:rPr lang="en-US" sz="2000" b="1" i="1" dirty="0">
                <a:solidFill>
                  <a:schemeClr val="bg1"/>
                </a:solidFill>
                <a:cs typeface="Calibri"/>
              </a:rPr>
              <a:t>H</a:t>
            </a:r>
            <a:r>
              <a:rPr lang="en-US" sz="2000" b="1" i="1" baseline="-25000" dirty="0">
                <a:solidFill>
                  <a:schemeClr val="bg1"/>
                </a:solidFill>
                <a:cs typeface="Calibri"/>
              </a:rPr>
              <a:t>0</a:t>
            </a:r>
            <a:r>
              <a:rPr lang="en-US" sz="2000" dirty="0">
                <a:solidFill>
                  <a:schemeClr val="bg1"/>
                </a:solidFill>
                <a:cs typeface="Calibri"/>
              </a:rPr>
              <a:t> = There is no difference between the two drugs on average</a:t>
            </a:r>
            <a:endParaRPr lang="en-US" sz="2000">
              <a:solidFill>
                <a:schemeClr val="bg1"/>
              </a:solidFill>
              <a:cs typeface="Calibri"/>
            </a:endParaRPr>
          </a:p>
          <a:p>
            <a:pPr marL="0" indent="0">
              <a:lnSpc>
                <a:spcPct val="100000"/>
              </a:lnSpc>
              <a:buNone/>
            </a:pPr>
            <a:r>
              <a:rPr lang="en-US" sz="2000" dirty="0">
                <a:solidFill>
                  <a:schemeClr val="bg1"/>
                </a:solidFill>
                <a:cs typeface="Calibri"/>
              </a:rPr>
              <a:t>Type 2 error will occur if we conclude that the two drugs produce the same effect when actually there is a difference. </a:t>
            </a:r>
            <a:endParaRPr lang="en-US" sz="2000">
              <a:solidFill>
                <a:schemeClr val="bg1"/>
              </a:solidFill>
              <a:cs typeface="Calibri"/>
            </a:endParaRPr>
          </a:p>
          <a:p>
            <a:pPr marL="0" indent="0">
              <a:lnSpc>
                <a:spcPct val="100000"/>
              </a:lnSpc>
              <a:buNone/>
            </a:pPr>
            <a:endParaRPr lang="en-US" sz="2000" dirty="0">
              <a:solidFill>
                <a:schemeClr val="bg1"/>
              </a:solidFill>
              <a:cs typeface="Calibri"/>
            </a:endParaRPr>
          </a:p>
        </p:txBody>
      </p:sp>
      <p:pic>
        <p:nvPicPr>
          <p:cNvPr id="4" name="Picture 4" descr="Diagram&#10;&#10;Description automatically generated">
            <a:extLst>
              <a:ext uri="{FF2B5EF4-FFF2-40B4-BE49-F238E27FC236}">
                <a16:creationId xmlns:a16="http://schemas.microsoft.com/office/drawing/2014/main" id="{42362923-48B4-4ECC-8DA6-B4CF050D07EE}"/>
              </a:ext>
            </a:extLst>
          </p:cNvPr>
          <p:cNvPicPr>
            <a:picLocks noChangeAspect="1"/>
          </p:cNvPicPr>
          <p:nvPr/>
        </p:nvPicPr>
        <p:blipFill>
          <a:blip r:embed="rId2"/>
          <a:stretch>
            <a:fillRect/>
          </a:stretch>
        </p:blipFill>
        <p:spPr>
          <a:xfrm>
            <a:off x="7753587" y="1833009"/>
            <a:ext cx="4304828" cy="3191984"/>
          </a:xfrm>
          <a:prstGeom prst="rect">
            <a:avLst/>
          </a:prstGeom>
        </p:spPr>
      </p:pic>
    </p:spTree>
    <p:extLst>
      <p:ext uri="{BB962C8B-B14F-4D97-AF65-F5344CB8AC3E}">
        <p14:creationId xmlns:p14="http://schemas.microsoft.com/office/powerpoint/2010/main" val="131497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58F8-2218-4B13-BF75-F526D81BDD92}"/>
              </a:ext>
            </a:extLst>
          </p:cNvPr>
          <p:cNvSpPr>
            <a:spLocks noGrp="1"/>
          </p:cNvSpPr>
          <p:nvPr>
            <p:ph type="title"/>
          </p:nvPr>
        </p:nvSpPr>
        <p:spPr/>
        <p:txBody>
          <a:bodyPr/>
          <a:lstStyle/>
          <a:p>
            <a:pPr algn="ctr"/>
            <a:r>
              <a:rPr lang="en-US" dirty="0">
                <a:solidFill>
                  <a:srgbClr val="FFC000"/>
                </a:solidFill>
                <a:ea typeface="+mj-lt"/>
                <a:cs typeface="+mj-lt"/>
              </a:rPr>
              <a:t>Hypothesis testing for population </a:t>
            </a:r>
            <a:r>
              <a:rPr lang="en-US">
                <a:solidFill>
                  <a:srgbClr val="FFC000"/>
                </a:solidFill>
                <a:ea typeface="+mj-lt"/>
                <a:cs typeface="+mj-lt"/>
              </a:rPr>
              <a:t>mean (critical value approach)</a:t>
            </a:r>
            <a:endParaRPr lang="en-US">
              <a:solidFill>
                <a:srgbClr val="FFC000"/>
              </a:solidFill>
              <a:cs typeface="Calibri Light"/>
            </a:endParaRPr>
          </a:p>
        </p:txBody>
      </p:sp>
      <p:sp>
        <p:nvSpPr>
          <p:cNvPr id="3" name="Content Placeholder 2">
            <a:extLst>
              <a:ext uri="{FF2B5EF4-FFF2-40B4-BE49-F238E27FC236}">
                <a16:creationId xmlns:a16="http://schemas.microsoft.com/office/drawing/2014/main" id="{39CF0133-01BD-4646-B785-85DEDC47CE0D}"/>
              </a:ext>
            </a:extLst>
          </p:cNvPr>
          <p:cNvSpPr>
            <a:spLocks noGrp="1"/>
          </p:cNvSpPr>
          <p:nvPr>
            <p:ph idx="1"/>
          </p:nvPr>
        </p:nvSpPr>
        <p:spPr>
          <a:xfrm>
            <a:off x="179682" y="1825625"/>
            <a:ext cx="5012265" cy="2648598"/>
          </a:xfrm>
        </p:spPr>
        <p:txBody>
          <a:bodyPr vert="horz" lIns="91440" tIns="45720" rIns="91440" bIns="45720" rtlCol="0" anchor="t">
            <a:normAutofit/>
          </a:bodyPr>
          <a:lstStyle/>
          <a:p>
            <a:pPr marL="0" indent="0">
              <a:lnSpc>
                <a:spcPct val="100000"/>
              </a:lnSpc>
              <a:buNone/>
            </a:pPr>
            <a:r>
              <a:rPr lang="en-US" sz="2000" b="1">
                <a:solidFill>
                  <a:schemeClr val="bg1"/>
                </a:solidFill>
                <a:ea typeface="+mn-lt"/>
                <a:cs typeface="+mn-lt"/>
              </a:rPr>
              <a:t>Step 1</a:t>
            </a:r>
            <a:r>
              <a:rPr lang="en-US" sz="2000">
                <a:solidFill>
                  <a:schemeClr val="bg1"/>
                </a:solidFill>
                <a:ea typeface="+mn-lt"/>
                <a:cs typeface="+mn-lt"/>
              </a:rPr>
              <a:t>: State Null Hypothesis. </a:t>
            </a:r>
            <a:endParaRPr lang="en-US" sz="2000">
              <a:solidFill>
                <a:schemeClr val="bg1"/>
              </a:solidFill>
              <a:cs typeface="Calibri"/>
            </a:endParaRPr>
          </a:p>
          <a:p>
            <a:pPr marL="0" indent="0">
              <a:lnSpc>
                <a:spcPct val="100000"/>
              </a:lnSpc>
              <a:buNone/>
            </a:pPr>
            <a:r>
              <a:rPr lang="en-US" sz="2000" dirty="0">
                <a:solidFill>
                  <a:schemeClr val="bg1"/>
                </a:solidFill>
                <a:ea typeface="+mn-lt"/>
                <a:cs typeface="+mn-lt"/>
              </a:rPr>
              <a:t>      </a:t>
            </a:r>
            <a:r>
              <a:rPr lang="en-US" sz="2000" b="1" i="1">
                <a:solidFill>
                  <a:schemeClr val="bg1"/>
                </a:solidFill>
                <a:ea typeface="+mn-lt"/>
                <a:cs typeface="+mn-lt"/>
              </a:rPr>
              <a:t>H</a:t>
            </a:r>
            <a:r>
              <a:rPr lang="en-US" sz="2000" b="1" i="1" baseline="-25000">
                <a:solidFill>
                  <a:schemeClr val="bg1"/>
                </a:solidFill>
                <a:ea typeface="+mn-lt"/>
                <a:cs typeface="+mn-lt"/>
              </a:rPr>
              <a:t>0</a:t>
            </a:r>
            <a:r>
              <a:rPr lang="en-US" sz="2000" b="1" i="1" dirty="0">
                <a:solidFill>
                  <a:schemeClr val="bg1"/>
                </a:solidFill>
                <a:ea typeface="+mn-lt"/>
                <a:cs typeface="+mn-lt"/>
              </a:rPr>
              <a:t> : µ= µ</a:t>
            </a:r>
            <a:r>
              <a:rPr lang="en-US" sz="2000" b="1" i="1" baseline="-25000" dirty="0">
                <a:solidFill>
                  <a:schemeClr val="bg1"/>
                </a:solidFill>
                <a:ea typeface="+mn-lt"/>
                <a:cs typeface="+mn-lt"/>
              </a:rPr>
              <a:t>0</a:t>
            </a:r>
            <a:r>
              <a:rPr lang="en-US" sz="2000" dirty="0">
                <a:solidFill>
                  <a:schemeClr val="bg2">
                    <a:lumMod val="90000"/>
                  </a:schemeClr>
                </a:solidFill>
                <a:ea typeface="+mn-lt"/>
                <a:cs typeface="+mn-lt"/>
              </a:rPr>
              <a:t> </a:t>
            </a:r>
            <a:r>
              <a:rPr lang="en-US" sz="2000" dirty="0">
                <a:solidFill>
                  <a:schemeClr val="bg1"/>
                </a:solidFill>
                <a:ea typeface="+mn-lt"/>
                <a:cs typeface="+mn-lt"/>
              </a:rPr>
              <a:t>(where µ</a:t>
            </a:r>
            <a:r>
              <a:rPr lang="en-US" sz="2000" baseline="-25000" dirty="0">
                <a:solidFill>
                  <a:schemeClr val="bg1"/>
                </a:solidFill>
                <a:ea typeface="+mn-lt"/>
                <a:cs typeface="+mn-lt"/>
              </a:rPr>
              <a:t>0</a:t>
            </a:r>
            <a:r>
              <a:rPr lang="en-US" sz="2000" dirty="0">
                <a:solidFill>
                  <a:schemeClr val="bg1"/>
                </a:solidFill>
                <a:ea typeface="+mn-lt"/>
                <a:cs typeface="+mn-lt"/>
              </a:rPr>
              <a:t> is a specified value)</a:t>
            </a:r>
            <a:endParaRPr lang="en-US" sz="2000" dirty="0">
              <a:solidFill>
                <a:schemeClr val="bg1"/>
              </a:solidFill>
              <a:cs typeface="Calibri"/>
            </a:endParaRPr>
          </a:p>
          <a:p>
            <a:pPr marL="0" indent="0">
              <a:lnSpc>
                <a:spcPct val="100000"/>
              </a:lnSpc>
              <a:buNone/>
            </a:pPr>
            <a:r>
              <a:rPr lang="en-US" sz="2000" b="1">
                <a:solidFill>
                  <a:schemeClr val="bg1"/>
                </a:solidFill>
                <a:ea typeface="+mn-lt"/>
                <a:cs typeface="+mn-lt"/>
              </a:rPr>
              <a:t>Step 2</a:t>
            </a:r>
            <a:r>
              <a:rPr lang="en-US" sz="2000">
                <a:solidFill>
                  <a:schemeClr val="bg1"/>
                </a:solidFill>
                <a:ea typeface="+mn-lt"/>
                <a:cs typeface="+mn-lt"/>
              </a:rPr>
              <a:t>: State Alternative Hypothesis.</a:t>
            </a:r>
            <a:endParaRPr lang="en-US" sz="2000" dirty="0">
              <a:solidFill>
                <a:schemeClr val="bg1"/>
              </a:solidFill>
              <a:ea typeface="+mn-lt"/>
              <a:cs typeface="+mn-lt"/>
            </a:endParaRPr>
          </a:p>
          <a:p>
            <a:pPr marL="0" indent="0">
              <a:lnSpc>
                <a:spcPct val="100000"/>
              </a:lnSpc>
              <a:buNone/>
            </a:pPr>
            <a:r>
              <a:rPr lang="en-US" sz="2000">
                <a:solidFill>
                  <a:schemeClr val="bg1"/>
                </a:solidFill>
                <a:ea typeface="+mn-lt"/>
                <a:cs typeface="+mn-lt"/>
              </a:rPr>
              <a:t>      1) </a:t>
            </a:r>
            <a:r>
              <a:rPr lang="en-US" sz="2000" b="1" i="1">
                <a:solidFill>
                  <a:schemeClr val="bg1"/>
                </a:solidFill>
                <a:ea typeface="+mn-lt"/>
                <a:cs typeface="+mn-lt"/>
              </a:rPr>
              <a:t>H</a:t>
            </a:r>
            <a:r>
              <a:rPr lang="en-US" sz="2000" b="1" i="1" baseline="-25000">
                <a:solidFill>
                  <a:schemeClr val="bg1"/>
                </a:solidFill>
                <a:ea typeface="+mn-lt"/>
                <a:cs typeface="+mn-lt"/>
              </a:rPr>
              <a:t>a</a:t>
            </a:r>
            <a:r>
              <a:rPr lang="en-US" sz="2000" b="1" i="1">
                <a:solidFill>
                  <a:schemeClr val="bg1"/>
                </a:solidFill>
                <a:ea typeface="+mn-lt"/>
                <a:cs typeface="+mn-lt"/>
              </a:rPr>
              <a:t> : µ ≠ µ</a:t>
            </a:r>
            <a:r>
              <a:rPr lang="en-US" sz="2000" b="1" i="1" baseline="-25000">
                <a:solidFill>
                  <a:schemeClr val="bg1"/>
                </a:solidFill>
                <a:ea typeface="+mn-lt"/>
                <a:cs typeface="+mn-lt"/>
              </a:rPr>
              <a:t>0</a:t>
            </a:r>
            <a:r>
              <a:rPr lang="en-US" sz="2000">
                <a:solidFill>
                  <a:schemeClr val="bg1"/>
                </a:solidFill>
                <a:ea typeface="+mn-lt"/>
                <a:cs typeface="+mn-lt"/>
              </a:rPr>
              <a:t> (two-tailed test)</a:t>
            </a:r>
          </a:p>
          <a:p>
            <a:pPr marL="0" indent="0">
              <a:lnSpc>
                <a:spcPct val="100000"/>
              </a:lnSpc>
              <a:buNone/>
            </a:pPr>
            <a:r>
              <a:rPr lang="en-US" sz="2000">
                <a:solidFill>
                  <a:schemeClr val="bg1"/>
                </a:solidFill>
                <a:ea typeface="+mn-lt"/>
                <a:cs typeface="+mn-lt"/>
              </a:rPr>
              <a:t>      2) </a:t>
            </a:r>
            <a:r>
              <a:rPr lang="en-US" sz="2000" b="1" i="1">
                <a:solidFill>
                  <a:schemeClr val="bg1"/>
                </a:solidFill>
                <a:ea typeface="+mn-lt"/>
                <a:cs typeface="+mn-lt"/>
              </a:rPr>
              <a:t>H</a:t>
            </a:r>
            <a:r>
              <a:rPr lang="en-US" sz="2000" b="1" i="1" baseline="-25000">
                <a:solidFill>
                  <a:schemeClr val="bg1"/>
                </a:solidFill>
                <a:ea typeface="+mn-lt"/>
                <a:cs typeface="+mn-lt"/>
              </a:rPr>
              <a:t>a</a:t>
            </a:r>
            <a:r>
              <a:rPr lang="en-US" sz="2000" b="1" i="1">
                <a:solidFill>
                  <a:schemeClr val="bg1"/>
                </a:solidFill>
                <a:ea typeface="+mn-lt"/>
                <a:cs typeface="+mn-lt"/>
              </a:rPr>
              <a:t> : µ &gt; µ</a:t>
            </a:r>
            <a:r>
              <a:rPr lang="en-US" sz="2000" b="1" i="1" baseline="-25000">
                <a:solidFill>
                  <a:schemeClr val="bg1"/>
                </a:solidFill>
                <a:ea typeface="+mn-lt"/>
                <a:cs typeface="+mn-lt"/>
              </a:rPr>
              <a:t>0</a:t>
            </a:r>
            <a:r>
              <a:rPr lang="en-US" sz="2000" b="1" dirty="0">
                <a:solidFill>
                  <a:schemeClr val="bg1"/>
                </a:solidFill>
                <a:ea typeface="+mn-lt"/>
                <a:cs typeface="+mn-lt"/>
              </a:rPr>
              <a:t> </a:t>
            </a:r>
            <a:r>
              <a:rPr lang="en-US" sz="2000">
                <a:solidFill>
                  <a:schemeClr val="bg1"/>
                </a:solidFill>
                <a:ea typeface="+mn-lt"/>
                <a:cs typeface="+mn-lt"/>
              </a:rPr>
              <a:t>(one-tailed test) </a:t>
            </a:r>
            <a:endParaRPr lang="en-US">
              <a:solidFill>
                <a:schemeClr val="bg1"/>
              </a:solidFill>
              <a:ea typeface="+mn-lt"/>
              <a:cs typeface="+mn-lt"/>
            </a:endParaRPr>
          </a:p>
          <a:p>
            <a:pPr marL="0" indent="0">
              <a:lnSpc>
                <a:spcPct val="100000"/>
              </a:lnSpc>
              <a:buNone/>
            </a:pPr>
            <a:r>
              <a:rPr lang="en-US" sz="2000">
                <a:solidFill>
                  <a:schemeClr val="bg1"/>
                </a:solidFill>
                <a:ea typeface="+mn-lt"/>
                <a:cs typeface="+mn-lt"/>
              </a:rPr>
              <a:t>      3) </a:t>
            </a:r>
            <a:r>
              <a:rPr lang="en-US" sz="2000" b="1" i="1">
                <a:solidFill>
                  <a:schemeClr val="bg1"/>
                </a:solidFill>
                <a:ea typeface="+mn-lt"/>
                <a:cs typeface="+mn-lt"/>
              </a:rPr>
              <a:t>H</a:t>
            </a:r>
            <a:r>
              <a:rPr lang="en-US" sz="2000" b="1" i="1" baseline="-25000">
                <a:solidFill>
                  <a:schemeClr val="bg1"/>
                </a:solidFill>
                <a:ea typeface="+mn-lt"/>
                <a:cs typeface="+mn-lt"/>
              </a:rPr>
              <a:t>a</a:t>
            </a:r>
            <a:r>
              <a:rPr lang="en-US" sz="2000" b="1" i="1">
                <a:solidFill>
                  <a:schemeClr val="bg1"/>
                </a:solidFill>
                <a:ea typeface="+mn-lt"/>
                <a:cs typeface="+mn-lt"/>
              </a:rPr>
              <a:t> : µ  &lt; µ</a:t>
            </a:r>
            <a:r>
              <a:rPr lang="en-US" sz="2000" b="1" i="1" baseline="-25000">
                <a:solidFill>
                  <a:schemeClr val="bg1"/>
                </a:solidFill>
                <a:ea typeface="+mn-lt"/>
                <a:cs typeface="+mn-lt"/>
              </a:rPr>
              <a:t>0</a:t>
            </a:r>
            <a:r>
              <a:rPr lang="en-US" sz="2000" b="1" dirty="0">
                <a:solidFill>
                  <a:schemeClr val="bg1"/>
                </a:solidFill>
                <a:ea typeface="+mn-lt"/>
                <a:cs typeface="+mn-lt"/>
              </a:rPr>
              <a:t> </a:t>
            </a:r>
            <a:r>
              <a:rPr lang="en-US" sz="2000">
                <a:solidFill>
                  <a:schemeClr val="bg1"/>
                </a:solidFill>
                <a:ea typeface="+mn-lt"/>
                <a:cs typeface="+mn-lt"/>
              </a:rPr>
              <a:t>(one-tailed test) </a:t>
            </a:r>
            <a:endParaRPr lang="en-US">
              <a:solidFill>
                <a:schemeClr val="bg1"/>
              </a:solidFill>
              <a:cs typeface="Calibri"/>
            </a:endParaRPr>
          </a:p>
          <a:p>
            <a:pPr marL="0" indent="0">
              <a:lnSpc>
                <a:spcPct val="100000"/>
              </a:lnSpc>
              <a:buNone/>
            </a:pPr>
            <a:endParaRPr lang="en-US" sz="2000" dirty="0">
              <a:solidFill>
                <a:schemeClr val="bg1"/>
              </a:solidFill>
              <a:cs typeface="Calibri" panose="020F0502020204030204"/>
            </a:endParaRPr>
          </a:p>
          <a:p>
            <a:pPr marL="457200" lvl="1" indent="0">
              <a:lnSpc>
                <a:spcPct val="100000"/>
              </a:lnSpc>
              <a:spcBef>
                <a:spcPts val="1000"/>
              </a:spcBef>
              <a:buNone/>
            </a:pPr>
            <a:endParaRPr lang="en-US" sz="2000" dirty="0">
              <a:solidFill>
                <a:schemeClr val="bg1"/>
              </a:solidFill>
              <a:ea typeface="+mn-lt"/>
              <a:cs typeface="+mn-lt"/>
            </a:endParaRPr>
          </a:p>
        </p:txBody>
      </p:sp>
      <p:pic>
        <p:nvPicPr>
          <p:cNvPr id="6" name="Picture 6" descr="Diagram&#10;&#10;Description automatically generated">
            <a:extLst>
              <a:ext uri="{FF2B5EF4-FFF2-40B4-BE49-F238E27FC236}">
                <a16:creationId xmlns:a16="http://schemas.microsoft.com/office/drawing/2014/main" id="{067E1BAD-D949-4786-B14A-E7FEB97203E3}"/>
              </a:ext>
            </a:extLst>
          </p:cNvPr>
          <p:cNvPicPr>
            <a:picLocks noChangeAspect="1"/>
          </p:cNvPicPr>
          <p:nvPr/>
        </p:nvPicPr>
        <p:blipFill>
          <a:blip r:embed="rId2"/>
          <a:stretch>
            <a:fillRect/>
          </a:stretch>
        </p:blipFill>
        <p:spPr>
          <a:xfrm>
            <a:off x="5194771" y="1829953"/>
            <a:ext cx="6158088" cy="4270538"/>
          </a:xfrm>
          <a:prstGeom prst="rect">
            <a:avLst/>
          </a:prstGeom>
        </p:spPr>
      </p:pic>
      <p:sp>
        <p:nvSpPr>
          <p:cNvPr id="7" name="TextBox 6">
            <a:extLst>
              <a:ext uri="{FF2B5EF4-FFF2-40B4-BE49-F238E27FC236}">
                <a16:creationId xmlns:a16="http://schemas.microsoft.com/office/drawing/2014/main" id="{648B365E-0E43-4AC2-BAFF-06EB5F500E83}"/>
              </a:ext>
            </a:extLst>
          </p:cNvPr>
          <p:cNvSpPr txBox="1"/>
          <p:nvPr/>
        </p:nvSpPr>
        <p:spPr>
          <a:xfrm>
            <a:off x="180622" y="4592696"/>
            <a:ext cx="4728163" cy="15799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b="1">
                <a:solidFill>
                  <a:schemeClr val="bg1"/>
                </a:solidFill>
              </a:rPr>
              <a:t>Step 3</a:t>
            </a:r>
            <a:r>
              <a:rPr lang="en-US" sz="2000">
                <a:solidFill>
                  <a:schemeClr val="bg1"/>
                </a:solidFill>
              </a:rPr>
              <a:t>: State </a:t>
            </a:r>
            <a:r>
              <a:rPr lang="en-US" sz="2000" b="1" i="1">
                <a:solidFill>
                  <a:schemeClr val="bg1"/>
                </a:solidFill>
              </a:rPr>
              <a:t>α</a:t>
            </a:r>
            <a:r>
              <a:rPr lang="en-US" sz="2000">
                <a:solidFill>
                  <a:schemeClr val="bg1"/>
                </a:solidFill>
              </a:rPr>
              <a:t>. </a:t>
            </a:r>
            <a:endParaRPr lang="en-US" sz="2000">
              <a:solidFill>
                <a:schemeClr val="bg1"/>
              </a:solidFill>
              <a:ea typeface="+mn-lt"/>
              <a:cs typeface="+mn-lt"/>
            </a:endParaRPr>
          </a:p>
          <a:p>
            <a:pPr>
              <a:spcBef>
                <a:spcPts val="1000"/>
              </a:spcBef>
            </a:pPr>
            <a:r>
              <a:rPr lang="en-US" sz="2000" b="1">
                <a:solidFill>
                  <a:schemeClr val="bg1"/>
                </a:solidFill>
              </a:rPr>
              <a:t>Step 4</a:t>
            </a:r>
            <a:r>
              <a:rPr lang="en-US" sz="2000">
                <a:solidFill>
                  <a:schemeClr val="bg1"/>
                </a:solidFill>
              </a:rPr>
              <a:t>: Determine Rejection Region. </a:t>
            </a:r>
            <a:endParaRPr lang="en-US" sz="2000">
              <a:solidFill>
                <a:schemeClr val="bg1"/>
              </a:solidFill>
              <a:ea typeface="+mn-lt"/>
              <a:cs typeface="+mn-lt"/>
            </a:endParaRPr>
          </a:p>
          <a:p>
            <a:pPr>
              <a:spcBef>
                <a:spcPts val="1000"/>
              </a:spcBef>
            </a:pPr>
            <a:r>
              <a:rPr lang="en-US" sz="2000">
                <a:solidFill>
                  <a:schemeClr val="bg1"/>
                </a:solidFill>
              </a:rPr>
              <a:t>We have two possibilities here depending on </a:t>
            </a:r>
            <a:r>
              <a:rPr lang="en-US" sz="2000" dirty="0">
                <a:solidFill>
                  <a:schemeClr val="bg1"/>
                </a:solidFill>
              </a:rPr>
              <a:t>the data given </a:t>
            </a:r>
            <a:endParaRPr lang="en-US" sz="2000" dirty="0">
              <a:solidFill>
                <a:schemeClr val="bg1"/>
              </a:solidFill>
              <a:cs typeface="Calibri"/>
            </a:endParaRPr>
          </a:p>
        </p:txBody>
      </p:sp>
    </p:spTree>
    <p:extLst>
      <p:ext uri="{BB962C8B-B14F-4D97-AF65-F5344CB8AC3E}">
        <p14:creationId xmlns:p14="http://schemas.microsoft.com/office/powerpoint/2010/main" val="43748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fade">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fade">
                                      <p:cBhvr>
                                        <p:cTn id="5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8FC8-6A05-4289-9FD6-EB6E4DC87EB4}"/>
              </a:ext>
            </a:extLst>
          </p:cNvPr>
          <p:cNvSpPr>
            <a:spLocks noGrp="1"/>
          </p:cNvSpPr>
          <p:nvPr>
            <p:ph type="title"/>
          </p:nvPr>
        </p:nvSpPr>
        <p:spPr/>
        <p:txBody>
          <a:bodyPr>
            <a:normAutofit/>
          </a:bodyPr>
          <a:lstStyle/>
          <a:p>
            <a:pPr algn="ctr"/>
            <a:r>
              <a:rPr lang="en-US">
                <a:solidFill>
                  <a:srgbClr val="FFC000"/>
                </a:solidFill>
                <a:cs typeface="Calibri Light"/>
              </a:rPr>
              <a:t>Hypothesis testing for population </a:t>
            </a:r>
            <a:br>
              <a:rPr lang="en-US" dirty="0">
                <a:solidFill>
                  <a:srgbClr val="FFC000"/>
                </a:solidFill>
                <a:cs typeface="Calibri Light"/>
              </a:rPr>
            </a:br>
            <a:r>
              <a:rPr lang="en-US">
                <a:solidFill>
                  <a:srgbClr val="FFC000"/>
                </a:solidFill>
                <a:cs typeface="Calibri Light"/>
              </a:rPr>
              <a:t>mean (critical value approach)</a:t>
            </a:r>
            <a:endParaRPr lang="en-US">
              <a:cs typeface="Calibri Light" panose="020F0302020204030204"/>
            </a:endParaRPr>
          </a:p>
        </p:txBody>
      </p:sp>
      <p:sp>
        <p:nvSpPr>
          <p:cNvPr id="3" name="Content Placeholder 2">
            <a:extLst>
              <a:ext uri="{FF2B5EF4-FFF2-40B4-BE49-F238E27FC236}">
                <a16:creationId xmlns:a16="http://schemas.microsoft.com/office/drawing/2014/main" id="{38A84C6E-BFD0-4E97-9207-796377DCFD7D}"/>
              </a:ext>
            </a:extLst>
          </p:cNvPr>
          <p:cNvSpPr>
            <a:spLocks noGrp="1"/>
          </p:cNvSpPr>
          <p:nvPr>
            <p:ph idx="1"/>
          </p:nvPr>
        </p:nvSpPr>
        <p:spPr>
          <a:xfrm>
            <a:off x="838200" y="1825625"/>
            <a:ext cx="5106341" cy="4351338"/>
          </a:xfrm>
        </p:spPr>
        <p:txBody>
          <a:bodyPr vert="horz" lIns="91440" tIns="45720" rIns="91440" bIns="45720" rtlCol="0" anchor="t">
            <a:normAutofit/>
          </a:bodyPr>
          <a:lstStyle/>
          <a:p>
            <a:pPr marL="0" indent="0">
              <a:buNone/>
            </a:pPr>
            <a:r>
              <a:rPr lang="en-US" sz="2000">
                <a:solidFill>
                  <a:schemeClr val="bg1"/>
                </a:solidFill>
                <a:ea typeface="+mn-lt"/>
                <a:cs typeface="+mn-lt"/>
              </a:rPr>
              <a:t>Use when </a:t>
            </a:r>
            <a:r>
              <a:rPr lang="en-US" sz="2000" b="1" i="1">
                <a:solidFill>
                  <a:schemeClr val="bg1"/>
                </a:solidFill>
                <a:ea typeface="+mn-lt"/>
                <a:cs typeface="+mn-lt"/>
              </a:rPr>
              <a:t>σ</a:t>
            </a:r>
            <a:r>
              <a:rPr lang="en-US" sz="2000">
                <a:solidFill>
                  <a:schemeClr val="bg1"/>
                </a:solidFill>
                <a:ea typeface="+mn-lt"/>
                <a:cs typeface="+mn-lt"/>
              </a:rPr>
              <a:t> is known</a:t>
            </a:r>
            <a:endParaRPr lang="en-US" sz="2000" dirty="0">
              <a:solidFill>
                <a:schemeClr val="bg1"/>
              </a:solidFill>
              <a:ea typeface="+mn-lt"/>
              <a:cs typeface="+mn-lt"/>
            </a:endParaRPr>
          </a:p>
          <a:p>
            <a:pPr marL="0" indent="0">
              <a:buNone/>
            </a:pPr>
            <a:endParaRPr lang="en-US" sz="2000" dirty="0">
              <a:solidFill>
                <a:schemeClr val="bg1"/>
              </a:solidFill>
              <a:cs typeface="Calibri"/>
            </a:endParaRPr>
          </a:p>
          <a:p>
            <a:pPr marL="0" indent="0">
              <a:buNone/>
            </a:pPr>
            <a:r>
              <a:rPr lang="en-US" sz="2000">
                <a:solidFill>
                  <a:schemeClr val="bg1"/>
                </a:solidFill>
                <a:ea typeface="+mn-lt"/>
                <a:cs typeface="+mn-lt"/>
              </a:rPr>
              <a:t>Use critical value(z) table </a:t>
            </a:r>
            <a:endParaRPr lang="en-US" sz="2000" baseline="-25000">
              <a:solidFill>
                <a:schemeClr val="bg1"/>
              </a:solidFill>
              <a:ea typeface="+mn-lt"/>
              <a:cs typeface="+mn-lt"/>
            </a:endParaRPr>
          </a:p>
          <a:p>
            <a:pPr marL="0" indent="0">
              <a:buNone/>
            </a:pPr>
            <a:r>
              <a:rPr lang="en-US" sz="2000">
                <a:solidFill>
                  <a:schemeClr val="bg1"/>
                </a:solidFill>
                <a:ea typeface="+mn-lt"/>
                <a:cs typeface="+mn-lt"/>
              </a:rPr>
              <a:t>two-tailed (≠) :</a:t>
            </a:r>
            <a:r>
              <a:rPr lang="en-US" sz="2000" i="1" dirty="0">
                <a:solidFill>
                  <a:schemeClr val="bg1"/>
                </a:solidFill>
                <a:ea typeface="+mn-lt"/>
                <a:cs typeface="+mn-lt"/>
              </a:rPr>
              <a:t> </a:t>
            </a:r>
            <a:r>
              <a:rPr lang="en-US" sz="2000" b="1" i="1">
                <a:solidFill>
                  <a:schemeClr val="bg1"/>
                </a:solidFill>
                <a:ea typeface="+mn-lt"/>
                <a:cs typeface="+mn-lt"/>
              </a:rPr>
              <a:t>Reject H</a:t>
            </a:r>
            <a:r>
              <a:rPr lang="en-US" sz="2000" b="1" i="1" baseline="-25000">
                <a:solidFill>
                  <a:schemeClr val="bg1"/>
                </a:solidFill>
                <a:ea typeface="+mn-lt"/>
                <a:cs typeface="+mn-lt"/>
              </a:rPr>
              <a:t>0</a:t>
            </a:r>
            <a:r>
              <a:rPr lang="en-US" sz="2000" b="1" i="1">
                <a:solidFill>
                  <a:schemeClr val="bg1"/>
                </a:solidFill>
                <a:ea typeface="+mn-lt"/>
                <a:cs typeface="+mn-lt"/>
              </a:rPr>
              <a:t> if z &gt; z</a:t>
            </a:r>
            <a:r>
              <a:rPr lang="en-US" sz="2000" b="1" i="1" baseline="-25000">
                <a:solidFill>
                  <a:schemeClr val="bg1"/>
                </a:solidFill>
                <a:ea typeface="+mn-lt"/>
                <a:cs typeface="+mn-lt"/>
              </a:rPr>
              <a:t>α/2</a:t>
            </a:r>
            <a:r>
              <a:rPr lang="en-US" sz="2000" b="1" i="1">
                <a:solidFill>
                  <a:schemeClr val="bg1"/>
                </a:solidFill>
                <a:ea typeface="+mn-lt"/>
                <a:cs typeface="+mn-lt"/>
              </a:rPr>
              <a:t> or z &lt; -z</a:t>
            </a:r>
            <a:r>
              <a:rPr lang="en-US" sz="2000" b="1" i="1" baseline="-25000">
                <a:solidFill>
                  <a:schemeClr val="bg1"/>
                </a:solidFill>
                <a:ea typeface="+mn-lt"/>
                <a:cs typeface="+mn-lt"/>
              </a:rPr>
              <a:t>α/2</a:t>
            </a:r>
            <a:endParaRPr lang="en-US" sz="2000" b="1" i="1" baseline="-25000">
              <a:solidFill>
                <a:schemeClr val="bg1"/>
              </a:solidFill>
              <a:cs typeface="Calibri"/>
            </a:endParaRPr>
          </a:p>
          <a:p>
            <a:pPr marL="0" indent="0">
              <a:buNone/>
            </a:pPr>
            <a:r>
              <a:rPr lang="en-US" sz="2000">
                <a:solidFill>
                  <a:schemeClr val="bg1"/>
                </a:solidFill>
                <a:ea typeface="+mn-lt"/>
                <a:cs typeface="+mn-lt"/>
              </a:rPr>
              <a:t>one-tailed (&gt;) : </a:t>
            </a:r>
            <a:r>
              <a:rPr lang="en-US" sz="2000" b="1" i="1">
                <a:solidFill>
                  <a:schemeClr val="bg1"/>
                </a:solidFill>
                <a:ea typeface="+mn-lt"/>
                <a:cs typeface="+mn-lt"/>
              </a:rPr>
              <a:t>Reject H</a:t>
            </a:r>
            <a:r>
              <a:rPr lang="en-US" sz="2000" b="1" i="1" baseline="-25000">
                <a:solidFill>
                  <a:schemeClr val="bg1"/>
                </a:solidFill>
                <a:ea typeface="+mn-lt"/>
                <a:cs typeface="+mn-lt"/>
              </a:rPr>
              <a:t>0</a:t>
            </a:r>
            <a:r>
              <a:rPr lang="en-US" sz="2000" b="1" i="1">
                <a:solidFill>
                  <a:schemeClr val="bg1"/>
                </a:solidFill>
                <a:ea typeface="+mn-lt"/>
                <a:cs typeface="+mn-lt"/>
              </a:rPr>
              <a:t> if z &gt; z</a:t>
            </a:r>
            <a:r>
              <a:rPr lang="en-US" sz="2000" b="1" i="1" baseline="-25000">
                <a:solidFill>
                  <a:schemeClr val="bg1"/>
                </a:solidFill>
                <a:ea typeface="+mn-lt"/>
                <a:cs typeface="+mn-lt"/>
              </a:rPr>
              <a:t>α</a:t>
            </a:r>
          </a:p>
          <a:p>
            <a:pPr marL="0" indent="0">
              <a:buNone/>
            </a:pPr>
            <a:r>
              <a:rPr lang="en-US" sz="2000">
                <a:solidFill>
                  <a:schemeClr val="bg1"/>
                </a:solidFill>
                <a:ea typeface="+mn-lt"/>
                <a:cs typeface="+mn-lt"/>
              </a:rPr>
              <a:t>one-tailed (&lt;) :</a:t>
            </a:r>
            <a:r>
              <a:rPr lang="en-US" sz="2000" b="1" i="1">
                <a:solidFill>
                  <a:schemeClr val="bg1"/>
                </a:solidFill>
                <a:ea typeface="+mn-lt"/>
                <a:cs typeface="+mn-lt"/>
              </a:rPr>
              <a:t> Reject H</a:t>
            </a:r>
            <a:r>
              <a:rPr lang="en-US" sz="2000" b="1" i="1" baseline="-25000">
                <a:solidFill>
                  <a:schemeClr val="bg1"/>
                </a:solidFill>
                <a:ea typeface="+mn-lt"/>
                <a:cs typeface="+mn-lt"/>
              </a:rPr>
              <a:t>0</a:t>
            </a:r>
            <a:r>
              <a:rPr lang="en-US" sz="2000" b="1" i="1">
                <a:solidFill>
                  <a:schemeClr val="bg1"/>
                </a:solidFill>
                <a:ea typeface="+mn-lt"/>
                <a:cs typeface="+mn-lt"/>
              </a:rPr>
              <a:t> if z &lt; z</a:t>
            </a:r>
            <a:r>
              <a:rPr lang="en-US" sz="2000" b="1" i="1" baseline="-25000">
                <a:solidFill>
                  <a:schemeClr val="bg1"/>
                </a:solidFill>
                <a:ea typeface="+mn-lt"/>
                <a:cs typeface="+mn-lt"/>
              </a:rPr>
              <a:t>α</a:t>
            </a:r>
            <a:endParaRPr lang="en-US" sz="2000" b="1" i="1" baseline="-25000">
              <a:solidFill>
                <a:schemeClr val="bg1"/>
              </a:solidFill>
              <a:cs typeface="Calibri"/>
            </a:endParaRPr>
          </a:p>
          <a:p>
            <a:pPr marL="0" indent="0">
              <a:buNone/>
            </a:pPr>
            <a:endParaRPr lang="en-US" sz="2000" dirty="0">
              <a:solidFill>
                <a:schemeClr val="bg1"/>
              </a:solidFill>
              <a:ea typeface="+mn-lt"/>
              <a:cs typeface="+mn-lt"/>
            </a:endParaRPr>
          </a:p>
          <a:p>
            <a:pPr marL="0" indent="0">
              <a:buNone/>
            </a:pPr>
            <a:r>
              <a:rPr lang="en-US" sz="2000" b="1">
                <a:solidFill>
                  <a:schemeClr val="bg1"/>
                </a:solidFill>
                <a:ea typeface="+mn-lt"/>
                <a:cs typeface="+mn-lt"/>
              </a:rPr>
              <a:t>Step 5</a:t>
            </a:r>
            <a:r>
              <a:rPr lang="en-US" sz="2000">
                <a:solidFill>
                  <a:schemeClr val="bg1"/>
                </a:solidFill>
                <a:ea typeface="+mn-lt"/>
                <a:cs typeface="+mn-lt"/>
              </a:rPr>
              <a:t>: Calculate the test statistic: </a:t>
            </a:r>
            <a:endParaRPr lang="en-US" sz="2000" dirty="0">
              <a:solidFill>
                <a:schemeClr val="bg1"/>
              </a:solidFill>
              <a:ea typeface="+mn-lt"/>
              <a:cs typeface="+mn-lt"/>
            </a:endParaRPr>
          </a:p>
          <a:p>
            <a:pPr marL="0" indent="0">
              <a:buNone/>
            </a:pPr>
            <a:r>
              <a:rPr lang="en-US" sz="2000" dirty="0">
                <a:solidFill>
                  <a:schemeClr val="bg1"/>
                </a:solidFill>
                <a:ea typeface="+mn-lt"/>
                <a:cs typeface="+mn-lt"/>
              </a:rPr>
              <a:t>                 </a:t>
            </a:r>
            <a:r>
              <a:rPr lang="en-US" sz="2000" b="1" i="1">
                <a:solidFill>
                  <a:schemeClr val="bg1"/>
                </a:solidFill>
                <a:ea typeface="+mn-lt"/>
                <a:cs typeface="+mn-lt"/>
              </a:rPr>
              <a:t>z = (x̅ − μ)</a:t>
            </a:r>
          </a:p>
          <a:p>
            <a:pPr marL="0" indent="0">
              <a:buNone/>
            </a:pPr>
            <a:endParaRPr lang="en-US" sz="2000" dirty="0">
              <a:solidFill>
                <a:schemeClr val="bg1"/>
              </a:solidFill>
              <a:cs typeface="Calibri"/>
            </a:endParaRPr>
          </a:p>
          <a:p>
            <a:pPr marL="0" indent="0">
              <a:buNone/>
            </a:pPr>
            <a:endParaRPr lang="en-US" sz="2000" dirty="0">
              <a:solidFill>
                <a:schemeClr val="bg1"/>
              </a:solidFill>
              <a:cs typeface="Calibri"/>
            </a:endParaRPr>
          </a:p>
        </p:txBody>
      </p:sp>
      <p:sp>
        <p:nvSpPr>
          <p:cNvPr id="5" name="Content Placeholder 2">
            <a:extLst>
              <a:ext uri="{FF2B5EF4-FFF2-40B4-BE49-F238E27FC236}">
                <a16:creationId xmlns:a16="http://schemas.microsoft.com/office/drawing/2014/main" id="{07E1D9BB-F02B-4787-AEFB-458123D96A73}"/>
              </a:ext>
            </a:extLst>
          </p:cNvPr>
          <p:cNvSpPr txBox="1">
            <a:spLocks/>
          </p:cNvSpPr>
          <p:nvPr/>
        </p:nvSpPr>
        <p:spPr>
          <a:xfrm>
            <a:off x="6249341" y="1827506"/>
            <a:ext cx="5106341"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bg1"/>
                </a:solidFill>
                <a:ea typeface="+mn-lt"/>
                <a:cs typeface="+mn-lt"/>
              </a:rPr>
              <a:t>Use when </a:t>
            </a:r>
            <a:r>
              <a:rPr lang="en-US" sz="2000" b="1" i="1">
                <a:solidFill>
                  <a:schemeClr val="bg1"/>
                </a:solidFill>
                <a:ea typeface="+mn-lt"/>
                <a:cs typeface="+mn-lt"/>
              </a:rPr>
              <a:t>σ</a:t>
            </a:r>
            <a:r>
              <a:rPr lang="en-US" sz="2000">
                <a:solidFill>
                  <a:schemeClr val="bg1"/>
                </a:solidFill>
                <a:ea typeface="+mn-lt"/>
                <a:cs typeface="+mn-lt"/>
              </a:rPr>
              <a:t> is unknown</a:t>
            </a:r>
            <a:endParaRPr lang="en-US" sz="2000" dirty="0">
              <a:solidFill>
                <a:schemeClr val="bg1"/>
              </a:solidFill>
              <a:ea typeface="+mn-lt"/>
              <a:cs typeface="+mn-lt"/>
            </a:endParaRPr>
          </a:p>
          <a:p>
            <a:pPr marL="0" indent="0">
              <a:buNone/>
            </a:pPr>
            <a:endParaRPr lang="en-US" sz="2000" dirty="0">
              <a:solidFill>
                <a:schemeClr val="bg1"/>
              </a:solidFill>
              <a:cs typeface="Calibri"/>
            </a:endParaRPr>
          </a:p>
          <a:p>
            <a:pPr marL="0" indent="0">
              <a:buNone/>
            </a:pPr>
            <a:r>
              <a:rPr lang="en-US" sz="2000">
                <a:solidFill>
                  <a:schemeClr val="bg1"/>
                </a:solidFill>
                <a:ea typeface="+mn-lt"/>
                <a:cs typeface="+mn-lt"/>
              </a:rPr>
              <a:t>Use critical value(t) table using </a:t>
            </a:r>
            <a:r>
              <a:rPr lang="en-US" sz="2000" b="1" i="1">
                <a:solidFill>
                  <a:schemeClr val="bg1"/>
                </a:solidFill>
                <a:ea typeface="+mn-lt"/>
                <a:cs typeface="+mn-lt"/>
              </a:rPr>
              <a:t>df = n - 1</a:t>
            </a:r>
          </a:p>
          <a:p>
            <a:pPr marL="0" indent="0">
              <a:buNone/>
            </a:pPr>
            <a:r>
              <a:rPr lang="en-US" sz="2000">
                <a:solidFill>
                  <a:schemeClr val="bg1"/>
                </a:solidFill>
                <a:ea typeface="+mn-lt"/>
                <a:cs typeface="+mn-lt"/>
              </a:rPr>
              <a:t>two-tailed (≠):</a:t>
            </a:r>
            <a:r>
              <a:rPr lang="en-US" sz="2000" b="1">
                <a:solidFill>
                  <a:schemeClr val="bg1"/>
                </a:solidFill>
                <a:ea typeface="+mn-lt"/>
                <a:cs typeface="+mn-lt"/>
              </a:rPr>
              <a:t> </a:t>
            </a:r>
            <a:r>
              <a:rPr lang="en-US" sz="2000" b="1" i="1">
                <a:solidFill>
                  <a:schemeClr val="bg1"/>
                </a:solidFill>
                <a:ea typeface="+mn-lt"/>
                <a:cs typeface="+mn-lt"/>
              </a:rPr>
              <a:t>Reject H</a:t>
            </a:r>
            <a:r>
              <a:rPr lang="en-US" sz="2000" b="1" i="1" baseline="-25000">
                <a:solidFill>
                  <a:schemeClr val="bg1"/>
                </a:solidFill>
                <a:ea typeface="+mn-lt"/>
                <a:cs typeface="+mn-lt"/>
              </a:rPr>
              <a:t>0</a:t>
            </a:r>
            <a:r>
              <a:rPr lang="en-US" sz="2000" b="1" i="1">
                <a:solidFill>
                  <a:schemeClr val="bg1"/>
                </a:solidFill>
                <a:ea typeface="+mn-lt"/>
                <a:cs typeface="+mn-lt"/>
              </a:rPr>
              <a:t> if t &gt; t</a:t>
            </a:r>
            <a:r>
              <a:rPr lang="en-US" sz="2000" b="1" i="1" baseline="-25000">
                <a:solidFill>
                  <a:schemeClr val="bg1"/>
                </a:solidFill>
                <a:ea typeface="+mn-lt"/>
                <a:cs typeface="+mn-lt"/>
              </a:rPr>
              <a:t>α/2</a:t>
            </a:r>
            <a:r>
              <a:rPr lang="en-US" sz="2000" b="1" i="1">
                <a:solidFill>
                  <a:schemeClr val="bg1"/>
                </a:solidFill>
                <a:ea typeface="+mn-lt"/>
                <a:cs typeface="+mn-lt"/>
              </a:rPr>
              <a:t> or t &lt; -t</a:t>
            </a:r>
            <a:r>
              <a:rPr lang="en-US" sz="2000" b="1" i="1" baseline="-25000">
                <a:solidFill>
                  <a:schemeClr val="bg1"/>
                </a:solidFill>
                <a:ea typeface="+mn-lt"/>
                <a:cs typeface="+mn-lt"/>
              </a:rPr>
              <a:t>α/2</a:t>
            </a:r>
            <a:endParaRPr lang="en-US" sz="2000" b="1" i="1">
              <a:solidFill>
                <a:schemeClr val="bg1"/>
              </a:solidFill>
              <a:cs typeface="Calibri"/>
            </a:endParaRPr>
          </a:p>
          <a:p>
            <a:pPr marL="0" indent="0">
              <a:buNone/>
            </a:pPr>
            <a:r>
              <a:rPr lang="en-US" sz="2000">
                <a:solidFill>
                  <a:schemeClr val="bg1"/>
                </a:solidFill>
                <a:cs typeface="Calibri"/>
              </a:rPr>
              <a:t>one-tailed (&gt;): </a:t>
            </a:r>
            <a:r>
              <a:rPr lang="en-US" sz="2000" b="1" i="1">
                <a:solidFill>
                  <a:schemeClr val="bg1"/>
                </a:solidFill>
                <a:cs typeface="Calibri"/>
              </a:rPr>
              <a:t>Reject H</a:t>
            </a:r>
            <a:r>
              <a:rPr lang="en-US" sz="2000" b="1" i="1" baseline="-25000">
                <a:solidFill>
                  <a:schemeClr val="bg1"/>
                </a:solidFill>
                <a:cs typeface="Calibri"/>
              </a:rPr>
              <a:t>0</a:t>
            </a:r>
            <a:r>
              <a:rPr lang="en-US" sz="2000" b="1" i="1">
                <a:solidFill>
                  <a:schemeClr val="bg1"/>
                </a:solidFill>
                <a:cs typeface="Calibri"/>
              </a:rPr>
              <a:t> if t &gt; t</a:t>
            </a:r>
            <a:r>
              <a:rPr lang="en-US" sz="2000" b="1" i="1" baseline="-25000">
                <a:solidFill>
                  <a:schemeClr val="bg1"/>
                </a:solidFill>
                <a:cs typeface="Calibri"/>
              </a:rPr>
              <a:t>α </a:t>
            </a:r>
            <a:r>
              <a:rPr lang="en-US" sz="2000" b="1" baseline="-25000">
                <a:solidFill>
                  <a:schemeClr val="bg1"/>
                </a:solidFill>
                <a:cs typeface="Calibri"/>
              </a:rPr>
              <a:t> </a:t>
            </a:r>
          </a:p>
          <a:p>
            <a:pPr marL="0" indent="0">
              <a:buNone/>
            </a:pPr>
            <a:r>
              <a:rPr lang="en-US" sz="2000">
                <a:solidFill>
                  <a:schemeClr val="bg1"/>
                </a:solidFill>
                <a:ea typeface="+mn-lt"/>
                <a:cs typeface="+mn-lt"/>
              </a:rPr>
              <a:t>one-tailed (&lt;):</a:t>
            </a:r>
            <a:r>
              <a:rPr lang="en-US" sz="2000" i="1" dirty="0">
                <a:solidFill>
                  <a:schemeClr val="bg1"/>
                </a:solidFill>
                <a:ea typeface="+mn-lt"/>
                <a:cs typeface="+mn-lt"/>
              </a:rPr>
              <a:t> </a:t>
            </a:r>
            <a:r>
              <a:rPr lang="en-US" sz="2000" b="1" i="1">
                <a:solidFill>
                  <a:schemeClr val="bg1"/>
                </a:solidFill>
                <a:ea typeface="+mn-lt"/>
                <a:cs typeface="+mn-lt"/>
              </a:rPr>
              <a:t>Reject H</a:t>
            </a:r>
            <a:r>
              <a:rPr lang="en-US" sz="2000" b="1" i="1" baseline="-25000">
                <a:solidFill>
                  <a:schemeClr val="bg1"/>
                </a:solidFill>
                <a:ea typeface="+mn-lt"/>
                <a:cs typeface="+mn-lt"/>
              </a:rPr>
              <a:t>0</a:t>
            </a:r>
            <a:r>
              <a:rPr lang="en-US" sz="2000" b="1" i="1">
                <a:solidFill>
                  <a:schemeClr val="bg1"/>
                </a:solidFill>
                <a:ea typeface="+mn-lt"/>
                <a:cs typeface="+mn-lt"/>
              </a:rPr>
              <a:t> if t &lt; − t</a:t>
            </a:r>
            <a:r>
              <a:rPr lang="en-US" sz="2000" b="1" i="1" baseline="-25000">
                <a:solidFill>
                  <a:schemeClr val="bg1"/>
                </a:solidFill>
                <a:ea typeface="+mn-lt"/>
                <a:cs typeface="+mn-lt"/>
              </a:rPr>
              <a:t>α</a:t>
            </a:r>
          </a:p>
          <a:p>
            <a:pPr marL="0" indent="0">
              <a:buNone/>
            </a:pPr>
            <a:endParaRPr lang="en-US" sz="2000" dirty="0">
              <a:solidFill>
                <a:schemeClr val="bg1"/>
              </a:solidFill>
              <a:ea typeface="+mn-lt"/>
              <a:cs typeface="+mn-lt"/>
            </a:endParaRPr>
          </a:p>
          <a:p>
            <a:pPr marL="0" indent="0">
              <a:buNone/>
            </a:pPr>
            <a:r>
              <a:rPr lang="en-US" sz="2000" b="1">
                <a:solidFill>
                  <a:schemeClr val="bg1"/>
                </a:solidFill>
                <a:ea typeface="+mn-lt"/>
                <a:cs typeface="+mn-lt"/>
              </a:rPr>
              <a:t>Step 5</a:t>
            </a:r>
            <a:r>
              <a:rPr lang="en-US" sz="2000">
                <a:solidFill>
                  <a:schemeClr val="bg1"/>
                </a:solidFill>
                <a:ea typeface="+mn-lt"/>
                <a:cs typeface="+mn-lt"/>
              </a:rPr>
              <a:t>: Calculate the test statistic: </a:t>
            </a:r>
            <a:endParaRPr lang="en-US" sz="2000" dirty="0">
              <a:solidFill>
                <a:schemeClr val="bg1"/>
              </a:solidFill>
              <a:cs typeface="Calibri"/>
            </a:endParaRPr>
          </a:p>
          <a:p>
            <a:pPr marL="0" indent="0">
              <a:buNone/>
            </a:pPr>
            <a:r>
              <a:rPr lang="en-US" sz="2000" dirty="0">
                <a:solidFill>
                  <a:schemeClr val="bg1"/>
                </a:solidFill>
                <a:ea typeface="+mn-lt"/>
                <a:cs typeface="+mn-lt"/>
              </a:rPr>
              <a:t>                  </a:t>
            </a:r>
            <a:r>
              <a:rPr lang="en-US" sz="2000" i="1" dirty="0">
                <a:solidFill>
                  <a:schemeClr val="bg1"/>
                </a:solidFill>
                <a:ea typeface="+mn-lt"/>
                <a:cs typeface="+mn-lt"/>
              </a:rPr>
              <a:t> </a:t>
            </a:r>
            <a:r>
              <a:rPr lang="en-US" sz="2000" b="1" i="1">
                <a:solidFill>
                  <a:schemeClr val="bg1"/>
                </a:solidFill>
                <a:ea typeface="+mn-lt"/>
                <a:cs typeface="+mn-lt"/>
              </a:rPr>
              <a:t>t =   (x̅ − μ)</a:t>
            </a:r>
            <a:endParaRPr lang="en-US" sz="2000" b="1" i="1">
              <a:solidFill>
                <a:schemeClr val="bg1"/>
              </a:solidFill>
              <a:cs typeface="Calibri"/>
            </a:endParaRPr>
          </a:p>
        </p:txBody>
      </p:sp>
      <p:sp>
        <p:nvSpPr>
          <p:cNvPr id="7" name="TextBox 6">
            <a:extLst>
              <a:ext uri="{FF2B5EF4-FFF2-40B4-BE49-F238E27FC236}">
                <a16:creationId xmlns:a16="http://schemas.microsoft.com/office/drawing/2014/main" id="{5C8F1BDE-BA4A-44A0-BC98-5DD0A80D060B}"/>
              </a:ext>
            </a:extLst>
          </p:cNvPr>
          <p:cNvSpPr txBox="1"/>
          <p:nvPr/>
        </p:nvSpPr>
        <p:spPr>
          <a:xfrm>
            <a:off x="2174993" y="5429956"/>
            <a:ext cx="289371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a:solidFill>
                  <a:schemeClr val="bg1"/>
                </a:solidFill>
              </a:rPr>
              <a:t>(σ/√n)</a:t>
            </a:r>
            <a:endParaRPr lang="en-US" sz="2000" b="1" i="1">
              <a:solidFill>
                <a:schemeClr val="bg1"/>
              </a:solidFill>
              <a:cs typeface="Calibri"/>
            </a:endParaRPr>
          </a:p>
        </p:txBody>
      </p:sp>
      <p:sp>
        <p:nvSpPr>
          <p:cNvPr id="8" name="TextBox 7">
            <a:extLst>
              <a:ext uri="{FF2B5EF4-FFF2-40B4-BE49-F238E27FC236}">
                <a16:creationId xmlns:a16="http://schemas.microsoft.com/office/drawing/2014/main" id="{86980BA8-2D62-4F1B-BB83-2C7927B5C8FC}"/>
              </a:ext>
            </a:extLst>
          </p:cNvPr>
          <p:cNvSpPr txBox="1"/>
          <p:nvPr/>
        </p:nvSpPr>
        <p:spPr>
          <a:xfrm>
            <a:off x="2176756" y="51118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a:t>
            </a:r>
            <a:endParaRPr lang="en-US">
              <a:solidFill>
                <a:schemeClr val="bg1"/>
              </a:solidFill>
              <a:cs typeface="Calibri"/>
            </a:endParaRPr>
          </a:p>
        </p:txBody>
      </p:sp>
      <p:sp>
        <p:nvSpPr>
          <p:cNvPr id="10" name="TextBox 9">
            <a:extLst>
              <a:ext uri="{FF2B5EF4-FFF2-40B4-BE49-F238E27FC236}">
                <a16:creationId xmlns:a16="http://schemas.microsoft.com/office/drawing/2014/main" id="{F07CE182-D0A4-4A5C-BE58-8A3F8B7F5F3E}"/>
              </a:ext>
            </a:extLst>
          </p:cNvPr>
          <p:cNvSpPr txBox="1"/>
          <p:nvPr/>
        </p:nvSpPr>
        <p:spPr>
          <a:xfrm>
            <a:off x="7783571" y="51118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______</a:t>
            </a:r>
            <a:endParaRPr lang="en-US">
              <a:solidFill>
                <a:schemeClr val="bg1"/>
              </a:solidFill>
              <a:cs typeface="Calibri"/>
            </a:endParaRPr>
          </a:p>
        </p:txBody>
      </p:sp>
      <p:sp>
        <p:nvSpPr>
          <p:cNvPr id="11" name="TextBox 10">
            <a:extLst>
              <a:ext uri="{FF2B5EF4-FFF2-40B4-BE49-F238E27FC236}">
                <a16:creationId xmlns:a16="http://schemas.microsoft.com/office/drawing/2014/main" id="{F4B88597-232A-49D0-A48D-4B66CE377878}"/>
              </a:ext>
            </a:extLst>
          </p:cNvPr>
          <p:cNvSpPr txBox="1"/>
          <p:nvPr/>
        </p:nvSpPr>
        <p:spPr>
          <a:xfrm>
            <a:off x="7781808" y="5486400"/>
            <a:ext cx="289371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a:solidFill>
                  <a:schemeClr val="bg1"/>
                </a:solidFill>
              </a:rPr>
              <a:t>(s/√n)</a:t>
            </a:r>
            <a:endParaRPr lang="en-US" sz="2000" b="1" i="1">
              <a:solidFill>
                <a:schemeClr val="bg1"/>
              </a:solidFill>
              <a:cs typeface="Calibri"/>
            </a:endParaRPr>
          </a:p>
        </p:txBody>
      </p:sp>
      <p:sp>
        <p:nvSpPr>
          <p:cNvPr id="12" name="TextBox 11">
            <a:extLst>
              <a:ext uri="{FF2B5EF4-FFF2-40B4-BE49-F238E27FC236}">
                <a16:creationId xmlns:a16="http://schemas.microsoft.com/office/drawing/2014/main" id="{674EC58F-4008-4402-AAB4-B35C7883C01B}"/>
              </a:ext>
            </a:extLst>
          </p:cNvPr>
          <p:cNvSpPr txBox="1"/>
          <p:nvPr/>
        </p:nvSpPr>
        <p:spPr>
          <a:xfrm>
            <a:off x="839141" y="5994400"/>
            <a:ext cx="10551347" cy="10823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dirty="0">
                <a:solidFill>
                  <a:schemeClr val="bg1"/>
                </a:solidFill>
              </a:rPr>
              <a:t>Step 6</a:t>
            </a:r>
            <a:r>
              <a:rPr lang="en-US" sz="2000">
                <a:solidFill>
                  <a:schemeClr val="bg1"/>
                </a:solidFill>
              </a:rPr>
              <a:t>: Determine if the calculated test statistic is in the critical region or not. Reject or Accept </a:t>
            </a:r>
            <a:r>
              <a:rPr lang="en-US" sz="2000" b="1" i="1">
                <a:solidFill>
                  <a:schemeClr val="bg1"/>
                </a:solidFill>
              </a:rPr>
              <a:t>H</a:t>
            </a:r>
            <a:r>
              <a:rPr lang="en-US" sz="2000" b="1" i="1" baseline="-25000">
                <a:solidFill>
                  <a:schemeClr val="bg1"/>
                </a:solidFill>
              </a:rPr>
              <a:t>0</a:t>
            </a:r>
            <a:r>
              <a:rPr lang="en-US" sz="2000">
                <a:solidFill>
                  <a:schemeClr val="bg1"/>
                </a:solidFill>
              </a:rPr>
              <a:t>. </a:t>
            </a:r>
            <a:endParaRPr lang="en-US" sz="2000" dirty="0">
              <a:solidFill>
                <a:schemeClr val="bg1"/>
              </a:solidFill>
              <a:ea typeface="+mn-lt"/>
              <a:cs typeface="+mn-lt"/>
            </a:endParaRPr>
          </a:p>
          <a:p>
            <a:pPr>
              <a:lnSpc>
                <a:spcPct val="90000"/>
              </a:lnSpc>
              <a:spcBef>
                <a:spcPts val="1000"/>
              </a:spcBef>
            </a:pPr>
            <a:endParaRPr lang="en-US" sz="2000" dirty="0">
              <a:ea typeface="+mn-lt"/>
              <a:cs typeface="+mn-lt"/>
            </a:endParaRPr>
          </a:p>
          <a:p>
            <a:pPr algn="l"/>
            <a:endParaRPr lang="en-US" sz="2000" dirty="0">
              <a:cs typeface="Calibri"/>
            </a:endParaRPr>
          </a:p>
        </p:txBody>
      </p:sp>
    </p:spTree>
    <p:extLst>
      <p:ext uri="{BB962C8B-B14F-4D97-AF65-F5344CB8AC3E}">
        <p14:creationId xmlns:p14="http://schemas.microsoft.com/office/powerpoint/2010/main" val="56285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animEffect transition="in" filter="fade">
                                      <p:cBhvr>
                                        <p:cTn id="57" dur="500"/>
                                        <p:tgtEl>
                                          <p:spTgt spid="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3" end="3"/>
                                            </p:txEl>
                                          </p:spTgt>
                                        </p:tgtEl>
                                        <p:attrNameLst>
                                          <p:attrName>style.visibility</p:attrName>
                                        </p:attrNameLst>
                                      </p:cBhvr>
                                      <p:to>
                                        <p:strVal val="visible"/>
                                      </p:to>
                                    </p:set>
                                    <p:animEffect transition="in" filter="fade">
                                      <p:cBhvr>
                                        <p:cTn id="62" dur="500"/>
                                        <p:tgtEl>
                                          <p:spTgt spid="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Effect transition="in" filter="fade">
                                      <p:cBhvr>
                                        <p:cTn id="67" dur="500"/>
                                        <p:tgtEl>
                                          <p:spTgt spid="5">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5" end="5"/>
                                            </p:txEl>
                                          </p:spTgt>
                                        </p:tgtEl>
                                        <p:attrNameLst>
                                          <p:attrName>style.visibility</p:attrName>
                                        </p:attrNameLst>
                                      </p:cBhvr>
                                      <p:to>
                                        <p:strVal val="visible"/>
                                      </p:to>
                                    </p:set>
                                    <p:animEffect transition="in" filter="fade">
                                      <p:cBhvr>
                                        <p:cTn id="72" dur="500"/>
                                        <p:tgtEl>
                                          <p:spTgt spid="5">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500"/>
                                        <p:tgtEl>
                                          <p:spTgt spid="5">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Effect transition="in" filter="fade">
                                      <p:cBhvr>
                                        <p:cTn id="82" dur="500"/>
                                        <p:tgtEl>
                                          <p:spTgt spid="5">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p:bldP spid="8"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0C30-BC7F-4D4D-A797-FEB8E459F438}"/>
              </a:ext>
            </a:extLst>
          </p:cNvPr>
          <p:cNvSpPr>
            <a:spLocks noGrp="1"/>
          </p:cNvSpPr>
          <p:nvPr>
            <p:ph type="title"/>
          </p:nvPr>
        </p:nvSpPr>
        <p:spPr/>
        <p:txBody>
          <a:bodyPr>
            <a:normAutofit/>
          </a:bodyPr>
          <a:lstStyle/>
          <a:p>
            <a:pPr algn="ctr"/>
            <a:r>
              <a:rPr lang="en-US">
                <a:solidFill>
                  <a:srgbClr val="FFC000"/>
                </a:solidFill>
                <a:latin typeface="Calibri Light"/>
                <a:ea typeface="+mj-lt"/>
                <a:cs typeface="Calibri Light"/>
              </a:rPr>
              <a:t>Hypothesis testing for </a:t>
            </a:r>
            <a:r>
              <a:rPr lang="en-US">
                <a:solidFill>
                  <a:srgbClr val="FFC000"/>
                </a:solidFill>
                <a:ea typeface="+mj-lt"/>
                <a:cs typeface="+mj-lt"/>
              </a:rPr>
              <a:t>population </a:t>
            </a:r>
            <a:br>
              <a:rPr lang="en-US" dirty="0">
                <a:ea typeface="+mj-lt"/>
                <a:cs typeface="+mj-lt"/>
              </a:rPr>
            </a:br>
            <a:r>
              <a:rPr lang="en-US">
                <a:solidFill>
                  <a:srgbClr val="FFC000"/>
                </a:solidFill>
                <a:ea typeface="+mj-lt"/>
                <a:cs typeface="+mj-lt"/>
              </a:rPr>
              <a:t>mean </a:t>
            </a:r>
            <a:r>
              <a:rPr lang="en-US">
                <a:solidFill>
                  <a:srgbClr val="FFC000"/>
                </a:solidFill>
                <a:latin typeface="Calibri Light"/>
                <a:ea typeface="+mj-lt"/>
                <a:cs typeface="Calibri Light"/>
              </a:rPr>
              <a:t>(</a:t>
            </a:r>
            <a:r>
              <a:rPr lang="en-US">
                <a:solidFill>
                  <a:srgbClr val="FFC000"/>
                </a:solidFill>
                <a:ea typeface="+mj-lt"/>
                <a:cs typeface="+mj-lt"/>
              </a:rPr>
              <a:t>critical value approach)</a:t>
            </a:r>
            <a:endParaRPr lang="en-US">
              <a:solidFill>
                <a:srgbClr val="FFC000"/>
              </a:solidFill>
              <a:cs typeface="Calibri Light"/>
            </a:endParaRPr>
          </a:p>
        </p:txBody>
      </p:sp>
      <p:sp>
        <p:nvSpPr>
          <p:cNvPr id="3" name="Content Placeholder 2">
            <a:extLst>
              <a:ext uri="{FF2B5EF4-FFF2-40B4-BE49-F238E27FC236}">
                <a16:creationId xmlns:a16="http://schemas.microsoft.com/office/drawing/2014/main" id="{9B504CE0-C1E6-41C5-8973-0DCA1C6E5279}"/>
              </a:ext>
            </a:extLst>
          </p:cNvPr>
          <p:cNvSpPr>
            <a:spLocks noGrp="1"/>
          </p:cNvSpPr>
          <p:nvPr>
            <p:ph idx="1"/>
          </p:nvPr>
        </p:nvSpPr>
        <p:spPr>
          <a:xfrm>
            <a:off x="236126" y="1825625"/>
            <a:ext cx="11616266" cy="1971264"/>
          </a:xfrm>
        </p:spPr>
        <p:txBody>
          <a:bodyPr vert="horz" lIns="91440" tIns="45720" rIns="91440" bIns="45720" rtlCol="0" anchor="t">
            <a:noAutofit/>
          </a:bodyPr>
          <a:lstStyle/>
          <a:p>
            <a:pPr marL="0" indent="0">
              <a:lnSpc>
                <a:spcPct val="100000"/>
              </a:lnSpc>
              <a:buNone/>
            </a:pPr>
            <a:r>
              <a:rPr lang="en-US" sz="2000">
                <a:solidFill>
                  <a:schemeClr val="bg1"/>
                </a:solidFill>
                <a:cs typeface="Calibri"/>
              </a:rPr>
              <a:t>Lets look at an example : </a:t>
            </a:r>
            <a:endParaRPr lang="en-US" sz="2000" dirty="0">
              <a:solidFill>
                <a:schemeClr val="bg1"/>
              </a:solidFill>
              <a:cs typeface="Calibri"/>
            </a:endParaRPr>
          </a:p>
          <a:p>
            <a:pPr marL="0" indent="0">
              <a:lnSpc>
                <a:spcPct val="100000"/>
              </a:lnSpc>
              <a:buNone/>
            </a:pPr>
            <a:endParaRPr lang="en-US" sz="2000" dirty="0">
              <a:solidFill>
                <a:schemeClr val="bg1"/>
              </a:solidFill>
              <a:cs typeface="Calibri"/>
            </a:endParaRPr>
          </a:p>
          <a:p>
            <a:pPr marL="0" indent="0">
              <a:lnSpc>
                <a:spcPct val="100000"/>
              </a:lnSpc>
              <a:buNone/>
            </a:pPr>
            <a:r>
              <a:rPr lang="en-US" sz="2000" dirty="0">
                <a:solidFill>
                  <a:schemeClr val="bg1"/>
                </a:solidFill>
                <a:cs typeface="Calibri"/>
              </a:rPr>
              <a:t>Does the evidence support the idea that the average lecture consists of 3000 words if a random sample of the lectures of 16 professors had a mean of 3472 words, given the population standard deviation is 500 words? Use </a:t>
            </a:r>
            <a:r>
              <a:rPr lang="en-US" sz="2000">
                <a:solidFill>
                  <a:schemeClr val="bg1"/>
                </a:solidFill>
                <a:cs typeface="Calibri"/>
              </a:rPr>
              <a:t>α = 0.01. Assume that lecture lengths are approximately normally distributed. </a:t>
            </a:r>
            <a:endParaRPr lang="en-US" sz="2000" dirty="0">
              <a:solidFill>
                <a:schemeClr val="bg1"/>
              </a:solidFill>
              <a:cs typeface="Calibri"/>
            </a:endParaRPr>
          </a:p>
          <a:p>
            <a:pPr marL="0" indent="0">
              <a:lnSpc>
                <a:spcPct val="100000"/>
              </a:lnSpc>
              <a:buNone/>
            </a:pPr>
            <a:endParaRPr lang="en-US" sz="2000" dirty="0">
              <a:solidFill>
                <a:schemeClr val="bg1"/>
              </a:solidFill>
              <a:cs typeface="Calibri"/>
            </a:endParaRPr>
          </a:p>
          <a:p>
            <a:pPr marL="0" indent="0">
              <a:lnSpc>
                <a:spcPct val="100000"/>
              </a:lnSpc>
              <a:buNone/>
            </a:pPr>
            <a:endParaRPr lang="en-US" sz="2000" dirty="0">
              <a:solidFill>
                <a:schemeClr val="bg1"/>
              </a:solidFill>
              <a:cs typeface="Calibri"/>
            </a:endParaRPr>
          </a:p>
        </p:txBody>
      </p:sp>
      <p:sp>
        <p:nvSpPr>
          <p:cNvPr id="4" name="TextBox 3">
            <a:extLst>
              <a:ext uri="{FF2B5EF4-FFF2-40B4-BE49-F238E27FC236}">
                <a16:creationId xmlns:a16="http://schemas.microsoft.com/office/drawing/2014/main" id="{51DD51BC-F8F9-441B-A184-DE1632E6E799}"/>
              </a:ext>
            </a:extLst>
          </p:cNvPr>
          <p:cNvSpPr txBox="1"/>
          <p:nvPr/>
        </p:nvSpPr>
        <p:spPr>
          <a:xfrm>
            <a:off x="5872104" y="4131733"/>
            <a:ext cx="5668903" cy="18876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a:solidFill>
                  <a:schemeClr val="bg1"/>
                </a:solidFill>
                <a:latin typeface="Calibri"/>
                <a:cs typeface="Calibri Light"/>
              </a:rPr>
              <a:t>5) </a:t>
            </a:r>
            <a:r>
              <a:rPr lang="en-US" sz="2000" b="1" i="1">
                <a:solidFill>
                  <a:schemeClr val="bg1"/>
                </a:solidFill>
                <a:latin typeface="Calibri"/>
                <a:cs typeface="Calibri Light"/>
              </a:rPr>
              <a:t>𝐳 = (3472−3000) / (500 / √16) = 3.78</a:t>
            </a:r>
            <a:endParaRPr lang="en-US" sz="2000" b="1">
              <a:solidFill>
                <a:schemeClr val="bg1"/>
              </a:solidFill>
              <a:latin typeface="Calibri"/>
              <a:ea typeface="+mn-lt"/>
              <a:cs typeface="Calibri Light"/>
            </a:endParaRPr>
          </a:p>
          <a:p>
            <a:pPr>
              <a:spcBef>
                <a:spcPts val="1000"/>
              </a:spcBef>
            </a:pPr>
            <a:r>
              <a:rPr lang="en-US" sz="2000">
                <a:solidFill>
                  <a:schemeClr val="bg1"/>
                </a:solidFill>
                <a:latin typeface="Calibri"/>
                <a:cs typeface="Calibri Light"/>
              </a:rPr>
              <a:t>6) Reject </a:t>
            </a:r>
            <a:r>
              <a:rPr lang="en-US" sz="2000" b="1" i="1">
                <a:solidFill>
                  <a:schemeClr val="bg1"/>
                </a:solidFill>
                <a:latin typeface="Calibri"/>
                <a:cs typeface="Calibri Light"/>
              </a:rPr>
              <a:t>H</a:t>
            </a:r>
            <a:r>
              <a:rPr lang="en-US" sz="2000" b="1" i="1" baseline="-25000">
                <a:solidFill>
                  <a:schemeClr val="bg1"/>
                </a:solidFill>
                <a:latin typeface="Calibri"/>
                <a:cs typeface="Calibri Light"/>
              </a:rPr>
              <a:t>0</a:t>
            </a:r>
            <a:r>
              <a:rPr lang="en-US" sz="2000" b="1" i="1">
                <a:solidFill>
                  <a:schemeClr val="bg1"/>
                </a:solidFill>
                <a:latin typeface="Calibri"/>
                <a:cs typeface="Calibri Light"/>
              </a:rPr>
              <a:t>,</a:t>
            </a:r>
            <a:r>
              <a:rPr lang="en-US" sz="2000">
                <a:solidFill>
                  <a:schemeClr val="bg1"/>
                </a:solidFill>
                <a:latin typeface="Calibri"/>
                <a:cs typeface="Calibri Light"/>
              </a:rPr>
              <a:t> because</a:t>
            </a:r>
            <a:r>
              <a:rPr lang="en-US" sz="2000" b="1" i="1">
                <a:solidFill>
                  <a:schemeClr val="bg1"/>
                </a:solidFill>
                <a:latin typeface="Calibri"/>
                <a:cs typeface="Calibri Light"/>
              </a:rPr>
              <a:t> 3.78 &gt; 2.576 </a:t>
            </a:r>
            <a:endParaRPr lang="en-US" sz="2000" b="1" i="1">
              <a:solidFill>
                <a:schemeClr val="bg1"/>
              </a:solidFill>
              <a:latin typeface="Calibri"/>
              <a:ea typeface="+mn-lt"/>
              <a:cs typeface="Calibri Light"/>
            </a:endParaRPr>
          </a:p>
          <a:p>
            <a:pPr>
              <a:spcBef>
                <a:spcPts val="1000"/>
              </a:spcBef>
            </a:pPr>
            <a:r>
              <a:rPr lang="en-US" sz="2000">
                <a:solidFill>
                  <a:schemeClr val="bg1"/>
                </a:solidFill>
                <a:latin typeface="Calibri"/>
                <a:cs typeface="Calibri Light"/>
              </a:rPr>
              <a:t>Hence, the population mean is not equal </a:t>
            </a:r>
            <a:r>
              <a:rPr lang="en-US" sz="2000" dirty="0">
                <a:solidFill>
                  <a:schemeClr val="bg1"/>
                </a:solidFill>
                <a:latin typeface="Calibri"/>
                <a:cs typeface="Calibri Light"/>
              </a:rPr>
              <a:t>to 3000 words</a:t>
            </a:r>
            <a:endParaRPr lang="en-US" sz="2000" dirty="0">
              <a:solidFill>
                <a:schemeClr val="bg1"/>
              </a:solidFill>
              <a:latin typeface="Calibri"/>
              <a:ea typeface="+mn-lt"/>
              <a:cs typeface="Calibri Light"/>
            </a:endParaRPr>
          </a:p>
          <a:p>
            <a:pPr algn="l"/>
            <a:endParaRPr lang="en-US" sz="2000" dirty="0">
              <a:latin typeface="Calibri"/>
              <a:cs typeface="Calibri"/>
            </a:endParaRPr>
          </a:p>
        </p:txBody>
      </p:sp>
      <p:sp>
        <p:nvSpPr>
          <p:cNvPr id="5" name="TextBox 4">
            <a:extLst>
              <a:ext uri="{FF2B5EF4-FFF2-40B4-BE49-F238E27FC236}">
                <a16:creationId xmlns:a16="http://schemas.microsoft.com/office/drawing/2014/main" id="{9E2E876F-A6B8-4188-A0C6-84EED98912AC}"/>
              </a:ext>
            </a:extLst>
          </p:cNvPr>
          <p:cNvSpPr txBox="1"/>
          <p:nvPr/>
        </p:nvSpPr>
        <p:spPr>
          <a:xfrm>
            <a:off x="464609" y="4133497"/>
            <a:ext cx="5095051"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a:solidFill>
                  <a:schemeClr val="bg1"/>
                </a:solidFill>
              </a:rPr>
              <a:t>1)</a:t>
            </a:r>
            <a:r>
              <a:rPr lang="en-US" sz="2000" i="1" dirty="0">
                <a:solidFill>
                  <a:schemeClr val="bg1"/>
                </a:solidFill>
              </a:rPr>
              <a:t> </a:t>
            </a:r>
            <a:r>
              <a:rPr lang="en-US" sz="2000" b="1" i="1">
                <a:solidFill>
                  <a:schemeClr val="bg1"/>
                </a:solidFill>
              </a:rPr>
              <a:t>H</a:t>
            </a:r>
            <a:r>
              <a:rPr lang="en-US" sz="2000" b="1" i="1" baseline="-25000">
                <a:solidFill>
                  <a:schemeClr val="bg1"/>
                </a:solidFill>
              </a:rPr>
              <a:t>0</a:t>
            </a:r>
            <a:r>
              <a:rPr lang="en-US" sz="2000" b="1" i="1">
                <a:solidFill>
                  <a:schemeClr val="bg1"/>
                </a:solidFill>
              </a:rPr>
              <a:t>: µ = 3000</a:t>
            </a:r>
            <a:r>
              <a:rPr lang="en-US" sz="2000" i="1" dirty="0">
                <a:solidFill>
                  <a:schemeClr val="bg1"/>
                </a:solidFill>
              </a:rPr>
              <a:t> </a:t>
            </a:r>
            <a:endParaRPr lang="en-US" sz="2000" i="1" dirty="0">
              <a:solidFill>
                <a:schemeClr val="bg1"/>
              </a:solidFill>
              <a:ea typeface="+mn-lt"/>
              <a:cs typeface="+mn-lt"/>
            </a:endParaRPr>
          </a:p>
          <a:p>
            <a:pPr>
              <a:spcBef>
                <a:spcPts val="1000"/>
              </a:spcBef>
            </a:pPr>
            <a:r>
              <a:rPr lang="en-US" sz="2000">
                <a:solidFill>
                  <a:schemeClr val="bg1"/>
                </a:solidFill>
              </a:rPr>
              <a:t>2) </a:t>
            </a:r>
            <a:r>
              <a:rPr lang="en-US" sz="2000" b="1" i="1">
                <a:solidFill>
                  <a:schemeClr val="bg1"/>
                </a:solidFill>
              </a:rPr>
              <a:t>H</a:t>
            </a:r>
            <a:r>
              <a:rPr lang="en-US" sz="2000" b="1" i="1" baseline="-25000">
                <a:solidFill>
                  <a:schemeClr val="bg1"/>
                </a:solidFill>
              </a:rPr>
              <a:t>a</a:t>
            </a:r>
            <a:r>
              <a:rPr lang="en-US" sz="2000" b="1" i="1">
                <a:solidFill>
                  <a:schemeClr val="bg1"/>
                </a:solidFill>
              </a:rPr>
              <a:t>: µ ≠ 3000 </a:t>
            </a:r>
            <a:endParaRPr lang="en-US" sz="2000" b="1" i="1">
              <a:solidFill>
                <a:schemeClr val="bg1"/>
              </a:solidFill>
              <a:ea typeface="+mn-lt"/>
              <a:cs typeface="+mn-lt"/>
            </a:endParaRPr>
          </a:p>
          <a:p>
            <a:pPr>
              <a:spcBef>
                <a:spcPts val="1000"/>
              </a:spcBef>
            </a:pPr>
            <a:r>
              <a:rPr lang="en-US" sz="2000">
                <a:solidFill>
                  <a:schemeClr val="bg1"/>
                </a:solidFill>
              </a:rPr>
              <a:t>3) </a:t>
            </a:r>
            <a:r>
              <a:rPr lang="en-US" sz="2000" b="1" i="1">
                <a:solidFill>
                  <a:schemeClr val="bg1"/>
                </a:solidFill>
              </a:rPr>
              <a:t>α = 0.01</a:t>
            </a:r>
            <a:endParaRPr lang="en-US" sz="2000" b="1" i="1">
              <a:solidFill>
                <a:schemeClr val="bg1"/>
              </a:solidFill>
              <a:ea typeface="+mn-lt"/>
              <a:cs typeface="+mn-lt"/>
            </a:endParaRPr>
          </a:p>
          <a:p>
            <a:pPr>
              <a:spcBef>
                <a:spcPts val="1000"/>
              </a:spcBef>
            </a:pPr>
            <a:r>
              <a:rPr lang="en-US" sz="2000" dirty="0">
                <a:solidFill>
                  <a:schemeClr val="bg1"/>
                </a:solidFill>
              </a:rPr>
              <a:t>4) Reject</a:t>
            </a:r>
            <a:r>
              <a:rPr lang="en-US" sz="2000" b="1" i="1" dirty="0">
                <a:solidFill>
                  <a:schemeClr val="bg1"/>
                </a:solidFill>
              </a:rPr>
              <a:t> H</a:t>
            </a:r>
            <a:r>
              <a:rPr lang="en-US" sz="2000" b="1" i="1" baseline="-25000" dirty="0">
                <a:solidFill>
                  <a:schemeClr val="bg1"/>
                </a:solidFill>
              </a:rPr>
              <a:t>0</a:t>
            </a:r>
            <a:r>
              <a:rPr lang="en-US" sz="2000" b="1" i="1" dirty="0">
                <a:solidFill>
                  <a:schemeClr val="bg1"/>
                </a:solidFill>
              </a:rPr>
              <a:t> if z &lt; −2.576 or z &gt; 2.576</a:t>
            </a:r>
            <a:r>
              <a:rPr lang="en-US" sz="2000" dirty="0">
                <a:solidFill>
                  <a:schemeClr val="bg1"/>
                </a:solidFill>
              </a:rPr>
              <a:t> (We get this </a:t>
            </a:r>
            <a:r>
              <a:rPr lang="en-US" sz="2000">
                <a:solidFill>
                  <a:schemeClr val="bg1"/>
                </a:solidFill>
                <a:ea typeface="+mn-lt"/>
                <a:cs typeface="+mn-lt"/>
              </a:rPr>
              <a:t>from the critical value(z) table)</a:t>
            </a:r>
            <a:endParaRPr lang="en-US" sz="2000">
              <a:solidFill>
                <a:schemeClr val="bg1"/>
              </a:solidFill>
              <a:cs typeface="Calibri"/>
            </a:endParaRPr>
          </a:p>
        </p:txBody>
      </p:sp>
    </p:spTree>
    <p:extLst>
      <p:ext uri="{BB962C8B-B14F-4D97-AF65-F5344CB8AC3E}">
        <p14:creationId xmlns:p14="http://schemas.microsoft.com/office/powerpoint/2010/main" val="225375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CCE8-F827-468E-8D64-1CE2D8B99C3E}"/>
              </a:ext>
            </a:extLst>
          </p:cNvPr>
          <p:cNvSpPr>
            <a:spLocks noGrp="1"/>
          </p:cNvSpPr>
          <p:nvPr>
            <p:ph type="title"/>
          </p:nvPr>
        </p:nvSpPr>
        <p:spPr/>
        <p:txBody>
          <a:bodyPr/>
          <a:lstStyle/>
          <a:p>
            <a:pPr algn="ctr"/>
            <a:r>
              <a:rPr lang="en-US">
                <a:solidFill>
                  <a:srgbClr val="FFC000"/>
                </a:solidFill>
                <a:cs typeface="Calibri Light"/>
              </a:rPr>
              <a:t>Hypothesis testing for population </a:t>
            </a:r>
            <a:br>
              <a:rPr lang="en-US" dirty="0">
                <a:solidFill>
                  <a:srgbClr val="FFC000"/>
                </a:solidFill>
                <a:cs typeface="Calibri Light"/>
              </a:rPr>
            </a:br>
            <a:r>
              <a:rPr lang="en-US">
                <a:solidFill>
                  <a:srgbClr val="FFC000"/>
                </a:solidFill>
                <a:cs typeface="Calibri Light"/>
              </a:rPr>
              <a:t>mean (critical value approach)</a:t>
            </a:r>
            <a:endParaRPr lang="en-US"/>
          </a:p>
        </p:txBody>
      </p:sp>
      <p:sp>
        <p:nvSpPr>
          <p:cNvPr id="3" name="Content Placeholder 2">
            <a:extLst>
              <a:ext uri="{FF2B5EF4-FFF2-40B4-BE49-F238E27FC236}">
                <a16:creationId xmlns:a16="http://schemas.microsoft.com/office/drawing/2014/main" id="{60A1B38B-7B27-402B-97C1-CC8350141DFC}"/>
              </a:ext>
            </a:extLst>
          </p:cNvPr>
          <p:cNvSpPr>
            <a:spLocks noGrp="1"/>
          </p:cNvSpPr>
          <p:nvPr>
            <p:ph idx="1"/>
          </p:nvPr>
        </p:nvSpPr>
        <p:spPr>
          <a:xfrm>
            <a:off x="283163" y="1825625"/>
            <a:ext cx="11691525" cy="2234672"/>
          </a:xfrm>
        </p:spPr>
        <p:txBody>
          <a:bodyPr vert="horz" lIns="91440" tIns="45720" rIns="91440" bIns="45720" rtlCol="0" anchor="t">
            <a:normAutofit/>
          </a:bodyPr>
          <a:lstStyle/>
          <a:p>
            <a:pPr marL="0" indent="0">
              <a:lnSpc>
                <a:spcPct val="100000"/>
              </a:lnSpc>
              <a:buNone/>
            </a:pPr>
            <a:r>
              <a:rPr lang="en-US" sz="2000">
                <a:solidFill>
                  <a:schemeClr val="bg1"/>
                </a:solidFill>
                <a:cs typeface="Calibri"/>
              </a:rPr>
              <a:t>Lets look at an example when σ isn't given :</a:t>
            </a:r>
            <a:endParaRPr lang="en-US"/>
          </a:p>
          <a:p>
            <a:pPr marL="0" indent="0">
              <a:lnSpc>
                <a:spcPct val="100000"/>
              </a:lnSpc>
              <a:buNone/>
            </a:pPr>
            <a:endParaRPr lang="en-US" sz="2000" dirty="0">
              <a:solidFill>
                <a:schemeClr val="bg1"/>
              </a:solidFill>
              <a:cs typeface="Calibri"/>
            </a:endParaRPr>
          </a:p>
          <a:p>
            <a:pPr marL="0" indent="0">
              <a:lnSpc>
                <a:spcPct val="100000"/>
              </a:lnSpc>
              <a:buNone/>
            </a:pPr>
            <a:r>
              <a:rPr lang="en-US" sz="2000">
                <a:solidFill>
                  <a:schemeClr val="bg1"/>
                </a:solidFill>
                <a:ea typeface="+mn-lt"/>
                <a:cs typeface="+mn-lt"/>
              </a:rPr>
              <a:t>The secretary of an association of professional landscape gardeners claims that the average cost of services to customers is $90 per month. Feeling that this figure is too high, we question a random sample of 14 customers. Our sample yields a mean cost of $85 and a standard deviation of $10. Test at the 0.10 significance level. Assume that such costs are normally distributed.</a:t>
            </a:r>
          </a:p>
          <a:p>
            <a:pPr marL="0" indent="0">
              <a:lnSpc>
                <a:spcPct val="100000"/>
              </a:lnSpc>
              <a:buNone/>
            </a:pPr>
            <a:endParaRPr lang="en-US" sz="2000" dirty="0">
              <a:solidFill>
                <a:schemeClr val="bg1"/>
              </a:solidFill>
              <a:cs typeface="Calibri"/>
            </a:endParaRPr>
          </a:p>
          <a:p>
            <a:pPr marL="0" indent="0">
              <a:lnSpc>
                <a:spcPct val="100000"/>
              </a:lnSpc>
              <a:buNone/>
            </a:pPr>
            <a:endParaRPr lang="en-US" sz="2000" dirty="0">
              <a:solidFill>
                <a:schemeClr val="bg1"/>
              </a:solidFill>
              <a:cs typeface="Calibri"/>
            </a:endParaRPr>
          </a:p>
        </p:txBody>
      </p:sp>
      <p:sp>
        <p:nvSpPr>
          <p:cNvPr id="4" name="TextBox 3">
            <a:extLst>
              <a:ext uri="{FF2B5EF4-FFF2-40B4-BE49-F238E27FC236}">
                <a16:creationId xmlns:a16="http://schemas.microsoft.com/office/drawing/2014/main" id="{A3B1F2D5-7053-4027-AD02-90224ECCB6D6}"/>
              </a:ext>
            </a:extLst>
          </p:cNvPr>
          <p:cNvSpPr txBox="1"/>
          <p:nvPr/>
        </p:nvSpPr>
        <p:spPr>
          <a:xfrm>
            <a:off x="284104" y="4244622"/>
            <a:ext cx="5537199" cy="24519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a:solidFill>
                  <a:schemeClr val="bg1"/>
                </a:solidFill>
                <a:ea typeface="+mn-lt"/>
                <a:cs typeface="+mn-lt"/>
              </a:rPr>
              <a:t>1) </a:t>
            </a:r>
            <a:r>
              <a:rPr lang="en-US" sz="2000" b="1" i="1">
                <a:solidFill>
                  <a:schemeClr val="bg1"/>
                </a:solidFill>
                <a:ea typeface="+mn-lt"/>
                <a:cs typeface="+mn-lt"/>
              </a:rPr>
              <a:t>H</a:t>
            </a:r>
            <a:r>
              <a:rPr lang="en-US" sz="2000" b="1" i="1" baseline="-25000">
                <a:solidFill>
                  <a:schemeClr val="bg1"/>
                </a:solidFill>
                <a:ea typeface="+mn-lt"/>
                <a:cs typeface="+mn-lt"/>
              </a:rPr>
              <a:t>0</a:t>
            </a:r>
            <a:r>
              <a:rPr lang="en-US" sz="2000" b="1" i="1">
                <a:solidFill>
                  <a:schemeClr val="bg1"/>
                </a:solidFill>
                <a:ea typeface="+mn-lt"/>
                <a:cs typeface="+mn-lt"/>
              </a:rPr>
              <a:t>: µ = 90 </a:t>
            </a:r>
            <a:endParaRPr lang="en-US" b="1" i="1">
              <a:solidFill>
                <a:schemeClr val="bg1"/>
              </a:solidFill>
              <a:cs typeface="Calibri"/>
            </a:endParaRPr>
          </a:p>
          <a:p>
            <a:pPr>
              <a:spcBef>
                <a:spcPts val="1000"/>
              </a:spcBef>
            </a:pPr>
            <a:r>
              <a:rPr lang="en-US" sz="2000">
                <a:solidFill>
                  <a:schemeClr val="bg1"/>
                </a:solidFill>
                <a:ea typeface="+mn-lt"/>
                <a:cs typeface="+mn-lt"/>
              </a:rPr>
              <a:t>2)</a:t>
            </a:r>
            <a:r>
              <a:rPr lang="en-US" sz="2000" b="1" i="1">
                <a:solidFill>
                  <a:schemeClr val="bg1"/>
                </a:solidFill>
                <a:ea typeface="+mn-lt"/>
                <a:cs typeface="+mn-lt"/>
              </a:rPr>
              <a:t> H</a:t>
            </a:r>
            <a:r>
              <a:rPr lang="en-US" sz="2000" b="1" i="1" baseline="-25000">
                <a:solidFill>
                  <a:schemeClr val="bg1"/>
                </a:solidFill>
                <a:ea typeface="+mn-lt"/>
                <a:cs typeface="+mn-lt"/>
              </a:rPr>
              <a:t>a</a:t>
            </a:r>
            <a:r>
              <a:rPr lang="en-US" sz="2000" b="1" i="1" dirty="0">
                <a:solidFill>
                  <a:schemeClr val="bg1"/>
                </a:solidFill>
                <a:ea typeface="+mn-lt"/>
                <a:cs typeface="+mn-lt"/>
              </a:rPr>
              <a:t> : µ &lt; 90 </a:t>
            </a:r>
          </a:p>
          <a:p>
            <a:pPr>
              <a:spcBef>
                <a:spcPts val="1000"/>
              </a:spcBef>
            </a:pPr>
            <a:r>
              <a:rPr lang="en-US" sz="2000">
                <a:solidFill>
                  <a:schemeClr val="bg1"/>
                </a:solidFill>
                <a:ea typeface="+mn-lt"/>
                <a:cs typeface="+mn-lt"/>
              </a:rPr>
              <a:t>3) </a:t>
            </a:r>
            <a:r>
              <a:rPr lang="en-US" sz="2000" b="1" i="1">
                <a:solidFill>
                  <a:schemeClr val="bg1"/>
                </a:solidFill>
                <a:ea typeface="+mn-lt"/>
                <a:cs typeface="+mn-lt"/>
              </a:rPr>
              <a:t>α = 0.10 </a:t>
            </a:r>
          </a:p>
          <a:p>
            <a:pPr>
              <a:spcBef>
                <a:spcPts val="1000"/>
              </a:spcBef>
            </a:pPr>
            <a:r>
              <a:rPr lang="en-US" sz="2000" dirty="0">
                <a:solidFill>
                  <a:schemeClr val="bg1"/>
                </a:solidFill>
                <a:ea typeface="+mn-lt"/>
                <a:cs typeface="+mn-lt"/>
              </a:rPr>
              <a:t>4) </a:t>
            </a:r>
            <a:r>
              <a:rPr lang="en-US" sz="2000" b="1" i="1" dirty="0">
                <a:solidFill>
                  <a:schemeClr val="bg1"/>
                </a:solidFill>
                <a:ea typeface="+mn-lt"/>
                <a:cs typeface="+mn-lt"/>
              </a:rPr>
              <a:t>(df = 13)</a:t>
            </a:r>
            <a:r>
              <a:rPr lang="en-US" sz="2000" dirty="0">
                <a:solidFill>
                  <a:schemeClr val="bg1"/>
                </a:solidFill>
                <a:ea typeface="+mn-lt"/>
                <a:cs typeface="+mn-lt"/>
              </a:rPr>
              <a:t> Reject</a:t>
            </a:r>
            <a:r>
              <a:rPr lang="en-US" sz="2000" b="1" i="1" dirty="0">
                <a:solidFill>
                  <a:schemeClr val="bg1"/>
                </a:solidFill>
                <a:ea typeface="+mn-lt"/>
                <a:cs typeface="+mn-lt"/>
              </a:rPr>
              <a:t> H</a:t>
            </a:r>
            <a:r>
              <a:rPr lang="en-US" sz="2000" b="1" i="1" baseline="-25000" dirty="0">
                <a:solidFill>
                  <a:schemeClr val="bg1"/>
                </a:solidFill>
                <a:ea typeface="+mn-lt"/>
                <a:cs typeface="+mn-lt"/>
              </a:rPr>
              <a:t>0</a:t>
            </a:r>
            <a:r>
              <a:rPr lang="en-US" sz="2000" b="1" i="1">
                <a:solidFill>
                  <a:schemeClr val="bg1"/>
                </a:solidFill>
                <a:ea typeface="+mn-lt"/>
                <a:cs typeface="+mn-lt"/>
              </a:rPr>
              <a:t> if t &lt; −1.350</a:t>
            </a:r>
            <a:r>
              <a:rPr lang="en-US" sz="2000">
                <a:solidFill>
                  <a:schemeClr val="bg1"/>
                </a:solidFill>
                <a:ea typeface="+mn-lt"/>
                <a:cs typeface="+mn-lt"/>
              </a:rPr>
              <a:t> (We get this value from the critical value(t) table.)</a:t>
            </a:r>
            <a:endParaRPr lang="en-US">
              <a:solidFill>
                <a:schemeClr val="bg1"/>
              </a:solidFill>
              <a:cs typeface="Calibri"/>
            </a:endParaRPr>
          </a:p>
          <a:p>
            <a:pPr>
              <a:spcBef>
                <a:spcPts val="1000"/>
              </a:spcBef>
            </a:pPr>
            <a:endParaRPr lang="en-US" sz="2000">
              <a:solidFill>
                <a:schemeClr val="bg1"/>
              </a:solidFill>
              <a:cs typeface="Calibri"/>
            </a:endParaRPr>
          </a:p>
        </p:txBody>
      </p:sp>
      <p:sp>
        <p:nvSpPr>
          <p:cNvPr id="5" name="TextBox 4">
            <a:extLst>
              <a:ext uri="{FF2B5EF4-FFF2-40B4-BE49-F238E27FC236}">
                <a16:creationId xmlns:a16="http://schemas.microsoft.com/office/drawing/2014/main" id="{A08CA2D5-D3D2-4665-9416-0D40DB80CA94}"/>
              </a:ext>
            </a:extLst>
          </p:cNvPr>
          <p:cNvSpPr txBox="1"/>
          <p:nvPr/>
        </p:nvSpPr>
        <p:spPr>
          <a:xfrm>
            <a:off x="5862696" y="4244622"/>
            <a:ext cx="5847644" cy="1708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a:solidFill>
                  <a:schemeClr val="bg1"/>
                </a:solidFill>
              </a:rPr>
              <a:t>5) </a:t>
            </a:r>
            <a:r>
              <a:rPr lang="en-US" sz="2000" b="1" i="1">
                <a:solidFill>
                  <a:schemeClr val="bg1"/>
                </a:solidFill>
              </a:rPr>
              <a:t>𝐭 = (85−90) / (10 / √14 ) = -1.87</a:t>
            </a:r>
            <a:endParaRPr lang="en-US" b="1" i="1">
              <a:solidFill>
                <a:schemeClr val="bg1"/>
              </a:solidFill>
              <a:cs typeface="Calibri"/>
            </a:endParaRPr>
          </a:p>
          <a:p>
            <a:pPr>
              <a:spcBef>
                <a:spcPts val="1000"/>
              </a:spcBef>
            </a:pPr>
            <a:r>
              <a:rPr lang="en-US" sz="2000">
                <a:solidFill>
                  <a:schemeClr val="bg1"/>
                </a:solidFill>
              </a:rPr>
              <a:t>6) Reject </a:t>
            </a:r>
            <a:r>
              <a:rPr lang="en-US" sz="2000" b="1" i="1">
                <a:solidFill>
                  <a:schemeClr val="bg1"/>
                </a:solidFill>
              </a:rPr>
              <a:t>H</a:t>
            </a:r>
            <a:r>
              <a:rPr lang="en-US" sz="2000" b="1" i="1" baseline="-25000">
                <a:solidFill>
                  <a:schemeClr val="bg1"/>
                </a:solidFill>
              </a:rPr>
              <a:t>0</a:t>
            </a:r>
            <a:r>
              <a:rPr lang="en-US" sz="2000" b="1" i="1">
                <a:solidFill>
                  <a:schemeClr val="bg1"/>
                </a:solidFill>
              </a:rPr>
              <a:t>,</a:t>
            </a:r>
            <a:r>
              <a:rPr lang="en-US" sz="2000">
                <a:solidFill>
                  <a:schemeClr val="bg1"/>
                </a:solidFill>
              </a:rPr>
              <a:t> because</a:t>
            </a:r>
            <a:r>
              <a:rPr lang="en-US" sz="2000" b="1" i="1">
                <a:solidFill>
                  <a:schemeClr val="bg1"/>
                </a:solidFill>
              </a:rPr>
              <a:t> −1.87 &lt; −1.350 </a:t>
            </a:r>
            <a:endParaRPr lang="en-US" b="1" i="1">
              <a:solidFill>
                <a:schemeClr val="bg1"/>
              </a:solidFill>
              <a:cs typeface="Calibri"/>
            </a:endParaRPr>
          </a:p>
          <a:p>
            <a:pPr>
              <a:spcBef>
                <a:spcPts val="1000"/>
              </a:spcBef>
            </a:pPr>
            <a:r>
              <a:rPr lang="en-US" sz="2000">
                <a:solidFill>
                  <a:schemeClr val="bg1"/>
                </a:solidFill>
              </a:rPr>
              <a:t>Hence, </a:t>
            </a:r>
            <a:r>
              <a:rPr lang="en-US" sz="2000">
                <a:solidFill>
                  <a:schemeClr val="bg1"/>
                </a:solidFill>
                <a:ea typeface="+mn-lt"/>
                <a:cs typeface="+mn-lt"/>
              </a:rPr>
              <a:t>the population mean is less than $90</a:t>
            </a:r>
            <a:endParaRPr lang="en-US">
              <a:solidFill>
                <a:schemeClr val="bg1"/>
              </a:solidFill>
              <a:cs typeface="Calibri"/>
            </a:endParaRPr>
          </a:p>
          <a:p>
            <a:pPr algn="l">
              <a:spcBef>
                <a:spcPts val="1000"/>
              </a:spcBef>
            </a:pPr>
            <a:endParaRPr lang="en-US" sz="2000" dirty="0">
              <a:solidFill>
                <a:schemeClr val="bg1"/>
              </a:solidFill>
              <a:cs typeface="Calibri"/>
            </a:endParaRPr>
          </a:p>
        </p:txBody>
      </p:sp>
    </p:spTree>
    <p:extLst>
      <p:ext uri="{BB962C8B-B14F-4D97-AF65-F5344CB8AC3E}">
        <p14:creationId xmlns:p14="http://schemas.microsoft.com/office/powerpoint/2010/main" val="7117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fade">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fade">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fade">
                                      <p:cBhvr>
                                        <p:cTn id="4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58F8-2218-4B13-BF75-F526D81BDD92}"/>
              </a:ext>
            </a:extLst>
          </p:cNvPr>
          <p:cNvSpPr>
            <a:spLocks noGrp="1"/>
          </p:cNvSpPr>
          <p:nvPr>
            <p:ph type="title"/>
          </p:nvPr>
        </p:nvSpPr>
        <p:spPr/>
        <p:txBody>
          <a:bodyPr/>
          <a:lstStyle/>
          <a:p>
            <a:pPr algn="ctr"/>
            <a:r>
              <a:rPr lang="en-US" dirty="0">
                <a:solidFill>
                  <a:srgbClr val="FFC000"/>
                </a:solidFill>
                <a:ea typeface="+mj-lt"/>
                <a:cs typeface="+mj-lt"/>
              </a:rPr>
              <a:t>Hypothesis testing for population </a:t>
            </a:r>
            <a:br>
              <a:rPr lang="en-US" dirty="0">
                <a:solidFill>
                  <a:srgbClr val="FFC000"/>
                </a:solidFill>
                <a:ea typeface="+mj-lt"/>
                <a:cs typeface="+mj-lt"/>
              </a:rPr>
            </a:br>
            <a:r>
              <a:rPr lang="en-US">
                <a:solidFill>
                  <a:srgbClr val="FFC000"/>
                </a:solidFill>
                <a:ea typeface="+mj-lt"/>
                <a:cs typeface="+mj-lt"/>
              </a:rPr>
              <a:t>mean (p value approach)</a:t>
            </a:r>
            <a:endParaRPr lang="en-US">
              <a:solidFill>
                <a:srgbClr val="FFC000"/>
              </a:solidFill>
              <a:cs typeface="Calibri Light"/>
            </a:endParaRPr>
          </a:p>
        </p:txBody>
      </p:sp>
      <p:sp>
        <p:nvSpPr>
          <p:cNvPr id="3" name="Content Placeholder 2">
            <a:extLst>
              <a:ext uri="{FF2B5EF4-FFF2-40B4-BE49-F238E27FC236}">
                <a16:creationId xmlns:a16="http://schemas.microsoft.com/office/drawing/2014/main" id="{39CF0133-01BD-4646-B785-85DEDC47CE0D}"/>
              </a:ext>
            </a:extLst>
          </p:cNvPr>
          <p:cNvSpPr>
            <a:spLocks noGrp="1"/>
          </p:cNvSpPr>
          <p:nvPr>
            <p:ph idx="1"/>
          </p:nvPr>
        </p:nvSpPr>
        <p:spPr>
          <a:xfrm>
            <a:off x="179682" y="1976144"/>
            <a:ext cx="11823227" cy="2648598"/>
          </a:xfrm>
        </p:spPr>
        <p:txBody>
          <a:bodyPr vert="horz" lIns="91440" tIns="45720" rIns="91440" bIns="45720" rtlCol="0" anchor="t">
            <a:normAutofit/>
          </a:bodyPr>
          <a:lstStyle/>
          <a:p>
            <a:pPr marL="0" indent="0">
              <a:lnSpc>
                <a:spcPct val="100000"/>
              </a:lnSpc>
              <a:buNone/>
            </a:pPr>
            <a:r>
              <a:rPr lang="en-US" sz="2000" b="1">
                <a:solidFill>
                  <a:schemeClr val="bg1"/>
                </a:solidFill>
                <a:ea typeface="+mn-lt"/>
                <a:cs typeface="+mn-lt"/>
              </a:rPr>
              <a:t>Step 1</a:t>
            </a:r>
            <a:r>
              <a:rPr lang="en-US" sz="2000">
                <a:solidFill>
                  <a:schemeClr val="bg1"/>
                </a:solidFill>
                <a:ea typeface="+mn-lt"/>
                <a:cs typeface="+mn-lt"/>
              </a:rPr>
              <a:t>: State Null Hypothesis. </a:t>
            </a:r>
            <a:endParaRPr lang="en-US" sz="2000">
              <a:solidFill>
                <a:schemeClr val="bg1"/>
              </a:solidFill>
              <a:cs typeface="Calibri"/>
            </a:endParaRPr>
          </a:p>
          <a:p>
            <a:pPr marL="0" indent="0">
              <a:lnSpc>
                <a:spcPct val="100000"/>
              </a:lnSpc>
              <a:buNone/>
            </a:pPr>
            <a:r>
              <a:rPr lang="en-US" sz="2000" dirty="0">
                <a:solidFill>
                  <a:schemeClr val="bg1"/>
                </a:solidFill>
                <a:ea typeface="+mn-lt"/>
                <a:cs typeface="+mn-lt"/>
              </a:rPr>
              <a:t>      </a:t>
            </a:r>
            <a:r>
              <a:rPr lang="en-US" sz="2000" b="1" i="1">
                <a:solidFill>
                  <a:schemeClr val="bg1"/>
                </a:solidFill>
                <a:ea typeface="+mn-lt"/>
                <a:cs typeface="+mn-lt"/>
              </a:rPr>
              <a:t>H</a:t>
            </a:r>
            <a:r>
              <a:rPr lang="en-US" sz="2000" b="1" i="1" baseline="-25000">
                <a:solidFill>
                  <a:schemeClr val="bg1"/>
                </a:solidFill>
                <a:ea typeface="+mn-lt"/>
                <a:cs typeface="+mn-lt"/>
              </a:rPr>
              <a:t>0</a:t>
            </a:r>
            <a:r>
              <a:rPr lang="en-US" sz="2000" b="1" i="1">
                <a:solidFill>
                  <a:schemeClr val="bg1"/>
                </a:solidFill>
                <a:ea typeface="+mn-lt"/>
                <a:cs typeface="+mn-lt"/>
              </a:rPr>
              <a:t> : µ= µ</a:t>
            </a:r>
            <a:r>
              <a:rPr lang="en-US" sz="2000" b="1" i="1" baseline="-25000" dirty="0">
                <a:solidFill>
                  <a:schemeClr val="bg1"/>
                </a:solidFill>
                <a:ea typeface="+mn-lt"/>
                <a:cs typeface="+mn-lt"/>
              </a:rPr>
              <a:t>0</a:t>
            </a:r>
            <a:r>
              <a:rPr lang="en-US" sz="2000" b="1" i="1" dirty="0">
                <a:solidFill>
                  <a:schemeClr val="bg1"/>
                </a:solidFill>
                <a:ea typeface="+mn-lt"/>
                <a:cs typeface="+mn-lt"/>
              </a:rPr>
              <a:t> </a:t>
            </a:r>
            <a:r>
              <a:rPr lang="en-US" sz="2000" dirty="0">
                <a:solidFill>
                  <a:schemeClr val="bg1"/>
                </a:solidFill>
                <a:ea typeface="+mn-lt"/>
                <a:cs typeface="+mn-lt"/>
              </a:rPr>
              <a:t>(where µ</a:t>
            </a:r>
            <a:r>
              <a:rPr lang="en-US" sz="2000" baseline="-25000" dirty="0">
                <a:solidFill>
                  <a:schemeClr val="bg1"/>
                </a:solidFill>
                <a:ea typeface="+mn-lt"/>
                <a:cs typeface="+mn-lt"/>
              </a:rPr>
              <a:t>0</a:t>
            </a:r>
            <a:r>
              <a:rPr lang="en-US" sz="2000" dirty="0">
                <a:solidFill>
                  <a:schemeClr val="bg1"/>
                </a:solidFill>
                <a:ea typeface="+mn-lt"/>
                <a:cs typeface="+mn-lt"/>
              </a:rPr>
              <a:t> is a specified value)</a:t>
            </a:r>
            <a:endParaRPr lang="en-US" sz="2000" dirty="0">
              <a:solidFill>
                <a:schemeClr val="bg1"/>
              </a:solidFill>
              <a:cs typeface="Calibri"/>
            </a:endParaRPr>
          </a:p>
          <a:p>
            <a:pPr marL="0" indent="0">
              <a:lnSpc>
                <a:spcPct val="100000"/>
              </a:lnSpc>
              <a:buNone/>
            </a:pPr>
            <a:r>
              <a:rPr lang="en-US" sz="2000" b="1">
                <a:solidFill>
                  <a:schemeClr val="bg1"/>
                </a:solidFill>
                <a:ea typeface="+mn-lt"/>
                <a:cs typeface="+mn-lt"/>
              </a:rPr>
              <a:t>Step 2</a:t>
            </a:r>
            <a:r>
              <a:rPr lang="en-US" sz="2000">
                <a:solidFill>
                  <a:schemeClr val="bg1"/>
                </a:solidFill>
                <a:ea typeface="+mn-lt"/>
                <a:cs typeface="+mn-lt"/>
              </a:rPr>
              <a:t>: State Alternative Hypothesis.</a:t>
            </a:r>
            <a:endParaRPr lang="en-US" sz="2000" dirty="0">
              <a:solidFill>
                <a:schemeClr val="bg1"/>
              </a:solidFill>
              <a:ea typeface="+mn-lt"/>
              <a:cs typeface="+mn-lt"/>
            </a:endParaRPr>
          </a:p>
          <a:p>
            <a:pPr marL="0" indent="0">
              <a:lnSpc>
                <a:spcPct val="100000"/>
              </a:lnSpc>
              <a:buNone/>
            </a:pPr>
            <a:r>
              <a:rPr lang="en-US" sz="2000">
                <a:solidFill>
                  <a:schemeClr val="bg1"/>
                </a:solidFill>
                <a:ea typeface="+mn-lt"/>
                <a:cs typeface="+mn-lt"/>
              </a:rPr>
              <a:t>      1) </a:t>
            </a:r>
            <a:r>
              <a:rPr lang="en-US" sz="2000" b="1" i="1">
                <a:solidFill>
                  <a:schemeClr val="bg1"/>
                </a:solidFill>
                <a:ea typeface="+mn-lt"/>
                <a:cs typeface="+mn-lt"/>
              </a:rPr>
              <a:t>H</a:t>
            </a:r>
            <a:r>
              <a:rPr lang="en-US" sz="2000" b="1" i="1" baseline="-25000">
                <a:solidFill>
                  <a:schemeClr val="bg1"/>
                </a:solidFill>
                <a:ea typeface="+mn-lt"/>
                <a:cs typeface="+mn-lt"/>
              </a:rPr>
              <a:t>a</a:t>
            </a:r>
            <a:r>
              <a:rPr lang="en-US" sz="2000" b="1" i="1" dirty="0">
                <a:solidFill>
                  <a:schemeClr val="bg1"/>
                </a:solidFill>
                <a:ea typeface="+mn-lt"/>
                <a:cs typeface="+mn-lt"/>
              </a:rPr>
              <a:t> : µ ≠ µ</a:t>
            </a:r>
            <a:r>
              <a:rPr lang="en-US" sz="2000" b="1" i="1" baseline="-25000" dirty="0">
                <a:solidFill>
                  <a:schemeClr val="bg1"/>
                </a:solidFill>
                <a:ea typeface="+mn-lt"/>
                <a:cs typeface="+mn-lt"/>
              </a:rPr>
              <a:t>0</a:t>
            </a:r>
            <a:r>
              <a:rPr lang="en-US" sz="2000" b="1" i="1" dirty="0">
                <a:solidFill>
                  <a:schemeClr val="bg1"/>
                </a:solidFill>
                <a:ea typeface="+mn-lt"/>
                <a:cs typeface="+mn-lt"/>
              </a:rPr>
              <a:t> </a:t>
            </a:r>
            <a:r>
              <a:rPr lang="en-US" sz="2000" dirty="0">
                <a:solidFill>
                  <a:schemeClr val="bg1"/>
                </a:solidFill>
                <a:ea typeface="+mn-lt"/>
                <a:cs typeface="+mn-lt"/>
              </a:rPr>
              <a:t>(two-tailed test)</a:t>
            </a:r>
          </a:p>
          <a:p>
            <a:pPr marL="0" indent="0">
              <a:lnSpc>
                <a:spcPct val="100000"/>
              </a:lnSpc>
              <a:buNone/>
            </a:pPr>
            <a:r>
              <a:rPr lang="en-US" sz="2000">
                <a:solidFill>
                  <a:schemeClr val="bg1"/>
                </a:solidFill>
                <a:ea typeface="+mn-lt"/>
                <a:cs typeface="+mn-lt"/>
              </a:rPr>
              <a:t>      2) </a:t>
            </a:r>
            <a:r>
              <a:rPr lang="en-US" sz="2000" b="1" i="1">
                <a:solidFill>
                  <a:schemeClr val="bg1"/>
                </a:solidFill>
                <a:ea typeface="+mn-lt"/>
                <a:cs typeface="+mn-lt"/>
              </a:rPr>
              <a:t>H</a:t>
            </a:r>
            <a:r>
              <a:rPr lang="en-US" sz="2000" b="1" i="1" baseline="-25000">
                <a:solidFill>
                  <a:schemeClr val="bg1"/>
                </a:solidFill>
                <a:ea typeface="+mn-lt"/>
                <a:cs typeface="+mn-lt"/>
              </a:rPr>
              <a:t>a</a:t>
            </a:r>
            <a:r>
              <a:rPr lang="en-US" sz="2000" b="1" i="1">
                <a:solidFill>
                  <a:schemeClr val="bg1"/>
                </a:solidFill>
                <a:ea typeface="+mn-lt"/>
                <a:cs typeface="+mn-lt"/>
              </a:rPr>
              <a:t> : µ &gt; µ</a:t>
            </a:r>
            <a:r>
              <a:rPr lang="en-US" sz="2000" b="1" i="1" baseline="-25000">
                <a:solidFill>
                  <a:schemeClr val="bg1"/>
                </a:solidFill>
                <a:ea typeface="+mn-lt"/>
                <a:cs typeface="+mn-lt"/>
              </a:rPr>
              <a:t>0</a:t>
            </a:r>
            <a:r>
              <a:rPr lang="en-US" sz="2000">
                <a:solidFill>
                  <a:schemeClr val="bg1"/>
                </a:solidFill>
                <a:ea typeface="+mn-lt"/>
                <a:cs typeface="+mn-lt"/>
              </a:rPr>
              <a:t> (one-tailed test) </a:t>
            </a:r>
            <a:endParaRPr lang="en-US">
              <a:solidFill>
                <a:schemeClr val="bg1"/>
              </a:solidFill>
              <a:ea typeface="+mn-lt"/>
              <a:cs typeface="+mn-lt"/>
            </a:endParaRPr>
          </a:p>
          <a:p>
            <a:pPr marL="0" indent="0">
              <a:lnSpc>
                <a:spcPct val="100000"/>
              </a:lnSpc>
              <a:buNone/>
            </a:pPr>
            <a:r>
              <a:rPr lang="en-US" sz="2000">
                <a:solidFill>
                  <a:schemeClr val="bg1"/>
                </a:solidFill>
                <a:ea typeface="+mn-lt"/>
                <a:cs typeface="+mn-lt"/>
              </a:rPr>
              <a:t>      3) </a:t>
            </a:r>
            <a:r>
              <a:rPr lang="en-US" sz="2000" b="1" i="1">
                <a:solidFill>
                  <a:schemeClr val="bg1"/>
                </a:solidFill>
                <a:ea typeface="+mn-lt"/>
                <a:cs typeface="+mn-lt"/>
              </a:rPr>
              <a:t>H</a:t>
            </a:r>
            <a:r>
              <a:rPr lang="en-US" sz="2000" b="1" i="1" baseline="-25000">
                <a:solidFill>
                  <a:schemeClr val="bg1"/>
                </a:solidFill>
                <a:ea typeface="+mn-lt"/>
                <a:cs typeface="+mn-lt"/>
              </a:rPr>
              <a:t>a</a:t>
            </a:r>
            <a:r>
              <a:rPr lang="en-US" sz="2000" b="1" i="1">
                <a:solidFill>
                  <a:schemeClr val="bg1"/>
                </a:solidFill>
                <a:ea typeface="+mn-lt"/>
                <a:cs typeface="+mn-lt"/>
              </a:rPr>
              <a:t> : µ  &lt; µ</a:t>
            </a:r>
            <a:r>
              <a:rPr lang="en-US" sz="2000" b="1" i="1" baseline="-25000">
                <a:solidFill>
                  <a:schemeClr val="bg1"/>
                </a:solidFill>
                <a:ea typeface="+mn-lt"/>
                <a:cs typeface="+mn-lt"/>
              </a:rPr>
              <a:t>0</a:t>
            </a:r>
            <a:r>
              <a:rPr lang="en-US" sz="2000">
                <a:solidFill>
                  <a:schemeClr val="bg1"/>
                </a:solidFill>
                <a:ea typeface="+mn-lt"/>
                <a:cs typeface="+mn-lt"/>
              </a:rPr>
              <a:t> (one-tailed test) </a:t>
            </a:r>
            <a:endParaRPr lang="en-US">
              <a:solidFill>
                <a:schemeClr val="bg1"/>
              </a:solidFill>
              <a:cs typeface="Calibri"/>
            </a:endParaRPr>
          </a:p>
          <a:p>
            <a:pPr marL="0" indent="0">
              <a:lnSpc>
                <a:spcPct val="100000"/>
              </a:lnSpc>
              <a:buNone/>
            </a:pPr>
            <a:endParaRPr lang="en-US" sz="2000" dirty="0">
              <a:solidFill>
                <a:schemeClr val="bg1"/>
              </a:solidFill>
              <a:cs typeface="Calibri" panose="020F0502020204030204"/>
            </a:endParaRPr>
          </a:p>
          <a:p>
            <a:pPr marL="457200" lvl="1" indent="0">
              <a:lnSpc>
                <a:spcPct val="100000"/>
              </a:lnSpc>
              <a:spcBef>
                <a:spcPts val="1000"/>
              </a:spcBef>
              <a:buNone/>
            </a:pPr>
            <a:endParaRPr lang="en-US" sz="2000" dirty="0">
              <a:solidFill>
                <a:schemeClr val="bg1"/>
              </a:solidFill>
              <a:ea typeface="+mn-lt"/>
              <a:cs typeface="+mn-lt"/>
            </a:endParaRPr>
          </a:p>
        </p:txBody>
      </p:sp>
      <p:sp>
        <p:nvSpPr>
          <p:cNvPr id="7" name="TextBox 6">
            <a:extLst>
              <a:ext uri="{FF2B5EF4-FFF2-40B4-BE49-F238E27FC236}">
                <a16:creationId xmlns:a16="http://schemas.microsoft.com/office/drawing/2014/main" id="{648B365E-0E43-4AC2-BAFF-06EB5F500E83}"/>
              </a:ext>
            </a:extLst>
          </p:cNvPr>
          <p:cNvSpPr txBox="1"/>
          <p:nvPr/>
        </p:nvSpPr>
        <p:spPr>
          <a:xfrm>
            <a:off x="5486400" y="2560695"/>
            <a:ext cx="6007569" cy="24519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b="1">
                <a:solidFill>
                  <a:schemeClr val="bg1"/>
                </a:solidFill>
              </a:rPr>
              <a:t>Step 3</a:t>
            </a:r>
            <a:r>
              <a:rPr lang="en-US" sz="2000">
                <a:solidFill>
                  <a:schemeClr val="bg1"/>
                </a:solidFill>
              </a:rPr>
              <a:t>: State </a:t>
            </a:r>
            <a:r>
              <a:rPr lang="en-US" sz="2000" b="1" i="1">
                <a:solidFill>
                  <a:schemeClr val="bg1"/>
                </a:solidFill>
              </a:rPr>
              <a:t>α</a:t>
            </a:r>
            <a:r>
              <a:rPr lang="en-US" sz="2000">
                <a:solidFill>
                  <a:schemeClr val="bg1"/>
                </a:solidFill>
              </a:rPr>
              <a:t>. </a:t>
            </a:r>
            <a:endParaRPr lang="en-US" sz="2000">
              <a:solidFill>
                <a:schemeClr val="bg1"/>
              </a:solidFill>
              <a:ea typeface="+mn-lt"/>
              <a:cs typeface="+mn-lt"/>
            </a:endParaRPr>
          </a:p>
          <a:p>
            <a:pPr>
              <a:spcBef>
                <a:spcPts val="1000"/>
              </a:spcBef>
            </a:pPr>
            <a:r>
              <a:rPr lang="en-US" sz="2000" b="1">
                <a:solidFill>
                  <a:schemeClr val="bg1"/>
                </a:solidFill>
              </a:rPr>
              <a:t>Step 4</a:t>
            </a:r>
            <a:r>
              <a:rPr lang="en-US" sz="2000">
                <a:solidFill>
                  <a:schemeClr val="bg1"/>
                </a:solidFill>
              </a:rPr>
              <a:t>: </a:t>
            </a:r>
            <a:r>
              <a:rPr lang="en-US" sz="2000">
                <a:solidFill>
                  <a:schemeClr val="bg1"/>
                </a:solidFill>
                <a:ea typeface="+mn-lt"/>
                <a:cs typeface="+mn-lt"/>
              </a:rPr>
              <a:t>Determine p-value from Minitab printout</a:t>
            </a:r>
          </a:p>
          <a:p>
            <a:pPr>
              <a:spcBef>
                <a:spcPts val="1000"/>
              </a:spcBef>
            </a:pPr>
            <a:r>
              <a:rPr lang="en-US" sz="2000" dirty="0">
                <a:solidFill>
                  <a:schemeClr val="bg1"/>
                </a:solidFill>
                <a:ea typeface="+mn-lt"/>
                <a:cs typeface="+mn-lt"/>
              </a:rPr>
              <a:t>Step 5: Compare the p-value with the </a:t>
            </a:r>
            <a:r>
              <a:rPr lang="en-US" sz="2000" b="1" i="1" dirty="0">
                <a:solidFill>
                  <a:schemeClr val="bg1"/>
                </a:solidFill>
                <a:ea typeface="+mn-lt"/>
                <a:cs typeface="+mn-lt"/>
              </a:rPr>
              <a:t>α </a:t>
            </a:r>
            <a:r>
              <a:rPr lang="en-US" sz="2000" dirty="0">
                <a:solidFill>
                  <a:schemeClr val="bg1"/>
                </a:solidFill>
                <a:ea typeface="+mn-lt"/>
                <a:cs typeface="+mn-lt"/>
              </a:rPr>
              <a:t>value; If P−value ≤ </a:t>
            </a:r>
            <a:r>
              <a:rPr lang="en-US" sz="2000" b="1" i="1" dirty="0">
                <a:solidFill>
                  <a:schemeClr val="bg1"/>
                </a:solidFill>
                <a:ea typeface="+mn-lt"/>
                <a:cs typeface="+mn-lt"/>
              </a:rPr>
              <a:t>α</a:t>
            </a:r>
            <a:r>
              <a:rPr lang="en-US" sz="2000" dirty="0">
                <a:solidFill>
                  <a:schemeClr val="bg1"/>
                </a:solidFill>
                <a:ea typeface="+mn-lt"/>
                <a:cs typeface="+mn-lt"/>
              </a:rPr>
              <a:t>, reject</a:t>
            </a:r>
            <a:r>
              <a:rPr lang="en-US" sz="2000" b="1" i="1" dirty="0">
                <a:solidFill>
                  <a:schemeClr val="bg1"/>
                </a:solidFill>
                <a:ea typeface="+mn-lt"/>
                <a:cs typeface="+mn-lt"/>
              </a:rPr>
              <a:t> H</a:t>
            </a:r>
            <a:r>
              <a:rPr lang="en-US" sz="2000" b="1" i="1" baseline="-25000" dirty="0">
                <a:solidFill>
                  <a:schemeClr val="bg1"/>
                </a:solidFill>
                <a:ea typeface="+mn-lt"/>
                <a:cs typeface="+mn-lt"/>
              </a:rPr>
              <a:t>0</a:t>
            </a:r>
            <a:r>
              <a:rPr lang="en-US" sz="2000">
                <a:solidFill>
                  <a:schemeClr val="bg1"/>
                </a:solidFill>
                <a:ea typeface="+mn-lt"/>
                <a:cs typeface="+mn-lt"/>
              </a:rPr>
              <a:t>, otherwise accept</a:t>
            </a:r>
            <a:r>
              <a:rPr lang="en-US" sz="2000" b="1" i="1">
                <a:solidFill>
                  <a:schemeClr val="bg1"/>
                </a:solidFill>
                <a:ea typeface="+mn-lt"/>
                <a:cs typeface="+mn-lt"/>
              </a:rPr>
              <a:t> H</a:t>
            </a:r>
            <a:r>
              <a:rPr lang="en-US" sz="2000" b="1" i="1" baseline="-25000">
                <a:solidFill>
                  <a:schemeClr val="bg1"/>
                </a:solidFill>
                <a:ea typeface="+mn-lt"/>
                <a:cs typeface="+mn-lt"/>
              </a:rPr>
              <a:t>0</a:t>
            </a:r>
            <a:r>
              <a:rPr lang="en-US" sz="2000">
                <a:solidFill>
                  <a:schemeClr val="bg1"/>
                </a:solidFill>
                <a:ea typeface="+mn-lt"/>
                <a:cs typeface="+mn-lt"/>
              </a:rPr>
              <a:t>. </a:t>
            </a:r>
            <a:endParaRPr lang="en-US" dirty="0">
              <a:solidFill>
                <a:schemeClr val="bg1"/>
              </a:solidFill>
              <a:ea typeface="+mn-lt"/>
              <a:cs typeface="+mn-lt"/>
            </a:endParaRPr>
          </a:p>
          <a:p>
            <a:pPr>
              <a:spcBef>
                <a:spcPts val="1000"/>
              </a:spcBef>
            </a:pPr>
            <a:endParaRPr lang="en-US" sz="2000" dirty="0">
              <a:solidFill>
                <a:schemeClr val="bg1"/>
              </a:solidFill>
              <a:cs typeface="Calibri"/>
            </a:endParaRPr>
          </a:p>
          <a:p>
            <a:pPr>
              <a:spcBef>
                <a:spcPts val="1000"/>
              </a:spcBef>
            </a:pPr>
            <a:endParaRPr lang="en-US" sz="2000" dirty="0">
              <a:solidFill>
                <a:schemeClr val="bg1"/>
              </a:solidFill>
              <a:cs typeface="Calibri"/>
            </a:endParaRPr>
          </a:p>
        </p:txBody>
      </p:sp>
      <p:sp>
        <p:nvSpPr>
          <p:cNvPr id="4" name="TextBox 3">
            <a:extLst>
              <a:ext uri="{FF2B5EF4-FFF2-40B4-BE49-F238E27FC236}">
                <a16:creationId xmlns:a16="http://schemas.microsoft.com/office/drawing/2014/main" id="{5E8D6C7B-1A00-4B23-B6CC-64895A833C6C}"/>
              </a:ext>
            </a:extLst>
          </p:cNvPr>
          <p:cNvSpPr txBox="1"/>
          <p:nvPr/>
        </p:nvSpPr>
        <p:spPr>
          <a:xfrm>
            <a:off x="5674548" y="5476993"/>
            <a:ext cx="58852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ea typeface="+mn-lt"/>
                <a:cs typeface="+mn-lt"/>
              </a:rPr>
              <a:t>Lets look at an example to understand this approach. </a:t>
            </a:r>
            <a:endParaRPr lang="en-US" sz="2000">
              <a:solidFill>
                <a:schemeClr val="bg1"/>
              </a:solidFill>
              <a:cs typeface="Calibri"/>
            </a:endParaRPr>
          </a:p>
        </p:txBody>
      </p:sp>
    </p:spTree>
    <p:extLst>
      <p:ext uri="{BB962C8B-B14F-4D97-AF65-F5344CB8AC3E}">
        <p14:creationId xmlns:p14="http://schemas.microsoft.com/office/powerpoint/2010/main" val="343760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500"/>
                                        <p:tgtEl>
                                          <p:spTgt spid="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3AAB-DA09-488A-A97D-22984AD69BBE}"/>
              </a:ext>
            </a:extLst>
          </p:cNvPr>
          <p:cNvSpPr>
            <a:spLocks noGrp="1"/>
          </p:cNvSpPr>
          <p:nvPr>
            <p:ph type="title"/>
          </p:nvPr>
        </p:nvSpPr>
        <p:spPr/>
        <p:txBody>
          <a:bodyPr/>
          <a:lstStyle/>
          <a:p>
            <a:pPr algn="ctr"/>
            <a:r>
              <a:rPr lang="en-US">
                <a:solidFill>
                  <a:srgbClr val="FFC000"/>
                </a:solidFill>
                <a:ea typeface="+mj-lt"/>
                <a:cs typeface="+mj-lt"/>
              </a:rPr>
              <a:t>Hypothesis testing for population </a:t>
            </a:r>
            <a:br>
              <a:rPr lang="en-US" dirty="0">
                <a:solidFill>
                  <a:srgbClr val="FFC000"/>
                </a:solidFill>
                <a:ea typeface="+mj-lt"/>
                <a:cs typeface="+mj-lt"/>
              </a:rPr>
            </a:br>
            <a:r>
              <a:rPr lang="en-US">
                <a:solidFill>
                  <a:srgbClr val="FFC000"/>
                </a:solidFill>
                <a:ea typeface="+mj-lt"/>
                <a:cs typeface="+mj-lt"/>
              </a:rPr>
              <a:t>mean (p value approach)</a:t>
            </a:r>
            <a:endParaRPr lang="en-US">
              <a:cs typeface="Calibri Light" panose="020F0302020204030204"/>
            </a:endParaRPr>
          </a:p>
        </p:txBody>
      </p:sp>
      <p:sp>
        <p:nvSpPr>
          <p:cNvPr id="3" name="Content Placeholder 2">
            <a:extLst>
              <a:ext uri="{FF2B5EF4-FFF2-40B4-BE49-F238E27FC236}">
                <a16:creationId xmlns:a16="http://schemas.microsoft.com/office/drawing/2014/main" id="{D8F2177A-41EA-4375-B384-6455CEEE25CD}"/>
              </a:ext>
            </a:extLst>
          </p:cNvPr>
          <p:cNvSpPr>
            <a:spLocks noGrp="1"/>
          </p:cNvSpPr>
          <p:nvPr>
            <p:ph idx="1"/>
          </p:nvPr>
        </p:nvSpPr>
        <p:spPr>
          <a:xfrm>
            <a:off x="273756" y="1835032"/>
            <a:ext cx="11644488" cy="4351338"/>
          </a:xfrm>
        </p:spPr>
        <p:txBody>
          <a:bodyPr vert="horz" lIns="91440" tIns="45720" rIns="91440" bIns="45720" rtlCol="0" anchor="t">
            <a:normAutofit fontScale="70000" lnSpcReduction="20000"/>
          </a:bodyPr>
          <a:lstStyle/>
          <a:p>
            <a:pPr marL="0" indent="0">
              <a:lnSpc>
                <a:spcPct val="120000"/>
              </a:lnSpc>
              <a:buNone/>
            </a:pPr>
            <a:r>
              <a:rPr lang="en-US">
                <a:solidFill>
                  <a:schemeClr val="bg1"/>
                </a:solidFill>
                <a:ea typeface="+mn-lt"/>
                <a:cs typeface="+mn-lt"/>
              </a:rPr>
              <a:t>The mean GPA at a certain university is 2.80 with a population standard deviation of 0.3. A random sample of 16 business students from this university had a mean of 2.91. Test to determine whether the mean GPA for business students is greater than the university mean at the 0.10 level of significance. </a:t>
            </a:r>
            <a:endParaRPr lang="en-US">
              <a:solidFill>
                <a:schemeClr val="bg1"/>
              </a:solidFill>
              <a:cs typeface="Calibri"/>
            </a:endParaRPr>
          </a:p>
          <a:p>
            <a:pPr marL="0" indent="0">
              <a:lnSpc>
                <a:spcPct val="120000"/>
              </a:lnSpc>
              <a:buNone/>
            </a:pPr>
            <a:endParaRPr lang="en-US" dirty="0">
              <a:solidFill>
                <a:schemeClr val="bg1"/>
              </a:solidFill>
              <a:cs typeface="Calibri"/>
            </a:endParaRPr>
          </a:p>
          <a:p>
            <a:pPr marL="0" indent="0">
              <a:lnSpc>
                <a:spcPct val="120000"/>
              </a:lnSpc>
              <a:buNone/>
            </a:pPr>
            <a:r>
              <a:rPr lang="en-US">
                <a:solidFill>
                  <a:schemeClr val="bg1"/>
                </a:solidFill>
                <a:ea typeface="+mn-lt"/>
                <a:cs typeface="+mn-lt"/>
              </a:rPr>
              <a:t>1) </a:t>
            </a:r>
            <a:r>
              <a:rPr lang="en-US" b="1" i="1">
                <a:solidFill>
                  <a:schemeClr val="bg1"/>
                </a:solidFill>
                <a:ea typeface="+mn-lt"/>
                <a:cs typeface="+mn-lt"/>
              </a:rPr>
              <a:t>H</a:t>
            </a:r>
            <a:r>
              <a:rPr lang="en-US" b="1" i="1" baseline="-25000">
                <a:solidFill>
                  <a:schemeClr val="bg1"/>
                </a:solidFill>
                <a:ea typeface="+mn-lt"/>
                <a:cs typeface="+mn-lt"/>
              </a:rPr>
              <a:t>0</a:t>
            </a:r>
            <a:r>
              <a:rPr lang="en-US" b="1" i="1">
                <a:solidFill>
                  <a:schemeClr val="bg1"/>
                </a:solidFill>
                <a:ea typeface="+mn-lt"/>
                <a:cs typeface="+mn-lt"/>
              </a:rPr>
              <a:t>: µ = 2.8 </a:t>
            </a:r>
          </a:p>
          <a:p>
            <a:pPr marL="0" indent="0">
              <a:lnSpc>
                <a:spcPct val="120000"/>
              </a:lnSpc>
              <a:buNone/>
            </a:pPr>
            <a:r>
              <a:rPr lang="en-US">
                <a:solidFill>
                  <a:schemeClr val="bg1"/>
                </a:solidFill>
                <a:ea typeface="+mn-lt"/>
                <a:cs typeface="+mn-lt"/>
              </a:rPr>
              <a:t>2) </a:t>
            </a:r>
            <a:r>
              <a:rPr lang="en-US" b="1" i="1">
                <a:solidFill>
                  <a:schemeClr val="bg1"/>
                </a:solidFill>
                <a:ea typeface="+mn-lt"/>
                <a:cs typeface="+mn-lt"/>
              </a:rPr>
              <a:t>H</a:t>
            </a:r>
            <a:r>
              <a:rPr lang="en-US" b="1" i="1" baseline="-25000">
                <a:solidFill>
                  <a:schemeClr val="bg1"/>
                </a:solidFill>
                <a:ea typeface="+mn-lt"/>
                <a:cs typeface="+mn-lt"/>
              </a:rPr>
              <a:t>a</a:t>
            </a:r>
            <a:r>
              <a:rPr lang="en-US" b="1" i="1">
                <a:solidFill>
                  <a:schemeClr val="bg1"/>
                </a:solidFill>
                <a:ea typeface="+mn-lt"/>
                <a:cs typeface="+mn-lt"/>
              </a:rPr>
              <a:t>: µ &gt; 2.8 </a:t>
            </a:r>
          </a:p>
          <a:p>
            <a:pPr marL="0" indent="0">
              <a:lnSpc>
                <a:spcPct val="120000"/>
              </a:lnSpc>
              <a:buNone/>
            </a:pPr>
            <a:r>
              <a:rPr lang="en-US">
                <a:solidFill>
                  <a:schemeClr val="bg1"/>
                </a:solidFill>
                <a:ea typeface="+mn-lt"/>
                <a:cs typeface="+mn-lt"/>
              </a:rPr>
              <a:t>3) </a:t>
            </a:r>
            <a:r>
              <a:rPr lang="en-US" b="1" i="1">
                <a:solidFill>
                  <a:schemeClr val="bg1"/>
                </a:solidFill>
                <a:ea typeface="+mn-lt"/>
                <a:cs typeface="+mn-lt"/>
              </a:rPr>
              <a:t>α = 0.10 </a:t>
            </a:r>
          </a:p>
          <a:p>
            <a:pPr marL="0" indent="0">
              <a:lnSpc>
                <a:spcPct val="120000"/>
              </a:lnSpc>
              <a:buNone/>
            </a:pPr>
            <a:r>
              <a:rPr lang="en-US">
                <a:solidFill>
                  <a:schemeClr val="bg1"/>
                </a:solidFill>
                <a:ea typeface="+mn-lt"/>
                <a:cs typeface="+mn-lt"/>
              </a:rPr>
              <a:t>4)</a:t>
            </a:r>
            <a:r>
              <a:rPr lang="en-US" b="1" i="1">
                <a:solidFill>
                  <a:schemeClr val="bg1"/>
                </a:solidFill>
                <a:ea typeface="+mn-lt"/>
                <a:cs typeface="+mn-lt"/>
              </a:rPr>
              <a:t> p-value = 0.075</a:t>
            </a:r>
            <a:r>
              <a:rPr lang="en-US">
                <a:solidFill>
                  <a:schemeClr val="bg1"/>
                </a:solidFill>
                <a:ea typeface="+mn-lt"/>
                <a:cs typeface="+mn-lt"/>
              </a:rPr>
              <a:t> ( We get this from the minitab)</a:t>
            </a:r>
          </a:p>
          <a:p>
            <a:pPr marL="0" indent="0">
              <a:lnSpc>
                <a:spcPct val="120000"/>
              </a:lnSpc>
              <a:buNone/>
            </a:pPr>
            <a:r>
              <a:rPr lang="en-US" dirty="0">
                <a:solidFill>
                  <a:schemeClr val="bg1"/>
                </a:solidFill>
                <a:ea typeface="+mn-lt"/>
                <a:cs typeface="+mn-lt"/>
              </a:rPr>
              <a:t>5) </a:t>
            </a:r>
            <a:r>
              <a:rPr lang="en-US" b="1" i="1" dirty="0">
                <a:solidFill>
                  <a:schemeClr val="bg1"/>
                </a:solidFill>
                <a:ea typeface="+mn-lt"/>
                <a:cs typeface="+mn-lt"/>
              </a:rPr>
              <a:t>0.075 &lt; 0.1</a:t>
            </a:r>
            <a:r>
              <a:rPr lang="en-US">
                <a:solidFill>
                  <a:schemeClr val="bg1"/>
                </a:solidFill>
                <a:ea typeface="+mn-lt"/>
                <a:cs typeface="+mn-lt"/>
              </a:rPr>
              <a:t>, hence reject </a:t>
            </a:r>
            <a:r>
              <a:rPr lang="en-US" b="1" i="1" dirty="0">
                <a:solidFill>
                  <a:schemeClr val="bg1"/>
                </a:solidFill>
                <a:ea typeface="+mn-lt"/>
                <a:cs typeface="+mn-lt"/>
              </a:rPr>
              <a:t>H</a:t>
            </a:r>
            <a:r>
              <a:rPr lang="en-US" b="1" i="1" baseline="-25000" dirty="0">
                <a:solidFill>
                  <a:schemeClr val="bg1"/>
                </a:solidFill>
                <a:ea typeface="+mn-lt"/>
                <a:cs typeface="+mn-lt"/>
              </a:rPr>
              <a:t>0</a:t>
            </a:r>
          </a:p>
          <a:p>
            <a:pPr marL="0" indent="0">
              <a:lnSpc>
                <a:spcPct val="120000"/>
              </a:lnSpc>
              <a:buNone/>
            </a:pPr>
            <a:r>
              <a:rPr lang="en-US">
                <a:solidFill>
                  <a:schemeClr val="bg1"/>
                </a:solidFill>
                <a:ea typeface="+mn-lt"/>
                <a:cs typeface="+mn-lt"/>
              </a:rPr>
              <a:t>Hence, the population mean is greater than 2.8.</a:t>
            </a:r>
            <a:endParaRPr lang="en-US" dirty="0">
              <a:solidFill>
                <a:schemeClr val="bg1"/>
              </a:solidFill>
              <a:cs typeface="Calibri"/>
            </a:endParaRPr>
          </a:p>
        </p:txBody>
      </p:sp>
      <p:pic>
        <p:nvPicPr>
          <p:cNvPr id="4" name="Picture 4" descr="Text&#10;&#10;Description automatically generated">
            <a:extLst>
              <a:ext uri="{FF2B5EF4-FFF2-40B4-BE49-F238E27FC236}">
                <a16:creationId xmlns:a16="http://schemas.microsoft.com/office/drawing/2014/main" id="{D744299D-DA95-476D-BAAD-5A25E6E0578C}"/>
              </a:ext>
            </a:extLst>
          </p:cNvPr>
          <p:cNvPicPr>
            <a:picLocks noChangeAspect="1"/>
          </p:cNvPicPr>
          <p:nvPr/>
        </p:nvPicPr>
        <p:blipFill rotWithShape="1">
          <a:blip r:embed="rId2"/>
          <a:srcRect l="15932" t="16901" r="37740" b="12475"/>
          <a:stretch/>
        </p:blipFill>
        <p:spPr>
          <a:xfrm>
            <a:off x="6935914" y="3075267"/>
            <a:ext cx="3858227" cy="3303696"/>
          </a:xfrm>
          <a:prstGeom prst="rect">
            <a:avLst/>
          </a:prstGeom>
        </p:spPr>
      </p:pic>
    </p:spTree>
    <p:extLst>
      <p:ext uri="{BB962C8B-B14F-4D97-AF65-F5344CB8AC3E}">
        <p14:creationId xmlns:p14="http://schemas.microsoft.com/office/powerpoint/2010/main" val="15061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26BD-ADDF-4EE7-851A-CE5FDEA4B122}"/>
              </a:ext>
            </a:extLst>
          </p:cNvPr>
          <p:cNvSpPr>
            <a:spLocks noGrp="1"/>
          </p:cNvSpPr>
          <p:nvPr>
            <p:ph type="title"/>
          </p:nvPr>
        </p:nvSpPr>
        <p:spPr/>
        <p:txBody>
          <a:bodyPr/>
          <a:lstStyle/>
          <a:p>
            <a:pPr algn="ctr"/>
            <a:r>
              <a:rPr lang="en-US" dirty="0">
                <a:solidFill>
                  <a:srgbClr val="FFC000"/>
                </a:solidFill>
                <a:cs typeface="Calibri Light"/>
              </a:rPr>
              <a:t>Binary Hypothesis Testing </a:t>
            </a:r>
          </a:p>
        </p:txBody>
      </p:sp>
      <p:sp>
        <p:nvSpPr>
          <p:cNvPr id="3" name="Content Placeholder 2">
            <a:extLst>
              <a:ext uri="{FF2B5EF4-FFF2-40B4-BE49-F238E27FC236}">
                <a16:creationId xmlns:a16="http://schemas.microsoft.com/office/drawing/2014/main" id="{3E3AD693-552C-41A6-A3FE-50BF0ED26CF4}"/>
              </a:ext>
            </a:extLst>
          </p:cNvPr>
          <p:cNvSpPr>
            <a:spLocks noGrp="1"/>
          </p:cNvSpPr>
          <p:nvPr>
            <p:ph idx="1"/>
          </p:nvPr>
        </p:nvSpPr>
        <p:spPr>
          <a:xfrm>
            <a:off x="254941" y="1825625"/>
            <a:ext cx="11522192" cy="4351338"/>
          </a:xfrm>
        </p:spPr>
        <p:txBody>
          <a:bodyPr vert="horz" lIns="91440" tIns="45720" rIns="91440" bIns="45720" rtlCol="0" anchor="t">
            <a:normAutofit/>
          </a:bodyPr>
          <a:lstStyle/>
          <a:p>
            <a:pPr marL="0" indent="0">
              <a:lnSpc>
                <a:spcPct val="100000"/>
              </a:lnSpc>
              <a:buNone/>
            </a:pPr>
            <a:r>
              <a:rPr lang="en-US" sz="2000" dirty="0">
                <a:solidFill>
                  <a:schemeClr val="bg1"/>
                </a:solidFill>
                <a:cs typeface="Calibri"/>
              </a:rPr>
              <a:t>In </a:t>
            </a:r>
            <a:r>
              <a:rPr lang="en-US" sz="2000" b="1" dirty="0">
                <a:solidFill>
                  <a:srgbClr val="FF0000"/>
                </a:solidFill>
                <a:cs typeface="Calibri"/>
              </a:rPr>
              <a:t>Binary Hypothesis Testing</a:t>
            </a:r>
            <a:r>
              <a:rPr lang="en-US" sz="2000" dirty="0">
                <a:solidFill>
                  <a:schemeClr val="bg1"/>
                </a:solidFill>
                <a:cs typeface="Calibri"/>
              </a:rPr>
              <a:t>, we will be dealing with two probability distributions. </a:t>
            </a:r>
            <a:r>
              <a:rPr lang="en-US" sz="2000">
                <a:solidFill>
                  <a:schemeClr val="bg1"/>
                </a:solidFill>
                <a:cs typeface="Calibri"/>
              </a:rPr>
              <a:t>Let us</a:t>
            </a:r>
            <a:r>
              <a:rPr lang="en-US" sz="2000" dirty="0">
                <a:solidFill>
                  <a:schemeClr val="bg1"/>
                </a:solidFill>
                <a:cs typeface="Calibri"/>
              </a:rPr>
              <a:t> call them</a:t>
            </a:r>
            <a:r>
              <a:rPr lang="en-US" sz="2000" b="1" i="1" dirty="0">
                <a:solidFill>
                  <a:schemeClr val="bg1"/>
                </a:solidFill>
                <a:cs typeface="Calibri"/>
              </a:rPr>
              <a:t> P</a:t>
            </a:r>
            <a:r>
              <a:rPr lang="en-US" sz="2000" b="1" i="1" baseline="-25000" dirty="0">
                <a:solidFill>
                  <a:schemeClr val="bg1"/>
                </a:solidFill>
                <a:cs typeface="Calibri"/>
              </a:rPr>
              <a:t>1</a:t>
            </a:r>
            <a:r>
              <a:rPr lang="en-US" sz="2000" b="1" i="1" dirty="0">
                <a:solidFill>
                  <a:schemeClr val="bg1"/>
                </a:solidFill>
                <a:cs typeface="Calibri"/>
              </a:rPr>
              <a:t> </a:t>
            </a:r>
            <a:r>
              <a:rPr lang="en-US" sz="2000" dirty="0">
                <a:solidFill>
                  <a:schemeClr val="bg1"/>
                </a:solidFill>
                <a:cs typeface="Calibri"/>
              </a:rPr>
              <a:t>and </a:t>
            </a:r>
            <a:r>
              <a:rPr lang="en-US" sz="2000" b="1" i="1" dirty="0">
                <a:solidFill>
                  <a:schemeClr val="bg1"/>
                </a:solidFill>
                <a:cs typeface="Calibri"/>
              </a:rPr>
              <a:t>P</a:t>
            </a:r>
            <a:r>
              <a:rPr lang="en-US" sz="2000" b="1" i="1" baseline="-25000" dirty="0">
                <a:solidFill>
                  <a:schemeClr val="bg1"/>
                </a:solidFill>
                <a:cs typeface="Calibri"/>
              </a:rPr>
              <a:t>2</a:t>
            </a:r>
            <a:r>
              <a:rPr lang="en-US" sz="2000" dirty="0">
                <a:solidFill>
                  <a:schemeClr val="bg1"/>
                </a:solidFill>
                <a:cs typeface="Calibri"/>
              </a:rPr>
              <a:t>. We will then choose a sample from </a:t>
            </a:r>
            <a:r>
              <a:rPr lang="en-US" sz="2000">
                <a:solidFill>
                  <a:schemeClr val="bg1"/>
                </a:solidFill>
                <a:cs typeface="Calibri"/>
              </a:rPr>
              <a:t>either </a:t>
            </a:r>
            <a:r>
              <a:rPr lang="en-US" sz="2000" b="1" i="1">
                <a:solidFill>
                  <a:schemeClr val="bg1"/>
                </a:solidFill>
                <a:cs typeface="Calibri"/>
              </a:rPr>
              <a:t>P</a:t>
            </a:r>
            <a:r>
              <a:rPr lang="en-US" sz="2000" b="1" i="1" baseline="-25000">
                <a:solidFill>
                  <a:schemeClr val="bg1"/>
                </a:solidFill>
                <a:cs typeface="Calibri"/>
              </a:rPr>
              <a:t>1</a:t>
            </a:r>
            <a:r>
              <a:rPr lang="en-US" sz="2000" b="1" i="1" dirty="0">
                <a:solidFill>
                  <a:schemeClr val="bg1"/>
                </a:solidFill>
                <a:cs typeface="Calibri"/>
              </a:rPr>
              <a:t> </a:t>
            </a:r>
            <a:r>
              <a:rPr lang="en-US" sz="2000">
                <a:solidFill>
                  <a:schemeClr val="bg1"/>
                </a:solidFill>
                <a:cs typeface="Calibri"/>
              </a:rPr>
              <a:t>or </a:t>
            </a:r>
            <a:r>
              <a:rPr lang="en-US" sz="2000" b="1" i="1">
                <a:solidFill>
                  <a:schemeClr val="bg1"/>
                </a:solidFill>
                <a:cs typeface="Calibri"/>
              </a:rPr>
              <a:t>P</a:t>
            </a:r>
            <a:r>
              <a:rPr lang="en-US" sz="2000" b="1" i="1" baseline="-25000">
                <a:solidFill>
                  <a:schemeClr val="bg1"/>
                </a:solidFill>
                <a:cs typeface="Calibri"/>
              </a:rPr>
              <a:t>2</a:t>
            </a:r>
            <a:r>
              <a:rPr lang="en-US" sz="2000" b="1" i="1" dirty="0">
                <a:solidFill>
                  <a:schemeClr val="bg1"/>
                </a:solidFill>
                <a:cs typeface="Calibri"/>
              </a:rPr>
              <a:t> </a:t>
            </a:r>
            <a:r>
              <a:rPr lang="en-US" sz="2000">
                <a:solidFill>
                  <a:schemeClr val="bg1"/>
                </a:solidFill>
                <a:cs typeface="Calibri"/>
              </a:rPr>
              <a:t>(let us call this nature as </a:t>
            </a:r>
            <a:r>
              <a:rPr lang="en-US" sz="2000" b="1" i="1">
                <a:solidFill>
                  <a:schemeClr val="bg1"/>
                </a:solidFill>
                <a:cs typeface="Calibri"/>
              </a:rPr>
              <a:t>V</a:t>
            </a:r>
            <a:r>
              <a:rPr lang="en-US" sz="2000">
                <a:solidFill>
                  <a:schemeClr val="bg1"/>
                </a:solidFill>
                <a:cs typeface="Calibri"/>
              </a:rPr>
              <a:t>). For simplicity, let it be equal (ie 0.5 each) </a:t>
            </a:r>
            <a:endParaRPr lang="en-US">
              <a:solidFill>
                <a:schemeClr val="bg1"/>
              </a:solidFill>
            </a:endParaRPr>
          </a:p>
          <a:p>
            <a:pPr marL="0" indent="0">
              <a:lnSpc>
                <a:spcPct val="100000"/>
              </a:lnSpc>
              <a:buNone/>
            </a:pPr>
            <a:endParaRPr lang="en-US" sz="2000" dirty="0">
              <a:solidFill>
                <a:schemeClr val="bg1"/>
              </a:solidFill>
              <a:cs typeface="Calibri"/>
            </a:endParaRPr>
          </a:p>
          <a:p>
            <a:pPr marL="0" indent="0">
              <a:lnSpc>
                <a:spcPct val="100000"/>
              </a:lnSpc>
              <a:buNone/>
            </a:pPr>
            <a:r>
              <a:rPr lang="en-US" sz="2000" dirty="0">
                <a:solidFill>
                  <a:schemeClr val="bg1"/>
                </a:solidFill>
                <a:cs typeface="Calibri"/>
              </a:rPr>
              <a:t>                                  </a:t>
            </a:r>
            <a:r>
              <a:rPr lang="en-US" sz="2000" b="1" i="1">
                <a:solidFill>
                  <a:schemeClr val="bg1"/>
                </a:solidFill>
                <a:cs typeface="Calibri"/>
              </a:rPr>
              <a:t>V =</a:t>
            </a:r>
            <a:r>
              <a:rPr lang="en-US" sz="2000">
                <a:solidFill>
                  <a:schemeClr val="bg1"/>
                </a:solidFill>
                <a:cs typeface="Calibri"/>
              </a:rPr>
              <a:t>     </a:t>
            </a:r>
            <a:endParaRPr lang="en-US" sz="2000" dirty="0">
              <a:solidFill>
                <a:schemeClr val="bg1"/>
              </a:solidFill>
              <a:cs typeface="Calibri"/>
            </a:endParaRPr>
          </a:p>
        </p:txBody>
      </p:sp>
      <p:cxnSp>
        <p:nvCxnSpPr>
          <p:cNvPr id="4" name="Straight Arrow Connector 3">
            <a:extLst>
              <a:ext uri="{FF2B5EF4-FFF2-40B4-BE49-F238E27FC236}">
                <a16:creationId xmlns:a16="http://schemas.microsoft.com/office/drawing/2014/main" id="{9E707208-89E9-4B1F-BC61-95037AC96A66}"/>
              </a:ext>
            </a:extLst>
          </p:cNvPr>
          <p:cNvCxnSpPr/>
          <p:nvPr/>
        </p:nvCxnSpPr>
        <p:spPr>
          <a:xfrm>
            <a:off x="2844800" y="3044998"/>
            <a:ext cx="5284" cy="910845"/>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CDAD5E-D31A-41D9-9A2F-849E4F305059}"/>
              </a:ext>
            </a:extLst>
          </p:cNvPr>
          <p:cNvSpPr txBox="1"/>
          <p:nvPr/>
        </p:nvSpPr>
        <p:spPr>
          <a:xfrm>
            <a:off x="2901128" y="3079868"/>
            <a:ext cx="2743200" cy="8361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b="1" i="1">
                <a:solidFill>
                  <a:schemeClr val="bg1"/>
                </a:solidFill>
              </a:rPr>
              <a:t>1 with probability 0.5</a:t>
            </a:r>
            <a:endParaRPr lang="en-US" sz="2000" b="1" i="1">
              <a:solidFill>
                <a:schemeClr val="bg1"/>
              </a:solidFill>
              <a:cs typeface="Calibri"/>
            </a:endParaRPr>
          </a:p>
          <a:p>
            <a:pPr>
              <a:spcBef>
                <a:spcPts val="1000"/>
              </a:spcBef>
            </a:pPr>
            <a:r>
              <a:rPr lang="en-US" sz="2000" b="1" i="1">
                <a:solidFill>
                  <a:schemeClr val="bg1"/>
                </a:solidFill>
                <a:cs typeface="Calibri"/>
              </a:rPr>
              <a:t>2 with probability 0.5</a:t>
            </a:r>
          </a:p>
        </p:txBody>
      </p:sp>
      <p:sp>
        <p:nvSpPr>
          <p:cNvPr id="6" name="TextBox 5">
            <a:extLst>
              <a:ext uri="{FF2B5EF4-FFF2-40B4-BE49-F238E27FC236}">
                <a16:creationId xmlns:a16="http://schemas.microsoft.com/office/drawing/2014/main" id="{A6597A47-1E2B-41DB-A93E-FA00FEE84136}"/>
              </a:ext>
            </a:extLst>
          </p:cNvPr>
          <p:cNvSpPr txBox="1"/>
          <p:nvPr/>
        </p:nvSpPr>
        <p:spPr>
          <a:xfrm>
            <a:off x="259409" y="4342224"/>
            <a:ext cx="11755496" cy="2144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b="1" i="1">
                <a:solidFill>
                  <a:schemeClr val="bg1"/>
                </a:solidFill>
              </a:rPr>
              <a:t>g(X)</a:t>
            </a:r>
            <a:r>
              <a:rPr lang="en-US" sz="2000">
                <a:solidFill>
                  <a:schemeClr val="bg1"/>
                </a:solidFill>
              </a:rPr>
              <a:t> is an estimator that operates on </a:t>
            </a:r>
            <a:r>
              <a:rPr lang="en-US" sz="2000" b="1" i="1">
                <a:solidFill>
                  <a:schemeClr val="bg1"/>
                </a:solidFill>
              </a:rPr>
              <a:t>X</a:t>
            </a:r>
            <a:r>
              <a:rPr lang="en-US" sz="2000">
                <a:solidFill>
                  <a:schemeClr val="bg1"/>
                </a:solidFill>
              </a:rPr>
              <a:t> and tells about whether </a:t>
            </a:r>
            <a:r>
              <a:rPr lang="en-US" sz="2000" b="1" i="1">
                <a:solidFill>
                  <a:schemeClr val="bg1"/>
                </a:solidFill>
              </a:rPr>
              <a:t>X </a:t>
            </a:r>
            <a:r>
              <a:rPr lang="en-US" sz="2000">
                <a:solidFill>
                  <a:schemeClr val="bg1"/>
                </a:solidFill>
              </a:rPr>
              <a:t>is from distribution </a:t>
            </a:r>
            <a:r>
              <a:rPr lang="en-US" sz="2000" b="1" i="1">
                <a:solidFill>
                  <a:schemeClr val="bg1"/>
                </a:solidFill>
              </a:rPr>
              <a:t>P</a:t>
            </a:r>
            <a:r>
              <a:rPr lang="en-US" sz="2000" b="1" i="1" baseline="-25000">
                <a:solidFill>
                  <a:schemeClr val="bg1"/>
                </a:solidFill>
              </a:rPr>
              <a:t>1</a:t>
            </a:r>
            <a:r>
              <a:rPr lang="en-US" sz="2000" b="1" i="1" dirty="0">
                <a:solidFill>
                  <a:schemeClr val="bg1"/>
                </a:solidFill>
              </a:rPr>
              <a:t> </a:t>
            </a:r>
            <a:r>
              <a:rPr lang="en-US" sz="2000">
                <a:solidFill>
                  <a:schemeClr val="bg1"/>
                </a:solidFill>
              </a:rPr>
              <a:t>or </a:t>
            </a:r>
            <a:r>
              <a:rPr lang="en-US" sz="2000" b="1" i="1">
                <a:solidFill>
                  <a:schemeClr val="bg1"/>
                </a:solidFill>
              </a:rPr>
              <a:t>P</a:t>
            </a:r>
            <a:r>
              <a:rPr lang="en-US" sz="2000" b="1" i="1" baseline="-25000">
                <a:solidFill>
                  <a:schemeClr val="bg1"/>
                </a:solidFill>
              </a:rPr>
              <a:t>2</a:t>
            </a:r>
            <a:r>
              <a:rPr lang="en-US" sz="2000">
                <a:solidFill>
                  <a:schemeClr val="bg1"/>
                </a:solidFill>
              </a:rPr>
              <a:t>. </a:t>
            </a:r>
            <a:endParaRPr lang="en-US">
              <a:solidFill>
                <a:schemeClr val="bg1"/>
              </a:solidFill>
              <a:cs typeface="Calibri" panose="020F0502020204030204"/>
            </a:endParaRPr>
          </a:p>
          <a:p>
            <a:pPr>
              <a:spcBef>
                <a:spcPts val="1000"/>
              </a:spcBef>
            </a:pPr>
            <a:r>
              <a:rPr lang="en-US" sz="2000">
                <a:solidFill>
                  <a:schemeClr val="bg1"/>
                </a:solidFill>
              </a:rPr>
              <a:t>We can then find ther </a:t>
            </a:r>
            <a:r>
              <a:rPr lang="en-US" sz="2000" b="1">
                <a:solidFill>
                  <a:srgbClr val="FF0000"/>
                </a:solidFill>
              </a:rPr>
              <a:t>probability of error</a:t>
            </a:r>
            <a:r>
              <a:rPr lang="en-US" sz="2000">
                <a:solidFill>
                  <a:schemeClr val="bg1"/>
                </a:solidFill>
              </a:rPr>
              <a:t> as follows : </a:t>
            </a:r>
            <a:endParaRPr lang="en-US">
              <a:solidFill>
                <a:schemeClr val="bg1"/>
              </a:solidFill>
              <a:cs typeface="Calibri" panose="020F0502020204030204"/>
            </a:endParaRPr>
          </a:p>
          <a:p>
            <a:pPr>
              <a:spcBef>
                <a:spcPts val="1000"/>
              </a:spcBef>
            </a:pPr>
            <a:endParaRPr lang="en-US" sz="2000" dirty="0">
              <a:solidFill>
                <a:schemeClr val="bg1"/>
              </a:solidFill>
              <a:cs typeface="Calibri" panose="020F0502020204030204"/>
            </a:endParaRPr>
          </a:p>
          <a:p>
            <a:pPr>
              <a:spcBef>
                <a:spcPts val="1000"/>
              </a:spcBef>
            </a:pPr>
            <a:r>
              <a:rPr lang="en-US" sz="2000" dirty="0">
                <a:solidFill>
                  <a:schemeClr val="bg1"/>
                </a:solidFill>
              </a:rPr>
              <a:t>                    </a:t>
            </a:r>
            <a:r>
              <a:rPr lang="en-US" sz="2000" b="1" i="1">
                <a:solidFill>
                  <a:schemeClr val="bg1"/>
                </a:solidFill>
              </a:rPr>
              <a:t>P</a:t>
            </a:r>
            <a:r>
              <a:rPr lang="en-US" sz="2000" b="1" i="1" baseline="-25000">
                <a:solidFill>
                  <a:schemeClr val="bg1"/>
                </a:solidFill>
              </a:rPr>
              <a:t>r</a:t>
            </a:r>
            <a:r>
              <a:rPr lang="en-US" sz="2000" b="1" i="1">
                <a:solidFill>
                  <a:schemeClr val="bg1"/>
                </a:solidFill>
              </a:rPr>
              <a:t>(error) = P</a:t>
            </a:r>
            <a:r>
              <a:rPr lang="en-US" sz="2000" b="1" i="1" baseline="-25000">
                <a:solidFill>
                  <a:schemeClr val="bg1"/>
                </a:solidFill>
              </a:rPr>
              <a:t>1</a:t>
            </a:r>
            <a:r>
              <a:rPr lang="en-US" sz="2000" b="1" i="1">
                <a:solidFill>
                  <a:schemeClr val="bg1"/>
                </a:solidFill>
              </a:rPr>
              <a:t>(g(x) = 2) * P(V = 1) + P</a:t>
            </a:r>
            <a:r>
              <a:rPr lang="en-US" sz="2000" b="1" i="1" baseline="-25000">
                <a:solidFill>
                  <a:schemeClr val="bg1"/>
                </a:solidFill>
              </a:rPr>
              <a:t>2</a:t>
            </a:r>
            <a:r>
              <a:rPr lang="en-US" sz="2000" b="1" i="1">
                <a:solidFill>
                  <a:schemeClr val="bg1"/>
                </a:solidFill>
              </a:rPr>
              <a:t>(g(x) = 1) * P(V = 2)</a:t>
            </a:r>
            <a:endParaRPr lang="en-US" b="1" i="1">
              <a:solidFill>
                <a:schemeClr val="bg1"/>
              </a:solidFill>
              <a:cs typeface="Calibri" panose="020F0502020204030204"/>
            </a:endParaRPr>
          </a:p>
          <a:p>
            <a:pPr>
              <a:spcBef>
                <a:spcPts val="1000"/>
              </a:spcBef>
            </a:pPr>
            <a:r>
              <a:rPr lang="en-US" sz="2000" b="1" i="1" dirty="0">
                <a:solidFill>
                  <a:schemeClr val="bg1"/>
                </a:solidFill>
              </a:rPr>
              <a:t>                                     = 0.5 * (P</a:t>
            </a:r>
            <a:r>
              <a:rPr lang="en-US" sz="2000" b="1" i="1" baseline="-25000" dirty="0">
                <a:solidFill>
                  <a:schemeClr val="bg1"/>
                </a:solidFill>
              </a:rPr>
              <a:t>1</a:t>
            </a:r>
            <a:r>
              <a:rPr lang="en-US" sz="2000" b="1" i="1" dirty="0">
                <a:solidFill>
                  <a:schemeClr val="bg1"/>
                </a:solidFill>
              </a:rPr>
              <a:t>(g(x) = 2) + P</a:t>
            </a:r>
            <a:r>
              <a:rPr lang="en-US" sz="2000" b="1" i="1" baseline="-25000" dirty="0">
                <a:solidFill>
                  <a:schemeClr val="bg1"/>
                </a:solidFill>
              </a:rPr>
              <a:t>2</a:t>
            </a:r>
            <a:r>
              <a:rPr lang="en-US" sz="2000" b="1" i="1">
                <a:solidFill>
                  <a:schemeClr val="bg1"/>
                </a:solidFill>
              </a:rPr>
              <a:t>(g(x) = 1))</a:t>
            </a:r>
            <a:endParaRPr lang="en-US" sz="2000" b="1" i="1" dirty="0">
              <a:solidFill>
                <a:schemeClr val="bg1"/>
              </a:solidFill>
              <a:cs typeface="Calibri"/>
            </a:endParaRPr>
          </a:p>
        </p:txBody>
      </p:sp>
    </p:spTree>
    <p:extLst>
      <p:ext uri="{BB962C8B-B14F-4D97-AF65-F5344CB8AC3E}">
        <p14:creationId xmlns:p14="http://schemas.microsoft.com/office/powerpoint/2010/main" val="32924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26BD-ADDF-4EE7-851A-CE5FDEA4B122}"/>
              </a:ext>
            </a:extLst>
          </p:cNvPr>
          <p:cNvSpPr>
            <a:spLocks noGrp="1"/>
          </p:cNvSpPr>
          <p:nvPr>
            <p:ph type="title"/>
          </p:nvPr>
        </p:nvSpPr>
        <p:spPr>
          <a:xfrm>
            <a:off x="875830" y="186384"/>
            <a:ext cx="10515600" cy="1325563"/>
          </a:xfrm>
        </p:spPr>
        <p:txBody>
          <a:bodyPr/>
          <a:lstStyle/>
          <a:p>
            <a:pPr algn="ctr"/>
            <a:r>
              <a:rPr lang="en-US">
                <a:solidFill>
                  <a:srgbClr val="FFC000"/>
                </a:solidFill>
                <a:cs typeface="Calibri Light"/>
              </a:rPr>
              <a:t>Binary Hypothesis Testing Error  </a:t>
            </a:r>
            <a:endParaRPr lang="en-US" dirty="0">
              <a:solidFill>
                <a:srgbClr val="FFC000"/>
              </a:solidFill>
              <a:cs typeface="Calibri Light"/>
            </a:endParaRPr>
          </a:p>
        </p:txBody>
      </p:sp>
      <p:pic>
        <p:nvPicPr>
          <p:cNvPr id="9" name="Picture 9" descr="Graphical user interface&#10;&#10;Description automatically generated">
            <a:extLst>
              <a:ext uri="{FF2B5EF4-FFF2-40B4-BE49-F238E27FC236}">
                <a16:creationId xmlns:a16="http://schemas.microsoft.com/office/drawing/2014/main" id="{033742EE-9AAF-419C-900D-11988AC92248}"/>
              </a:ext>
            </a:extLst>
          </p:cNvPr>
          <p:cNvPicPr>
            <a:picLocks noGrp="1" noChangeAspect="1"/>
          </p:cNvPicPr>
          <p:nvPr>
            <p:ph idx="1"/>
          </p:nvPr>
        </p:nvPicPr>
        <p:blipFill rotWithShape="1">
          <a:blip r:embed="rId2"/>
          <a:srcRect l="35088" t="21583" r="39136" b="43165"/>
          <a:stretch/>
        </p:blipFill>
        <p:spPr>
          <a:xfrm>
            <a:off x="171787" y="1449843"/>
            <a:ext cx="3841547" cy="2953542"/>
          </a:xfrm>
        </p:spPr>
      </p:pic>
      <p:sp>
        <p:nvSpPr>
          <p:cNvPr id="10" name="TextBox 9">
            <a:extLst>
              <a:ext uri="{FF2B5EF4-FFF2-40B4-BE49-F238E27FC236}">
                <a16:creationId xmlns:a16="http://schemas.microsoft.com/office/drawing/2014/main" id="{1F6DD2B8-516D-4302-8638-591C6D380A80}"/>
              </a:ext>
            </a:extLst>
          </p:cNvPr>
          <p:cNvSpPr txBox="1"/>
          <p:nvPr/>
        </p:nvSpPr>
        <p:spPr>
          <a:xfrm>
            <a:off x="4077223" y="1801660"/>
            <a:ext cx="804588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400"/>
              </a:spcBef>
            </a:pPr>
            <a:endParaRPr lang="en-US" sz="2000" dirty="0">
              <a:solidFill>
                <a:schemeClr val="bg1"/>
              </a:solidFill>
              <a:cs typeface="Calibri"/>
            </a:endParaRPr>
          </a:p>
          <a:p>
            <a:pPr>
              <a:spcBef>
                <a:spcPts val="400"/>
              </a:spcBef>
            </a:pPr>
            <a:r>
              <a:rPr lang="en-US" sz="2000" b="1" i="1">
                <a:solidFill>
                  <a:schemeClr val="bg1"/>
                </a:solidFill>
                <a:cs typeface="Calibri"/>
              </a:rPr>
              <a:t>A</a:t>
            </a:r>
            <a:r>
              <a:rPr lang="en-US" sz="2000">
                <a:solidFill>
                  <a:schemeClr val="bg1"/>
                </a:solidFill>
                <a:cs typeface="Calibri"/>
              </a:rPr>
              <a:t> = region where </a:t>
            </a:r>
            <a:r>
              <a:rPr lang="en-US" sz="2000" b="1" i="1">
                <a:solidFill>
                  <a:schemeClr val="bg1"/>
                </a:solidFill>
                <a:cs typeface="Calibri"/>
              </a:rPr>
              <a:t>g(x) = 1</a:t>
            </a:r>
          </a:p>
          <a:p>
            <a:pPr>
              <a:spcBef>
                <a:spcPts val="400"/>
              </a:spcBef>
            </a:pPr>
            <a:r>
              <a:rPr lang="en-US" sz="2000" b="1" i="1">
                <a:solidFill>
                  <a:schemeClr val="bg1"/>
                </a:solidFill>
                <a:cs typeface="Calibri"/>
              </a:rPr>
              <a:t>A</a:t>
            </a:r>
            <a:r>
              <a:rPr lang="en-US" sz="2000" b="1" i="1" baseline="30000">
                <a:solidFill>
                  <a:schemeClr val="bg1"/>
                </a:solidFill>
                <a:cs typeface="Calibri"/>
              </a:rPr>
              <a:t>c</a:t>
            </a:r>
            <a:r>
              <a:rPr lang="en-US" sz="2000">
                <a:solidFill>
                  <a:schemeClr val="bg1"/>
                </a:solidFill>
                <a:cs typeface="Calibri"/>
              </a:rPr>
              <a:t> = region where </a:t>
            </a:r>
            <a:r>
              <a:rPr lang="en-US" sz="2000" b="1" i="1">
                <a:solidFill>
                  <a:schemeClr val="bg1"/>
                </a:solidFill>
                <a:cs typeface="Calibri"/>
              </a:rPr>
              <a:t>g(x) = 2 </a:t>
            </a:r>
          </a:p>
          <a:p>
            <a:pPr>
              <a:spcBef>
                <a:spcPts val="400"/>
              </a:spcBef>
            </a:pPr>
            <a:r>
              <a:rPr lang="en-US" sz="2000">
                <a:solidFill>
                  <a:schemeClr val="bg1"/>
                </a:solidFill>
                <a:cs typeface="Calibri"/>
              </a:rPr>
              <a:t>We now find the best probability of error</a:t>
            </a:r>
            <a:r>
              <a:rPr lang="en-US" sz="2000" b="1" i="1">
                <a:solidFill>
                  <a:schemeClr val="bg1"/>
                </a:solidFill>
                <a:cs typeface="Calibri"/>
              </a:rPr>
              <a:t>(P</a:t>
            </a:r>
            <a:r>
              <a:rPr lang="en-US" sz="2000" b="1" i="1" baseline="-25000">
                <a:solidFill>
                  <a:schemeClr val="bg1"/>
                </a:solidFill>
                <a:cs typeface="Calibri"/>
              </a:rPr>
              <a:t>e</a:t>
            </a:r>
            <a:r>
              <a:rPr lang="en-US" sz="2000" b="1" i="1" baseline="30000">
                <a:solidFill>
                  <a:schemeClr val="bg1"/>
                </a:solidFill>
                <a:cs typeface="Calibri"/>
              </a:rPr>
              <a:t>*</a:t>
            </a:r>
            <a:r>
              <a:rPr lang="en-US" sz="2000" b="1" i="1">
                <a:solidFill>
                  <a:schemeClr val="bg1"/>
                </a:solidFill>
                <a:cs typeface="Calibri"/>
              </a:rPr>
              <a:t>)</a:t>
            </a:r>
            <a:r>
              <a:rPr lang="en-US" sz="2000">
                <a:solidFill>
                  <a:schemeClr val="bg1"/>
                </a:solidFill>
                <a:cs typeface="Calibri"/>
              </a:rPr>
              <a:t> : </a:t>
            </a:r>
            <a:endParaRPr lang="en-US" sz="2000" dirty="0">
              <a:solidFill>
                <a:schemeClr val="bg1"/>
              </a:solidFill>
              <a:cs typeface="Calibri"/>
            </a:endParaRPr>
          </a:p>
          <a:p>
            <a:pPr>
              <a:spcBef>
                <a:spcPts val="400"/>
              </a:spcBef>
            </a:pPr>
            <a:endParaRPr lang="en-US" sz="2000" dirty="0">
              <a:solidFill>
                <a:schemeClr val="bg1"/>
              </a:solidFill>
              <a:cs typeface="Calibri"/>
            </a:endParaRPr>
          </a:p>
          <a:p>
            <a:pPr>
              <a:spcBef>
                <a:spcPts val="400"/>
              </a:spcBef>
            </a:pPr>
            <a:r>
              <a:rPr lang="en-US" sz="2000" dirty="0">
                <a:solidFill>
                  <a:schemeClr val="bg1"/>
                </a:solidFill>
                <a:ea typeface="+mn-lt"/>
                <a:cs typeface="+mn-lt"/>
              </a:rPr>
              <a:t>                      </a:t>
            </a:r>
            <a:r>
              <a:rPr lang="en-US" sz="2000" b="1" i="1" dirty="0">
                <a:solidFill>
                  <a:schemeClr val="bg1"/>
                </a:solidFill>
                <a:ea typeface="+mn-lt"/>
                <a:cs typeface="+mn-lt"/>
              </a:rPr>
              <a:t>(P</a:t>
            </a:r>
            <a:r>
              <a:rPr lang="en-US" sz="2000" b="1" i="1" baseline="-25000" dirty="0">
                <a:solidFill>
                  <a:schemeClr val="bg1"/>
                </a:solidFill>
                <a:ea typeface="+mn-lt"/>
                <a:cs typeface="+mn-lt"/>
              </a:rPr>
              <a:t>e</a:t>
            </a:r>
            <a:r>
              <a:rPr lang="en-US" sz="2000" b="1" i="1" baseline="30000" dirty="0">
                <a:solidFill>
                  <a:schemeClr val="bg1"/>
                </a:solidFill>
                <a:ea typeface="+mn-lt"/>
                <a:cs typeface="+mn-lt"/>
              </a:rPr>
              <a:t>*</a:t>
            </a:r>
            <a:r>
              <a:rPr lang="en-US" sz="2000" b="1" i="1" dirty="0">
                <a:solidFill>
                  <a:schemeClr val="bg1"/>
                </a:solidFill>
                <a:ea typeface="+mn-lt"/>
                <a:cs typeface="+mn-lt"/>
              </a:rPr>
              <a:t>) = 0.5 * inf [P</a:t>
            </a:r>
            <a:r>
              <a:rPr lang="en-US" sz="2000" b="1" i="1" baseline="-25000" dirty="0">
                <a:solidFill>
                  <a:schemeClr val="bg1"/>
                </a:solidFill>
                <a:ea typeface="+mn-lt"/>
                <a:cs typeface="+mn-lt"/>
              </a:rPr>
              <a:t>1</a:t>
            </a:r>
            <a:r>
              <a:rPr lang="en-US" sz="2000" b="1" i="1" dirty="0">
                <a:solidFill>
                  <a:schemeClr val="bg1"/>
                </a:solidFill>
                <a:ea typeface="+mn-lt"/>
                <a:cs typeface="+mn-lt"/>
              </a:rPr>
              <a:t>(A</a:t>
            </a:r>
            <a:r>
              <a:rPr lang="en-US" sz="2000" b="1" i="1" baseline="30000" dirty="0">
                <a:solidFill>
                  <a:schemeClr val="bg1"/>
                </a:solidFill>
                <a:ea typeface="+mn-lt"/>
                <a:cs typeface="+mn-lt"/>
              </a:rPr>
              <a:t>c</a:t>
            </a:r>
            <a:r>
              <a:rPr lang="en-US" sz="2000" b="1" i="1">
                <a:solidFill>
                  <a:schemeClr val="bg1"/>
                </a:solidFill>
                <a:ea typeface="+mn-lt"/>
                <a:cs typeface="+mn-lt"/>
              </a:rPr>
              <a:t>) + P</a:t>
            </a:r>
            <a:r>
              <a:rPr lang="en-US" sz="2000" b="1" i="1" baseline="-25000">
                <a:solidFill>
                  <a:schemeClr val="bg1"/>
                </a:solidFill>
                <a:ea typeface="+mn-lt"/>
                <a:cs typeface="+mn-lt"/>
              </a:rPr>
              <a:t>2</a:t>
            </a:r>
            <a:r>
              <a:rPr lang="en-US" sz="2000" b="1" i="1">
                <a:solidFill>
                  <a:schemeClr val="bg1"/>
                </a:solidFill>
                <a:ea typeface="+mn-lt"/>
                <a:cs typeface="+mn-lt"/>
              </a:rPr>
              <a:t>(A)]</a:t>
            </a:r>
          </a:p>
          <a:p>
            <a:pPr>
              <a:spcBef>
                <a:spcPts val="400"/>
              </a:spcBef>
            </a:pPr>
            <a:endParaRPr lang="en-US" sz="2000" dirty="0">
              <a:solidFill>
                <a:schemeClr val="bg1"/>
              </a:solidFill>
              <a:cs typeface="Calibri"/>
            </a:endParaRPr>
          </a:p>
          <a:p>
            <a:pPr>
              <a:spcBef>
                <a:spcPts val="400"/>
              </a:spcBef>
            </a:pPr>
            <a:r>
              <a:rPr lang="en-US" sz="2000" b="1" i="1">
                <a:solidFill>
                  <a:schemeClr val="bg1"/>
                </a:solidFill>
                <a:cs typeface="Calibri"/>
              </a:rPr>
              <a:t>Infimum(inf)</a:t>
            </a:r>
            <a:r>
              <a:rPr lang="en-US" sz="2000">
                <a:solidFill>
                  <a:schemeClr val="bg1"/>
                </a:solidFill>
                <a:cs typeface="Calibri"/>
              </a:rPr>
              <a:t> of a subset </a:t>
            </a:r>
            <a:r>
              <a:rPr lang="en-US" sz="2000" b="1" i="1">
                <a:solidFill>
                  <a:schemeClr val="bg1"/>
                </a:solidFill>
                <a:cs typeface="Calibri"/>
              </a:rPr>
              <a:t>S </a:t>
            </a:r>
            <a:r>
              <a:rPr lang="en-US" sz="2000">
                <a:solidFill>
                  <a:schemeClr val="bg1"/>
                </a:solidFill>
                <a:cs typeface="Calibri"/>
              </a:rPr>
              <a:t>of a partially ordered set </a:t>
            </a:r>
            <a:r>
              <a:rPr lang="en-US" sz="2000" b="1" i="1">
                <a:solidFill>
                  <a:schemeClr val="bg1"/>
                </a:solidFill>
                <a:cs typeface="Calibri"/>
              </a:rPr>
              <a:t>P </a:t>
            </a:r>
            <a:r>
              <a:rPr lang="en-US" sz="2000">
                <a:solidFill>
                  <a:schemeClr val="bg1"/>
                </a:solidFill>
                <a:cs typeface="Calibri"/>
              </a:rPr>
              <a:t>is a greatest element in </a:t>
            </a:r>
            <a:r>
              <a:rPr lang="en-US" sz="2000" b="1" i="1">
                <a:solidFill>
                  <a:schemeClr val="bg1"/>
                </a:solidFill>
                <a:cs typeface="Calibri"/>
              </a:rPr>
              <a:t>P </a:t>
            </a:r>
            <a:r>
              <a:rPr lang="en-US" sz="2000">
                <a:solidFill>
                  <a:schemeClr val="bg1"/>
                </a:solidFill>
                <a:cs typeface="Calibri"/>
              </a:rPr>
              <a:t>that is less than or equal to all elements of </a:t>
            </a:r>
            <a:r>
              <a:rPr lang="en-US" sz="2000" b="1" i="1">
                <a:solidFill>
                  <a:schemeClr val="bg1"/>
                </a:solidFill>
                <a:cs typeface="Calibri"/>
              </a:rPr>
              <a:t>S</a:t>
            </a:r>
            <a:r>
              <a:rPr lang="en-US" sz="2000">
                <a:solidFill>
                  <a:schemeClr val="bg1"/>
                </a:solidFill>
                <a:cs typeface="Calibri"/>
              </a:rPr>
              <a:t>, if such an element exists.</a:t>
            </a:r>
            <a:endParaRPr lang="en-US">
              <a:solidFill>
                <a:schemeClr val="bg1"/>
              </a:solidFill>
            </a:endParaRPr>
          </a:p>
          <a:p>
            <a:pPr>
              <a:spcBef>
                <a:spcPts val="400"/>
              </a:spcBef>
            </a:pPr>
            <a:endParaRPr lang="en-US" sz="2000" dirty="0">
              <a:solidFill>
                <a:schemeClr val="bg1"/>
              </a:solidFill>
              <a:cs typeface="Calibri"/>
            </a:endParaRPr>
          </a:p>
          <a:p>
            <a:pPr>
              <a:spcBef>
                <a:spcPts val="400"/>
              </a:spcBef>
            </a:pPr>
            <a:r>
              <a:rPr lang="en-US" sz="2000" dirty="0">
                <a:solidFill>
                  <a:schemeClr val="bg1"/>
                </a:solidFill>
                <a:cs typeface="Calibri"/>
              </a:rPr>
              <a:t>                                </a:t>
            </a:r>
            <a:r>
              <a:rPr lang="en-US" sz="2000" b="1" i="1">
                <a:solidFill>
                  <a:schemeClr val="bg1"/>
                </a:solidFill>
                <a:cs typeface="Calibri"/>
              </a:rPr>
              <a:t>= 0.5 * inf [ 1 – P</a:t>
            </a:r>
            <a:r>
              <a:rPr lang="en-US" sz="2000" b="1" i="1" baseline="-25000">
                <a:solidFill>
                  <a:schemeClr val="bg1"/>
                </a:solidFill>
                <a:cs typeface="Calibri"/>
              </a:rPr>
              <a:t>1</a:t>
            </a:r>
            <a:r>
              <a:rPr lang="en-US" sz="2000" b="1" i="1">
                <a:solidFill>
                  <a:schemeClr val="bg1"/>
                </a:solidFill>
                <a:cs typeface="Calibri"/>
              </a:rPr>
              <a:t>(A) + P</a:t>
            </a:r>
            <a:r>
              <a:rPr lang="en-US" sz="2000" b="1" i="1" baseline="-25000">
                <a:solidFill>
                  <a:schemeClr val="bg1"/>
                </a:solidFill>
                <a:cs typeface="Calibri"/>
              </a:rPr>
              <a:t>2</a:t>
            </a:r>
            <a:r>
              <a:rPr lang="en-US" sz="2000" b="1" i="1">
                <a:solidFill>
                  <a:schemeClr val="bg1"/>
                </a:solidFill>
                <a:cs typeface="Calibri"/>
              </a:rPr>
              <a:t>(A) ]</a:t>
            </a:r>
          </a:p>
          <a:p>
            <a:pPr>
              <a:spcBef>
                <a:spcPts val="400"/>
              </a:spcBef>
            </a:pPr>
            <a:r>
              <a:rPr lang="en-US" sz="2000">
                <a:solidFill>
                  <a:schemeClr val="bg1"/>
                </a:solidFill>
                <a:cs typeface="Calibri"/>
              </a:rPr>
              <a:t>Since </a:t>
            </a:r>
            <a:r>
              <a:rPr lang="en-US" sz="2000" b="1" i="1">
                <a:solidFill>
                  <a:schemeClr val="bg1"/>
                </a:solidFill>
                <a:cs typeface="Calibri"/>
              </a:rPr>
              <a:t>P</a:t>
            </a:r>
            <a:r>
              <a:rPr lang="en-US" sz="2000" b="1" i="1" baseline="-25000">
                <a:solidFill>
                  <a:schemeClr val="bg1"/>
                </a:solidFill>
                <a:cs typeface="Calibri"/>
              </a:rPr>
              <a:t>1</a:t>
            </a:r>
            <a:r>
              <a:rPr lang="en-US" sz="2000" b="1" i="1">
                <a:solidFill>
                  <a:schemeClr val="bg1"/>
                </a:solidFill>
                <a:cs typeface="Calibri"/>
              </a:rPr>
              <a:t>(A</a:t>
            </a:r>
            <a:r>
              <a:rPr lang="en-US" sz="2000" b="1" i="1" baseline="30000">
                <a:solidFill>
                  <a:schemeClr val="bg1"/>
                </a:solidFill>
                <a:cs typeface="Calibri"/>
              </a:rPr>
              <a:t>c</a:t>
            </a:r>
            <a:r>
              <a:rPr lang="en-US" sz="2000" b="1" i="1">
                <a:solidFill>
                  <a:schemeClr val="bg1"/>
                </a:solidFill>
                <a:cs typeface="Calibri"/>
              </a:rPr>
              <a:t>) = 1 – P</a:t>
            </a:r>
            <a:r>
              <a:rPr lang="en-US" sz="2000" b="1" i="1" baseline="-25000">
                <a:solidFill>
                  <a:schemeClr val="bg1"/>
                </a:solidFill>
                <a:cs typeface="Calibri"/>
              </a:rPr>
              <a:t>1</a:t>
            </a:r>
            <a:r>
              <a:rPr lang="en-US" sz="2000" b="1" i="1">
                <a:solidFill>
                  <a:schemeClr val="bg1"/>
                </a:solidFill>
                <a:cs typeface="Calibri"/>
              </a:rPr>
              <a:t>(A)</a:t>
            </a:r>
          </a:p>
          <a:p>
            <a:pPr>
              <a:spcBef>
                <a:spcPts val="400"/>
              </a:spcBef>
            </a:pPr>
            <a:r>
              <a:rPr lang="en-US" sz="2000" dirty="0">
                <a:solidFill>
                  <a:schemeClr val="bg1"/>
                </a:solidFill>
                <a:cs typeface="Calibri"/>
              </a:rPr>
              <a:t>                                </a:t>
            </a:r>
            <a:r>
              <a:rPr lang="en-US" sz="2000" b="1" i="1">
                <a:solidFill>
                  <a:schemeClr val="bg1"/>
                </a:solidFill>
                <a:cs typeface="Calibri"/>
              </a:rPr>
              <a:t>= 0.5 * [ 1 – sup [ P</a:t>
            </a:r>
            <a:r>
              <a:rPr lang="en-US" sz="2000" b="1" i="1" baseline="-25000">
                <a:solidFill>
                  <a:schemeClr val="bg1"/>
                </a:solidFill>
                <a:cs typeface="Calibri"/>
              </a:rPr>
              <a:t>1</a:t>
            </a:r>
            <a:r>
              <a:rPr lang="en-US" sz="2000" b="1" i="1">
                <a:solidFill>
                  <a:schemeClr val="bg1"/>
                </a:solidFill>
                <a:cs typeface="Calibri"/>
              </a:rPr>
              <a:t>(A) - P</a:t>
            </a:r>
            <a:r>
              <a:rPr lang="en-US" sz="2000" b="1" i="1" baseline="-25000">
                <a:solidFill>
                  <a:schemeClr val="bg1"/>
                </a:solidFill>
                <a:cs typeface="Calibri"/>
              </a:rPr>
              <a:t>2</a:t>
            </a:r>
            <a:r>
              <a:rPr lang="en-US" sz="2000" b="1" i="1">
                <a:solidFill>
                  <a:schemeClr val="bg1"/>
                </a:solidFill>
                <a:cs typeface="Calibri"/>
              </a:rPr>
              <a:t>(A) ] ]</a:t>
            </a:r>
          </a:p>
          <a:p>
            <a:pPr>
              <a:spcBef>
                <a:spcPts val="400"/>
              </a:spcBef>
            </a:pPr>
            <a:endParaRPr lang="en-US" sz="2000" dirty="0">
              <a:solidFill>
                <a:schemeClr val="bg1"/>
              </a:solidFill>
              <a:cs typeface="Calibri"/>
            </a:endParaRPr>
          </a:p>
        </p:txBody>
      </p:sp>
      <p:sp>
        <p:nvSpPr>
          <p:cNvPr id="11" name="TextBox 10">
            <a:extLst>
              <a:ext uri="{FF2B5EF4-FFF2-40B4-BE49-F238E27FC236}">
                <a16:creationId xmlns:a16="http://schemas.microsoft.com/office/drawing/2014/main" id="{AC343810-BC5E-4E89-94EB-101858DFA1B6}"/>
              </a:ext>
            </a:extLst>
          </p:cNvPr>
          <p:cNvSpPr txBox="1"/>
          <p:nvPr/>
        </p:nvSpPr>
        <p:spPr>
          <a:xfrm>
            <a:off x="4073960" y="1401741"/>
            <a:ext cx="778492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ea typeface="+mn-lt"/>
                <a:cs typeface="+mn-lt"/>
              </a:rPr>
              <a:t>The estimator </a:t>
            </a:r>
            <a:r>
              <a:rPr lang="en-US" sz="2000" b="1" i="1">
                <a:solidFill>
                  <a:schemeClr val="bg1"/>
                </a:solidFill>
                <a:ea typeface="+mn-lt"/>
                <a:cs typeface="+mn-lt"/>
              </a:rPr>
              <a:t>g()</a:t>
            </a:r>
            <a:r>
              <a:rPr lang="en-US" sz="2000">
                <a:solidFill>
                  <a:schemeClr val="bg1"/>
                </a:solidFill>
                <a:ea typeface="+mn-lt"/>
                <a:cs typeface="+mn-lt"/>
              </a:rPr>
              <a:t> will divide the random variable </a:t>
            </a:r>
            <a:r>
              <a:rPr lang="en-US" sz="2000" b="1" i="1">
                <a:solidFill>
                  <a:schemeClr val="bg1"/>
                </a:solidFill>
                <a:ea typeface="+mn-lt"/>
                <a:cs typeface="+mn-lt"/>
              </a:rPr>
              <a:t>X</a:t>
            </a:r>
            <a:r>
              <a:rPr lang="en-US" sz="2000">
                <a:solidFill>
                  <a:schemeClr val="bg1"/>
                </a:solidFill>
                <a:ea typeface="+mn-lt"/>
                <a:cs typeface="+mn-lt"/>
              </a:rPr>
              <a:t> into two parts as follows. </a:t>
            </a:r>
            <a:endParaRPr lang="en-US" sz="2000">
              <a:solidFill>
                <a:schemeClr val="bg1"/>
              </a:solidFill>
              <a:cs typeface="Calibri"/>
            </a:endParaRPr>
          </a:p>
        </p:txBody>
      </p:sp>
      <p:sp>
        <p:nvSpPr>
          <p:cNvPr id="12" name="TextBox 11">
            <a:extLst>
              <a:ext uri="{FF2B5EF4-FFF2-40B4-BE49-F238E27FC236}">
                <a16:creationId xmlns:a16="http://schemas.microsoft.com/office/drawing/2014/main" id="{99B6C857-A8F7-4039-B9A7-D94244D06F9A}"/>
              </a:ext>
            </a:extLst>
          </p:cNvPr>
          <p:cNvSpPr txBox="1"/>
          <p:nvPr/>
        </p:nvSpPr>
        <p:spPr>
          <a:xfrm>
            <a:off x="250260" y="4759630"/>
            <a:ext cx="39853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endParaRPr lang="en-US" sz="2000" dirty="0">
              <a:solidFill>
                <a:schemeClr val="bg1"/>
              </a:solidFill>
              <a:cs typeface="Calibri"/>
            </a:endParaRPr>
          </a:p>
        </p:txBody>
      </p:sp>
      <p:sp>
        <p:nvSpPr>
          <p:cNvPr id="13" name="TextBox 12">
            <a:extLst>
              <a:ext uri="{FF2B5EF4-FFF2-40B4-BE49-F238E27FC236}">
                <a16:creationId xmlns:a16="http://schemas.microsoft.com/office/drawing/2014/main" id="{F2880EA7-064D-4BB0-90FF-5B29F200AA4F}"/>
              </a:ext>
            </a:extLst>
          </p:cNvPr>
          <p:cNvSpPr txBox="1"/>
          <p:nvPr/>
        </p:nvSpPr>
        <p:spPr>
          <a:xfrm>
            <a:off x="72808" y="4759629"/>
            <a:ext cx="39958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a:solidFill>
                  <a:schemeClr val="bg1"/>
                </a:solidFill>
                <a:ea typeface="+mn-lt"/>
                <a:cs typeface="+mn-lt"/>
              </a:rPr>
              <a:t>The </a:t>
            </a:r>
            <a:r>
              <a:rPr lang="en-US" sz="2000" b="1" i="1">
                <a:solidFill>
                  <a:schemeClr val="bg1"/>
                </a:solidFill>
                <a:ea typeface="+mn-lt"/>
                <a:cs typeface="+mn-lt"/>
              </a:rPr>
              <a:t>supremum(sup)</a:t>
            </a:r>
            <a:r>
              <a:rPr lang="en-US" sz="2000">
                <a:solidFill>
                  <a:schemeClr val="bg1"/>
                </a:solidFill>
                <a:ea typeface="+mn-lt"/>
                <a:cs typeface="+mn-lt"/>
              </a:rPr>
              <a:t> of a subset </a:t>
            </a:r>
            <a:r>
              <a:rPr lang="en-US" sz="2000" b="1" i="1">
                <a:solidFill>
                  <a:schemeClr val="bg1"/>
                </a:solidFill>
                <a:ea typeface="+mn-lt"/>
                <a:cs typeface="+mn-lt"/>
              </a:rPr>
              <a:t>S </a:t>
            </a:r>
            <a:r>
              <a:rPr lang="en-US" sz="2000">
                <a:solidFill>
                  <a:schemeClr val="bg1"/>
                </a:solidFill>
                <a:ea typeface="+mn-lt"/>
                <a:cs typeface="+mn-lt"/>
              </a:rPr>
              <a:t>of a partially ordered set </a:t>
            </a:r>
            <a:r>
              <a:rPr lang="en-US" sz="2000" b="1" i="1">
                <a:solidFill>
                  <a:schemeClr val="bg1"/>
                </a:solidFill>
                <a:ea typeface="+mn-lt"/>
                <a:cs typeface="+mn-lt"/>
              </a:rPr>
              <a:t>P </a:t>
            </a:r>
            <a:r>
              <a:rPr lang="en-US" sz="2000">
                <a:solidFill>
                  <a:schemeClr val="bg1"/>
                </a:solidFill>
                <a:ea typeface="+mn-lt"/>
                <a:cs typeface="+mn-lt"/>
              </a:rPr>
              <a:t>is the least element in </a:t>
            </a:r>
            <a:r>
              <a:rPr lang="en-US" sz="2000" b="1" i="1">
                <a:solidFill>
                  <a:schemeClr val="bg1"/>
                </a:solidFill>
                <a:ea typeface="+mn-lt"/>
                <a:cs typeface="+mn-lt"/>
              </a:rPr>
              <a:t>P </a:t>
            </a:r>
            <a:r>
              <a:rPr lang="en-US" sz="2000">
                <a:solidFill>
                  <a:schemeClr val="bg1"/>
                </a:solidFill>
                <a:ea typeface="+mn-lt"/>
                <a:cs typeface="+mn-lt"/>
              </a:rPr>
              <a:t>that is greater than or equal to all elements of </a:t>
            </a:r>
            <a:r>
              <a:rPr lang="en-US" sz="2000" b="1" i="1">
                <a:solidFill>
                  <a:schemeClr val="bg1"/>
                </a:solidFill>
                <a:ea typeface="+mn-lt"/>
                <a:cs typeface="+mn-lt"/>
              </a:rPr>
              <a:t>S</a:t>
            </a:r>
            <a:r>
              <a:rPr lang="en-US" sz="2000">
                <a:solidFill>
                  <a:schemeClr val="bg1"/>
                </a:solidFill>
                <a:ea typeface="+mn-lt"/>
                <a:cs typeface="+mn-lt"/>
              </a:rPr>
              <a:t>, if such an element exists. </a:t>
            </a:r>
            <a:endParaRPr lang="en-US">
              <a:solidFill>
                <a:schemeClr val="bg1"/>
              </a:solidFill>
              <a:ea typeface="+mn-lt"/>
              <a:cs typeface="+mn-lt"/>
            </a:endParaRPr>
          </a:p>
        </p:txBody>
      </p:sp>
    </p:spTree>
    <p:extLst>
      <p:ext uri="{BB962C8B-B14F-4D97-AF65-F5344CB8AC3E}">
        <p14:creationId xmlns:p14="http://schemas.microsoft.com/office/powerpoint/2010/main" val="260339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9" end="9"/>
                                            </p:txEl>
                                          </p:spTgt>
                                        </p:tgtEl>
                                        <p:attrNameLst>
                                          <p:attrName>style.visibility</p:attrName>
                                        </p:attrNameLst>
                                      </p:cBhvr>
                                      <p:to>
                                        <p:strVal val="visible"/>
                                      </p:to>
                                    </p:set>
                                    <p:animEffect transition="in" filter="fade">
                                      <p:cBhvr>
                                        <p:cTn id="42" dur="500"/>
                                        <p:tgtEl>
                                          <p:spTgt spid="10">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Effect transition="in" filter="fade">
                                      <p:cBhvr>
                                        <p:cTn id="47" dur="500"/>
                                        <p:tgtEl>
                                          <p:spTgt spid="10">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11" end="11"/>
                                            </p:txEl>
                                          </p:spTgt>
                                        </p:tgtEl>
                                        <p:attrNameLst>
                                          <p:attrName>style.visibility</p:attrName>
                                        </p:attrNameLst>
                                      </p:cBhvr>
                                      <p:to>
                                        <p:strVal val="visible"/>
                                      </p:to>
                                    </p:set>
                                    <p:animEffect transition="in" filter="fade">
                                      <p:cBhvr>
                                        <p:cTn id="52" dur="500"/>
                                        <p:tgtEl>
                                          <p:spTgt spid="10">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26BD-ADDF-4EE7-851A-CE5FDEA4B122}"/>
              </a:ext>
            </a:extLst>
          </p:cNvPr>
          <p:cNvSpPr>
            <a:spLocks noGrp="1"/>
          </p:cNvSpPr>
          <p:nvPr>
            <p:ph type="title"/>
          </p:nvPr>
        </p:nvSpPr>
        <p:spPr/>
        <p:txBody>
          <a:bodyPr/>
          <a:lstStyle/>
          <a:p>
            <a:pPr algn="ctr"/>
            <a:r>
              <a:rPr lang="en-US">
                <a:solidFill>
                  <a:srgbClr val="FFC000"/>
                </a:solidFill>
                <a:cs typeface="Calibri Light"/>
              </a:rPr>
              <a:t>Le Cam's </a:t>
            </a:r>
            <a:endParaRPr lang="en-US"/>
          </a:p>
        </p:txBody>
      </p:sp>
      <p:sp>
        <p:nvSpPr>
          <p:cNvPr id="3" name="Content Placeholder 2">
            <a:extLst>
              <a:ext uri="{FF2B5EF4-FFF2-40B4-BE49-F238E27FC236}">
                <a16:creationId xmlns:a16="http://schemas.microsoft.com/office/drawing/2014/main" id="{3E3AD693-552C-41A6-A3FE-50BF0ED26CF4}"/>
              </a:ext>
            </a:extLst>
          </p:cNvPr>
          <p:cNvSpPr>
            <a:spLocks noGrp="1"/>
          </p:cNvSpPr>
          <p:nvPr>
            <p:ph idx="1"/>
          </p:nvPr>
        </p:nvSpPr>
        <p:spPr>
          <a:xfrm>
            <a:off x="233774" y="1434042"/>
            <a:ext cx="11522192" cy="4859338"/>
          </a:xfrm>
        </p:spPr>
        <p:txBody>
          <a:bodyPr vert="horz" lIns="91440" tIns="45720" rIns="91440" bIns="45720" rtlCol="0" anchor="t">
            <a:noAutofit/>
          </a:bodyPr>
          <a:lstStyle/>
          <a:p>
            <a:pPr marL="0" indent="0">
              <a:lnSpc>
                <a:spcPct val="120000"/>
              </a:lnSpc>
              <a:buNone/>
            </a:pPr>
            <a:r>
              <a:rPr lang="en-US" sz="2000">
                <a:solidFill>
                  <a:schemeClr val="bg1"/>
                </a:solidFill>
                <a:cs typeface="Calibri"/>
              </a:rPr>
              <a:t>We define </a:t>
            </a:r>
            <a:endParaRPr lang="en-US" sz="2000" dirty="0">
              <a:solidFill>
                <a:schemeClr val="bg1"/>
              </a:solidFill>
              <a:cs typeface="Calibri"/>
            </a:endParaRPr>
          </a:p>
          <a:p>
            <a:pPr marL="0" indent="0">
              <a:lnSpc>
                <a:spcPct val="120000"/>
              </a:lnSpc>
              <a:buNone/>
            </a:pPr>
            <a:r>
              <a:rPr lang="en-US" sz="2000" dirty="0">
                <a:solidFill>
                  <a:schemeClr val="bg1"/>
                </a:solidFill>
                <a:cs typeface="Calibri"/>
              </a:rPr>
              <a:t>                                   </a:t>
            </a:r>
            <a:r>
              <a:rPr lang="en-US" sz="2000" b="1" i="1" dirty="0">
                <a:solidFill>
                  <a:schemeClr val="bg1"/>
                </a:solidFill>
                <a:cs typeface="Calibri"/>
              </a:rPr>
              <a:t>sup[P</a:t>
            </a:r>
            <a:r>
              <a:rPr lang="en-US" sz="2000" b="1" i="1" baseline="-25000" dirty="0">
                <a:solidFill>
                  <a:schemeClr val="bg1"/>
                </a:solidFill>
                <a:cs typeface="Calibri"/>
              </a:rPr>
              <a:t>1</a:t>
            </a:r>
            <a:r>
              <a:rPr lang="en-US" sz="2000" b="1" i="1" dirty="0">
                <a:solidFill>
                  <a:schemeClr val="bg1"/>
                </a:solidFill>
                <a:cs typeface="Calibri"/>
              </a:rPr>
              <a:t>(A) - P</a:t>
            </a:r>
            <a:r>
              <a:rPr lang="en-US" sz="2000" b="1" i="1" baseline="-25000" dirty="0">
                <a:solidFill>
                  <a:schemeClr val="bg1"/>
                </a:solidFill>
                <a:cs typeface="Calibri"/>
              </a:rPr>
              <a:t>2</a:t>
            </a:r>
            <a:r>
              <a:rPr lang="en-US" sz="2000" b="1" i="1" dirty="0">
                <a:solidFill>
                  <a:schemeClr val="bg1"/>
                </a:solidFill>
                <a:cs typeface="Calibri"/>
              </a:rPr>
              <a:t>(A)]  = ||P</a:t>
            </a:r>
            <a:r>
              <a:rPr lang="en-US" sz="2000" b="1" i="1" baseline="-25000" dirty="0">
                <a:solidFill>
                  <a:schemeClr val="bg1"/>
                </a:solidFill>
                <a:cs typeface="Calibri"/>
              </a:rPr>
              <a:t>1</a:t>
            </a:r>
            <a:r>
              <a:rPr lang="en-US" sz="2000" b="1" i="1">
                <a:solidFill>
                  <a:schemeClr val="bg1"/>
                </a:solidFill>
                <a:cs typeface="Calibri"/>
              </a:rPr>
              <a:t> – P</a:t>
            </a:r>
            <a:r>
              <a:rPr lang="en-US" sz="2000" b="1" i="1" baseline="-25000">
                <a:solidFill>
                  <a:schemeClr val="bg1"/>
                </a:solidFill>
                <a:cs typeface="Calibri"/>
              </a:rPr>
              <a:t>2</a:t>
            </a:r>
            <a:r>
              <a:rPr lang="en-US" sz="2000" b="1" i="1">
                <a:solidFill>
                  <a:schemeClr val="bg1"/>
                </a:solidFill>
                <a:cs typeface="Calibri"/>
              </a:rPr>
              <a:t>||</a:t>
            </a:r>
            <a:r>
              <a:rPr lang="en-US" sz="2000" b="1" i="1" baseline="-25000">
                <a:solidFill>
                  <a:schemeClr val="bg1"/>
                </a:solidFill>
                <a:cs typeface="Calibri"/>
              </a:rPr>
              <a:t>TV</a:t>
            </a:r>
          </a:p>
          <a:p>
            <a:pPr marL="0" indent="0">
              <a:lnSpc>
                <a:spcPct val="120000"/>
              </a:lnSpc>
              <a:buNone/>
            </a:pPr>
            <a:r>
              <a:rPr lang="en-US" sz="2000">
                <a:solidFill>
                  <a:schemeClr val="bg1"/>
                </a:solidFill>
                <a:cs typeface="Calibri"/>
              </a:rPr>
              <a:t>Where </a:t>
            </a:r>
            <a:r>
              <a:rPr lang="en-US" sz="2000" b="1">
                <a:solidFill>
                  <a:srgbClr val="FF0000"/>
                </a:solidFill>
                <a:cs typeface="Calibri"/>
              </a:rPr>
              <a:t>TV = Total Variation Distance</a:t>
            </a:r>
            <a:r>
              <a:rPr lang="en-US" sz="2000">
                <a:solidFill>
                  <a:schemeClr val="bg1"/>
                </a:solidFill>
                <a:cs typeface="Calibri"/>
              </a:rPr>
              <a:t>. </a:t>
            </a:r>
            <a:endParaRPr lang="en-US" sz="2000" dirty="0">
              <a:solidFill>
                <a:schemeClr val="bg1"/>
              </a:solidFill>
              <a:cs typeface="Calibri"/>
            </a:endParaRPr>
          </a:p>
          <a:p>
            <a:pPr marL="0" indent="0">
              <a:lnSpc>
                <a:spcPct val="120000"/>
              </a:lnSpc>
              <a:buNone/>
            </a:pPr>
            <a:r>
              <a:rPr lang="en-US" sz="2000">
                <a:solidFill>
                  <a:schemeClr val="bg1"/>
                </a:solidFill>
                <a:cs typeface="Calibri"/>
              </a:rPr>
              <a:t>Hence, </a:t>
            </a:r>
            <a:endParaRPr lang="en-US" sz="2000" dirty="0">
              <a:solidFill>
                <a:schemeClr val="bg1"/>
              </a:solidFill>
              <a:cs typeface="Calibri"/>
            </a:endParaRPr>
          </a:p>
          <a:p>
            <a:pPr marL="0" indent="0">
              <a:lnSpc>
                <a:spcPct val="120000"/>
              </a:lnSpc>
              <a:buNone/>
            </a:pPr>
            <a:r>
              <a:rPr lang="en-US" sz="2000" dirty="0">
                <a:solidFill>
                  <a:schemeClr val="bg1"/>
                </a:solidFill>
                <a:cs typeface="Calibri"/>
              </a:rPr>
              <a:t>                                  </a:t>
            </a:r>
            <a:r>
              <a:rPr lang="en-US" sz="2000" b="1" i="1" dirty="0">
                <a:solidFill>
                  <a:schemeClr val="bg1"/>
                </a:solidFill>
                <a:cs typeface="Calibri"/>
              </a:rPr>
              <a:t>P</a:t>
            </a:r>
            <a:r>
              <a:rPr lang="en-US" sz="2000" b="1" i="1" baseline="-25000" dirty="0">
                <a:solidFill>
                  <a:schemeClr val="bg1"/>
                </a:solidFill>
                <a:cs typeface="Calibri"/>
              </a:rPr>
              <a:t>e</a:t>
            </a:r>
            <a:r>
              <a:rPr lang="en-US" sz="2000" b="1" i="1" baseline="30000" dirty="0">
                <a:solidFill>
                  <a:schemeClr val="bg1"/>
                </a:solidFill>
                <a:cs typeface="Calibri"/>
              </a:rPr>
              <a:t>*</a:t>
            </a:r>
            <a:r>
              <a:rPr lang="en-US" sz="2000" b="1" i="1" dirty="0">
                <a:solidFill>
                  <a:schemeClr val="bg1"/>
                </a:solidFill>
                <a:cs typeface="Calibri"/>
              </a:rPr>
              <a:t> = 0.5 * [1 - </a:t>
            </a:r>
            <a:r>
              <a:rPr lang="en-US" sz="2000" b="1" i="1">
                <a:solidFill>
                  <a:schemeClr val="bg1"/>
                </a:solidFill>
                <a:ea typeface="+mn-lt"/>
                <a:cs typeface="+mn-lt"/>
              </a:rPr>
              <a:t>||P1 – P2||</a:t>
            </a:r>
            <a:r>
              <a:rPr lang="en-US" sz="2000" b="1" i="1" baseline="-25000">
                <a:solidFill>
                  <a:schemeClr val="bg1"/>
                </a:solidFill>
                <a:ea typeface="+mn-lt"/>
                <a:cs typeface="+mn-lt"/>
              </a:rPr>
              <a:t>TV</a:t>
            </a:r>
            <a:r>
              <a:rPr lang="en-US" sz="2000" b="1" i="1" dirty="0">
                <a:solidFill>
                  <a:schemeClr val="bg1"/>
                </a:solidFill>
                <a:ea typeface="+mn-lt"/>
                <a:cs typeface="+mn-lt"/>
              </a:rPr>
              <a:t> ] </a:t>
            </a:r>
          </a:p>
          <a:p>
            <a:pPr marL="0" indent="0">
              <a:lnSpc>
                <a:spcPct val="120000"/>
              </a:lnSpc>
              <a:buNone/>
            </a:pPr>
            <a:r>
              <a:rPr lang="en-US" sz="2000">
                <a:solidFill>
                  <a:schemeClr val="bg1"/>
                </a:solidFill>
                <a:cs typeface="Calibri"/>
              </a:rPr>
              <a:t>This is the </a:t>
            </a:r>
            <a:r>
              <a:rPr lang="en-US" sz="2000" b="1">
                <a:solidFill>
                  <a:srgbClr val="FF0000"/>
                </a:solidFill>
                <a:cs typeface="Calibri"/>
              </a:rPr>
              <a:t>Le Cam's equation</a:t>
            </a:r>
            <a:r>
              <a:rPr lang="en-US" sz="2000">
                <a:solidFill>
                  <a:schemeClr val="bg1"/>
                </a:solidFill>
                <a:cs typeface="Calibri"/>
              </a:rPr>
              <a:t>. </a:t>
            </a:r>
            <a:endParaRPr lang="en-US" sz="2000" dirty="0">
              <a:solidFill>
                <a:schemeClr val="bg1"/>
              </a:solidFill>
              <a:cs typeface="Calibri"/>
            </a:endParaRPr>
          </a:p>
          <a:p>
            <a:pPr marL="0" indent="0">
              <a:lnSpc>
                <a:spcPct val="120000"/>
              </a:lnSpc>
              <a:buNone/>
            </a:pPr>
            <a:r>
              <a:rPr lang="en-US" sz="2000" dirty="0">
                <a:solidFill>
                  <a:schemeClr val="bg1"/>
                </a:solidFill>
                <a:ea typeface="+mn-lt"/>
                <a:cs typeface="+mn-lt"/>
              </a:rPr>
              <a:t>Observe that the worst case error is 0.5 , which occurs when the total variation distance between </a:t>
            </a:r>
            <a:r>
              <a:rPr lang="en-US" sz="2000" b="1" i="1" dirty="0">
                <a:solidFill>
                  <a:schemeClr val="bg1"/>
                </a:solidFill>
                <a:ea typeface="+mn-lt"/>
                <a:cs typeface="+mn-lt"/>
              </a:rPr>
              <a:t>P</a:t>
            </a:r>
            <a:r>
              <a:rPr lang="en-US" sz="2000" b="1" i="1" baseline="-25000">
                <a:solidFill>
                  <a:schemeClr val="bg1"/>
                </a:solidFill>
                <a:ea typeface="+mn-lt"/>
                <a:cs typeface="+mn-lt"/>
              </a:rPr>
              <a:t>1</a:t>
            </a:r>
            <a:r>
              <a:rPr lang="en-US" sz="2000" b="1" i="1" dirty="0">
                <a:solidFill>
                  <a:schemeClr val="bg1"/>
                </a:solidFill>
                <a:ea typeface="+mn-lt"/>
                <a:cs typeface="+mn-lt"/>
              </a:rPr>
              <a:t> </a:t>
            </a:r>
            <a:r>
              <a:rPr lang="en-US" sz="2000" dirty="0">
                <a:solidFill>
                  <a:schemeClr val="bg1"/>
                </a:solidFill>
                <a:ea typeface="+mn-lt"/>
                <a:cs typeface="+mn-lt"/>
              </a:rPr>
              <a:t>and </a:t>
            </a:r>
            <a:r>
              <a:rPr lang="en-US" sz="2000" b="1" i="1" dirty="0">
                <a:solidFill>
                  <a:schemeClr val="bg1"/>
                </a:solidFill>
                <a:ea typeface="+mn-lt"/>
                <a:cs typeface="+mn-lt"/>
              </a:rPr>
              <a:t>P</a:t>
            </a:r>
            <a:r>
              <a:rPr lang="en-US" sz="2000" b="1" i="1" baseline="-25000">
                <a:solidFill>
                  <a:schemeClr val="bg1"/>
                </a:solidFill>
                <a:ea typeface="+mn-lt"/>
                <a:cs typeface="+mn-lt"/>
              </a:rPr>
              <a:t>2</a:t>
            </a:r>
            <a:r>
              <a:rPr lang="en-US" sz="2000" b="1" i="1" dirty="0">
                <a:solidFill>
                  <a:schemeClr val="bg1"/>
                </a:solidFill>
                <a:ea typeface="+mn-lt"/>
                <a:cs typeface="+mn-lt"/>
              </a:rPr>
              <a:t> </a:t>
            </a:r>
            <a:r>
              <a:rPr lang="en-US" sz="2000" dirty="0">
                <a:solidFill>
                  <a:schemeClr val="bg1"/>
                </a:solidFill>
                <a:ea typeface="+mn-lt"/>
                <a:cs typeface="+mn-lt"/>
              </a:rPr>
              <a:t>is 0, at which point the classifier is random guessing. Conversely, when the data is linearly separable, the total variation </a:t>
            </a:r>
            <a:r>
              <a:rPr lang="en-US" sz="2000">
                <a:solidFill>
                  <a:schemeClr val="bg1"/>
                </a:solidFill>
                <a:ea typeface="+mn-lt"/>
                <a:cs typeface="+mn-lt"/>
              </a:rPr>
              <a:t>between the two distributions is 1, the error is 0</a:t>
            </a:r>
            <a:endParaRPr lang="en-US" sz="2000" dirty="0">
              <a:solidFill>
                <a:schemeClr val="bg1"/>
              </a:solidFill>
              <a:cs typeface="Calibri"/>
            </a:endParaRPr>
          </a:p>
          <a:p>
            <a:pPr marL="0" indent="0">
              <a:lnSpc>
                <a:spcPct val="120000"/>
              </a:lnSpc>
              <a:buNone/>
            </a:pPr>
            <a:endParaRPr lang="en-US" sz="2000" dirty="0">
              <a:solidFill>
                <a:schemeClr val="bg1"/>
              </a:solidFill>
              <a:cs typeface="Calibri"/>
            </a:endParaRPr>
          </a:p>
          <a:p>
            <a:pPr marL="0" indent="0">
              <a:lnSpc>
                <a:spcPct val="120000"/>
              </a:lnSpc>
              <a:buNone/>
            </a:pPr>
            <a:r>
              <a:rPr lang="en-US" sz="2000">
                <a:solidFill>
                  <a:schemeClr val="bg1"/>
                </a:solidFill>
                <a:cs typeface="Calibri"/>
              </a:rPr>
              <a:t>We will now look at an example to understand the concept of Total Variation better. </a:t>
            </a:r>
            <a:endParaRPr lang="en-US" sz="2000" dirty="0">
              <a:solidFill>
                <a:schemeClr val="bg1"/>
              </a:solidFill>
              <a:cs typeface="Calibri"/>
            </a:endParaRPr>
          </a:p>
        </p:txBody>
      </p:sp>
    </p:spTree>
    <p:extLst>
      <p:ext uri="{BB962C8B-B14F-4D97-AF65-F5344CB8AC3E}">
        <p14:creationId xmlns:p14="http://schemas.microsoft.com/office/powerpoint/2010/main" val="22039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4C98-4A3F-4645-B5EC-C11361722AD3}"/>
              </a:ext>
            </a:extLst>
          </p:cNvPr>
          <p:cNvSpPr>
            <a:spLocks noGrp="1"/>
          </p:cNvSpPr>
          <p:nvPr>
            <p:ph type="title"/>
          </p:nvPr>
        </p:nvSpPr>
        <p:spPr/>
        <p:txBody>
          <a:bodyPr/>
          <a:lstStyle/>
          <a:p>
            <a:pPr algn="ctr"/>
            <a:r>
              <a:rPr lang="en-US" dirty="0">
                <a:solidFill>
                  <a:srgbClr val="FFC000"/>
                </a:solidFill>
                <a:cs typeface="Calibri Light"/>
              </a:rPr>
              <a:t>Nomenclature</a:t>
            </a:r>
          </a:p>
        </p:txBody>
      </p:sp>
      <p:sp>
        <p:nvSpPr>
          <p:cNvPr id="3" name="Content Placeholder 2">
            <a:extLst>
              <a:ext uri="{FF2B5EF4-FFF2-40B4-BE49-F238E27FC236}">
                <a16:creationId xmlns:a16="http://schemas.microsoft.com/office/drawing/2014/main" id="{5DDC6603-B584-4054-8F8F-32BD95E5FD3E}"/>
              </a:ext>
            </a:extLst>
          </p:cNvPr>
          <p:cNvSpPr>
            <a:spLocks noGrp="1"/>
          </p:cNvSpPr>
          <p:nvPr>
            <p:ph idx="1"/>
          </p:nvPr>
        </p:nvSpPr>
        <p:spPr>
          <a:xfrm>
            <a:off x="207904" y="1825625"/>
            <a:ext cx="11766784" cy="4351338"/>
          </a:xfrm>
        </p:spPr>
        <p:txBody>
          <a:bodyPr vert="horz" lIns="91440" tIns="45720" rIns="91440" bIns="45720" rtlCol="0" anchor="t">
            <a:normAutofit/>
          </a:bodyPr>
          <a:lstStyle/>
          <a:p>
            <a:pPr marL="0" indent="0">
              <a:lnSpc>
                <a:spcPct val="100000"/>
              </a:lnSpc>
              <a:buNone/>
            </a:pPr>
            <a:r>
              <a:rPr lang="en-US" sz="2000" b="1" dirty="0">
                <a:solidFill>
                  <a:srgbClr val="FF0000"/>
                </a:solidFill>
                <a:ea typeface="+mn-lt"/>
                <a:cs typeface="+mn-lt"/>
              </a:rPr>
              <a:t>Hypothesis testing</a:t>
            </a:r>
            <a:r>
              <a:rPr lang="en-US" sz="2000" dirty="0">
                <a:solidFill>
                  <a:schemeClr val="bg1"/>
                </a:solidFill>
                <a:ea typeface="+mn-lt"/>
                <a:cs typeface="+mn-lt"/>
              </a:rPr>
              <a:t> is an act in statistics whereby an analyst tests an assumption regarding a population parameter. The methodology employed by the analyst depends on the nature of the data used and the reason for the analysis. </a:t>
            </a:r>
            <a:r>
              <a:rPr lang="en-US" sz="2000" dirty="0">
                <a:solidFill>
                  <a:schemeClr val="bg1"/>
                </a:solidFill>
                <a:latin typeface="Calibri"/>
                <a:cs typeface="Calibri"/>
              </a:rPr>
              <a:t>Hypothesis testing is used to assess the plausibility of a hypothesis by using sample data. Such data may come from a larger population, or from a data-generating process. The word "population" will be used </a:t>
            </a:r>
            <a:r>
              <a:rPr lang="en-US" sz="2000">
                <a:solidFill>
                  <a:schemeClr val="bg1"/>
                </a:solidFill>
                <a:latin typeface="Calibri"/>
                <a:cs typeface="Calibri"/>
              </a:rPr>
              <a:t>for both of these cases in the following descriptions. </a:t>
            </a:r>
            <a:endParaRPr lang="en-US">
              <a:solidFill>
                <a:schemeClr val="bg1"/>
              </a:solidFill>
            </a:endParaRPr>
          </a:p>
        </p:txBody>
      </p:sp>
    </p:spTree>
    <p:extLst>
      <p:ext uri="{BB962C8B-B14F-4D97-AF65-F5344CB8AC3E}">
        <p14:creationId xmlns:p14="http://schemas.microsoft.com/office/powerpoint/2010/main" val="88643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26BD-ADDF-4EE7-851A-CE5FDEA4B122}"/>
              </a:ext>
            </a:extLst>
          </p:cNvPr>
          <p:cNvSpPr>
            <a:spLocks noGrp="1"/>
          </p:cNvSpPr>
          <p:nvPr>
            <p:ph type="title"/>
          </p:nvPr>
        </p:nvSpPr>
        <p:spPr/>
        <p:txBody>
          <a:bodyPr/>
          <a:lstStyle/>
          <a:p>
            <a:pPr algn="ctr"/>
            <a:r>
              <a:rPr lang="en-US">
                <a:solidFill>
                  <a:srgbClr val="FFC000"/>
                </a:solidFill>
                <a:cs typeface="Calibri Light"/>
              </a:rPr>
              <a:t>TV Distance </a:t>
            </a:r>
            <a:endParaRPr lang="en-US"/>
          </a:p>
        </p:txBody>
      </p:sp>
      <p:sp>
        <p:nvSpPr>
          <p:cNvPr id="3" name="Content Placeholder 2">
            <a:extLst>
              <a:ext uri="{FF2B5EF4-FFF2-40B4-BE49-F238E27FC236}">
                <a16:creationId xmlns:a16="http://schemas.microsoft.com/office/drawing/2014/main" id="{3E3AD693-552C-41A6-A3FE-50BF0ED26CF4}"/>
              </a:ext>
            </a:extLst>
          </p:cNvPr>
          <p:cNvSpPr>
            <a:spLocks noGrp="1"/>
          </p:cNvSpPr>
          <p:nvPr>
            <p:ph idx="1"/>
          </p:nvPr>
        </p:nvSpPr>
        <p:spPr>
          <a:xfrm>
            <a:off x="254941" y="1825625"/>
            <a:ext cx="11522192" cy="4351338"/>
          </a:xfrm>
        </p:spPr>
        <p:txBody>
          <a:bodyPr vert="horz" lIns="91440" tIns="45720" rIns="91440" bIns="45720" rtlCol="0" anchor="t">
            <a:normAutofit/>
          </a:bodyPr>
          <a:lstStyle/>
          <a:p>
            <a:pPr marL="0" indent="0">
              <a:lnSpc>
                <a:spcPct val="100000"/>
              </a:lnSpc>
              <a:spcBef>
                <a:spcPts val="200"/>
              </a:spcBef>
              <a:buNone/>
            </a:pPr>
            <a:r>
              <a:rPr lang="en-US" sz="2000">
                <a:solidFill>
                  <a:schemeClr val="bg1"/>
                </a:solidFill>
                <a:cs typeface="Calibri"/>
              </a:rPr>
              <a:t>Let our sample space </a:t>
            </a:r>
            <a:r>
              <a:rPr lang="en-US" sz="2000" b="1" i="1">
                <a:solidFill>
                  <a:schemeClr val="bg1"/>
                </a:solidFill>
                <a:cs typeface="Calibri"/>
              </a:rPr>
              <a:t>X = {1, 2, 3}</a:t>
            </a:r>
            <a:r>
              <a:rPr lang="en-US" sz="2000">
                <a:solidFill>
                  <a:schemeClr val="bg1"/>
                </a:solidFill>
                <a:cs typeface="Calibri"/>
              </a:rPr>
              <a:t>, and </a:t>
            </a:r>
            <a:endParaRPr lang="en-US">
              <a:solidFill>
                <a:schemeClr val="bg1"/>
              </a:solidFill>
            </a:endParaRPr>
          </a:p>
          <a:p>
            <a:pPr marL="0" indent="0">
              <a:lnSpc>
                <a:spcPct val="100000"/>
              </a:lnSpc>
              <a:spcBef>
                <a:spcPts val="200"/>
              </a:spcBef>
              <a:buNone/>
            </a:pPr>
            <a:r>
              <a:rPr lang="en-US" sz="2000" dirty="0">
                <a:solidFill>
                  <a:schemeClr val="bg1"/>
                </a:solidFill>
                <a:cs typeface="Calibri"/>
              </a:rPr>
              <a:t>       </a:t>
            </a:r>
            <a:r>
              <a:rPr lang="en-US" sz="2000" b="1" i="1">
                <a:solidFill>
                  <a:schemeClr val="bg1"/>
                </a:solidFill>
                <a:cs typeface="Calibri"/>
              </a:rPr>
              <a:t>P</a:t>
            </a:r>
            <a:r>
              <a:rPr lang="en-US" sz="2000" b="1" i="1" baseline="-25000">
                <a:solidFill>
                  <a:schemeClr val="bg1"/>
                </a:solidFill>
                <a:cs typeface="Calibri"/>
              </a:rPr>
              <a:t>1</a:t>
            </a:r>
            <a:r>
              <a:rPr lang="en-US" sz="2000" b="1" i="1">
                <a:solidFill>
                  <a:schemeClr val="bg1"/>
                </a:solidFill>
                <a:cs typeface="Calibri"/>
              </a:rPr>
              <a:t> :                      P</a:t>
            </a:r>
            <a:r>
              <a:rPr lang="en-US" sz="2000" b="1" i="1" baseline="-25000">
                <a:solidFill>
                  <a:schemeClr val="bg1"/>
                </a:solidFill>
                <a:cs typeface="Calibri"/>
              </a:rPr>
              <a:t>1</a:t>
            </a:r>
            <a:r>
              <a:rPr lang="en-US" sz="2000" b="1" i="1">
                <a:solidFill>
                  <a:schemeClr val="bg1"/>
                </a:solidFill>
                <a:cs typeface="Calibri"/>
              </a:rPr>
              <a:t>(1) = 0.5                       P</a:t>
            </a:r>
            <a:r>
              <a:rPr lang="en-US" sz="2000" b="1" i="1" baseline="-25000">
                <a:solidFill>
                  <a:schemeClr val="bg1"/>
                </a:solidFill>
                <a:cs typeface="Calibri"/>
              </a:rPr>
              <a:t>1</a:t>
            </a:r>
            <a:r>
              <a:rPr lang="en-US" sz="2000" b="1" i="1">
                <a:solidFill>
                  <a:schemeClr val="bg1"/>
                </a:solidFill>
                <a:cs typeface="Calibri"/>
              </a:rPr>
              <a:t>(2) = 0.25                    P</a:t>
            </a:r>
            <a:r>
              <a:rPr lang="en-US" sz="2000" b="1" i="1" baseline="-25000">
                <a:solidFill>
                  <a:schemeClr val="bg1"/>
                </a:solidFill>
                <a:cs typeface="Calibri"/>
              </a:rPr>
              <a:t>1</a:t>
            </a:r>
            <a:r>
              <a:rPr lang="en-US" sz="2000" b="1" i="1">
                <a:solidFill>
                  <a:schemeClr val="bg1"/>
                </a:solidFill>
                <a:cs typeface="Calibri"/>
              </a:rPr>
              <a:t>(3) = 0.25 </a:t>
            </a:r>
          </a:p>
          <a:p>
            <a:pPr marL="0" indent="0">
              <a:lnSpc>
                <a:spcPct val="100000"/>
              </a:lnSpc>
              <a:spcBef>
                <a:spcPts val="200"/>
              </a:spcBef>
              <a:buNone/>
            </a:pPr>
            <a:r>
              <a:rPr lang="en-US" sz="2000" dirty="0">
                <a:solidFill>
                  <a:schemeClr val="bg1"/>
                </a:solidFill>
                <a:cs typeface="Calibri"/>
              </a:rPr>
              <a:t>     </a:t>
            </a:r>
            <a:r>
              <a:rPr lang="en-US" sz="2000" b="1" i="1">
                <a:solidFill>
                  <a:schemeClr val="bg1"/>
                </a:solidFill>
                <a:cs typeface="Calibri"/>
              </a:rPr>
              <a:t>  P</a:t>
            </a:r>
            <a:r>
              <a:rPr lang="en-US" sz="2000" b="1" i="1" baseline="-25000">
                <a:solidFill>
                  <a:schemeClr val="bg1"/>
                </a:solidFill>
                <a:cs typeface="Calibri"/>
              </a:rPr>
              <a:t>2</a:t>
            </a:r>
            <a:r>
              <a:rPr lang="en-US" sz="2000" b="1" i="1">
                <a:solidFill>
                  <a:schemeClr val="bg1"/>
                </a:solidFill>
                <a:cs typeface="Calibri"/>
              </a:rPr>
              <a:t> :                      P</a:t>
            </a:r>
            <a:r>
              <a:rPr lang="en-US" sz="2000" b="1" i="1" baseline="-25000">
                <a:solidFill>
                  <a:schemeClr val="bg1"/>
                </a:solidFill>
                <a:cs typeface="Calibri"/>
              </a:rPr>
              <a:t>2</a:t>
            </a:r>
            <a:r>
              <a:rPr lang="en-US" sz="2000" b="1" i="1">
                <a:solidFill>
                  <a:schemeClr val="bg1"/>
                </a:solidFill>
                <a:cs typeface="Calibri"/>
              </a:rPr>
              <a:t>(1) = 0.3                       P</a:t>
            </a:r>
            <a:r>
              <a:rPr lang="en-US" sz="2000" b="1" i="1" baseline="-25000">
                <a:solidFill>
                  <a:schemeClr val="bg1"/>
                </a:solidFill>
                <a:cs typeface="Calibri"/>
              </a:rPr>
              <a:t>2</a:t>
            </a:r>
            <a:r>
              <a:rPr lang="en-US" sz="2000" b="1" i="1">
                <a:solidFill>
                  <a:schemeClr val="bg1"/>
                </a:solidFill>
                <a:cs typeface="Calibri"/>
              </a:rPr>
              <a:t>(2) = 0.3                      P</a:t>
            </a:r>
            <a:r>
              <a:rPr lang="en-US" sz="2000" b="1" i="1" baseline="-25000">
                <a:solidFill>
                  <a:schemeClr val="bg1"/>
                </a:solidFill>
                <a:cs typeface="Calibri"/>
              </a:rPr>
              <a:t>2</a:t>
            </a:r>
            <a:r>
              <a:rPr lang="en-US" sz="2000" b="1" i="1">
                <a:solidFill>
                  <a:schemeClr val="bg1"/>
                </a:solidFill>
                <a:cs typeface="Calibri"/>
              </a:rPr>
              <a:t>(3) = 0.4</a:t>
            </a:r>
          </a:p>
          <a:p>
            <a:pPr marL="0" indent="0">
              <a:lnSpc>
                <a:spcPct val="100000"/>
              </a:lnSpc>
              <a:spcBef>
                <a:spcPts val="200"/>
              </a:spcBef>
              <a:buNone/>
            </a:pPr>
            <a:endParaRPr lang="en-US" sz="2000" dirty="0">
              <a:solidFill>
                <a:schemeClr val="bg1"/>
              </a:solidFill>
              <a:cs typeface="Calibri"/>
            </a:endParaRPr>
          </a:p>
          <a:p>
            <a:pPr marL="0" indent="0">
              <a:lnSpc>
                <a:spcPct val="100000"/>
              </a:lnSpc>
              <a:spcBef>
                <a:spcPts val="200"/>
              </a:spcBef>
              <a:buNone/>
            </a:pPr>
            <a:endParaRPr lang="en-US" sz="2000" dirty="0">
              <a:solidFill>
                <a:schemeClr val="bg1"/>
              </a:solidFill>
              <a:cs typeface="Calibri"/>
            </a:endParaRPr>
          </a:p>
        </p:txBody>
      </p:sp>
      <p:graphicFrame>
        <p:nvGraphicFramePr>
          <p:cNvPr id="4" name="Table 4">
            <a:extLst>
              <a:ext uri="{FF2B5EF4-FFF2-40B4-BE49-F238E27FC236}">
                <a16:creationId xmlns:a16="http://schemas.microsoft.com/office/drawing/2014/main" id="{4067EB65-1CAE-4AF1-9FA9-36C895D574E5}"/>
              </a:ext>
            </a:extLst>
          </p:cNvPr>
          <p:cNvGraphicFramePr>
            <a:graphicFrameLocks noGrp="1"/>
          </p:cNvGraphicFramePr>
          <p:nvPr>
            <p:extLst>
              <p:ext uri="{D42A27DB-BD31-4B8C-83A1-F6EECF244321}">
                <p14:modId xmlns:p14="http://schemas.microsoft.com/office/powerpoint/2010/main" val="288918421"/>
              </p:ext>
            </p:extLst>
          </p:nvPr>
        </p:nvGraphicFramePr>
        <p:xfrm>
          <a:off x="355976" y="3140080"/>
          <a:ext cx="3821758" cy="2595879"/>
        </p:xfrm>
        <a:graphic>
          <a:graphicData uri="http://schemas.openxmlformats.org/drawingml/2006/table">
            <a:tbl>
              <a:tblPr firstRow="1" bandRow="1">
                <a:tableStyleId>{5C22544A-7EE6-4342-B048-85BDC9FD1C3A}</a:tableStyleId>
              </a:tblPr>
              <a:tblGrid>
                <a:gridCol w="1222962">
                  <a:extLst>
                    <a:ext uri="{9D8B030D-6E8A-4147-A177-3AD203B41FA5}">
                      <a16:colId xmlns:a16="http://schemas.microsoft.com/office/drawing/2014/main" val="2337775835"/>
                    </a:ext>
                  </a:extLst>
                </a:gridCol>
                <a:gridCol w="2598796">
                  <a:extLst>
                    <a:ext uri="{9D8B030D-6E8A-4147-A177-3AD203B41FA5}">
                      <a16:colId xmlns:a16="http://schemas.microsoft.com/office/drawing/2014/main" val="3885301371"/>
                    </a:ext>
                  </a:extLst>
                </a:gridCol>
              </a:tblGrid>
              <a:tr h="370839">
                <a:tc>
                  <a:txBody>
                    <a:bodyPr/>
                    <a:lstStyle/>
                    <a:p>
                      <a:pPr algn="ctr"/>
                      <a:r>
                        <a:rPr lang="en-US"/>
                        <a:t>subset</a:t>
                      </a:r>
                    </a:p>
                  </a:txBody>
                  <a:tcPr/>
                </a:tc>
                <a:tc>
                  <a:txBody>
                    <a:bodyPr/>
                    <a:lstStyle/>
                    <a:p>
                      <a:pPr algn="ctr"/>
                      <a:r>
                        <a:rPr lang="en-US"/>
                        <a:t>P</a:t>
                      </a:r>
                      <a:r>
                        <a:rPr lang="en-US" baseline="-25000"/>
                        <a:t>1</a:t>
                      </a:r>
                      <a:r>
                        <a:rPr lang="en-US"/>
                        <a:t>(A) - P</a:t>
                      </a:r>
                      <a:r>
                        <a:rPr lang="en-US" baseline="-25000"/>
                        <a:t>2</a:t>
                      </a:r>
                      <a:r>
                        <a:rPr lang="en-US"/>
                        <a:t>(A</a:t>
                      </a:r>
                      <a:r>
                        <a:rPr lang="en-US" baseline="30000"/>
                        <a:t>c</a:t>
                      </a:r>
                      <a:r>
                        <a:rPr lang="en-US"/>
                        <a:t>)</a:t>
                      </a:r>
                    </a:p>
                  </a:txBody>
                  <a:tcPr/>
                </a:tc>
                <a:extLst>
                  <a:ext uri="{0D108BD9-81ED-4DB2-BD59-A6C34878D82A}">
                    <a16:rowId xmlns:a16="http://schemas.microsoft.com/office/drawing/2014/main" val="3492818796"/>
                  </a:ext>
                </a:extLst>
              </a:tr>
              <a:tr h="370840">
                <a:tc>
                  <a:txBody>
                    <a:bodyPr/>
                    <a:lstStyle/>
                    <a:p>
                      <a:pPr algn="ctr"/>
                      <a:r>
                        <a:rPr lang="en-US"/>
                        <a:t>{1}</a:t>
                      </a:r>
                      <a:endParaRPr lang="en-US" dirty="0"/>
                    </a:p>
                  </a:txBody>
                  <a:tcPr/>
                </a:tc>
                <a:tc>
                  <a:txBody>
                    <a:bodyPr/>
                    <a:lstStyle/>
                    <a:p>
                      <a:pPr algn="ctr"/>
                      <a:r>
                        <a:rPr lang="en-US"/>
                        <a:t>0.2</a:t>
                      </a:r>
                    </a:p>
                  </a:txBody>
                  <a:tcPr/>
                </a:tc>
                <a:extLst>
                  <a:ext uri="{0D108BD9-81ED-4DB2-BD59-A6C34878D82A}">
                    <a16:rowId xmlns:a16="http://schemas.microsoft.com/office/drawing/2014/main" val="2760220017"/>
                  </a:ext>
                </a:extLst>
              </a:tr>
              <a:tr h="370840">
                <a:tc>
                  <a:txBody>
                    <a:bodyPr/>
                    <a:lstStyle/>
                    <a:p>
                      <a:pPr algn="ctr"/>
                      <a:r>
                        <a:rPr lang="en-US"/>
                        <a:t>{2}</a:t>
                      </a:r>
                    </a:p>
                  </a:txBody>
                  <a:tcPr/>
                </a:tc>
                <a:tc>
                  <a:txBody>
                    <a:bodyPr/>
                    <a:lstStyle/>
                    <a:p>
                      <a:pPr algn="ctr"/>
                      <a:r>
                        <a:rPr lang="en-US"/>
                        <a:t>-0.05</a:t>
                      </a:r>
                    </a:p>
                  </a:txBody>
                  <a:tcPr/>
                </a:tc>
                <a:extLst>
                  <a:ext uri="{0D108BD9-81ED-4DB2-BD59-A6C34878D82A}">
                    <a16:rowId xmlns:a16="http://schemas.microsoft.com/office/drawing/2014/main" val="730295385"/>
                  </a:ext>
                </a:extLst>
              </a:tr>
              <a:tr h="370840">
                <a:tc>
                  <a:txBody>
                    <a:bodyPr/>
                    <a:lstStyle/>
                    <a:p>
                      <a:pPr algn="ctr"/>
                      <a:r>
                        <a:rPr lang="en-US"/>
                        <a:t>{3}</a:t>
                      </a:r>
                    </a:p>
                  </a:txBody>
                  <a:tcPr/>
                </a:tc>
                <a:tc>
                  <a:txBody>
                    <a:bodyPr/>
                    <a:lstStyle/>
                    <a:p>
                      <a:pPr algn="ctr"/>
                      <a:r>
                        <a:rPr lang="en-US"/>
                        <a:t>-0.15</a:t>
                      </a:r>
                    </a:p>
                  </a:txBody>
                  <a:tcPr/>
                </a:tc>
                <a:extLst>
                  <a:ext uri="{0D108BD9-81ED-4DB2-BD59-A6C34878D82A}">
                    <a16:rowId xmlns:a16="http://schemas.microsoft.com/office/drawing/2014/main" val="4009764341"/>
                  </a:ext>
                </a:extLst>
              </a:tr>
              <a:tr h="370840">
                <a:tc>
                  <a:txBody>
                    <a:bodyPr/>
                    <a:lstStyle/>
                    <a:p>
                      <a:pPr algn="ctr"/>
                      <a:r>
                        <a:rPr lang="en-US"/>
                        <a:t>{1, 2}</a:t>
                      </a:r>
                    </a:p>
                  </a:txBody>
                  <a:tcPr/>
                </a:tc>
                <a:tc>
                  <a:txBody>
                    <a:bodyPr/>
                    <a:lstStyle/>
                    <a:p>
                      <a:pPr algn="ctr"/>
                      <a:r>
                        <a:rPr lang="en-US"/>
                        <a:t>0.15</a:t>
                      </a:r>
                    </a:p>
                  </a:txBody>
                  <a:tcPr/>
                </a:tc>
                <a:extLst>
                  <a:ext uri="{0D108BD9-81ED-4DB2-BD59-A6C34878D82A}">
                    <a16:rowId xmlns:a16="http://schemas.microsoft.com/office/drawing/2014/main" val="2208020001"/>
                  </a:ext>
                </a:extLst>
              </a:tr>
              <a:tr h="370840">
                <a:tc>
                  <a:txBody>
                    <a:bodyPr/>
                    <a:lstStyle/>
                    <a:p>
                      <a:pPr algn="ctr"/>
                      <a:r>
                        <a:rPr lang="en-US"/>
                        <a:t>{1, 3}</a:t>
                      </a:r>
                    </a:p>
                  </a:txBody>
                  <a:tcPr/>
                </a:tc>
                <a:tc>
                  <a:txBody>
                    <a:bodyPr/>
                    <a:lstStyle/>
                    <a:p>
                      <a:pPr algn="ctr"/>
                      <a:r>
                        <a:rPr lang="en-US"/>
                        <a:t>0.05</a:t>
                      </a:r>
                    </a:p>
                  </a:txBody>
                  <a:tcPr/>
                </a:tc>
                <a:extLst>
                  <a:ext uri="{0D108BD9-81ED-4DB2-BD59-A6C34878D82A}">
                    <a16:rowId xmlns:a16="http://schemas.microsoft.com/office/drawing/2014/main" val="859328034"/>
                  </a:ext>
                </a:extLst>
              </a:tr>
              <a:tr h="370840">
                <a:tc>
                  <a:txBody>
                    <a:bodyPr/>
                    <a:lstStyle/>
                    <a:p>
                      <a:pPr algn="ctr"/>
                      <a:r>
                        <a:rPr lang="en-US"/>
                        <a:t>{2, 3}</a:t>
                      </a:r>
                    </a:p>
                  </a:txBody>
                  <a:tcPr/>
                </a:tc>
                <a:tc>
                  <a:txBody>
                    <a:bodyPr/>
                    <a:lstStyle/>
                    <a:p>
                      <a:pPr algn="ctr"/>
                      <a:r>
                        <a:rPr lang="en-US"/>
                        <a:t>-0.2</a:t>
                      </a:r>
                    </a:p>
                  </a:txBody>
                  <a:tcPr/>
                </a:tc>
                <a:extLst>
                  <a:ext uri="{0D108BD9-81ED-4DB2-BD59-A6C34878D82A}">
                    <a16:rowId xmlns:a16="http://schemas.microsoft.com/office/drawing/2014/main" val="3801195669"/>
                  </a:ext>
                </a:extLst>
              </a:tr>
            </a:tbl>
          </a:graphicData>
        </a:graphic>
      </p:graphicFrame>
      <p:sp>
        <p:nvSpPr>
          <p:cNvPr id="5" name="TextBox 4">
            <a:extLst>
              <a:ext uri="{FF2B5EF4-FFF2-40B4-BE49-F238E27FC236}">
                <a16:creationId xmlns:a16="http://schemas.microsoft.com/office/drawing/2014/main" id="{A9E3659A-C7CF-4C34-AE58-B8B4A8FD0B5C}"/>
              </a:ext>
            </a:extLst>
          </p:cNvPr>
          <p:cNvSpPr txBox="1"/>
          <p:nvPr/>
        </p:nvSpPr>
        <p:spPr>
          <a:xfrm>
            <a:off x="4724400" y="3200400"/>
            <a:ext cx="7051792" cy="24519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dirty="0">
                <a:solidFill>
                  <a:schemeClr val="bg1"/>
                </a:solidFill>
              </a:rPr>
              <a:t>Total Variation(TV) distance is the maximum distance of </a:t>
            </a:r>
            <a:r>
              <a:rPr lang="en-US" sz="2000">
                <a:solidFill>
                  <a:schemeClr val="bg1"/>
                </a:solidFill>
              </a:rPr>
              <a:t>all the possible subsets of </a:t>
            </a:r>
            <a:r>
              <a:rPr lang="en-US" sz="2000" b="1" i="1">
                <a:solidFill>
                  <a:schemeClr val="bg1"/>
                </a:solidFill>
              </a:rPr>
              <a:t>X </a:t>
            </a:r>
            <a:endParaRPr lang="en-US" sz="2000" dirty="0">
              <a:solidFill>
                <a:schemeClr val="bg1"/>
              </a:solidFill>
              <a:cs typeface="Calibri"/>
            </a:endParaRPr>
          </a:p>
          <a:p>
            <a:pPr>
              <a:spcBef>
                <a:spcPts val="1000"/>
              </a:spcBef>
            </a:pPr>
            <a:endParaRPr lang="en-US" sz="2000" dirty="0">
              <a:solidFill>
                <a:schemeClr val="bg1"/>
              </a:solidFill>
              <a:cs typeface="Calibri"/>
            </a:endParaRPr>
          </a:p>
          <a:p>
            <a:pPr>
              <a:spcBef>
                <a:spcPts val="1000"/>
              </a:spcBef>
            </a:pPr>
            <a:r>
              <a:rPr lang="en-US" sz="2000">
                <a:solidFill>
                  <a:schemeClr val="bg1"/>
                </a:solidFill>
                <a:cs typeface="Calibri"/>
              </a:rPr>
              <a:t>Hence, </a:t>
            </a:r>
            <a:endParaRPr lang="en-US" sz="2000" dirty="0">
              <a:solidFill>
                <a:schemeClr val="bg1"/>
              </a:solidFill>
              <a:cs typeface="Calibri"/>
            </a:endParaRPr>
          </a:p>
          <a:p>
            <a:pPr>
              <a:spcBef>
                <a:spcPts val="1000"/>
              </a:spcBef>
            </a:pPr>
            <a:r>
              <a:rPr lang="en-US" sz="2000" dirty="0">
                <a:solidFill>
                  <a:schemeClr val="bg1"/>
                </a:solidFill>
                <a:cs typeface="Calibri"/>
              </a:rPr>
              <a:t>                        </a:t>
            </a:r>
            <a:r>
              <a:rPr lang="en-US" sz="2000" b="1" i="1">
                <a:solidFill>
                  <a:schemeClr val="bg1"/>
                </a:solidFill>
                <a:cs typeface="Calibri"/>
              </a:rPr>
              <a:t>||P</a:t>
            </a:r>
            <a:r>
              <a:rPr lang="en-US" sz="2000" b="1" i="1" baseline="-25000">
                <a:solidFill>
                  <a:schemeClr val="bg1"/>
                </a:solidFill>
                <a:cs typeface="Calibri"/>
              </a:rPr>
              <a:t>1</a:t>
            </a:r>
            <a:r>
              <a:rPr lang="en-US" sz="2000" b="1" i="1">
                <a:solidFill>
                  <a:schemeClr val="bg1"/>
                </a:solidFill>
                <a:cs typeface="Calibri"/>
              </a:rPr>
              <a:t> – P</a:t>
            </a:r>
            <a:r>
              <a:rPr lang="en-US" sz="2000" b="1" i="1" baseline="-25000">
                <a:solidFill>
                  <a:schemeClr val="bg1"/>
                </a:solidFill>
                <a:cs typeface="Calibri"/>
              </a:rPr>
              <a:t>2</a:t>
            </a:r>
            <a:r>
              <a:rPr lang="en-US" sz="2000" b="1" i="1">
                <a:solidFill>
                  <a:schemeClr val="bg1"/>
                </a:solidFill>
                <a:cs typeface="Calibri"/>
              </a:rPr>
              <a:t>|| = sup[P</a:t>
            </a:r>
            <a:r>
              <a:rPr lang="en-US" sz="2000" b="1" i="1" baseline="-25000">
                <a:solidFill>
                  <a:schemeClr val="bg1"/>
                </a:solidFill>
                <a:cs typeface="Calibri"/>
              </a:rPr>
              <a:t>1</a:t>
            </a:r>
            <a:r>
              <a:rPr lang="en-US" sz="2000" b="1" i="1">
                <a:solidFill>
                  <a:schemeClr val="bg1"/>
                </a:solidFill>
                <a:cs typeface="Calibri"/>
              </a:rPr>
              <a:t>(A) - P</a:t>
            </a:r>
            <a:r>
              <a:rPr lang="en-US" sz="2000" b="1" i="1" baseline="-25000">
                <a:solidFill>
                  <a:schemeClr val="bg1"/>
                </a:solidFill>
                <a:cs typeface="Calibri"/>
              </a:rPr>
              <a:t>2</a:t>
            </a:r>
            <a:r>
              <a:rPr lang="en-US" sz="2000" b="1" i="1">
                <a:solidFill>
                  <a:schemeClr val="bg1"/>
                </a:solidFill>
                <a:cs typeface="Calibri"/>
              </a:rPr>
              <a:t>(A)]</a:t>
            </a:r>
          </a:p>
          <a:p>
            <a:pPr>
              <a:spcBef>
                <a:spcPts val="1000"/>
              </a:spcBef>
            </a:pPr>
            <a:r>
              <a:rPr lang="en-US" sz="2000">
                <a:solidFill>
                  <a:schemeClr val="bg1"/>
                </a:solidFill>
                <a:cs typeface="Calibri"/>
              </a:rPr>
              <a:t>                                               = 0.2</a:t>
            </a:r>
            <a:endParaRPr lang="en-US" sz="2000" dirty="0">
              <a:solidFill>
                <a:schemeClr val="bg1"/>
              </a:solidFill>
              <a:cs typeface="Calibri"/>
            </a:endParaRPr>
          </a:p>
        </p:txBody>
      </p:sp>
    </p:spTree>
    <p:extLst>
      <p:ext uri="{BB962C8B-B14F-4D97-AF65-F5344CB8AC3E}">
        <p14:creationId xmlns:p14="http://schemas.microsoft.com/office/powerpoint/2010/main" val="130583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26BD-ADDF-4EE7-851A-CE5FDEA4B122}"/>
              </a:ext>
            </a:extLst>
          </p:cNvPr>
          <p:cNvSpPr>
            <a:spLocks noGrp="1"/>
          </p:cNvSpPr>
          <p:nvPr>
            <p:ph type="title"/>
          </p:nvPr>
        </p:nvSpPr>
        <p:spPr/>
        <p:txBody>
          <a:bodyPr/>
          <a:lstStyle/>
          <a:p>
            <a:pPr algn="ctr"/>
            <a:r>
              <a:rPr lang="en-US">
                <a:solidFill>
                  <a:srgbClr val="FFC000"/>
                </a:solidFill>
                <a:cs typeface="Calibri Light"/>
              </a:rPr>
              <a:t>Properties of TV Distance </a:t>
            </a:r>
            <a:endParaRPr lang="en-US"/>
          </a:p>
        </p:txBody>
      </p:sp>
      <p:sp>
        <p:nvSpPr>
          <p:cNvPr id="7" name="Content Placeholder 6">
            <a:extLst>
              <a:ext uri="{FF2B5EF4-FFF2-40B4-BE49-F238E27FC236}">
                <a16:creationId xmlns:a16="http://schemas.microsoft.com/office/drawing/2014/main" id="{6A81364E-7367-4803-9FDC-470D7E33BD41}"/>
              </a:ext>
            </a:extLst>
          </p:cNvPr>
          <p:cNvSpPr>
            <a:spLocks noGrp="1"/>
          </p:cNvSpPr>
          <p:nvPr>
            <p:ph idx="1"/>
          </p:nvPr>
        </p:nvSpPr>
        <p:spPr>
          <a:xfrm>
            <a:off x="217311" y="1693921"/>
            <a:ext cx="11757377" cy="4351338"/>
          </a:xfrm>
        </p:spPr>
        <p:txBody>
          <a:bodyPr vert="horz" lIns="91440" tIns="45720" rIns="91440" bIns="45720" rtlCol="0" anchor="t">
            <a:noAutofit/>
          </a:bodyPr>
          <a:lstStyle/>
          <a:p>
            <a:pPr marL="0" indent="0">
              <a:lnSpc>
                <a:spcPct val="100000"/>
              </a:lnSpc>
              <a:spcBef>
                <a:spcPts val="700"/>
              </a:spcBef>
              <a:buNone/>
            </a:pPr>
            <a:r>
              <a:rPr lang="en-US" sz="2000">
                <a:solidFill>
                  <a:schemeClr val="bg1"/>
                </a:solidFill>
                <a:cs typeface="Calibri"/>
              </a:rPr>
              <a:t>Symmetry of TV Distance : </a:t>
            </a:r>
            <a:endParaRPr lang="en-US" sz="2000" dirty="0">
              <a:solidFill>
                <a:schemeClr val="bg1"/>
              </a:solidFill>
              <a:cs typeface="Calibri"/>
            </a:endParaRPr>
          </a:p>
          <a:p>
            <a:pPr marL="0" indent="0">
              <a:lnSpc>
                <a:spcPct val="100000"/>
              </a:lnSpc>
              <a:spcBef>
                <a:spcPts val="700"/>
              </a:spcBef>
              <a:buNone/>
            </a:pPr>
            <a:r>
              <a:rPr lang="en-US" sz="2000" dirty="0">
                <a:solidFill>
                  <a:schemeClr val="bg1"/>
                </a:solidFill>
                <a:cs typeface="Calibri"/>
              </a:rPr>
              <a:t>                             </a:t>
            </a:r>
            <a:r>
              <a:rPr lang="en-US" sz="2000" b="1" i="1">
                <a:solidFill>
                  <a:schemeClr val="bg1"/>
                </a:solidFill>
                <a:cs typeface="Calibri"/>
              </a:rPr>
              <a:t>||P</a:t>
            </a:r>
            <a:r>
              <a:rPr lang="en-US" sz="2000" b="1" i="1" baseline="-25000">
                <a:solidFill>
                  <a:schemeClr val="bg1"/>
                </a:solidFill>
                <a:cs typeface="Calibri"/>
              </a:rPr>
              <a:t>1</a:t>
            </a:r>
            <a:r>
              <a:rPr lang="en-US" sz="2000" b="1" i="1">
                <a:solidFill>
                  <a:schemeClr val="bg1"/>
                </a:solidFill>
                <a:cs typeface="Calibri"/>
              </a:rPr>
              <a:t> – P</a:t>
            </a:r>
            <a:r>
              <a:rPr lang="en-US" sz="2000" b="1" i="1" baseline="-25000">
                <a:solidFill>
                  <a:schemeClr val="bg1"/>
                </a:solidFill>
                <a:cs typeface="Calibri"/>
              </a:rPr>
              <a:t>2</a:t>
            </a:r>
            <a:r>
              <a:rPr lang="en-US" sz="2000" b="1" i="1">
                <a:solidFill>
                  <a:schemeClr val="bg1"/>
                </a:solidFill>
                <a:cs typeface="Calibri"/>
              </a:rPr>
              <a:t>||</a:t>
            </a:r>
            <a:r>
              <a:rPr lang="en-US" sz="2000" b="1" i="1" baseline="-25000">
                <a:solidFill>
                  <a:schemeClr val="bg1"/>
                </a:solidFill>
                <a:cs typeface="Calibri"/>
              </a:rPr>
              <a:t>TV</a:t>
            </a:r>
            <a:r>
              <a:rPr lang="en-US" sz="2000" b="1" i="1">
                <a:solidFill>
                  <a:schemeClr val="bg1"/>
                </a:solidFill>
                <a:cs typeface="Calibri"/>
              </a:rPr>
              <a:t> = sup[P</a:t>
            </a:r>
            <a:r>
              <a:rPr lang="en-US" sz="2000" b="1" i="1" baseline="-25000">
                <a:solidFill>
                  <a:schemeClr val="bg1"/>
                </a:solidFill>
                <a:cs typeface="Calibri"/>
              </a:rPr>
              <a:t>1</a:t>
            </a:r>
            <a:r>
              <a:rPr lang="en-US" sz="2000" b="1" i="1">
                <a:solidFill>
                  <a:schemeClr val="bg1"/>
                </a:solidFill>
                <a:cs typeface="Calibri"/>
              </a:rPr>
              <a:t>(A) - P</a:t>
            </a:r>
            <a:r>
              <a:rPr lang="en-US" sz="2000" b="1" i="1" baseline="-25000">
                <a:solidFill>
                  <a:schemeClr val="bg1"/>
                </a:solidFill>
                <a:cs typeface="Calibri"/>
              </a:rPr>
              <a:t>2</a:t>
            </a:r>
            <a:r>
              <a:rPr lang="en-US" sz="2000" b="1" i="1">
                <a:solidFill>
                  <a:schemeClr val="bg1"/>
                </a:solidFill>
                <a:cs typeface="Calibri"/>
              </a:rPr>
              <a:t>(A)]</a:t>
            </a:r>
          </a:p>
          <a:p>
            <a:pPr marL="0" indent="0">
              <a:lnSpc>
                <a:spcPct val="100000"/>
              </a:lnSpc>
              <a:spcBef>
                <a:spcPts val="700"/>
              </a:spcBef>
              <a:buNone/>
            </a:pPr>
            <a:r>
              <a:rPr lang="en-US" sz="2000" b="1" i="1">
                <a:solidFill>
                  <a:schemeClr val="bg1"/>
                </a:solidFill>
                <a:cs typeface="Calibri"/>
              </a:rPr>
              <a:t>                                                        = sup[1 – P</a:t>
            </a:r>
            <a:r>
              <a:rPr lang="en-US" sz="2000" b="1" i="1" baseline="-25000">
                <a:solidFill>
                  <a:schemeClr val="bg1"/>
                </a:solidFill>
                <a:cs typeface="Calibri"/>
              </a:rPr>
              <a:t>1</a:t>
            </a:r>
            <a:r>
              <a:rPr lang="en-US" sz="2000" b="1" i="1">
                <a:solidFill>
                  <a:schemeClr val="bg1"/>
                </a:solidFill>
                <a:cs typeface="Calibri"/>
              </a:rPr>
              <a:t>(A</a:t>
            </a:r>
            <a:r>
              <a:rPr lang="en-US" sz="2000" b="1" i="1" baseline="30000">
                <a:solidFill>
                  <a:schemeClr val="bg1"/>
                </a:solidFill>
                <a:cs typeface="Calibri"/>
              </a:rPr>
              <a:t>c</a:t>
            </a:r>
            <a:r>
              <a:rPr lang="en-US" sz="2000" b="1" i="1">
                <a:solidFill>
                  <a:schemeClr val="bg1"/>
                </a:solidFill>
                <a:cs typeface="Calibri"/>
              </a:rPr>
              <a:t>) - 1 + P</a:t>
            </a:r>
            <a:r>
              <a:rPr lang="en-US" sz="2000" b="1" i="1" baseline="-25000">
                <a:solidFill>
                  <a:schemeClr val="bg1"/>
                </a:solidFill>
                <a:cs typeface="Calibri"/>
              </a:rPr>
              <a:t>2</a:t>
            </a:r>
            <a:r>
              <a:rPr lang="en-US" sz="2000" b="1" i="1">
                <a:solidFill>
                  <a:schemeClr val="bg1"/>
                </a:solidFill>
                <a:cs typeface="Calibri"/>
              </a:rPr>
              <a:t>(A</a:t>
            </a:r>
            <a:r>
              <a:rPr lang="en-US" sz="2000" b="1" i="1" baseline="30000">
                <a:solidFill>
                  <a:schemeClr val="bg1"/>
                </a:solidFill>
                <a:cs typeface="Calibri"/>
              </a:rPr>
              <a:t>c</a:t>
            </a:r>
            <a:r>
              <a:rPr lang="en-US" sz="2000" b="1" i="1">
                <a:solidFill>
                  <a:schemeClr val="bg1"/>
                </a:solidFill>
                <a:cs typeface="Calibri"/>
              </a:rPr>
              <a:t>)]</a:t>
            </a:r>
          </a:p>
          <a:p>
            <a:pPr marL="0" indent="0">
              <a:lnSpc>
                <a:spcPct val="100000"/>
              </a:lnSpc>
              <a:spcBef>
                <a:spcPts val="700"/>
              </a:spcBef>
              <a:buNone/>
            </a:pPr>
            <a:r>
              <a:rPr lang="en-US" sz="2000" b="1" i="1">
                <a:solidFill>
                  <a:schemeClr val="bg1"/>
                </a:solidFill>
                <a:cs typeface="Calibri"/>
              </a:rPr>
              <a:t>                                                        = sup[P</a:t>
            </a:r>
            <a:r>
              <a:rPr lang="en-US" sz="2000" b="1" i="1" baseline="-25000">
                <a:solidFill>
                  <a:schemeClr val="bg1"/>
                </a:solidFill>
                <a:cs typeface="Calibri"/>
              </a:rPr>
              <a:t>2</a:t>
            </a:r>
            <a:r>
              <a:rPr lang="en-US" sz="2000" b="1" i="1">
                <a:solidFill>
                  <a:schemeClr val="bg1"/>
                </a:solidFill>
                <a:cs typeface="Calibri"/>
              </a:rPr>
              <a:t>(A</a:t>
            </a:r>
            <a:r>
              <a:rPr lang="en-US" sz="2000" b="1" i="1" baseline="30000">
                <a:solidFill>
                  <a:schemeClr val="bg1"/>
                </a:solidFill>
                <a:cs typeface="Calibri"/>
              </a:rPr>
              <a:t>c</a:t>
            </a:r>
            <a:r>
              <a:rPr lang="en-US" sz="2000" b="1" i="1">
                <a:solidFill>
                  <a:schemeClr val="bg1"/>
                </a:solidFill>
                <a:cs typeface="Calibri"/>
              </a:rPr>
              <a:t>) - P</a:t>
            </a:r>
            <a:r>
              <a:rPr lang="en-US" sz="2000" b="1" i="1" baseline="-25000">
                <a:solidFill>
                  <a:schemeClr val="bg1"/>
                </a:solidFill>
                <a:cs typeface="Calibri"/>
              </a:rPr>
              <a:t>1</a:t>
            </a:r>
            <a:r>
              <a:rPr lang="en-US" sz="2000" b="1" i="1">
                <a:solidFill>
                  <a:schemeClr val="bg1"/>
                </a:solidFill>
                <a:cs typeface="Calibri"/>
              </a:rPr>
              <a:t>(A</a:t>
            </a:r>
            <a:r>
              <a:rPr lang="en-US" sz="2000" b="1" i="1" baseline="30000">
                <a:solidFill>
                  <a:schemeClr val="bg1"/>
                </a:solidFill>
                <a:cs typeface="Calibri"/>
              </a:rPr>
              <a:t>c</a:t>
            </a:r>
            <a:r>
              <a:rPr lang="en-US" sz="2000" b="1" i="1">
                <a:solidFill>
                  <a:schemeClr val="bg1"/>
                </a:solidFill>
                <a:cs typeface="Calibri"/>
              </a:rPr>
              <a:t>)]</a:t>
            </a:r>
          </a:p>
          <a:p>
            <a:pPr marL="0" indent="0">
              <a:lnSpc>
                <a:spcPct val="100000"/>
              </a:lnSpc>
              <a:spcBef>
                <a:spcPts val="700"/>
              </a:spcBef>
              <a:buNone/>
            </a:pPr>
            <a:r>
              <a:rPr lang="en-US" sz="2000" b="1" i="1">
                <a:solidFill>
                  <a:schemeClr val="bg1"/>
                </a:solidFill>
                <a:cs typeface="Calibri"/>
              </a:rPr>
              <a:t>                                                        = sup[P</a:t>
            </a:r>
            <a:r>
              <a:rPr lang="en-US" sz="2000" b="1" i="1" baseline="-25000">
                <a:solidFill>
                  <a:schemeClr val="bg1"/>
                </a:solidFill>
                <a:cs typeface="Calibri"/>
              </a:rPr>
              <a:t>2</a:t>
            </a:r>
            <a:r>
              <a:rPr lang="en-US" sz="2000" b="1" i="1">
                <a:solidFill>
                  <a:schemeClr val="bg1"/>
                </a:solidFill>
                <a:cs typeface="Calibri"/>
              </a:rPr>
              <a:t>(B)  - P</a:t>
            </a:r>
            <a:r>
              <a:rPr lang="en-US" sz="2000" b="1" i="1" baseline="-25000">
                <a:solidFill>
                  <a:schemeClr val="bg1"/>
                </a:solidFill>
                <a:cs typeface="Calibri"/>
              </a:rPr>
              <a:t>1</a:t>
            </a:r>
            <a:r>
              <a:rPr lang="en-US" sz="2000" b="1" i="1">
                <a:solidFill>
                  <a:schemeClr val="bg1"/>
                </a:solidFill>
                <a:cs typeface="Calibri"/>
              </a:rPr>
              <a:t>(B)]</a:t>
            </a:r>
          </a:p>
          <a:p>
            <a:pPr marL="0" indent="0">
              <a:lnSpc>
                <a:spcPct val="100000"/>
              </a:lnSpc>
              <a:spcBef>
                <a:spcPts val="700"/>
              </a:spcBef>
              <a:buNone/>
            </a:pPr>
            <a:r>
              <a:rPr lang="en-US" sz="2000">
                <a:solidFill>
                  <a:schemeClr val="bg1"/>
                </a:solidFill>
                <a:cs typeface="Calibri"/>
              </a:rPr>
              <a:t>Where </a:t>
            </a:r>
            <a:r>
              <a:rPr lang="en-US" sz="2000" b="1" i="1">
                <a:solidFill>
                  <a:schemeClr val="bg1"/>
                </a:solidFill>
                <a:cs typeface="Calibri"/>
              </a:rPr>
              <a:t>B </a:t>
            </a:r>
            <a:r>
              <a:rPr lang="en-US" sz="2000">
                <a:solidFill>
                  <a:schemeClr val="bg1"/>
                </a:solidFill>
                <a:cs typeface="Calibri"/>
              </a:rPr>
              <a:t>also belongs to the set </a:t>
            </a:r>
            <a:r>
              <a:rPr lang="en-US" sz="2000" b="1" i="1">
                <a:solidFill>
                  <a:schemeClr val="bg1"/>
                </a:solidFill>
                <a:cs typeface="Calibri"/>
              </a:rPr>
              <a:t>X</a:t>
            </a:r>
            <a:endParaRPr lang="en-US" sz="2000" b="1" i="1" dirty="0">
              <a:solidFill>
                <a:schemeClr val="bg1"/>
              </a:solidFill>
              <a:cs typeface="Calibri"/>
            </a:endParaRPr>
          </a:p>
          <a:p>
            <a:pPr marL="0" indent="0">
              <a:lnSpc>
                <a:spcPct val="100000"/>
              </a:lnSpc>
              <a:spcBef>
                <a:spcPts val="700"/>
              </a:spcBef>
              <a:buNone/>
            </a:pPr>
            <a:r>
              <a:rPr lang="en-US" sz="2000" dirty="0">
                <a:solidFill>
                  <a:schemeClr val="bg1"/>
                </a:solidFill>
                <a:cs typeface="Calibri"/>
              </a:rPr>
              <a:t>                                                        </a:t>
            </a:r>
            <a:r>
              <a:rPr lang="en-US" sz="2000" b="1" i="1">
                <a:solidFill>
                  <a:schemeClr val="bg1"/>
                </a:solidFill>
                <a:cs typeface="Calibri"/>
              </a:rPr>
              <a:t>= ||P</a:t>
            </a:r>
            <a:r>
              <a:rPr lang="en-US" sz="2000" b="1" i="1" baseline="-25000">
                <a:solidFill>
                  <a:schemeClr val="bg1"/>
                </a:solidFill>
                <a:cs typeface="Calibri"/>
              </a:rPr>
              <a:t>2</a:t>
            </a:r>
            <a:r>
              <a:rPr lang="en-US" sz="2000" b="1" i="1">
                <a:solidFill>
                  <a:schemeClr val="bg1"/>
                </a:solidFill>
                <a:cs typeface="Calibri"/>
              </a:rPr>
              <a:t> – P</a:t>
            </a:r>
            <a:r>
              <a:rPr lang="en-US" sz="2000" b="1" i="1" baseline="-25000">
                <a:solidFill>
                  <a:schemeClr val="bg1"/>
                </a:solidFill>
                <a:cs typeface="Calibri"/>
              </a:rPr>
              <a:t>1</a:t>
            </a:r>
            <a:r>
              <a:rPr lang="en-US" sz="2000" b="1" i="1">
                <a:solidFill>
                  <a:schemeClr val="bg1"/>
                </a:solidFill>
                <a:cs typeface="Calibri"/>
              </a:rPr>
              <a:t>||</a:t>
            </a:r>
            <a:r>
              <a:rPr lang="en-US" sz="2000" b="1" i="1" baseline="-25000">
                <a:solidFill>
                  <a:schemeClr val="bg1"/>
                </a:solidFill>
                <a:cs typeface="Calibri"/>
              </a:rPr>
              <a:t>TV</a:t>
            </a:r>
          </a:p>
          <a:p>
            <a:pPr marL="0" indent="0">
              <a:lnSpc>
                <a:spcPct val="100000"/>
              </a:lnSpc>
              <a:spcBef>
                <a:spcPts val="700"/>
              </a:spcBef>
              <a:buNone/>
            </a:pPr>
            <a:endParaRPr lang="en-US" sz="2000" dirty="0">
              <a:solidFill>
                <a:schemeClr val="bg1"/>
              </a:solidFill>
              <a:cs typeface="Calibri"/>
            </a:endParaRPr>
          </a:p>
          <a:p>
            <a:pPr marL="0" indent="0">
              <a:lnSpc>
                <a:spcPct val="100000"/>
              </a:lnSpc>
              <a:spcBef>
                <a:spcPts val="700"/>
              </a:spcBef>
              <a:buNone/>
            </a:pPr>
            <a:r>
              <a:rPr lang="en-US" sz="2000">
                <a:solidFill>
                  <a:schemeClr val="bg1"/>
                </a:solidFill>
                <a:cs typeface="Calibri"/>
              </a:rPr>
              <a:t>Similarly, it can be shown that : </a:t>
            </a:r>
            <a:endParaRPr lang="en-US" sz="2000" dirty="0">
              <a:solidFill>
                <a:schemeClr val="bg1"/>
              </a:solidFill>
              <a:cs typeface="Calibri"/>
            </a:endParaRPr>
          </a:p>
          <a:p>
            <a:pPr marL="0" indent="0">
              <a:lnSpc>
                <a:spcPct val="100000"/>
              </a:lnSpc>
              <a:spcBef>
                <a:spcPts val="700"/>
              </a:spcBef>
              <a:buNone/>
            </a:pPr>
            <a:r>
              <a:rPr lang="en-US" sz="2000">
                <a:solidFill>
                  <a:schemeClr val="bg1"/>
                </a:solidFill>
                <a:cs typeface="Calibri"/>
              </a:rPr>
              <a:t>1. TV distance is a valid distance                                    2.  |</a:t>
            </a:r>
            <a:r>
              <a:rPr lang="en-US" sz="2000" b="1" i="1" dirty="0">
                <a:solidFill>
                  <a:schemeClr val="bg1"/>
                </a:solidFill>
                <a:cs typeface="Calibri"/>
              </a:rPr>
              <a:t>|P</a:t>
            </a:r>
            <a:r>
              <a:rPr lang="en-US" sz="2000" b="1" i="1" baseline="-25000" dirty="0">
                <a:solidFill>
                  <a:schemeClr val="bg1"/>
                </a:solidFill>
                <a:cs typeface="Calibri"/>
              </a:rPr>
              <a:t>1</a:t>
            </a:r>
            <a:r>
              <a:rPr lang="en-US" sz="2000" b="1" i="1" dirty="0">
                <a:solidFill>
                  <a:schemeClr val="bg1"/>
                </a:solidFill>
                <a:cs typeface="Calibri"/>
              </a:rPr>
              <a:t> – P</a:t>
            </a:r>
            <a:r>
              <a:rPr lang="en-US" sz="2000" b="1" i="1" baseline="-25000" dirty="0">
                <a:solidFill>
                  <a:schemeClr val="bg1"/>
                </a:solidFill>
                <a:cs typeface="Calibri"/>
              </a:rPr>
              <a:t>2</a:t>
            </a:r>
            <a:r>
              <a:rPr lang="en-US" sz="2000" b="1" i="1" dirty="0">
                <a:solidFill>
                  <a:schemeClr val="bg1"/>
                </a:solidFill>
                <a:cs typeface="Calibri"/>
              </a:rPr>
              <a:t>||</a:t>
            </a:r>
            <a:r>
              <a:rPr lang="en-US" sz="2000" b="1" i="1" baseline="-25000" dirty="0">
                <a:solidFill>
                  <a:schemeClr val="bg1"/>
                </a:solidFill>
                <a:cs typeface="Calibri"/>
              </a:rPr>
              <a:t>TV</a:t>
            </a:r>
            <a:r>
              <a:rPr lang="en-US" sz="2000" b="1" i="1" dirty="0">
                <a:solidFill>
                  <a:schemeClr val="bg1"/>
                </a:solidFill>
                <a:cs typeface="Calibri"/>
              </a:rPr>
              <a:t> = 0.5 * ||P</a:t>
            </a:r>
            <a:r>
              <a:rPr lang="en-US" sz="2000" b="1" i="1" baseline="-25000" dirty="0">
                <a:solidFill>
                  <a:schemeClr val="bg1"/>
                </a:solidFill>
                <a:cs typeface="Calibri"/>
              </a:rPr>
              <a:t>1</a:t>
            </a:r>
            <a:r>
              <a:rPr lang="en-US" sz="2000" b="1" i="1" dirty="0">
                <a:solidFill>
                  <a:schemeClr val="bg1"/>
                </a:solidFill>
                <a:cs typeface="Calibri"/>
              </a:rPr>
              <a:t> – P</a:t>
            </a:r>
            <a:r>
              <a:rPr lang="en-US" sz="2000" b="1" i="1" baseline="-25000" dirty="0">
                <a:solidFill>
                  <a:schemeClr val="bg1"/>
                </a:solidFill>
                <a:cs typeface="Calibri"/>
              </a:rPr>
              <a:t>2</a:t>
            </a:r>
            <a:r>
              <a:rPr lang="en-US" sz="2000" b="1" i="1" dirty="0">
                <a:solidFill>
                  <a:schemeClr val="bg1"/>
                </a:solidFill>
                <a:cs typeface="Calibri"/>
              </a:rPr>
              <a:t>||</a:t>
            </a:r>
            <a:r>
              <a:rPr lang="en-US" sz="2000" b="1" i="1" baseline="-25000" dirty="0">
                <a:solidFill>
                  <a:schemeClr val="bg1"/>
                </a:solidFill>
                <a:cs typeface="Calibri"/>
              </a:rPr>
              <a:t>l1</a:t>
            </a:r>
            <a:r>
              <a:rPr lang="en-US" sz="2000" dirty="0">
                <a:solidFill>
                  <a:schemeClr val="bg1"/>
                </a:solidFill>
                <a:cs typeface="Calibri"/>
              </a:rPr>
              <a:t>    </a:t>
            </a:r>
            <a:r>
              <a:rPr lang="en-US" sz="2000" b="1" i="1" dirty="0">
                <a:solidFill>
                  <a:schemeClr val="bg1"/>
                </a:solidFill>
                <a:cs typeface="Calibri"/>
              </a:rPr>
              <a:t>l1</a:t>
            </a:r>
            <a:r>
              <a:rPr lang="en-US" sz="2000" dirty="0">
                <a:solidFill>
                  <a:schemeClr val="bg1"/>
                </a:solidFill>
                <a:cs typeface="Calibri"/>
              </a:rPr>
              <a:t> = </a:t>
            </a:r>
            <a:r>
              <a:rPr lang="en-US" sz="2000" b="1" i="1" dirty="0">
                <a:solidFill>
                  <a:schemeClr val="bg1"/>
                </a:solidFill>
                <a:cs typeface="Calibri"/>
              </a:rPr>
              <a:t>l1</a:t>
            </a:r>
            <a:r>
              <a:rPr lang="en-US" sz="2000" dirty="0">
                <a:solidFill>
                  <a:schemeClr val="bg1"/>
                </a:solidFill>
                <a:cs typeface="Calibri"/>
              </a:rPr>
              <a:t> norm</a:t>
            </a:r>
          </a:p>
          <a:p>
            <a:pPr marL="0" indent="0">
              <a:lnSpc>
                <a:spcPct val="100000"/>
              </a:lnSpc>
              <a:spcBef>
                <a:spcPts val="700"/>
              </a:spcBef>
              <a:buNone/>
            </a:pPr>
            <a:r>
              <a:rPr lang="en-US" sz="2000">
                <a:solidFill>
                  <a:schemeClr val="bg1"/>
                </a:solidFill>
                <a:cs typeface="Calibri"/>
              </a:rPr>
              <a:t>3. TV distance satisfies triangularity property             4.  </a:t>
            </a:r>
            <a:r>
              <a:rPr lang="en-US" sz="2000" b="1" i="1" dirty="0">
                <a:solidFill>
                  <a:schemeClr val="bg1"/>
                </a:solidFill>
                <a:cs typeface="Calibri"/>
              </a:rPr>
              <a:t>(2 / ln 2) * ||P</a:t>
            </a:r>
            <a:r>
              <a:rPr lang="en-US" sz="2000" b="1" i="1" baseline="-25000" dirty="0">
                <a:solidFill>
                  <a:schemeClr val="bg1"/>
                </a:solidFill>
                <a:cs typeface="Calibri"/>
              </a:rPr>
              <a:t>1</a:t>
            </a:r>
            <a:r>
              <a:rPr lang="en-US" sz="2000" b="1" i="1" dirty="0">
                <a:solidFill>
                  <a:schemeClr val="bg1"/>
                </a:solidFill>
                <a:cs typeface="Calibri"/>
              </a:rPr>
              <a:t> – P</a:t>
            </a:r>
            <a:r>
              <a:rPr lang="en-US" sz="2000" b="1" i="1" baseline="-25000" dirty="0">
                <a:solidFill>
                  <a:schemeClr val="bg1"/>
                </a:solidFill>
                <a:cs typeface="Calibri"/>
              </a:rPr>
              <a:t>2</a:t>
            </a:r>
            <a:r>
              <a:rPr lang="en-US" sz="2000" b="1" i="1">
                <a:solidFill>
                  <a:schemeClr val="bg1"/>
                </a:solidFill>
                <a:cs typeface="Calibri"/>
              </a:rPr>
              <a:t>||</a:t>
            </a:r>
            <a:r>
              <a:rPr lang="en-US" sz="2000" b="1" i="1" baseline="-25000">
                <a:solidFill>
                  <a:schemeClr val="bg1"/>
                </a:solidFill>
                <a:cs typeface="Calibri"/>
              </a:rPr>
              <a:t>TV</a:t>
            </a:r>
            <a:r>
              <a:rPr lang="en-US" sz="2000" b="1" i="1" baseline="30000">
                <a:solidFill>
                  <a:schemeClr val="bg1"/>
                </a:solidFill>
                <a:cs typeface="Calibri"/>
              </a:rPr>
              <a:t>2  </a:t>
            </a:r>
            <a:r>
              <a:rPr lang="en-US" sz="2000" b="1" i="1">
                <a:solidFill>
                  <a:schemeClr val="bg1"/>
                </a:solidFill>
                <a:cs typeface="Calibri"/>
              </a:rPr>
              <a:t> ≤ D(P</a:t>
            </a:r>
            <a:r>
              <a:rPr lang="en-US" sz="2000" b="1" i="1" baseline="-25000" dirty="0">
                <a:solidFill>
                  <a:schemeClr val="bg1"/>
                </a:solidFill>
                <a:cs typeface="Calibri"/>
              </a:rPr>
              <a:t>1</a:t>
            </a:r>
            <a:r>
              <a:rPr lang="en-US" sz="2000" b="1" i="1" dirty="0">
                <a:solidFill>
                  <a:schemeClr val="bg1"/>
                </a:solidFill>
                <a:cs typeface="Calibri"/>
              </a:rPr>
              <a:t>||P</a:t>
            </a:r>
            <a:r>
              <a:rPr lang="en-US" sz="2000" b="1" i="1" baseline="-25000" dirty="0">
                <a:solidFill>
                  <a:schemeClr val="bg1"/>
                </a:solidFill>
                <a:cs typeface="Calibri"/>
              </a:rPr>
              <a:t>2</a:t>
            </a:r>
            <a:r>
              <a:rPr lang="en-US" sz="2000" b="1" i="1" dirty="0">
                <a:solidFill>
                  <a:schemeClr val="bg1"/>
                </a:solidFill>
                <a:cs typeface="Calibri"/>
              </a:rPr>
              <a:t>) </a:t>
            </a:r>
          </a:p>
          <a:p>
            <a:pPr marL="0" indent="0">
              <a:lnSpc>
                <a:spcPct val="100000"/>
              </a:lnSpc>
              <a:spcBef>
                <a:spcPts val="700"/>
              </a:spcBef>
              <a:buNone/>
            </a:pPr>
            <a:r>
              <a:rPr lang="en-US" sz="2000">
                <a:solidFill>
                  <a:schemeClr val="bg1"/>
                </a:solidFill>
                <a:cs typeface="Calibri"/>
              </a:rPr>
              <a:t>                                                                                                               (</a:t>
            </a:r>
            <a:r>
              <a:rPr lang="en-US" sz="2000" b="1">
                <a:solidFill>
                  <a:srgbClr val="FF0000"/>
                </a:solidFill>
                <a:cs typeface="Calibri"/>
              </a:rPr>
              <a:t>Pinsker's  Inequality</a:t>
            </a:r>
            <a:r>
              <a:rPr lang="en-US" sz="2000" dirty="0">
                <a:solidFill>
                  <a:schemeClr val="bg1"/>
                </a:solidFill>
                <a:cs typeface="Calibri"/>
              </a:rPr>
              <a:t>)</a:t>
            </a:r>
            <a:endParaRPr lang="en-US">
              <a:solidFill>
                <a:schemeClr val="bg1"/>
              </a:solidFill>
            </a:endParaRPr>
          </a:p>
        </p:txBody>
      </p:sp>
    </p:spTree>
    <p:extLst>
      <p:ext uri="{BB962C8B-B14F-4D97-AF65-F5344CB8AC3E}">
        <p14:creationId xmlns:p14="http://schemas.microsoft.com/office/powerpoint/2010/main" val="194598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D732-AEC3-4213-B946-CF232A3CA744}"/>
              </a:ext>
            </a:extLst>
          </p:cNvPr>
          <p:cNvSpPr>
            <a:spLocks noGrp="1"/>
          </p:cNvSpPr>
          <p:nvPr>
            <p:ph type="title"/>
          </p:nvPr>
        </p:nvSpPr>
        <p:spPr/>
        <p:txBody>
          <a:bodyPr/>
          <a:lstStyle/>
          <a:p>
            <a:pPr algn="ctr"/>
            <a:r>
              <a:rPr lang="en-US" dirty="0">
                <a:solidFill>
                  <a:srgbClr val="FFC000"/>
                </a:solidFill>
                <a:cs typeface="Calibri Light"/>
              </a:rPr>
              <a:t>Multi-class Classification</a:t>
            </a:r>
            <a:endParaRPr lang="en-US" dirty="0"/>
          </a:p>
        </p:txBody>
      </p:sp>
      <p:sp>
        <p:nvSpPr>
          <p:cNvPr id="7" name="Content Placeholder 6">
            <a:extLst>
              <a:ext uri="{FF2B5EF4-FFF2-40B4-BE49-F238E27FC236}">
                <a16:creationId xmlns:a16="http://schemas.microsoft.com/office/drawing/2014/main" id="{5C12F941-0015-4D53-A5EC-68D730667D8F}"/>
              </a:ext>
            </a:extLst>
          </p:cNvPr>
          <p:cNvSpPr>
            <a:spLocks noGrp="1"/>
          </p:cNvSpPr>
          <p:nvPr>
            <p:ph idx="1"/>
          </p:nvPr>
        </p:nvSpPr>
        <p:spPr>
          <a:xfrm>
            <a:off x="217311" y="1693921"/>
            <a:ext cx="11757377" cy="4351338"/>
          </a:xfrm>
        </p:spPr>
        <p:txBody>
          <a:bodyPr vert="horz" lIns="91440" tIns="45720" rIns="91440" bIns="45720" rtlCol="0" anchor="t">
            <a:noAutofit/>
          </a:bodyPr>
          <a:lstStyle/>
          <a:p>
            <a:pPr marL="0" indent="0">
              <a:lnSpc>
                <a:spcPct val="100000"/>
              </a:lnSpc>
              <a:buNone/>
            </a:pPr>
            <a:r>
              <a:rPr lang="en-US" sz="2000" dirty="0">
                <a:solidFill>
                  <a:schemeClr val="bg1"/>
                </a:solidFill>
                <a:cs typeface="Calibri"/>
              </a:rPr>
              <a:t>Let's now look at the case of</a:t>
            </a:r>
            <a:r>
              <a:rPr lang="en-US" sz="2000" b="1" dirty="0">
                <a:solidFill>
                  <a:srgbClr val="FF0000"/>
                </a:solidFill>
                <a:cs typeface="Calibri"/>
              </a:rPr>
              <a:t> multi-class classification</a:t>
            </a:r>
            <a:r>
              <a:rPr lang="en-US" sz="2000" dirty="0">
                <a:solidFill>
                  <a:schemeClr val="bg1"/>
                </a:solidFill>
                <a:cs typeface="Calibri"/>
              </a:rPr>
              <a:t>. Here, instead of two classes(binary), we are faced with multiple classes. </a:t>
            </a:r>
            <a:endParaRPr lang="en-US" sz="2000" dirty="0">
              <a:solidFill>
                <a:schemeClr val="bg1"/>
              </a:solidFill>
              <a:ea typeface="+mn-lt"/>
              <a:cs typeface="+mn-lt"/>
            </a:endParaRPr>
          </a:p>
          <a:p>
            <a:pPr marL="0" indent="0">
              <a:lnSpc>
                <a:spcPct val="100000"/>
              </a:lnSpc>
              <a:buNone/>
            </a:pPr>
            <a:r>
              <a:rPr lang="en-US" sz="2000" dirty="0">
                <a:solidFill>
                  <a:schemeClr val="bg1"/>
                </a:solidFill>
                <a:cs typeface="Calibri"/>
              </a:rPr>
              <a:t>Let's assume </a:t>
            </a:r>
            <a:endParaRPr lang="en-US" sz="2000" dirty="0">
              <a:solidFill>
                <a:schemeClr val="bg1"/>
              </a:solidFill>
              <a:ea typeface="+mn-lt"/>
              <a:cs typeface="+mn-lt"/>
            </a:endParaRPr>
          </a:p>
          <a:p>
            <a:pPr marL="0" indent="0">
              <a:lnSpc>
                <a:spcPct val="100000"/>
              </a:lnSpc>
              <a:buNone/>
            </a:pPr>
            <a:r>
              <a:rPr lang="en-US" sz="2000" dirty="0">
                <a:solidFill>
                  <a:schemeClr val="bg1"/>
                </a:solidFill>
                <a:cs typeface="Calibri"/>
              </a:rPr>
              <a:t>                                              </a:t>
            </a:r>
            <a:r>
              <a:rPr lang="en-US" sz="2000" b="1" i="1" dirty="0">
                <a:solidFill>
                  <a:schemeClr val="bg1"/>
                </a:solidFill>
                <a:cs typeface="Calibri"/>
              </a:rPr>
              <a:t>J ~ Uniform(1, 2, 3...M)</a:t>
            </a:r>
            <a:endParaRPr lang="en-US" sz="2000" b="1" i="1">
              <a:solidFill>
                <a:schemeClr val="bg1"/>
              </a:solidFill>
              <a:ea typeface="+mn-lt"/>
              <a:cs typeface="+mn-lt"/>
            </a:endParaRPr>
          </a:p>
          <a:p>
            <a:pPr marL="0" indent="0">
              <a:lnSpc>
                <a:spcPct val="100000"/>
              </a:lnSpc>
              <a:buNone/>
            </a:pPr>
            <a:r>
              <a:rPr lang="en-US" sz="2000" dirty="0">
                <a:solidFill>
                  <a:schemeClr val="bg1"/>
                </a:solidFill>
                <a:cs typeface="Calibri"/>
              </a:rPr>
              <a:t>                                                  </a:t>
            </a:r>
            <a:r>
              <a:rPr lang="en-US" sz="2000" b="1" i="1" dirty="0">
                <a:solidFill>
                  <a:schemeClr val="bg1"/>
                </a:solidFill>
                <a:cs typeface="Calibri"/>
              </a:rPr>
              <a:t>  (Z|J = j) ~ </a:t>
            </a:r>
            <a:r>
              <a:rPr lang="en-US" sz="2000" b="1" i="1" dirty="0" err="1">
                <a:solidFill>
                  <a:schemeClr val="bg1"/>
                </a:solidFill>
                <a:cs typeface="Calibri"/>
              </a:rPr>
              <a:t>P</a:t>
            </a:r>
            <a:r>
              <a:rPr lang="en-US" sz="2000" b="1" i="1" baseline="-25000" dirty="0" err="1">
                <a:solidFill>
                  <a:schemeClr val="bg1"/>
                </a:solidFill>
                <a:cs typeface="Calibri"/>
              </a:rPr>
              <a:t>θj</a:t>
            </a:r>
            <a:endParaRPr lang="en-US" sz="2000" b="1" i="1" baseline="-25000">
              <a:solidFill>
                <a:schemeClr val="bg1"/>
              </a:solidFill>
              <a:ea typeface="+mn-lt"/>
              <a:cs typeface="+mn-lt"/>
            </a:endParaRPr>
          </a:p>
          <a:p>
            <a:pPr marL="0" indent="0">
              <a:lnSpc>
                <a:spcPct val="100000"/>
              </a:lnSpc>
              <a:buNone/>
            </a:pPr>
            <a:endParaRPr lang="en-US" sz="2000" dirty="0">
              <a:solidFill>
                <a:schemeClr val="bg1"/>
              </a:solidFill>
              <a:cs typeface="Calibri"/>
            </a:endParaRPr>
          </a:p>
          <a:p>
            <a:pPr marL="0" indent="0">
              <a:lnSpc>
                <a:spcPct val="100000"/>
              </a:lnSpc>
              <a:buNone/>
            </a:pPr>
            <a:r>
              <a:rPr lang="en-US" sz="2000" dirty="0">
                <a:solidFill>
                  <a:schemeClr val="bg1"/>
                </a:solidFill>
                <a:cs typeface="Calibri"/>
              </a:rPr>
              <a:t>We need to determine index </a:t>
            </a:r>
            <a:r>
              <a:rPr lang="en-US" sz="2000" b="1" i="1" dirty="0">
                <a:solidFill>
                  <a:schemeClr val="bg1"/>
                </a:solidFill>
                <a:cs typeface="Calibri"/>
              </a:rPr>
              <a:t>j</a:t>
            </a:r>
            <a:r>
              <a:rPr lang="en-US" sz="2000" dirty="0">
                <a:solidFill>
                  <a:schemeClr val="bg1"/>
                </a:solidFill>
                <a:cs typeface="Calibri"/>
              </a:rPr>
              <a:t> from which the samples have been taken. Of course, the difficulty in this depends on the dependence between </a:t>
            </a:r>
            <a:r>
              <a:rPr lang="en-US" sz="2000" b="1" i="1" dirty="0">
                <a:solidFill>
                  <a:schemeClr val="bg1"/>
                </a:solidFill>
                <a:cs typeface="Calibri"/>
              </a:rPr>
              <a:t>Z</a:t>
            </a:r>
            <a:r>
              <a:rPr lang="en-US" sz="2000" dirty="0">
                <a:solidFill>
                  <a:schemeClr val="bg1"/>
                </a:solidFill>
                <a:cs typeface="Calibri"/>
              </a:rPr>
              <a:t> and index </a:t>
            </a:r>
            <a:r>
              <a:rPr lang="en-US" sz="2000" b="1" i="1" dirty="0">
                <a:solidFill>
                  <a:schemeClr val="bg1"/>
                </a:solidFill>
                <a:cs typeface="Calibri"/>
              </a:rPr>
              <a:t>j</a:t>
            </a:r>
            <a:r>
              <a:rPr lang="en-US" sz="2000" dirty="0">
                <a:solidFill>
                  <a:schemeClr val="bg1"/>
                </a:solidFill>
                <a:cs typeface="Calibri"/>
              </a:rPr>
              <a:t>. </a:t>
            </a:r>
            <a:endParaRPr lang="en-US" sz="2000" dirty="0">
              <a:solidFill>
                <a:schemeClr val="bg1"/>
              </a:solidFill>
              <a:ea typeface="+mn-lt"/>
              <a:cs typeface="+mn-lt"/>
            </a:endParaRPr>
          </a:p>
          <a:p>
            <a:pPr marL="0" indent="0">
              <a:lnSpc>
                <a:spcPct val="100000"/>
              </a:lnSpc>
              <a:buNone/>
            </a:pPr>
            <a:r>
              <a:rPr lang="en-US" sz="2000" dirty="0">
                <a:solidFill>
                  <a:schemeClr val="bg1"/>
                </a:solidFill>
                <a:cs typeface="Calibri"/>
              </a:rPr>
              <a:t>Our goal is to determine the index </a:t>
            </a:r>
            <a:r>
              <a:rPr lang="en-US" sz="2000" b="1" i="1" dirty="0">
                <a:solidFill>
                  <a:schemeClr val="bg1"/>
                </a:solidFill>
                <a:cs typeface="Calibri"/>
              </a:rPr>
              <a:t>J</a:t>
            </a:r>
            <a:r>
              <a:rPr lang="en-US" sz="2000" dirty="0">
                <a:solidFill>
                  <a:schemeClr val="bg1"/>
                </a:solidFill>
                <a:cs typeface="Calibri"/>
              </a:rPr>
              <a:t> of the probability distribution from which a given sample has been drawn. Intuitively, the difficulty of this depends on the amount of dependence between </a:t>
            </a:r>
            <a:r>
              <a:rPr lang="en-US" sz="2000" b="1" i="1" dirty="0">
                <a:solidFill>
                  <a:schemeClr val="bg1"/>
                </a:solidFill>
                <a:cs typeface="Calibri"/>
              </a:rPr>
              <a:t>Z</a:t>
            </a:r>
            <a:r>
              <a:rPr lang="en-US" sz="2000" dirty="0">
                <a:solidFill>
                  <a:schemeClr val="bg1"/>
                </a:solidFill>
                <a:cs typeface="Calibri"/>
              </a:rPr>
              <a:t> and index </a:t>
            </a:r>
            <a:r>
              <a:rPr lang="en-US" sz="2000" b="1" i="1" dirty="0">
                <a:solidFill>
                  <a:schemeClr val="bg1"/>
                </a:solidFill>
                <a:cs typeface="Calibri"/>
              </a:rPr>
              <a:t>J</a:t>
            </a:r>
            <a:r>
              <a:rPr lang="en-US" sz="2000" dirty="0">
                <a:solidFill>
                  <a:schemeClr val="bg1"/>
                </a:solidFill>
                <a:cs typeface="Calibri"/>
              </a:rPr>
              <a:t>. </a:t>
            </a:r>
            <a:endParaRPr lang="en-US" sz="2000" dirty="0">
              <a:solidFill>
                <a:schemeClr val="bg1"/>
              </a:solidFill>
              <a:ea typeface="+mn-lt"/>
              <a:cs typeface="+mn-lt"/>
            </a:endParaRPr>
          </a:p>
          <a:p>
            <a:pPr marL="0" indent="0">
              <a:lnSpc>
                <a:spcPct val="100000"/>
              </a:lnSpc>
              <a:buNone/>
            </a:pPr>
            <a:endParaRPr lang="en-US" sz="2000" dirty="0">
              <a:ea typeface="+mn-lt"/>
              <a:cs typeface="+mn-lt"/>
            </a:endParaRPr>
          </a:p>
          <a:p>
            <a:pPr marL="0" indent="0">
              <a:lnSpc>
                <a:spcPct val="100000"/>
              </a:lnSpc>
              <a:buNone/>
            </a:pPr>
            <a:endParaRPr lang="en-US" sz="2000" dirty="0">
              <a:solidFill>
                <a:schemeClr val="bg1"/>
              </a:solidFill>
              <a:cs typeface="Calibri"/>
            </a:endParaRPr>
          </a:p>
        </p:txBody>
      </p:sp>
    </p:spTree>
    <p:extLst>
      <p:ext uri="{BB962C8B-B14F-4D97-AF65-F5344CB8AC3E}">
        <p14:creationId xmlns:p14="http://schemas.microsoft.com/office/powerpoint/2010/main" val="178057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D732-AEC3-4213-B946-CF232A3CA744}"/>
              </a:ext>
            </a:extLst>
          </p:cNvPr>
          <p:cNvSpPr>
            <a:spLocks noGrp="1"/>
          </p:cNvSpPr>
          <p:nvPr>
            <p:ph type="title"/>
          </p:nvPr>
        </p:nvSpPr>
        <p:spPr/>
        <p:txBody>
          <a:bodyPr/>
          <a:lstStyle/>
          <a:p>
            <a:pPr algn="ctr"/>
            <a:r>
              <a:rPr lang="en-US" dirty="0">
                <a:solidFill>
                  <a:srgbClr val="FFC000"/>
                </a:solidFill>
                <a:cs typeface="Calibri Light"/>
              </a:rPr>
              <a:t>Fano's Method</a:t>
            </a:r>
            <a:endParaRPr lang="en-US" dirty="0"/>
          </a:p>
        </p:txBody>
      </p:sp>
      <p:sp>
        <p:nvSpPr>
          <p:cNvPr id="7" name="Content Placeholder 6">
            <a:extLst>
              <a:ext uri="{FF2B5EF4-FFF2-40B4-BE49-F238E27FC236}">
                <a16:creationId xmlns:a16="http://schemas.microsoft.com/office/drawing/2014/main" id="{5C12F941-0015-4D53-A5EC-68D730667D8F}"/>
              </a:ext>
            </a:extLst>
          </p:cNvPr>
          <p:cNvSpPr>
            <a:spLocks noGrp="1"/>
          </p:cNvSpPr>
          <p:nvPr>
            <p:ph idx="1"/>
          </p:nvPr>
        </p:nvSpPr>
        <p:spPr>
          <a:xfrm>
            <a:off x="217311" y="1693921"/>
            <a:ext cx="11757377" cy="4351338"/>
          </a:xfrm>
        </p:spPr>
        <p:txBody>
          <a:bodyPr vert="horz" lIns="91440" tIns="45720" rIns="91440" bIns="45720" rtlCol="0" anchor="t">
            <a:noAutofit/>
          </a:bodyPr>
          <a:lstStyle/>
          <a:p>
            <a:pPr marL="0" indent="0">
              <a:lnSpc>
                <a:spcPct val="100000"/>
              </a:lnSpc>
              <a:buNone/>
            </a:pPr>
            <a:r>
              <a:rPr lang="en-US" sz="2000" dirty="0">
                <a:solidFill>
                  <a:schemeClr val="bg1"/>
                </a:solidFill>
                <a:ea typeface="+mn-lt"/>
                <a:cs typeface="+mn-lt"/>
              </a:rPr>
              <a:t>Let</a:t>
            </a:r>
            <a:r>
              <a:rPr lang="en-US" sz="2000" b="1" i="1" dirty="0">
                <a:solidFill>
                  <a:schemeClr val="bg1"/>
                </a:solidFill>
                <a:ea typeface="+mn-lt"/>
                <a:cs typeface="+mn-lt"/>
              </a:rPr>
              <a:t> Q</a:t>
            </a:r>
            <a:r>
              <a:rPr lang="en-US" sz="2000" b="1" i="1" baseline="-25000" dirty="0">
                <a:solidFill>
                  <a:schemeClr val="bg1"/>
                </a:solidFill>
                <a:ea typeface="+mn-lt"/>
                <a:cs typeface="+mn-lt"/>
              </a:rPr>
              <a:t>Z,J</a:t>
            </a:r>
            <a:r>
              <a:rPr lang="en-US" sz="2000" dirty="0">
                <a:solidFill>
                  <a:schemeClr val="bg1"/>
                </a:solidFill>
                <a:ea typeface="+mn-lt"/>
                <a:cs typeface="+mn-lt"/>
              </a:rPr>
              <a:t> denote the joint distribution of inputs and labels, and </a:t>
            </a:r>
            <a:r>
              <a:rPr lang="en-US" sz="2000" b="1" i="1" dirty="0">
                <a:solidFill>
                  <a:schemeClr val="bg1"/>
                </a:solidFill>
                <a:ea typeface="+mn-lt"/>
                <a:cs typeface="+mn-lt"/>
              </a:rPr>
              <a:t>Q</a:t>
            </a:r>
            <a:r>
              <a:rPr lang="en-US" sz="2000" b="1" i="1" baseline="-25000" dirty="0">
                <a:solidFill>
                  <a:schemeClr val="bg1"/>
                </a:solidFill>
                <a:ea typeface="+mn-lt"/>
                <a:cs typeface="+mn-lt"/>
              </a:rPr>
              <a:t>Z</a:t>
            </a:r>
            <a:r>
              <a:rPr lang="en-US" sz="2000" b="1" i="1" dirty="0">
                <a:solidFill>
                  <a:schemeClr val="bg1"/>
                </a:solidFill>
                <a:ea typeface="+mn-lt"/>
                <a:cs typeface="+mn-lt"/>
              </a:rPr>
              <a:t>Q</a:t>
            </a:r>
            <a:r>
              <a:rPr lang="en-US" sz="2000" b="1" i="1" baseline="-25000" dirty="0">
                <a:solidFill>
                  <a:schemeClr val="bg1"/>
                </a:solidFill>
                <a:ea typeface="+mn-lt"/>
                <a:cs typeface="+mn-lt"/>
              </a:rPr>
              <a:t>J</a:t>
            </a:r>
            <a:r>
              <a:rPr lang="en-US" sz="2000" dirty="0">
                <a:solidFill>
                  <a:schemeClr val="bg1"/>
                </a:solidFill>
                <a:ea typeface="+mn-lt"/>
                <a:cs typeface="+mn-lt"/>
              </a:rPr>
              <a:t> denote the product of the marginal distributions. If we have</a:t>
            </a:r>
            <a:endParaRPr lang="en-US" dirty="0">
              <a:solidFill>
                <a:schemeClr val="bg1"/>
              </a:solidFill>
              <a:ea typeface="+mn-lt"/>
              <a:cs typeface="+mn-lt"/>
            </a:endParaRPr>
          </a:p>
          <a:p>
            <a:pPr marL="0" indent="0">
              <a:lnSpc>
                <a:spcPct val="100000"/>
              </a:lnSpc>
              <a:buNone/>
            </a:pPr>
            <a:r>
              <a:rPr lang="en-US" sz="2000" dirty="0">
                <a:solidFill>
                  <a:schemeClr val="bg1"/>
                </a:solidFill>
                <a:ea typeface="+mn-lt"/>
                <a:cs typeface="+mn-lt"/>
              </a:rPr>
              <a:t>                                                                                          </a:t>
            </a:r>
            <a:r>
              <a:rPr lang="en-US" sz="2000" b="1" i="1" dirty="0">
                <a:solidFill>
                  <a:schemeClr val="bg1"/>
                </a:solidFill>
                <a:ea typeface="+mn-lt"/>
                <a:cs typeface="+mn-lt"/>
              </a:rPr>
              <a:t>Q</a:t>
            </a:r>
            <a:r>
              <a:rPr lang="en-US" sz="2000" b="1" i="1" baseline="-25000" dirty="0">
                <a:solidFill>
                  <a:schemeClr val="bg1"/>
                </a:solidFill>
                <a:ea typeface="+mn-lt"/>
                <a:cs typeface="+mn-lt"/>
              </a:rPr>
              <a:t>Z,J</a:t>
            </a:r>
            <a:r>
              <a:rPr lang="en-US" sz="2000" b="1" i="1" dirty="0">
                <a:solidFill>
                  <a:schemeClr val="bg1"/>
                </a:solidFill>
                <a:ea typeface="+mn-lt"/>
                <a:cs typeface="+mn-lt"/>
              </a:rPr>
              <a:t> = Q</a:t>
            </a:r>
            <a:r>
              <a:rPr lang="en-US" sz="2000" b="1" i="1" baseline="-25000" dirty="0">
                <a:solidFill>
                  <a:schemeClr val="bg1"/>
                </a:solidFill>
                <a:ea typeface="+mn-lt"/>
                <a:cs typeface="+mn-lt"/>
              </a:rPr>
              <a:t>Z</a:t>
            </a:r>
            <a:r>
              <a:rPr lang="en-US" sz="2000" b="1" i="1" dirty="0">
                <a:solidFill>
                  <a:schemeClr val="bg1"/>
                </a:solidFill>
                <a:ea typeface="+mn-lt"/>
                <a:cs typeface="+mn-lt"/>
              </a:rPr>
              <a:t>Q</a:t>
            </a:r>
            <a:r>
              <a:rPr lang="en-US" sz="2000" b="1" i="1" baseline="-25000" dirty="0">
                <a:solidFill>
                  <a:schemeClr val="bg1"/>
                </a:solidFill>
                <a:ea typeface="+mn-lt"/>
                <a:cs typeface="+mn-lt"/>
              </a:rPr>
              <a:t>J</a:t>
            </a:r>
            <a:endParaRPr lang="en-US" sz="2000">
              <a:solidFill>
                <a:schemeClr val="bg1"/>
              </a:solidFill>
              <a:ea typeface="+mn-lt"/>
              <a:cs typeface="+mn-lt"/>
            </a:endParaRPr>
          </a:p>
          <a:p>
            <a:pPr marL="0" indent="0">
              <a:lnSpc>
                <a:spcPct val="100000"/>
              </a:lnSpc>
              <a:buNone/>
            </a:pPr>
            <a:r>
              <a:rPr lang="en-US" sz="2000" b="1" i="1" dirty="0">
                <a:solidFill>
                  <a:schemeClr val="bg1"/>
                </a:solidFill>
                <a:ea typeface="+mn-lt"/>
                <a:cs typeface="+mn-lt"/>
              </a:rPr>
              <a:t>Z</a:t>
            </a:r>
            <a:r>
              <a:rPr lang="en-US" sz="2000" dirty="0">
                <a:solidFill>
                  <a:schemeClr val="bg1"/>
                </a:solidFill>
                <a:ea typeface="+mn-lt"/>
                <a:cs typeface="+mn-lt"/>
              </a:rPr>
              <a:t> and </a:t>
            </a:r>
            <a:r>
              <a:rPr lang="en-US" sz="2000" b="1" i="1" dirty="0">
                <a:solidFill>
                  <a:schemeClr val="bg1"/>
                </a:solidFill>
                <a:ea typeface="+mn-lt"/>
                <a:cs typeface="+mn-lt"/>
              </a:rPr>
              <a:t>J</a:t>
            </a:r>
            <a:r>
              <a:rPr lang="en-US" sz="2000" dirty="0">
                <a:solidFill>
                  <a:schemeClr val="bg1"/>
                </a:solidFill>
                <a:ea typeface="+mn-lt"/>
                <a:cs typeface="+mn-lt"/>
              </a:rPr>
              <a:t> are statistically independent, which means knowing one of them does not let us infer anything about the other. In this case, the best we can do is random guessing. To quantify the amount of dependence of </a:t>
            </a:r>
            <a:r>
              <a:rPr lang="en-US" sz="2000" b="1" i="1" dirty="0">
                <a:solidFill>
                  <a:schemeClr val="bg1"/>
                </a:solidFill>
                <a:ea typeface="+mn-lt"/>
                <a:cs typeface="+mn-lt"/>
              </a:rPr>
              <a:t>Z</a:t>
            </a:r>
            <a:r>
              <a:rPr lang="en-US" sz="2000" dirty="0">
                <a:solidFill>
                  <a:schemeClr val="bg1"/>
                </a:solidFill>
                <a:ea typeface="+mn-lt"/>
                <a:cs typeface="+mn-lt"/>
              </a:rPr>
              <a:t> and </a:t>
            </a:r>
            <a:r>
              <a:rPr lang="en-US" sz="2000" b="1" i="1" dirty="0">
                <a:solidFill>
                  <a:schemeClr val="bg1"/>
                </a:solidFill>
                <a:ea typeface="+mn-lt"/>
                <a:cs typeface="+mn-lt"/>
              </a:rPr>
              <a:t>J</a:t>
            </a:r>
            <a:r>
              <a:rPr lang="en-US" sz="2000" dirty="0">
                <a:solidFill>
                  <a:schemeClr val="bg1"/>
                </a:solidFill>
                <a:ea typeface="+mn-lt"/>
                <a:cs typeface="+mn-lt"/>
              </a:rPr>
              <a:t> we define mutual information </a:t>
            </a:r>
            <a:r>
              <a:rPr lang="en-US" sz="2000" b="1" i="1" dirty="0">
                <a:solidFill>
                  <a:schemeClr val="bg1"/>
                </a:solidFill>
                <a:ea typeface="+mn-lt"/>
                <a:cs typeface="+mn-lt"/>
              </a:rPr>
              <a:t>I</a:t>
            </a:r>
            <a:r>
              <a:rPr lang="en-US" sz="2000" dirty="0">
                <a:solidFill>
                  <a:schemeClr val="bg1"/>
                </a:solidFill>
                <a:ea typeface="+mn-lt"/>
                <a:cs typeface="+mn-lt"/>
              </a:rPr>
              <a:t> as the </a:t>
            </a:r>
            <a:r>
              <a:rPr lang="en-US" sz="2000" dirty="0" err="1">
                <a:solidFill>
                  <a:schemeClr val="bg1"/>
                </a:solidFill>
                <a:ea typeface="+mn-lt"/>
                <a:cs typeface="+mn-lt"/>
              </a:rPr>
              <a:t>Kullback-Leibler</a:t>
            </a:r>
            <a:r>
              <a:rPr lang="en-US" sz="2000" dirty="0">
                <a:solidFill>
                  <a:schemeClr val="bg1"/>
                </a:solidFill>
                <a:ea typeface="+mn-lt"/>
                <a:cs typeface="+mn-lt"/>
              </a:rPr>
              <a:t> divergence:</a:t>
            </a:r>
            <a:endParaRPr lang="en-US" dirty="0">
              <a:solidFill>
                <a:schemeClr val="bg1"/>
              </a:solidFill>
              <a:ea typeface="+mn-lt"/>
              <a:cs typeface="+mn-lt"/>
            </a:endParaRPr>
          </a:p>
          <a:p>
            <a:pPr marL="0" indent="0">
              <a:lnSpc>
                <a:spcPct val="100000"/>
              </a:lnSpc>
              <a:buNone/>
            </a:pPr>
            <a:r>
              <a:rPr lang="en-US" sz="2000" dirty="0">
                <a:solidFill>
                  <a:schemeClr val="bg1"/>
                </a:solidFill>
                <a:ea typeface="+mn-lt"/>
                <a:cs typeface="+mn-lt"/>
              </a:rPr>
              <a:t>                                                                       </a:t>
            </a:r>
            <a:r>
              <a:rPr lang="en-US" sz="2000" b="1" i="1" dirty="0">
                <a:solidFill>
                  <a:schemeClr val="bg1"/>
                </a:solidFill>
                <a:ea typeface="+mn-lt"/>
                <a:cs typeface="+mn-lt"/>
              </a:rPr>
              <a:t> I(Z, J) = D</a:t>
            </a:r>
            <a:r>
              <a:rPr lang="en-US" sz="2000" b="1" i="1" baseline="-25000" dirty="0">
                <a:solidFill>
                  <a:schemeClr val="bg1"/>
                </a:solidFill>
                <a:ea typeface="+mn-lt"/>
                <a:cs typeface="+mn-lt"/>
              </a:rPr>
              <a:t>KL</a:t>
            </a:r>
            <a:r>
              <a:rPr lang="en-US" sz="2000" b="1" i="1" dirty="0">
                <a:solidFill>
                  <a:schemeClr val="bg1"/>
                </a:solidFill>
                <a:ea typeface="+mn-lt"/>
                <a:cs typeface="+mn-lt"/>
              </a:rPr>
              <a:t>(Q</a:t>
            </a:r>
            <a:r>
              <a:rPr lang="en-US" sz="2000" b="1" i="1" baseline="-25000" dirty="0">
                <a:solidFill>
                  <a:schemeClr val="bg1"/>
                </a:solidFill>
                <a:ea typeface="+mn-lt"/>
                <a:cs typeface="+mn-lt"/>
              </a:rPr>
              <a:t>Z,J</a:t>
            </a:r>
            <a:r>
              <a:rPr lang="en-US" sz="2000" b="1" i="1" dirty="0">
                <a:solidFill>
                  <a:schemeClr val="bg1"/>
                </a:solidFill>
                <a:ea typeface="+mn-lt"/>
                <a:cs typeface="+mn-lt"/>
              </a:rPr>
              <a:t> |Q</a:t>
            </a:r>
            <a:r>
              <a:rPr lang="en-US" sz="2000" b="1" i="1" baseline="-25000" dirty="0">
                <a:solidFill>
                  <a:schemeClr val="bg1"/>
                </a:solidFill>
                <a:ea typeface="+mn-lt"/>
                <a:cs typeface="+mn-lt"/>
              </a:rPr>
              <a:t>Z</a:t>
            </a:r>
            <a:r>
              <a:rPr lang="en-US" sz="2000" b="1" i="1" dirty="0">
                <a:solidFill>
                  <a:schemeClr val="bg1"/>
                </a:solidFill>
                <a:ea typeface="+mn-lt"/>
                <a:cs typeface="+mn-lt"/>
              </a:rPr>
              <a:t>Q</a:t>
            </a:r>
            <a:r>
              <a:rPr lang="en-US" sz="2000" b="1" i="1" baseline="-25000" dirty="0">
                <a:solidFill>
                  <a:schemeClr val="bg1"/>
                </a:solidFill>
                <a:ea typeface="+mn-lt"/>
                <a:cs typeface="+mn-lt"/>
              </a:rPr>
              <a:t>J</a:t>
            </a:r>
            <a:r>
              <a:rPr lang="en-US" sz="2000" b="1" i="1" dirty="0">
                <a:solidFill>
                  <a:schemeClr val="bg1"/>
                </a:solidFill>
                <a:ea typeface="+mn-lt"/>
                <a:cs typeface="+mn-lt"/>
              </a:rPr>
              <a:t> ) ≥ 0</a:t>
            </a:r>
          </a:p>
          <a:p>
            <a:pPr marL="0" indent="0">
              <a:lnSpc>
                <a:spcPct val="100000"/>
              </a:lnSpc>
              <a:buNone/>
            </a:pPr>
            <a:r>
              <a:rPr lang="en-US" sz="2000" dirty="0">
                <a:solidFill>
                  <a:schemeClr val="bg1"/>
                </a:solidFill>
                <a:ea typeface="+mn-lt"/>
                <a:cs typeface="+mn-lt"/>
              </a:rPr>
              <a:t>Now Fano’s inequality gives us a lower bound on the classification error: </a:t>
            </a:r>
            <a:endParaRPr lang="en-US" dirty="0">
              <a:solidFill>
                <a:schemeClr val="bg1"/>
              </a:solidFill>
              <a:ea typeface="+mn-lt"/>
              <a:cs typeface="+mn-lt"/>
            </a:endParaRPr>
          </a:p>
          <a:p>
            <a:pPr marL="0" indent="0">
              <a:lnSpc>
                <a:spcPct val="100000"/>
              </a:lnSpc>
              <a:buNone/>
            </a:pPr>
            <a:r>
              <a:rPr lang="en-US" sz="2000" dirty="0">
                <a:solidFill>
                  <a:schemeClr val="bg1"/>
                </a:solidFill>
                <a:ea typeface="+mn-lt"/>
                <a:cs typeface="+mn-lt"/>
              </a:rPr>
              <a:t>                                                                 </a:t>
            </a:r>
            <a:r>
              <a:rPr lang="en-US" sz="2000" b="1" i="1" dirty="0">
                <a:solidFill>
                  <a:schemeClr val="bg1"/>
                </a:solidFill>
                <a:ea typeface="+mn-lt"/>
                <a:cs typeface="+mn-lt"/>
              </a:rPr>
              <a:t>Q(ψ(P) ≠ J) ≥ 1 − (I(Z, J) + log 2)</a:t>
            </a:r>
          </a:p>
          <a:p>
            <a:pPr marL="0" indent="0">
              <a:lnSpc>
                <a:spcPct val="100000"/>
              </a:lnSpc>
              <a:buNone/>
            </a:pPr>
            <a:endParaRPr lang="en-US" sz="2000" dirty="0">
              <a:solidFill>
                <a:schemeClr val="bg1"/>
              </a:solidFill>
              <a:cs typeface="Calibri"/>
            </a:endParaRPr>
          </a:p>
          <a:p>
            <a:pPr marL="0" indent="0">
              <a:lnSpc>
                <a:spcPct val="100000"/>
              </a:lnSpc>
              <a:buNone/>
            </a:pPr>
            <a:endParaRPr lang="en-US" sz="2000" dirty="0">
              <a:solidFill>
                <a:schemeClr val="bg1"/>
              </a:solidFill>
              <a:cs typeface="Calibri"/>
            </a:endParaRPr>
          </a:p>
        </p:txBody>
      </p:sp>
      <p:sp>
        <p:nvSpPr>
          <p:cNvPr id="4" name="TextBox 3">
            <a:extLst>
              <a:ext uri="{FF2B5EF4-FFF2-40B4-BE49-F238E27FC236}">
                <a16:creationId xmlns:a16="http://schemas.microsoft.com/office/drawing/2014/main" id="{21A581D6-9E90-4F98-BD28-EB8C4A02D467}"/>
              </a:ext>
            </a:extLst>
          </p:cNvPr>
          <p:cNvSpPr txBox="1"/>
          <p:nvPr/>
        </p:nvSpPr>
        <p:spPr>
          <a:xfrm>
            <a:off x="5673605" y="4903101"/>
            <a:ext cx="4580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rPr>
              <a:t>_____________</a:t>
            </a:r>
            <a:endParaRPr lang="en-US" dirty="0">
              <a:solidFill>
                <a:schemeClr val="bg1"/>
              </a:solidFill>
              <a:cs typeface="Calibri"/>
            </a:endParaRPr>
          </a:p>
        </p:txBody>
      </p:sp>
      <p:sp>
        <p:nvSpPr>
          <p:cNvPr id="6" name="TextBox 5">
            <a:extLst>
              <a:ext uri="{FF2B5EF4-FFF2-40B4-BE49-F238E27FC236}">
                <a16:creationId xmlns:a16="http://schemas.microsoft.com/office/drawing/2014/main" id="{803FC0EA-8900-4B14-BB6D-56D173F36FB2}"/>
              </a:ext>
            </a:extLst>
          </p:cNvPr>
          <p:cNvSpPr txBox="1"/>
          <p:nvPr/>
        </p:nvSpPr>
        <p:spPr>
          <a:xfrm>
            <a:off x="6050071" y="5204565"/>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solidFill>
                  <a:schemeClr val="bg1"/>
                </a:solidFill>
              </a:rPr>
              <a:t>log M</a:t>
            </a:r>
            <a:endParaRPr lang="en-US" sz="2000" b="1" i="1" dirty="0">
              <a:solidFill>
                <a:schemeClr val="bg1"/>
              </a:solidFill>
              <a:cs typeface="Calibri"/>
            </a:endParaRPr>
          </a:p>
        </p:txBody>
      </p:sp>
      <p:sp>
        <p:nvSpPr>
          <p:cNvPr id="8" name="TextBox 7">
            <a:extLst>
              <a:ext uri="{FF2B5EF4-FFF2-40B4-BE49-F238E27FC236}">
                <a16:creationId xmlns:a16="http://schemas.microsoft.com/office/drawing/2014/main" id="{45748948-3F65-47B3-ADDB-893D0A17862F}"/>
              </a:ext>
            </a:extLst>
          </p:cNvPr>
          <p:cNvSpPr txBox="1"/>
          <p:nvPr/>
        </p:nvSpPr>
        <p:spPr>
          <a:xfrm>
            <a:off x="215030" y="6154455"/>
            <a:ext cx="1198114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2000" dirty="0">
                <a:solidFill>
                  <a:schemeClr val="bg1"/>
                </a:solidFill>
                <a:ea typeface="+mn-lt"/>
                <a:cs typeface="+mn-lt"/>
              </a:rPr>
              <a:t>This is the Fano's method used for multiple class classification. </a:t>
            </a:r>
          </a:p>
          <a:p>
            <a:pPr algn="l"/>
            <a:endParaRPr lang="en-US" sz="2000" dirty="0">
              <a:cs typeface="Calibri"/>
            </a:endParaRPr>
          </a:p>
        </p:txBody>
      </p:sp>
      <p:sp>
        <p:nvSpPr>
          <p:cNvPr id="9" name="TextBox 8">
            <a:extLst>
              <a:ext uri="{FF2B5EF4-FFF2-40B4-BE49-F238E27FC236}">
                <a16:creationId xmlns:a16="http://schemas.microsoft.com/office/drawing/2014/main" id="{1987C5E2-9266-4B13-AB24-E117525B1D6B}"/>
              </a:ext>
            </a:extLst>
          </p:cNvPr>
          <p:cNvSpPr txBox="1"/>
          <p:nvPr/>
        </p:nvSpPr>
        <p:spPr>
          <a:xfrm>
            <a:off x="215031" y="5684729"/>
            <a:ext cx="5394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chemeClr val="bg1"/>
                </a:solidFill>
                <a:ea typeface="+mn-lt"/>
                <a:cs typeface="+mn-lt"/>
              </a:rPr>
              <a:t>Ψ = </a:t>
            </a:r>
            <a:r>
              <a:rPr lang="en-US" dirty="0">
                <a:solidFill>
                  <a:schemeClr val="bg1"/>
                </a:solidFill>
                <a:ea typeface="+mn-lt"/>
                <a:cs typeface="+mn-lt"/>
              </a:rPr>
              <a:t>the distribution for the probability </a:t>
            </a:r>
            <a:endParaRPr lang="en-US" dirty="0">
              <a:solidFill>
                <a:schemeClr val="bg1"/>
              </a:solidFill>
            </a:endParaRPr>
          </a:p>
        </p:txBody>
      </p:sp>
    </p:spTree>
    <p:extLst>
      <p:ext uri="{BB962C8B-B14F-4D97-AF65-F5344CB8AC3E}">
        <p14:creationId xmlns:p14="http://schemas.microsoft.com/office/powerpoint/2010/main" val="153621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6"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D732-AEC3-4213-B946-CF232A3CA744}"/>
              </a:ext>
            </a:extLst>
          </p:cNvPr>
          <p:cNvSpPr>
            <a:spLocks noGrp="1"/>
          </p:cNvSpPr>
          <p:nvPr>
            <p:ph type="title"/>
          </p:nvPr>
        </p:nvSpPr>
        <p:spPr/>
        <p:txBody>
          <a:bodyPr/>
          <a:lstStyle/>
          <a:p>
            <a:pPr algn="ctr"/>
            <a:r>
              <a:rPr lang="en-US" dirty="0">
                <a:solidFill>
                  <a:srgbClr val="FFC000"/>
                </a:solidFill>
                <a:cs typeface="Calibri Light"/>
              </a:rPr>
              <a:t>Fano's Method</a:t>
            </a:r>
            <a:endParaRPr lang="en-US" dirty="0"/>
          </a:p>
        </p:txBody>
      </p:sp>
      <p:sp>
        <p:nvSpPr>
          <p:cNvPr id="7" name="Content Placeholder 6">
            <a:extLst>
              <a:ext uri="{FF2B5EF4-FFF2-40B4-BE49-F238E27FC236}">
                <a16:creationId xmlns:a16="http://schemas.microsoft.com/office/drawing/2014/main" id="{5C12F941-0015-4D53-A5EC-68D730667D8F}"/>
              </a:ext>
            </a:extLst>
          </p:cNvPr>
          <p:cNvSpPr>
            <a:spLocks noGrp="1"/>
          </p:cNvSpPr>
          <p:nvPr>
            <p:ph idx="1"/>
          </p:nvPr>
        </p:nvSpPr>
        <p:spPr>
          <a:xfrm>
            <a:off x="217311" y="1693921"/>
            <a:ext cx="11757377" cy="4351338"/>
          </a:xfrm>
        </p:spPr>
        <p:txBody>
          <a:bodyPr vert="horz" lIns="91440" tIns="45720" rIns="91440" bIns="45720" rtlCol="0" anchor="t">
            <a:noAutofit/>
          </a:bodyPr>
          <a:lstStyle/>
          <a:p>
            <a:pPr marL="0" indent="0">
              <a:lnSpc>
                <a:spcPct val="100000"/>
              </a:lnSpc>
              <a:buNone/>
            </a:pPr>
            <a:r>
              <a:rPr lang="en-US" sz="2000" dirty="0">
                <a:solidFill>
                  <a:schemeClr val="bg1"/>
                </a:solidFill>
                <a:ea typeface="+mn-lt"/>
                <a:cs typeface="+mn-lt"/>
              </a:rPr>
              <a:t>There are various ways to upper bound the mutual information </a:t>
            </a:r>
            <a:r>
              <a:rPr lang="en-US" sz="2000" b="1" i="1" dirty="0">
                <a:solidFill>
                  <a:schemeClr val="bg1"/>
                </a:solidFill>
                <a:ea typeface="+mn-lt"/>
                <a:cs typeface="+mn-lt"/>
              </a:rPr>
              <a:t>I(Z, J)</a:t>
            </a:r>
            <a:r>
              <a:rPr lang="en-US" sz="2000" dirty="0">
                <a:solidFill>
                  <a:schemeClr val="bg1"/>
                </a:solidFill>
                <a:ea typeface="+mn-lt"/>
                <a:cs typeface="+mn-lt"/>
              </a:rPr>
              <a:t> in this setting. On way is to use the convexity of the KL-divergence which leads us the following inequality.</a:t>
            </a:r>
          </a:p>
          <a:p>
            <a:pPr marL="0" indent="0">
              <a:lnSpc>
                <a:spcPct val="100000"/>
              </a:lnSpc>
              <a:buNone/>
            </a:pPr>
            <a:r>
              <a:rPr lang="en-US" sz="2000" dirty="0">
                <a:solidFill>
                  <a:schemeClr val="bg1"/>
                </a:solidFill>
                <a:ea typeface="+mn-lt"/>
                <a:cs typeface="+mn-lt"/>
              </a:rPr>
              <a:t>                                                          </a:t>
            </a:r>
            <a:endParaRPr lang="en-US" dirty="0">
              <a:solidFill>
                <a:schemeClr val="bg1"/>
              </a:solidFill>
              <a:ea typeface="+mn-lt"/>
              <a:cs typeface="+mn-lt"/>
            </a:endParaRPr>
          </a:p>
          <a:p>
            <a:pPr marL="0" indent="0">
              <a:lnSpc>
                <a:spcPct val="100000"/>
              </a:lnSpc>
              <a:buNone/>
            </a:pPr>
            <a:endParaRPr lang="en-US" sz="2000" dirty="0">
              <a:solidFill>
                <a:schemeClr val="bg1"/>
              </a:solidFill>
              <a:ea typeface="+mn-lt"/>
              <a:cs typeface="+mn-lt"/>
            </a:endParaRPr>
          </a:p>
          <a:p>
            <a:pPr marL="0" indent="0">
              <a:lnSpc>
                <a:spcPct val="100000"/>
              </a:lnSpc>
              <a:buNone/>
            </a:pPr>
            <a:r>
              <a:rPr lang="en-US" sz="2000" dirty="0">
                <a:solidFill>
                  <a:schemeClr val="bg1"/>
                </a:solidFill>
                <a:ea typeface="+mn-lt"/>
                <a:cs typeface="+mn-lt"/>
              </a:rPr>
              <a:t>                                                              </a:t>
            </a:r>
          </a:p>
        </p:txBody>
      </p:sp>
      <p:sp>
        <p:nvSpPr>
          <p:cNvPr id="8" name="TextBox 7">
            <a:extLst>
              <a:ext uri="{FF2B5EF4-FFF2-40B4-BE49-F238E27FC236}">
                <a16:creationId xmlns:a16="http://schemas.microsoft.com/office/drawing/2014/main" id="{45748948-3F65-47B3-ADDB-893D0A17862F}"/>
              </a:ext>
            </a:extLst>
          </p:cNvPr>
          <p:cNvSpPr txBox="1"/>
          <p:nvPr/>
        </p:nvSpPr>
        <p:spPr>
          <a:xfrm>
            <a:off x="215030" y="5549030"/>
            <a:ext cx="1198114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endParaRPr lang="en-US" sz="2000" dirty="0">
              <a:solidFill>
                <a:schemeClr val="bg1"/>
              </a:solidFill>
              <a:ea typeface="+mn-lt"/>
              <a:cs typeface="+mn-lt"/>
            </a:endParaRPr>
          </a:p>
          <a:p>
            <a:pPr algn="l"/>
            <a:endParaRPr lang="en-US" sz="2000" dirty="0">
              <a:cs typeface="Calibri"/>
            </a:endParaRPr>
          </a:p>
        </p:txBody>
      </p:sp>
      <p:pic>
        <p:nvPicPr>
          <p:cNvPr id="10" name="Picture 10" descr="Text, schematic&#10;&#10;Description automatically generated">
            <a:extLst>
              <a:ext uri="{FF2B5EF4-FFF2-40B4-BE49-F238E27FC236}">
                <a16:creationId xmlns:a16="http://schemas.microsoft.com/office/drawing/2014/main" id="{185B4E7F-B3A0-4B64-8A92-9062C32D616A}"/>
              </a:ext>
            </a:extLst>
          </p:cNvPr>
          <p:cNvPicPr>
            <a:picLocks noChangeAspect="1"/>
          </p:cNvPicPr>
          <p:nvPr/>
        </p:nvPicPr>
        <p:blipFill>
          <a:blip r:embed="rId2"/>
          <a:stretch>
            <a:fillRect/>
          </a:stretch>
        </p:blipFill>
        <p:spPr>
          <a:xfrm>
            <a:off x="3004458" y="2736078"/>
            <a:ext cx="6183085" cy="1908358"/>
          </a:xfrm>
          <a:prstGeom prst="rect">
            <a:avLst/>
          </a:prstGeom>
        </p:spPr>
      </p:pic>
    </p:spTree>
    <p:extLst>
      <p:ext uri="{BB962C8B-B14F-4D97-AF65-F5344CB8AC3E}">
        <p14:creationId xmlns:p14="http://schemas.microsoft.com/office/powerpoint/2010/main" val="24736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AB56CA-4352-41F7-A57F-B12C5E689BD4}"/>
              </a:ext>
            </a:extLst>
          </p:cNvPr>
          <p:cNvSpPr txBox="1"/>
          <p:nvPr/>
        </p:nvSpPr>
        <p:spPr>
          <a:xfrm>
            <a:off x="3878893" y="2720236"/>
            <a:ext cx="444465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0" dirty="0">
                <a:solidFill>
                  <a:srgbClr val="00B050"/>
                </a:solidFill>
              </a:rPr>
              <a:t>Thank You !</a:t>
            </a:r>
            <a:endParaRPr lang="en-US" sz="7000">
              <a:solidFill>
                <a:srgbClr val="00B050"/>
              </a:solidFill>
              <a:cs typeface="Calibri"/>
            </a:endParaRPr>
          </a:p>
        </p:txBody>
      </p:sp>
    </p:spTree>
    <p:extLst>
      <p:ext uri="{BB962C8B-B14F-4D97-AF65-F5344CB8AC3E}">
        <p14:creationId xmlns:p14="http://schemas.microsoft.com/office/powerpoint/2010/main" val="72157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7EC0-2831-4296-B0A8-C87DD72866CD}"/>
              </a:ext>
            </a:extLst>
          </p:cNvPr>
          <p:cNvSpPr>
            <a:spLocks noGrp="1"/>
          </p:cNvSpPr>
          <p:nvPr>
            <p:ph type="title"/>
          </p:nvPr>
        </p:nvSpPr>
        <p:spPr/>
        <p:txBody>
          <a:bodyPr/>
          <a:lstStyle/>
          <a:p>
            <a:pPr algn="ctr"/>
            <a:r>
              <a:rPr lang="en-US" dirty="0">
                <a:solidFill>
                  <a:srgbClr val="FFC000"/>
                </a:solidFill>
                <a:ea typeface="+mj-lt"/>
                <a:cs typeface="+mj-lt"/>
              </a:rPr>
              <a:t>How Hypothesis Testing Works</a:t>
            </a:r>
            <a:endParaRPr lang="en-US" dirty="0">
              <a:solidFill>
                <a:srgbClr val="FFC000"/>
              </a:solidFill>
              <a:cs typeface="Calibri Light"/>
            </a:endParaRPr>
          </a:p>
        </p:txBody>
      </p:sp>
      <p:sp>
        <p:nvSpPr>
          <p:cNvPr id="3" name="Content Placeholder 2">
            <a:extLst>
              <a:ext uri="{FF2B5EF4-FFF2-40B4-BE49-F238E27FC236}">
                <a16:creationId xmlns:a16="http://schemas.microsoft.com/office/drawing/2014/main" id="{D5F84D0B-0068-4092-898D-9F9FA230C84F}"/>
              </a:ext>
            </a:extLst>
          </p:cNvPr>
          <p:cNvSpPr>
            <a:spLocks noGrp="1"/>
          </p:cNvSpPr>
          <p:nvPr>
            <p:ph idx="1"/>
          </p:nvPr>
        </p:nvSpPr>
        <p:spPr>
          <a:xfrm>
            <a:off x="142052" y="1825625"/>
            <a:ext cx="11776192" cy="4802893"/>
          </a:xfrm>
        </p:spPr>
        <p:txBody>
          <a:bodyPr vert="horz" lIns="91440" tIns="45720" rIns="91440" bIns="45720" rtlCol="0" anchor="t">
            <a:normAutofit/>
          </a:bodyPr>
          <a:lstStyle/>
          <a:p>
            <a:pPr marL="0" indent="0">
              <a:lnSpc>
                <a:spcPct val="100000"/>
              </a:lnSpc>
              <a:buNone/>
            </a:pPr>
            <a:r>
              <a:rPr lang="en-US" sz="2000" dirty="0">
                <a:solidFill>
                  <a:schemeClr val="bg1"/>
                </a:solidFill>
                <a:ea typeface="+mn-lt"/>
                <a:cs typeface="+mn-lt"/>
              </a:rPr>
              <a:t>In hypothesis testing, an analyst tests a statistical sample, with the goal of providing evidence on the plausibility of the null hypothesis. Statistical analysts test a hypothesis by measuring and examining a random sample of the population being </a:t>
            </a:r>
            <a:r>
              <a:rPr lang="en-US" sz="2000" dirty="0">
                <a:solidFill>
                  <a:schemeClr val="bg1"/>
                </a:solidFill>
                <a:latin typeface="Calibri"/>
                <a:cs typeface="Calibri"/>
              </a:rPr>
              <a:t>analyzed. All analysts use a random population sample to test two different hypotheses: the </a:t>
            </a:r>
            <a:r>
              <a:rPr lang="en-US" sz="2000" b="1" dirty="0">
                <a:solidFill>
                  <a:srgbClr val="FF0000"/>
                </a:solidFill>
                <a:latin typeface="Calibri"/>
                <a:cs typeface="Calibri"/>
              </a:rPr>
              <a:t>null hypothesis</a:t>
            </a:r>
            <a:r>
              <a:rPr lang="en-US" sz="2000" dirty="0">
                <a:solidFill>
                  <a:schemeClr val="bg1"/>
                </a:solidFill>
                <a:latin typeface="Calibri"/>
                <a:cs typeface="Calibri"/>
              </a:rPr>
              <a:t> and the </a:t>
            </a:r>
            <a:r>
              <a:rPr lang="en-US" sz="2000" b="1" dirty="0">
                <a:solidFill>
                  <a:srgbClr val="FF0000"/>
                </a:solidFill>
                <a:latin typeface="Calibri"/>
                <a:cs typeface="Calibri"/>
              </a:rPr>
              <a:t>alternative hypothesis</a:t>
            </a:r>
            <a:r>
              <a:rPr lang="en-US" sz="2000" dirty="0">
                <a:solidFill>
                  <a:schemeClr val="bg1"/>
                </a:solidFill>
                <a:latin typeface="Calibri"/>
                <a:cs typeface="Calibri"/>
              </a:rPr>
              <a:t>.</a:t>
            </a:r>
            <a:r>
              <a:rPr lang="en-US" sz="2000" dirty="0">
                <a:solidFill>
                  <a:schemeClr val="bg1"/>
                </a:solidFill>
                <a:ea typeface="+mn-lt"/>
                <a:cs typeface="+mn-lt"/>
              </a:rPr>
              <a:t> </a:t>
            </a:r>
            <a:br>
              <a:rPr lang="en-US" sz="2000" dirty="0">
                <a:ea typeface="+mn-lt"/>
                <a:cs typeface="+mn-lt"/>
              </a:rPr>
            </a:br>
            <a:endParaRPr lang="en-US" sz="2000">
              <a:solidFill>
                <a:schemeClr val="bg1"/>
              </a:solidFill>
              <a:cs typeface="Calibri"/>
            </a:endParaRPr>
          </a:p>
        </p:txBody>
      </p:sp>
    </p:spTree>
    <p:extLst>
      <p:ext uri="{BB962C8B-B14F-4D97-AF65-F5344CB8AC3E}">
        <p14:creationId xmlns:p14="http://schemas.microsoft.com/office/powerpoint/2010/main" val="74204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ED2F-F7F6-4D1C-A0C9-E3B491430955}"/>
              </a:ext>
            </a:extLst>
          </p:cNvPr>
          <p:cNvSpPr>
            <a:spLocks noGrp="1"/>
          </p:cNvSpPr>
          <p:nvPr>
            <p:ph type="title"/>
          </p:nvPr>
        </p:nvSpPr>
        <p:spPr/>
        <p:txBody>
          <a:bodyPr/>
          <a:lstStyle/>
          <a:p>
            <a:pPr algn="ctr"/>
            <a:r>
              <a:rPr lang="en-US" dirty="0">
                <a:solidFill>
                  <a:srgbClr val="FFC000"/>
                </a:solidFill>
                <a:cs typeface="Calibri Light"/>
              </a:rPr>
              <a:t>Null Hypothesis (H</a:t>
            </a:r>
            <a:r>
              <a:rPr lang="en-US" baseline="-25000" dirty="0">
                <a:solidFill>
                  <a:srgbClr val="FFC000"/>
                </a:solidFill>
                <a:cs typeface="Calibri Light"/>
              </a:rPr>
              <a:t>0</a:t>
            </a:r>
            <a:r>
              <a:rPr lang="en-US" dirty="0">
                <a:solidFill>
                  <a:srgbClr val="FFC000"/>
                </a:solidFill>
                <a:cs typeface="Calibri Light"/>
              </a:rPr>
              <a:t>) </a:t>
            </a:r>
            <a:endParaRPr lang="en-US" dirty="0"/>
          </a:p>
        </p:txBody>
      </p:sp>
      <p:sp>
        <p:nvSpPr>
          <p:cNvPr id="3" name="Content Placeholder 2">
            <a:extLst>
              <a:ext uri="{FF2B5EF4-FFF2-40B4-BE49-F238E27FC236}">
                <a16:creationId xmlns:a16="http://schemas.microsoft.com/office/drawing/2014/main" id="{2551C4E0-9ABA-4A66-9A61-3D1230F2A08D}"/>
              </a:ext>
            </a:extLst>
          </p:cNvPr>
          <p:cNvSpPr>
            <a:spLocks noGrp="1"/>
          </p:cNvSpPr>
          <p:nvPr>
            <p:ph idx="1"/>
          </p:nvPr>
        </p:nvSpPr>
        <p:spPr>
          <a:xfrm>
            <a:off x="179682" y="1787995"/>
            <a:ext cx="11823229" cy="4351338"/>
          </a:xfrm>
        </p:spPr>
        <p:txBody>
          <a:bodyPr vert="horz" lIns="91440" tIns="45720" rIns="91440" bIns="45720" rtlCol="0" anchor="t">
            <a:normAutofit/>
          </a:bodyPr>
          <a:lstStyle/>
          <a:p>
            <a:pPr marL="0" indent="0">
              <a:buNone/>
            </a:pPr>
            <a:r>
              <a:rPr lang="en-US" sz="2000" b="1" dirty="0">
                <a:solidFill>
                  <a:srgbClr val="FF0000"/>
                </a:solidFill>
                <a:cs typeface="Calibri"/>
              </a:rPr>
              <a:t>The null hypothesis H</a:t>
            </a:r>
            <a:r>
              <a:rPr lang="en-US" sz="2000" b="1" baseline="-25000" dirty="0">
                <a:solidFill>
                  <a:srgbClr val="FF0000"/>
                </a:solidFill>
                <a:cs typeface="Calibri"/>
              </a:rPr>
              <a:t>0</a:t>
            </a:r>
            <a:r>
              <a:rPr lang="en-US" sz="2000" dirty="0">
                <a:solidFill>
                  <a:schemeClr val="bg1"/>
                </a:solidFill>
                <a:cs typeface="Calibri"/>
              </a:rPr>
              <a:t> </a:t>
            </a:r>
            <a:r>
              <a:rPr lang="en-US" sz="2000" dirty="0">
                <a:solidFill>
                  <a:schemeClr val="bg1"/>
                </a:solidFill>
              </a:rPr>
              <a:t>represents </a:t>
            </a:r>
            <a:r>
              <a:rPr lang="en-US" sz="2000" dirty="0">
                <a:solidFill>
                  <a:schemeClr val="bg1"/>
                </a:solidFill>
                <a:cs typeface="Calibri"/>
              </a:rPr>
              <a:t>a theory that has been put forward either because it is believed to be true, or because it is used as a basis for an argument and has not been proven. </a:t>
            </a:r>
            <a:endParaRPr lang="en-US">
              <a:solidFill>
                <a:schemeClr val="bg1"/>
              </a:solidFill>
            </a:endParaRPr>
          </a:p>
          <a:p>
            <a:pPr marL="0" indent="0">
              <a:buNone/>
            </a:pPr>
            <a:r>
              <a:rPr lang="en-US" sz="2000" err="1">
                <a:solidFill>
                  <a:schemeClr val="bg1"/>
                </a:solidFill>
                <a:cs typeface="Calibri"/>
              </a:rPr>
              <a:t>Eg</a:t>
            </a:r>
            <a:r>
              <a:rPr lang="en-US" sz="2000" dirty="0">
                <a:solidFill>
                  <a:schemeClr val="bg1"/>
                </a:solidFill>
                <a:cs typeface="Calibri"/>
              </a:rPr>
              <a:t> : In a clinical trial of a new drug, the null hypothesis may be that the new drug is of the same effect(on average) as the current drug. In this example, </a:t>
            </a:r>
          </a:p>
          <a:p>
            <a:pPr marL="0" indent="0">
              <a:buNone/>
            </a:pPr>
            <a:r>
              <a:rPr lang="en-US" sz="2000" b="1" i="1" dirty="0">
                <a:solidFill>
                  <a:schemeClr val="bg1"/>
                </a:solidFill>
                <a:cs typeface="Calibri"/>
              </a:rPr>
              <a:t>H</a:t>
            </a:r>
            <a:r>
              <a:rPr lang="en-US" sz="2000" b="1" i="1" baseline="-25000" dirty="0">
                <a:solidFill>
                  <a:schemeClr val="bg1"/>
                </a:solidFill>
                <a:cs typeface="Calibri"/>
              </a:rPr>
              <a:t>0</a:t>
            </a:r>
            <a:r>
              <a:rPr lang="en-US" sz="2000" dirty="0">
                <a:solidFill>
                  <a:schemeClr val="bg1"/>
                </a:solidFill>
                <a:cs typeface="Calibri"/>
              </a:rPr>
              <a:t> : there is no difference between the two drugs(on average)</a:t>
            </a:r>
            <a:endParaRPr lang="en-US" sz="2000" baseline="-25000" dirty="0">
              <a:solidFill>
                <a:schemeClr val="bg1"/>
              </a:solidFill>
              <a:cs typeface="Calibri"/>
            </a:endParaRPr>
          </a:p>
        </p:txBody>
      </p:sp>
      <p:sp>
        <p:nvSpPr>
          <p:cNvPr id="4" name="TextBox 3">
            <a:extLst>
              <a:ext uri="{FF2B5EF4-FFF2-40B4-BE49-F238E27FC236}">
                <a16:creationId xmlns:a16="http://schemas.microsoft.com/office/drawing/2014/main" id="{A85E6D47-2CE7-4D48-B185-02D095ECCE50}"/>
              </a:ext>
            </a:extLst>
          </p:cNvPr>
          <p:cNvSpPr txBox="1"/>
          <p:nvPr/>
        </p:nvSpPr>
        <p:spPr>
          <a:xfrm>
            <a:off x="5126966" y="55582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35914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01B0-1F63-4A68-800A-51FCA0957363}"/>
              </a:ext>
            </a:extLst>
          </p:cNvPr>
          <p:cNvSpPr>
            <a:spLocks noGrp="1"/>
          </p:cNvSpPr>
          <p:nvPr>
            <p:ph type="title"/>
          </p:nvPr>
        </p:nvSpPr>
        <p:spPr/>
        <p:txBody>
          <a:bodyPr/>
          <a:lstStyle/>
          <a:p>
            <a:pPr algn="ctr"/>
            <a:r>
              <a:rPr lang="en-US" dirty="0">
                <a:solidFill>
                  <a:srgbClr val="FFC000"/>
                </a:solidFill>
                <a:cs typeface="Calibri Light"/>
              </a:rPr>
              <a:t>Alternate Hypothesis (H</a:t>
            </a:r>
            <a:r>
              <a:rPr lang="en-US" baseline="-25000" dirty="0">
                <a:solidFill>
                  <a:srgbClr val="FFC000"/>
                </a:solidFill>
                <a:cs typeface="Calibri Light"/>
              </a:rPr>
              <a:t>A</a:t>
            </a:r>
            <a:r>
              <a:rPr lang="en-US" dirty="0">
                <a:solidFill>
                  <a:srgbClr val="FFC000"/>
                </a:solidFill>
                <a:cs typeface="Calibri Light"/>
              </a:rPr>
              <a:t>)</a:t>
            </a:r>
            <a:endParaRPr lang="en-US" dirty="0"/>
          </a:p>
        </p:txBody>
      </p:sp>
      <p:sp>
        <p:nvSpPr>
          <p:cNvPr id="3" name="Content Placeholder 2">
            <a:extLst>
              <a:ext uri="{FF2B5EF4-FFF2-40B4-BE49-F238E27FC236}">
                <a16:creationId xmlns:a16="http://schemas.microsoft.com/office/drawing/2014/main" id="{1B350739-D269-40F3-A5A6-FAD9382492E4}"/>
              </a:ext>
            </a:extLst>
          </p:cNvPr>
          <p:cNvSpPr>
            <a:spLocks noGrp="1"/>
          </p:cNvSpPr>
          <p:nvPr>
            <p:ph idx="1"/>
          </p:nvPr>
        </p:nvSpPr>
        <p:spPr>
          <a:xfrm>
            <a:off x="189090" y="1825625"/>
            <a:ext cx="11804413" cy="4351338"/>
          </a:xfrm>
        </p:spPr>
        <p:txBody>
          <a:bodyPr vert="horz" lIns="91440" tIns="45720" rIns="91440" bIns="45720" rtlCol="0" anchor="t">
            <a:normAutofit/>
          </a:bodyPr>
          <a:lstStyle/>
          <a:p>
            <a:pPr marL="0" indent="0">
              <a:buNone/>
            </a:pPr>
            <a:r>
              <a:rPr lang="en-US" sz="2000" b="1" dirty="0">
                <a:solidFill>
                  <a:srgbClr val="FF0000"/>
                </a:solidFill>
                <a:cs typeface="Calibri"/>
              </a:rPr>
              <a:t>Alternative hypothesis</a:t>
            </a:r>
            <a:r>
              <a:rPr lang="en-US" sz="2000" dirty="0">
                <a:solidFill>
                  <a:srgbClr val="FF0000"/>
                </a:solidFill>
                <a:cs typeface="Calibri"/>
              </a:rPr>
              <a:t> </a:t>
            </a:r>
            <a:r>
              <a:rPr lang="en-US" sz="2000">
                <a:solidFill>
                  <a:schemeClr val="bg1"/>
                </a:solidFill>
                <a:cs typeface="Calibri"/>
              </a:rPr>
              <a:t>is a position that states something is happening, in which a new theory is preferred instead of the old one (Null hypothesis). We will take the same case as we did for the Null hypothesis, </a:t>
            </a:r>
            <a:r>
              <a:rPr lang="en-US" sz="2000" err="1">
                <a:solidFill>
                  <a:schemeClr val="bg1"/>
                </a:solidFill>
                <a:cs typeface="Calibri"/>
              </a:rPr>
              <a:t>ie</a:t>
            </a:r>
            <a:r>
              <a:rPr lang="en-US" sz="2000" dirty="0">
                <a:solidFill>
                  <a:schemeClr val="bg1"/>
                </a:solidFill>
                <a:cs typeface="Calibri"/>
              </a:rPr>
              <a:t>, the new Vs old drug example. </a:t>
            </a:r>
            <a:endParaRPr lang="en-US" dirty="0">
              <a:solidFill>
                <a:schemeClr val="bg1"/>
              </a:solidFill>
              <a:cs typeface="Calibri"/>
            </a:endParaRPr>
          </a:p>
          <a:p>
            <a:pPr marL="0" indent="0">
              <a:buNone/>
            </a:pPr>
            <a:r>
              <a:rPr lang="en-US" sz="2000" dirty="0">
                <a:solidFill>
                  <a:schemeClr val="bg1"/>
                </a:solidFill>
                <a:cs typeface="Calibri"/>
              </a:rPr>
              <a:t>The alternate hypothesis may be that the new drug has a different effect (on average), compared to that of the current drug. Note here  that, we can have infinite possibilities for the alternate hypothesis. The thing to look</a:t>
            </a:r>
            <a:r>
              <a:rPr lang="en-US" sz="2000">
                <a:solidFill>
                  <a:schemeClr val="bg1"/>
                </a:solidFill>
                <a:ea typeface="+mn-lt"/>
                <a:cs typeface="+mn-lt"/>
              </a:rPr>
              <a:t> out for is that,  they should be mutually exclusive, and only one can be true (and one of the hypothesis will </a:t>
            </a:r>
            <a:r>
              <a:rPr lang="en-US" sz="2000" dirty="0">
                <a:solidFill>
                  <a:schemeClr val="bg1"/>
                </a:solidFill>
                <a:ea typeface="+mn-lt"/>
                <a:cs typeface="+mn-lt"/>
              </a:rPr>
              <a:t>always be true). One such example is: </a:t>
            </a:r>
            <a:endParaRPr lang="en-US" sz="2000">
              <a:solidFill>
                <a:schemeClr val="bg1"/>
              </a:solidFill>
              <a:ea typeface="+mn-lt"/>
              <a:cs typeface="+mn-lt"/>
            </a:endParaRPr>
          </a:p>
          <a:p>
            <a:pPr marL="0" indent="0">
              <a:buNone/>
            </a:pPr>
            <a:r>
              <a:rPr lang="en-US" sz="2000" b="1" i="1" dirty="0">
                <a:solidFill>
                  <a:schemeClr val="bg1"/>
                </a:solidFill>
                <a:ea typeface="+mn-lt"/>
                <a:cs typeface="+mn-lt"/>
              </a:rPr>
              <a:t>H</a:t>
            </a:r>
            <a:r>
              <a:rPr lang="en-US" sz="2000" b="1" i="1" baseline="-25000" dirty="0">
                <a:solidFill>
                  <a:schemeClr val="bg1"/>
                </a:solidFill>
                <a:ea typeface="+mn-lt"/>
                <a:cs typeface="+mn-lt"/>
              </a:rPr>
              <a:t>A</a:t>
            </a:r>
            <a:r>
              <a:rPr lang="en-US" sz="2000" b="1" i="1" dirty="0">
                <a:solidFill>
                  <a:schemeClr val="bg1"/>
                </a:solidFill>
                <a:ea typeface="+mn-lt"/>
                <a:cs typeface="+mn-lt"/>
              </a:rPr>
              <a:t> </a:t>
            </a:r>
            <a:r>
              <a:rPr lang="en-US" sz="2000" dirty="0">
                <a:solidFill>
                  <a:schemeClr val="bg1"/>
                </a:solidFill>
                <a:ea typeface="+mn-lt"/>
                <a:cs typeface="+mn-lt"/>
              </a:rPr>
              <a:t>: the new drug is better than the current drug (on average)</a:t>
            </a:r>
            <a:endParaRPr lang="en-US" sz="2000">
              <a:solidFill>
                <a:schemeClr val="bg1"/>
              </a:solidFill>
              <a:ea typeface="+mn-lt"/>
              <a:cs typeface="+mn-lt"/>
            </a:endParaRPr>
          </a:p>
        </p:txBody>
      </p:sp>
    </p:spTree>
    <p:extLst>
      <p:ext uri="{BB962C8B-B14F-4D97-AF65-F5344CB8AC3E}">
        <p14:creationId xmlns:p14="http://schemas.microsoft.com/office/powerpoint/2010/main" val="215373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89A4-1209-4C8A-BF39-2DCD9F5BD05E}"/>
              </a:ext>
            </a:extLst>
          </p:cNvPr>
          <p:cNvSpPr>
            <a:spLocks noGrp="1"/>
          </p:cNvSpPr>
          <p:nvPr>
            <p:ph type="title"/>
          </p:nvPr>
        </p:nvSpPr>
        <p:spPr/>
        <p:txBody>
          <a:bodyPr/>
          <a:lstStyle/>
          <a:p>
            <a:pPr algn="ctr"/>
            <a:r>
              <a:rPr lang="en-US" dirty="0">
                <a:solidFill>
                  <a:srgbClr val="FFC000"/>
                </a:solidFill>
                <a:cs typeface="Calibri Light"/>
              </a:rPr>
              <a:t>Significance Level (α)</a:t>
            </a:r>
          </a:p>
        </p:txBody>
      </p:sp>
      <p:sp>
        <p:nvSpPr>
          <p:cNvPr id="3" name="Content Placeholder 2">
            <a:extLst>
              <a:ext uri="{FF2B5EF4-FFF2-40B4-BE49-F238E27FC236}">
                <a16:creationId xmlns:a16="http://schemas.microsoft.com/office/drawing/2014/main" id="{DFC04B5A-1E88-455C-A356-8B82EDBDDA35}"/>
              </a:ext>
            </a:extLst>
          </p:cNvPr>
          <p:cNvSpPr>
            <a:spLocks noGrp="1"/>
          </p:cNvSpPr>
          <p:nvPr>
            <p:ph idx="1"/>
          </p:nvPr>
        </p:nvSpPr>
        <p:spPr>
          <a:xfrm>
            <a:off x="170275" y="1825625"/>
            <a:ext cx="11879673" cy="4351338"/>
          </a:xfrm>
        </p:spPr>
        <p:txBody>
          <a:bodyPr vert="horz" lIns="91440" tIns="45720" rIns="91440" bIns="45720" rtlCol="0" anchor="t">
            <a:normAutofit/>
          </a:bodyPr>
          <a:lstStyle/>
          <a:p>
            <a:pPr marL="0" indent="0">
              <a:buNone/>
            </a:pPr>
            <a:r>
              <a:rPr lang="en-US" sz="2000" dirty="0">
                <a:solidFill>
                  <a:schemeClr val="bg1"/>
                </a:solidFill>
                <a:cs typeface="Calibri"/>
              </a:rPr>
              <a:t>We need to decide on a criterion for accepting or rejecting the Null hypothesis. This is where </a:t>
            </a:r>
            <a:r>
              <a:rPr lang="en-US" sz="2000" b="1" dirty="0">
                <a:solidFill>
                  <a:srgbClr val="FF0000"/>
                </a:solidFill>
                <a:cs typeface="Calibri"/>
              </a:rPr>
              <a:t>Significance level</a:t>
            </a:r>
            <a:r>
              <a:rPr lang="en-US" sz="2000" dirty="0">
                <a:solidFill>
                  <a:schemeClr val="bg1"/>
                </a:solidFill>
                <a:cs typeface="Calibri"/>
              </a:rPr>
              <a:t> comes into the picture. </a:t>
            </a:r>
            <a:endParaRPr lang="en-US">
              <a:solidFill>
                <a:schemeClr val="bg1"/>
              </a:solidFill>
            </a:endParaRPr>
          </a:p>
          <a:p>
            <a:pPr marL="0" indent="0">
              <a:buNone/>
            </a:pPr>
            <a:r>
              <a:rPr lang="en-US" sz="2000" dirty="0">
                <a:solidFill>
                  <a:schemeClr val="bg1"/>
                </a:solidFill>
                <a:cs typeface="Calibri"/>
              </a:rPr>
              <a:t>Significance Level (α) refers to the percentage of sample means that is outside certain prescribed limits. </a:t>
            </a:r>
          </a:p>
          <a:p>
            <a:pPr marL="0" indent="0">
              <a:buNone/>
            </a:pPr>
            <a:r>
              <a:rPr lang="en-US" sz="2000" dirty="0">
                <a:solidFill>
                  <a:schemeClr val="bg1"/>
                </a:solidFill>
                <a:cs typeface="Calibri"/>
              </a:rPr>
              <a:t>If α = 5, the nomenclature used will be : testing a hypothesis at 5% level of significance. This means that we reject the null hypothesis if it falls in the two regions of areas of </a:t>
            </a:r>
            <a:r>
              <a:rPr lang="en-US" sz="2000" i="1" dirty="0">
                <a:solidFill>
                  <a:schemeClr val="bg1"/>
                </a:solidFill>
                <a:cs typeface="Calibri"/>
              </a:rPr>
              <a:t>0.05/2</a:t>
            </a:r>
            <a:r>
              <a:rPr lang="en-US" sz="2000" dirty="0">
                <a:solidFill>
                  <a:schemeClr val="bg1"/>
                </a:solidFill>
                <a:cs typeface="Calibri"/>
              </a:rPr>
              <a:t>. </a:t>
            </a:r>
          </a:p>
        </p:txBody>
      </p:sp>
      <p:pic>
        <p:nvPicPr>
          <p:cNvPr id="4" name="Picture 4" descr="Diagram&#10;&#10;Description automatically generated">
            <a:extLst>
              <a:ext uri="{FF2B5EF4-FFF2-40B4-BE49-F238E27FC236}">
                <a16:creationId xmlns:a16="http://schemas.microsoft.com/office/drawing/2014/main" id="{26C47C80-ECFB-43B1-9844-684B6AE9EF10}"/>
              </a:ext>
            </a:extLst>
          </p:cNvPr>
          <p:cNvPicPr>
            <a:picLocks noChangeAspect="1"/>
          </p:cNvPicPr>
          <p:nvPr/>
        </p:nvPicPr>
        <p:blipFill>
          <a:blip r:embed="rId2"/>
          <a:stretch>
            <a:fillRect/>
          </a:stretch>
        </p:blipFill>
        <p:spPr>
          <a:xfrm>
            <a:off x="754474" y="4003676"/>
            <a:ext cx="3834459" cy="1992722"/>
          </a:xfrm>
          <a:prstGeom prst="rect">
            <a:avLst/>
          </a:prstGeom>
        </p:spPr>
      </p:pic>
      <p:sp>
        <p:nvSpPr>
          <p:cNvPr id="5" name="TextBox 4">
            <a:extLst>
              <a:ext uri="{FF2B5EF4-FFF2-40B4-BE49-F238E27FC236}">
                <a16:creationId xmlns:a16="http://schemas.microsoft.com/office/drawing/2014/main" id="{7093CF6E-AF54-4D9E-8B56-6BC7EBD63257}"/>
              </a:ext>
            </a:extLst>
          </p:cNvPr>
          <p:cNvSpPr txBox="1"/>
          <p:nvPr/>
        </p:nvSpPr>
        <p:spPr>
          <a:xfrm>
            <a:off x="4724400" y="4141141"/>
            <a:ext cx="674134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So, both the regions on either side of the extreme will be for Alternate hypothesis(grey area), while the area in between is for the Null hypothesis(white area). </a:t>
            </a:r>
            <a:endParaRPr lang="en-US" sz="2000" dirty="0">
              <a:solidFill>
                <a:schemeClr val="bg1"/>
              </a:solidFill>
              <a:cs typeface="Calibri"/>
            </a:endParaRPr>
          </a:p>
          <a:p>
            <a:endParaRPr lang="en-US" sz="2000" dirty="0">
              <a:solidFill>
                <a:schemeClr val="bg1"/>
              </a:solidFill>
              <a:cs typeface="Calibri"/>
            </a:endParaRPr>
          </a:p>
          <a:p>
            <a:r>
              <a:rPr lang="en-US" sz="2000" dirty="0">
                <a:solidFill>
                  <a:schemeClr val="bg1"/>
                </a:solidFill>
                <a:cs typeface="Calibri"/>
              </a:rPr>
              <a:t>For our particular example, we took α = 5. </a:t>
            </a:r>
          </a:p>
        </p:txBody>
      </p:sp>
    </p:spTree>
    <p:extLst>
      <p:ext uri="{BB962C8B-B14F-4D97-AF65-F5344CB8AC3E}">
        <p14:creationId xmlns:p14="http://schemas.microsoft.com/office/powerpoint/2010/main" val="274584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F88E-A1BC-4DF7-9C49-BA0D28543351}"/>
              </a:ext>
            </a:extLst>
          </p:cNvPr>
          <p:cNvSpPr>
            <a:spLocks noGrp="1"/>
          </p:cNvSpPr>
          <p:nvPr>
            <p:ph type="title"/>
          </p:nvPr>
        </p:nvSpPr>
        <p:spPr/>
        <p:txBody>
          <a:bodyPr/>
          <a:lstStyle/>
          <a:p>
            <a:pPr algn="ctr"/>
            <a:r>
              <a:rPr lang="en-US">
                <a:solidFill>
                  <a:srgbClr val="FFC000"/>
                </a:solidFill>
                <a:ea typeface="+mj-lt"/>
                <a:cs typeface="+mj-lt"/>
              </a:rPr>
              <a:t>General procedure of Hypothesis Testing</a:t>
            </a:r>
            <a:endParaRPr lang="en-US">
              <a:solidFill>
                <a:srgbClr val="FFC000"/>
              </a:solidFill>
              <a:cs typeface="Calibri Light" panose="020F0302020204030204"/>
            </a:endParaRPr>
          </a:p>
        </p:txBody>
      </p:sp>
      <p:sp>
        <p:nvSpPr>
          <p:cNvPr id="3" name="Content Placeholder 2">
            <a:extLst>
              <a:ext uri="{FF2B5EF4-FFF2-40B4-BE49-F238E27FC236}">
                <a16:creationId xmlns:a16="http://schemas.microsoft.com/office/drawing/2014/main" id="{A7B95223-EF79-41BF-8E39-1D7ECE064F11}"/>
              </a:ext>
            </a:extLst>
          </p:cNvPr>
          <p:cNvSpPr>
            <a:spLocks noGrp="1"/>
          </p:cNvSpPr>
          <p:nvPr>
            <p:ph idx="1"/>
          </p:nvPr>
        </p:nvSpPr>
        <p:spPr>
          <a:xfrm>
            <a:off x="179682" y="1816218"/>
            <a:ext cx="11823229" cy="4351338"/>
          </a:xfrm>
        </p:spPr>
        <p:txBody>
          <a:bodyPr vert="horz" lIns="91440" tIns="45720" rIns="91440" bIns="45720" rtlCol="0" anchor="t">
            <a:normAutofit/>
          </a:bodyPr>
          <a:lstStyle/>
          <a:p>
            <a:pPr marL="0" indent="0">
              <a:buNone/>
            </a:pPr>
            <a:r>
              <a:rPr lang="en-US" sz="2000">
                <a:solidFill>
                  <a:schemeClr val="bg1"/>
                </a:solidFill>
                <a:ea typeface="+mn-lt"/>
                <a:cs typeface="+mn-lt"/>
              </a:rPr>
              <a:t>All hypotheses are tested using the following steps: </a:t>
            </a:r>
            <a:endParaRPr lang="en-US">
              <a:solidFill>
                <a:schemeClr val="bg1"/>
              </a:solidFill>
              <a:cs typeface="Calibri" panose="020F0502020204030204"/>
            </a:endParaRPr>
          </a:p>
          <a:p>
            <a:pPr marL="0" indent="0">
              <a:buNone/>
            </a:pPr>
            <a:endParaRPr lang="en-US" sz="2000" dirty="0">
              <a:solidFill>
                <a:schemeClr val="bg1"/>
              </a:solidFill>
              <a:ea typeface="+mn-lt"/>
              <a:cs typeface="+mn-lt"/>
            </a:endParaRPr>
          </a:p>
          <a:p>
            <a:pPr marL="457200" indent="-457200">
              <a:buAutoNum type="arabicPeriod"/>
            </a:pPr>
            <a:r>
              <a:rPr lang="en-US" sz="2000" dirty="0">
                <a:solidFill>
                  <a:schemeClr val="bg1"/>
                </a:solidFill>
                <a:ea typeface="+mn-lt"/>
                <a:cs typeface="+mn-lt"/>
              </a:rPr>
              <a:t>The first step is for the analyst to state the two hypotheses so that only one can be right. </a:t>
            </a:r>
          </a:p>
          <a:p>
            <a:pPr marL="457200" indent="-457200">
              <a:buAutoNum type="arabicPeriod"/>
            </a:pPr>
            <a:r>
              <a:rPr lang="en-US" sz="2000">
                <a:solidFill>
                  <a:schemeClr val="bg1"/>
                </a:solidFill>
                <a:ea typeface="+mn-lt"/>
                <a:cs typeface="+mn-lt"/>
              </a:rPr>
              <a:t>The second step is to decide on a value for Significance level, so we can test our hypothesis against the sample.</a:t>
            </a:r>
          </a:p>
          <a:p>
            <a:pPr marL="457200" indent="-457200">
              <a:buAutoNum type="arabicPeriod"/>
            </a:pPr>
            <a:r>
              <a:rPr lang="en-US" sz="2000" dirty="0">
                <a:solidFill>
                  <a:schemeClr val="bg1"/>
                </a:solidFill>
                <a:ea typeface="+mn-lt"/>
                <a:cs typeface="+mn-lt"/>
              </a:rPr>
              <a:t>The third step is to carry out the plan and physically analyze the sample data. </a:t>
            </a:r>
          </a:p>
          <a:p>
            <a:pPr marL="457200" indent="-457200">
              <a:buAutoNum type="arabicPeriod"/>
            </a:pPr>
            <a:r>
              <a:rPr lang="en-US" sz="2000" dirty="0">
                <a:solidFill>
                  <a:schemeClr val="bg1"/>
                </a:solidFill>
                <a:ea typeface="+mn-lt"/>
                <a:cs typeface="+mn-lt"/>
              </a:rPr>
              <a:t>The fourth and final step is to analyze the results and either reject the null hypothesis, or state that the null hypothesis is plausible, given the data.</a:t>
            </a:r>
            <a:br>
              <a:rPr lang="en-US" sz="2000" dirty="0">
                <a:ea typeface="+mn-lt"/>
                <a:cs typeface="+mn-lt"/>
              </a:rPr>
            </a:br>
            <a:endParaRPr lang="en-US" sz="2000">
              <a:solidFill>
                <a:schemeClr val="bg1"/>
              </a:solidFill>
              <a:cs typeface="Calibri" panose="020F0502020204030204"/>
            </a:endParaRPr>
          </a:p>
        </p:txBody>
      </p:sp>
    </p:spTree>
    <p:extLst>
      <p:ext uri="{BB962C8B-B14F-4D97-AF65-F5344CB8AC3E}">
        <p14:creationId xmlns:p14="http://schemas.microsoft.com/office/powerpoint/2010/main" val="377600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F2D6-E91D-4813-903A-229DAF57CE2E}"/>
              </a:ext>
            </a:extLst>
          </p:cNvPr>
          <p:cNvSpPr>
            <a:spLocks noGrp="1"/>
          </p:cNvSpPr>
          <p:nvPr>
            <p:ph type="title"/>
          </p:nvPr>
        </p:nvSpPr>
        <p:spPr/>
        <p:txBody>
          <a:bodyPr/>
          <a:lstStyle/>
          <a:p>
            <a:pPr algn="ctr"/>
            <a:r>
              <a:rPr lang="en-US" dirty="0">
                <a:solidFill>
                  <a:srgbClr val="FFC000"/>
                </a:solidFill>
                <a:ea typeface="+mj-lt"/>
                <a:cs typeface="+mj-lt"/>
              </a:rPr>
              <a:t>Real-World Example of Hypothesis Testing</a:t>
            </a:r>
            <a:endParaRPr lang="en-US">
              <a:solidFill>
                <a:srgbClr val="FFC000"/>
              </a:solidFill>
              <a:cs typeface="Calibri Light" panose="020F0302020204030204"/>
            </a:endParaRPr>
          </a:p>
        </p:txBody>
      </p:sp>
      <p:sp>
        <p:nvSpPr>
          <p:cNvPr id="3" name="Content Placeholder 2">
            <a:extLst>
              <a:ext uri="{FF2B5EF4-FFF2-40B4-BE49-F238E27FC236}">
                <a16:creationId xmlns:a16="http://schemas.microsoft.com/office/drawing/2014/main" id="{EF06E237-1BC5-464D-9CDA-108D8FED0A17}"/>
              </a:ext>
            </a:extLst>
          </p:cNvPr>
          <p:cNvSpPr>
            <a:spLocks noGrp="1"/>
          </p:cNvSpPr>
          <p:nvPr>
            <p:ph idx="1"/>
          </p:nvPr>
        </p:nvSpPr>
        <p:spPr>
          <a:xfrm>
            <a:off x="170275" y="1486959"/>
            <a:ext cx="11879673" cy="5160374"/>
          </a:xfrm>
        </p:spPr>
        <p:txBody>
          <a:bodyPr vert="horz" lIns="91440" tIns="45720" rIns="91440" bIns="45720" rtlCol="0" anchor="t">
            <a:noAutofit/>
          </a:bodyPr>
          <a:lstStyle/>
          <a:p>
            <a:pPr marL="0" indent="0">
              <a:buNone/>
            </a:pPr>
            <a:endParaRPr lang="en-US" sz="2000" dirty="0">
              <a:solidFill>
                <a:schemeClr val="bg1"/>
              </a:solidFill>
              <a:cs typeface="Calibri"/>
            </a:endParaRPr>
          </a:p>
          <a:p>
            <a:pPr marL="0" indent="0">
              <a:buNone/>
            </a:pPr>
            <a:endParaRPr lang="en-US" sz="2000" dirty="0">
              <a:solidFill>
                <a:schemeClr val="bg1"/>
              </a:solidFill>
              <a:cs typeface="Calibri"/>
            </a:endParaRPr>
          </a:p>
          <a:p>
            <a:pPr marL="0" indent="0">
              <a:buNone/>
            </a:pPr>
            <a:endParaRPr lang="en-US" sz="2000" dirty="0">
              <a:solidFill>
                <a:schemeClr val="bg1"/>
              </a:solidFill>
              <a:cs typeface="Calibri"/>
            </a:endParaRPr>
          </a:p>
          <a:p>
            <a:pPr marL="0" indent="0">
              <a:buNone/>
            </a:pPr>
            <a:endParaRPr lang="en-US" sz="2000" dirty="0">
              <a:solidFill>
                <a:schemeClr val="bg1"/>
              </a:solidFill>
              <a:cs typeface="Calibri"/>
            </a:endParaRPr>
          </a:p>
          <a:p>
            <a:pPr marL="0" indent="0">
              <a:buNone/>
            </a:pPr>
            <a:endParaRPr lang="en-US" sz="2000" dirty="0">
              <a:solidFill>
                <a:schemeClr val="bg1"/>
              </a:solidFill>
              <a:cs typeface="Calibri"/>
            </a:endParaRPr>
          </a:p>
          <a:p>
            <a:pPr marL="0" indent="0">
              <a:buNone/>
            </a:pPr>
            <a:r>
              <a:rPr lang="en-US" sz="2000">
                <a:solidFill>
                  <a:schemeClr val="bg1"/>
                </a:solidFill>
                <a:cs typeface="Calibri"/>
              </a:rPr>
              <a:t>Test : a coin has exactly a 50 percent chance of landing on heads</a:t>
            </a:r>
            <a:endParaRPr lang="en-US">
              <a:solidFill>
                <a:schemeClr val="bg1"/>
              </a:solidFill>
              <a:cs typeface="Calibri" panose="020F0502020204030204"/>
            </a:endParaRPr>
          </a:p>
          <a:p>
            <a:pPr marL="0" indent="0">
              <a:buNone/>
            </a:pPr>
            <a:r>
              <a:rPr lang="en-US" sz="2000" b="1" i="1" dirty="0">
                <a:solidFill>
                  <a:schemeClr val="bg1"/>
                </a:solidFill>
                <a:cs typeface="Calibri"/>
              </a:rPr>
              <a:t>H</a:t>
            </a:r>
            <a:r>
              <a:rPr lang="en-US" sz="2000" b="1" i="1" baseline="-25000" dirty="0">
                <a:solidFill>
                  <a:schemeClr val="bg1"/>
                </a:solidFill>
                <a:cs typeface="Calibri"/>
              </a:rPr>
              <a:t>0</a:t>
            </a:r>
            <a:r>
              <a:rPr lang="en-US" sz="2000" dirty="0">
                <a:solidFill>
                  <a:schemeClr val="bg1"/>
                </a:solidFill>
                <a:cs typeface="Calibri"/>
              </a:rPr>
              <a:t> : 50 percent is correct (</a:t>
            </a:r>
            <a:r>
              <a:rPr lang="en-US" sz="2000" b="1" i="1" dirty="0">
                <a:solidFill>
                  <a:schemeClr val="bg1"/>
                </a:solidFill>
                <a:cs typeface="Calibri"/>
              </a:rPr>
              <a:t>P = 0.5</a:t>
            </a:r>
            <a:r>
              <a:rPr lang="en-US" sz="2000" dirty="0">
                <a:solidFill>
                  <a:schemeClr val="bg1"/>
                </a:solidFill>
                <a:cs typeface="Calibri"/>
              </a:rPr>
              <a:t>)</a:t>
            </a:r>
          </a:p>
          <a:p>
            <a:pPr marL="0" indent="0">
              <a:buNone/>
            </a:pPr>
            <a:r>
              <a:rPr lang="en-US" sz="2000" b="1" i="1" dirty="0">
                <a:solidFill>
                  <a:schemeClr val="bg1"/>
                </a:solidFill>
                <a:cs typeface="Calibri"/>
              </a:rPr>
              <a:t>H</a:t>
            </a:r>
            <a:r>
              <a:rPr lang="en-US" sz="2000" b="1" i="1" baseline="-25000" dirty="0">
                <a:solidFill>
                  <a:schemeClr val="bg1"/>
                </a:solidFill>
                <a:cs typeface="Calibri"/>
              </a:rPr>
              <a:t>A</a:t>
            </a:r>
            <a:r>
              <a:rPr lang="en-US" sz="2000">
                <a:solidFill>
                  <a:schemeClr val="bg1"/>
                </a:solidFill>
                <a:cs typeface="Calibri"/>
              </a:rPr>
              <a:t> : 50 percent is not correct (</a:t>
            </a:r>
            <a:r>
              <a:rPr lang="en-US" sz="2000" b="1" i="1">
                <a:solidFill>
                  <a:schemeClr val="bg1"/>
                </a:solidFill>
                <a:cs typeface="Calibri"/>
              </a:rPr>
              <a:t>P </a:t>
            </a:r>
            <a:r>
              <a:rPr lang="en-US" sz="2000" b="1" i="1" dirty="0">
                <a:solidFill>
                  <a:schemeClr val="bg1"/>
                </a:solidFill>
                <a:ea typeface="+mn-lt"/>
                <a:cs typeface="+mn-lt"/>
              </a:rPr>
              <a:t>≠</a:t>
            </a:r>
            <a:r>
              <a:rPr lang="en-US" sz="2000" b="1" i="1" dirty="0">
                <a:solidFill>
                  <a:schemeClr val="bg1"/>
                </a:solidFill>
                <a:cs typeface="Calibri"/>
              </a:rPr>
              <a:t> 0.5</a:t>
            </a:r>
            <a:r>
              <a:rPr lang="en-US" sz="2000" dirty="0">
                <a:solidFill>
                  <a:schemeClr val="bg1"/>
                </a:solidFill>
                <a:cs typeface="Calibri"/>
              </a:rPr>
              <a:t>)</a:t>
            </a:r>
          </a:p>
          <a:p>
            <a:pPr marL="0" indent="0">
              <a:buNone/>
            </a:pPr>
            <a:endParaRPr lang="en-US" sz="2000" dirty="0">
              <a:solidFill>
                <a:schemeClr val="bg1"/>
              </a:solidFill>
              <a:cs typeface="Calibri"/>
            </a:endParaRPr>
          </a:p>
          <a:p>
            <a:pPr marL="0" indent="0">
              <a:buNone/>
            </a:pPr>
            <a:r>
              <a:rPr lang="en-US" sz="2000" dirty="0">
                <a:solidFill>
                  <a:schemeClr val="bg1"/>
                </a:solidFill>
                <a:cs typeface="Calibri"/>
              </a:rPr>
              <a:t>Let's assume that we did 100 flips for this experiment. We now test the hypothesis based on the results of this experiment. We will look at two different results to better understand.</a:t>
            </a:r>
          </a:p>
          <a:p>
            <a:pPr marL="0" indent="0">
              <a:buNone/>
            </a:pPr>
            <a:r>
              <a:rPr lang="en-US" sz="2000" dirty="0">
                <a:solidFill>
                  <a:schemeClr val="bg1"/>
                </a:solidFill>
                <a:cs typeface="Calibri"/>
              </a:rPr>
              <a:t> Let's take our Significance Level (α) = 5%. </a:t>
            </a:r>
            <a:endParaRPr lang="en-US">
              <a:solidFill>
                <a:schemeClr val="bg1"/>
              </a:solidFill>
            </a:endParaRPr>
          </a:p>
          <a:p>
            <a:pPr marL="0" indent="0">
              <a:buNone/>
            </a:pPr>
            <a:endParaRPr lang="en-US" sz="2000" dirty="0">
              <a:solidFill>
                <a:schemeClr val="bg1"/>
              </a:solidFill>
              <a:cs typeface="Calibri"/>
            </a:endParaRPr>
          </a:p>
          <a:p>
            <a:pPr marL="0" indent="0">
              <a:buNone/>
            </a:pPr>
            <a:endParaRPr lang="en-US" sz="2000" dirty="0">
              <a:solidFill>
                <a:schemeClr val="bg1"/>
              </a:solidFill>
              <a:cs typeface="Calibri"/>
            </a:endParaRPr>
          </a:p>
        </p:txBody>
      </p:sp>
      <p:pic>
        <p:nvPicPr>
          <p:cNvPr id="4" name="Picture 4">
            <a:extLst>
              <a:ext uri="{FF2B5EF4-FFF2-40B4-BE49-F238E27FC236}">
                <a16:creationId xmlns:a16="http://schemas.microsoft.com/office/drawing/2014/main" id="{68C8F2D4-30DE-4EBB-9138-09132D2DAFDC}"/>
              </a:ext>
            </a:extLst>
          </p:cNvPr>
          <p:cNvPicPr>
            <a:picLocks noChangeAspect="1"/>
          </p:cNvPicPr>
          <p:nvPr/>
        </p:nvPicPr>
        <p:blipFill>
          <a:blip r:embed="rId2"/>
          <a:stretch>
            <a:fillRect/>
          </a:stretch>
        </p:blipFill>
        <p:spPr>
          <a:xfrm>
            <a:off x="8699499" y="1611313"/>
            <a:ext cx="1428751" cy="1391709"/>
          </a:xfrm>
          <a:prstGeom prst="rect">
            <a:avLst/>
          </a:prstGeom>
        </p:spPr>
      </p:pic>
      <p:sp>
        <p:nvSpPr>
          <p:cNvPr id="5" name="TextBox 4">
            <a:extLst>
              <a:ext uri="{FF2B5EF4-FFF2-40B4-BE49-F238E27FC236}">
                <a16:creationId xmlns:a16="http://schemas.microsoft.com/office/drawing/2014/main" id="{BDD5E834-DDE2-4D07-8727-07B8C7642DC3}"/>
              </a:ext>
            </a:extLst>
          </p:cNvPr>
          <p:cNvSpPr txBox="1"/>
          <p:nvPr/>
        </p:nvSpPr>
        <p:spPr>
          <a:xfrm>
            <a:off x="173567" y="1612900"/>
            <a:ext cx="7442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We take a simple real world example to understand how we go about tackling problems, and how we navigate the 4 steps of hypothesis testing. </a:t>
            </a:r>
            <a:endParaRPr lang="en-US" sz="2000" dirty="0">
              <a:solidFill>
                <a:schemeClr val="bg1"/>
              </a:solidFill>
              <a:cs typeface="Calibri"/>
            </a:endParaRPr>
          </a:p>
          <a:p>
            <a:endParaRPr lang="en-US" sz="2000" dirty="0">
              <a:solidFill>
                <a:schemeClr val="bg1"/>
              </a:solidFill>
              <a:cs typeface="Calibri"/>
            </a:endParaRPr>
          </a:p>
          <a:p>
            <a:r>
              <a:rPr lang="en-US" sz="2000" dirty="0">
                <a:solidFill>
                  <a:schemeClr val="bg1"/>
                </a:solidFill>
                <a:cs typeface="Calibri"/>
              </a:rPr>
              <a:t>We take the example of coin flipping. </a:t>
            </a:r>
          </a:p>
        </p:txBody>
      </p:sp>
    </p:spTree>
    <p:extLst>
      <p:ext uri="{BB962C8B-B14F-4D97-AF65-F5344CB8AC3E}">
        <p14:creationId xmlns:p14="http://schemas.microsoft.com/office/powerpoint/2010/main" val="14449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7C8B-6DF7-4AF7-A322-145C6A64E819}"/>
              </a:ext>
            </a:extLst>
          </p:cNvPr>
          <p:cNvSpPr>
            <a:spLocks noGrp="1"/>
          </p:cNvSpPr>
          <p:nvPr>
            <p:ph type="title"/>
          </p:nvPr>
        </p:nvSpPr>
        <p:spPr/>
        <p:txBody>
          <a:bodyPr/>
          <a:lstStyle/>
          <a:p>
            <a:pPr algn="ctr"/>
            <a:r>
              <a:rPr lang="en-US" dirty="0">
                <a:solidFill>
                  <a:srgbClr val="FFC000"/>
                </a:solidFill>
                <a:cs typeface="Calibri Light"/>
              </a:rPr>
              <a:t>  Real-World Example of Hypothesis Testing  </a:t>
            </a:r>
          </a:p>
        </p:txBody>
      </p:sp>
      <p:sp>
        <p:nvSpPr>
          <p:cNvPr id="3" name="Content Placeholder 2">
            <a:extLst>
              <a:ext uri="{FF2B5EF4-FFF2-40B4-BE49-F238E27FC236}">
                <a16:creationId xmlns:a16="http://schemas.microsoft.com/office/drawing/2014/main" id="{8D0991B6-55EF-4937-B3E6-F0FF869D9AB8}"/>
              </a:ext>
            </a:extLst>
          </p:cNvPr>
          <p:cNvSpPr>
            <a:spLocks noGrp="1"/>
          </p:cNvSpPr>
          <p:nvPr>
            <p:ph idx="1"/>
          </p:nvPr>
        </p:nvSpPr>
        <p:spPr>
          <a:xfrm>
            <a:off x="217311" y="1853847"/>
            <a:ext cx="11757377" cy="4351338"/>
          </a:xfrm>
        </p:spPr>
        <p:txBody>
          <a:bodyPr vert="horz" lIns="91440" tIns="45720" rIns="91440" bIns="45720" rtlCol="0" anchor="t">
            <a:normAutofit lnSpcReduction="10000"/>
          </a:bodyPr>
          <a:lstStyle/>
          <a:p>
            <a:pPr marL="0" indent="0">
              <a:buNone/>
            </a:pPr>
            <a:endParaRPr lang="en-US" sz="2000" b="1" u="sng" dirty="0">
              <a:solidFill>
                <a:schemeClr val="bg1"/>
              </a:solidFill>
              <a:cs typeface="Calibri"/>
            </a:endParaRPr>
          </a:p>
          <a:p>
            <a:pPr marL="0" indent="0">
              <a:buNone/>
            </a:pPr>
            <a:r>
              <a:rPr lang="en-US" sz="2000" b="1" u="sng" dirty="0">
                <a:solidFill>
                  <a:schemeClr val="bg1"/>
                </a:solidFill>
                <a:ea typeface="+mn-lt"/>
                <a:cs typeface="+mn-lt"/>
              </a:rPr>
              <a:t>Result 1 : </a:t>
            </a:r>
            <a:r>
              <a:rPr lang="en-US" sz="2000" dirty="0">
                <a:solidFill>
                  <a:schemeClr val="bg1"/>
                </a:solidFill>
                <a:ea typeface="+mn-lt"/>
                <a:cs typeface="+mn-lt"/>
              </a:rPr>
              <a:t> It is found that the 100 coin flips were distributed as 40 heads and 60 tails. </a:t>
            </a:r>
          </a:p>
          <a:p>
            <a:pPr marL="0" indent="0">
              <a:buNone/>
            </a:pPr>
            <a:r>
              <a:rPr lang="en-US" sz="2000" b="1" u="sng" dirty="0">
                <a:solidFill>
                  <a:schemeClr val="bg1"/>
                </a:solidFill>
                <a:ea typeface="+mn-lt"/>
                <a:cs typeface="+mn-lt"/>
              </a:rPr>
              <a:t>Inference 1 </a:t>
            </a:r>
            <a:r>
              <a:rPr lang="en-US" sz="2000" dirty="0">
                <a:solidFill>
                  <a:schemeClr val="bg1"/>
                </a:solidFill>
                <a:ea typeface="+mn-lt"/>
                <a:cs typeface="+mn-lt"/>
              </a:rPr>
              <a:t>: Since </a:t>
            </a:r>
            <a:r>
              <a:rPr lang="en-US" sz="2000" dirty="0">
                <a:solidFill>
                  <a:schemeClr val="bg1"/>
                </a:solidFill>
                <a:cs typeface="Calibri"/>
              </a:rPr>
              <a:t>α = 0.05, we could have accepted values from (50 - α/2) heads to (50 + α/2) head, </a:t>
            </a:r>
            <a:r>
              <a:rPr lang="en-US" sz="2000" err="1">
                <a:solidFill>
                  <a:schemeClr val="bg1"/>
                </a:solidFill>
                <a:cs typeface="Calibri"/>
              </a:rPr>
              <a:t>ie</a:t>
            </a:r>
            <a:r>
              <a:rPr lang="en-US" sz="2000" dirty="0">
                <a:solidFill>
                  <a:schemeClr val="bg1"/>
                </a:solidFill>
                <a:cs typeface="Calibri"/>
              </a:rPr>
              <a:t>, from 47.5 heads to 52.5 heads. However, our results fall outside this region. </a:t>
            </a:r>
            <a:endParaRPr lang="en-US" sz="2000" dirty="0">
              <a:solidFill>
                <a:schemeClr val="bg1"/>
              </a:solidFill>
              <a:ea typeface="+mn-lt"/>
              <a:cs typeface="+mn-lt"/>
            </a:endParaRPr>
          </a:p>
          <a:p>
            <a:pPr marL="0" indent="0">
              <a:buNone/>
            </a:pPr>
            <a:r>
              <a:rPr lang="en-US" sz="2000" b="1" u="sng" dirty="0">
                <a:solidFill>
                  <a:schemeClr val="bg1"/>
                </a:solidFill>
                <a:ea typeface="+mn-lt"/>
                <a:cs typeface="+mn-lt"/>
              </a:rPr>
              <a:t>Conclusion 1</a:t>
            </a:r>
            <a:r>
              <a:rPr lang="en-US" sz="2000" dirty="0">
                <a:solidFill>
                  <a:schemeClr val="bg1"/>
                </a:solidFill>
                <a:ea typeface="+mn-lt"/>
                <a:cs typeface="+mn-lt"/>
              </a:rPr>
              <a:t> : We reject the Null hypothesis, and accept the alternate hypothesis, </a:t>
            </a:r>
            <a:r>
              <a:rPr lang="en-US" sz="2000" err="1">
                <a:solidFill>
                  <a:schemeClr val="bg1"/>
                </a:solidFill>
                <a:ea typeface="+mn-lt"/>
                <a:cs typeface="+mn-lt"/>
              </a:rPr>
              <a:t>ie</a:t>
            </a:r>
            <a:r>
              <a:rPr lang="en-US" sz="2000">
                <a:solidFill>
                  <a:schemeClr val="bg1"/>
                </a:solidFill>
                <a:ea typeface="+mn-lt"/>
                <a:cs typeface="+mn-lt"/>
              </a:rPr>
              <a:t>, the coin doesn’t have </a:t>
            </a:r>
            <a:r>
              <a:rPr lang="en-US" sz="2000" dirty="0">
                <a:solidFill>
                  <a:schemeClr val="bg1"/>
                </a:solidFill>
                <a:ea typeface="+mn-lt"/>
                <a:cs typeface="+mn-lt"/>
              </a:rPr>
              <a:t>a 50% chance of landing on heads. </a:t>
            </a:r>
          </a:p>
          <a:p>
            <a:pPr marL="0" indent="0">
              <a:buNone/>
            </a:pPr>
            <a:endParaRPr lang="en-US" sz="2000" dirty="0">
              <a:ea typeface="+mn-lt"/>
              <a:cs typeface="+mn-lt"/>
            </a:endParaRPr>
          </a:p>
          <a:p>
            <a:pPr marL="0" indent="0">
              <a:buNone/>
            </a:pPr>
            <a:endParaRPr lang="en-US" sz="2000" b="1" u="sng" dirty="0">
              <a:solidFill>
                <a:schemeClr val="bg1"/>
              </a:solidFill>
              <a:cs typeface="Calibri"/>
            </a:endParaRPr>
          </a:p>
          <a:p>
            <a:pPr marL="0" indent="0">
              <a:buNone/>
            </a:pPr>
            <a:r>
              <a:rPr lang="en-US" sz="2000" b="1" u="sng" dirty="0">
                <a:solidFill>
                  <a:schemeClr val="bg1"/>
                </a:solidFill>
                <a:cs typeface="Calibri"/>
              </a:rPr>
              <a:t>Result 2</a:t>
            </a:r>
            <a:r>
              <a:rPr lang="en-US" sz="2000" dirty="0">
                <a:solidFill>
                  <a:schemeClr val="bg1"/>
                </a:solidFill>
                <a:cs typeface="Calibri"/>
              </a:rPr>
              <a:t> : </a:t>
            </a:r>
            <a:r>
              <a:rPr lang="en-US" sz="2000" dirty="0">
                <a:solidFill>
                  <a:schemeClr val="bg1"/>
                </a:solidFill>
                <a:ea typeface="+mn-lt"/>
                <a:cs typeface="+mn-lt"/>
              </a:rPr>
              <a:t>It is found that the 100 coin flips were distributed as 48 heads and 52 tails. </a:t>
            </a:r>
            <a:endParaRPr lang="en-US" dirty="0">
              <a:solidFill>
                <a:schemeClr val="bg1"/>
              </a:solidFill>
              <a:cs typeface="Calibri" panose="020F0502020204030204"/>
            </a:endParaRPr>
          </a:p>
          <a:p>
            <a:pPr marL="0" indent="0">
              <a:buNone/>
            </a:pPr>
            <a:r>
              <a:rPr lang="en-US" sz="2000" b="1" u="sng" dirty="0">
                <a:solidFill>
                  <a:schemeClr val="bg1"/>
                </a:solidFill>
                <a:cs typeface="Calibri"/>
              </a:rPr>
              <a:t>Inference 2</a:t>
            </a:r>
            <a:r>
              <a:rPr lang="en-US" sz="2000" dirty="0">
                <a:solidFill>
                  <a:schemeClr val="bg1"/>
                </a:solidFill>
                <a:cs typeface="Calibri"/>
              </a:rPr>
              <a:t> : Using the same logic and </a:t>
            </a:r>
            <a:r>
              <a:rPr lang="en-US" sz="2000" dirty="0">
                <a:solidFill>
                  <a:schemeClr val="bg1"/>
                </a:solidFill>
                <a:ea typeface="+mn-lt"/>
                <a:cs typeface="+mn-lt"/>
              </a:rPr>
              <a:t>α value as before, we find that our results lie in the region of acceptance (since 48 &gt; 47.5)</a:t>
            </a:r>
          </a:p>
          <a:p>
            <a:pPr marL="0" indent="0">
              <a:buNone/>
            </a:pPr>
            <a:r>
              <a:rPr lang="en-US" sz="2000" b="1" u="sng" dirty="0">
                <a:solidFill>
                  <a:schemeClr val="bg1"/>
                </a:solidFill>
                <a:cs typeface="Calibri"/>
              </a:rPr>
              <a:t>Conclusion 2</a:t>
            </a:r>
            <a:r>
              <a:rPr lang="en-US" sz="2000" dirty="0">
                <a:solidFill>
                  <a:schemeClr val="bg1"/>
                </a:solidFill>
                <a:cs typeface="Calibri"/>
              </a:rPr>
              <a:t> : </a:t>
            </a:r>
            <a:r>
              <a:rPr lang="en-US" sz="2000">
                <a:solidFill>
                  <a:schemeClr val="bg1"/>
                </a:solidFill>
                <a:ea typeface="+mn-lt"/>
                <a:cs typeface="+mn-lt"/>
              </a:rPr>
              <a:t>We accept the Null hypothesis, ie, the coin has a 50% chance of landing on heads. </a:t>
            </a:r>
          </a:p>
        </p:txBody>
      </p:sp>
    </p:spTree>
    <p:extLst>
      <p:ext uri="{BB962C8B-B14F-4D97-AF65-F5344CB8AC3E}">
        <p14:creationId xmlns:p14="http://schemas.microsoft.com/office/powerpoint/2010/main" val="157063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Hypothesis Testing and  Le Cams Method</vt:lpstr>
      <vt:lpstr>Nomenclature</vt:lpstr>
      <vt:lpstr>How Hypothesis Testing Works</vt:lpstr>
      <vt:lpstr>Null Hypothesis (H0) </vt:lpstr>
      <vt:lpstr>Alternate Hypothesis (HA)</vt:lpstr>
      <vt:lpstr>Significance Level (α)</vt:lpstr>
      <vt:lpstr>General procedure of Hypothesis Testing</vt:lpstr>
      <vt:lpstr>Real-World Example of Hypothesis Testing</vt:lpstr>
      <vt:lpstr>  Real-World Example of Hypothesis Testing  </vt:lpstr>
      <vt:lpstr>Type I and Type II Error </vt:lpstr>
      <vt:lpstr>Hypothesis testing for population mean (critical value approach)</vt:lpstr>
      <vt:lpstr>Hypothesis testing for population  mean (critical value approach)</vt:lpstr>
      <vt:lpstr>Hypothesis testing for population  mean (critical value approach)</vt:lpstr>
      <vt:lpstr>Hypothesis testing for population  mean (critical value approach)</vt:lpstr>
      <vt:lpstr>Hypothesis testing for population  mean (p value approach)</vt:lpstr>
      <vt:lpstr>Hypothesis testing for population  mean (p value approach)</vt:lpstr>
      <vt:lpstr>Binary Hypothesis Testing </vt:lpstr>
      <vt:lpstr>Binary Hypothesis Testing Error  </vt:lpstr>
      <vt:lpstr>Le Cam's </vt:lpstr>
      <vt:lpstr>TV Distance </vt:lpstr>
      <vt:lpstr>Properties of TV Distance </vt:lpstr>
      <vt:lpstr>Multi-class Classification</vt:lpstr>
      <vt:lpstr>Fano's Method</vt:lpstr>
      <vt:lpstr>Fano's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2029</cp:revision>
  <dcterms:created xsi:type="dcterms:W3CDTF">2021-10-28T02:52:16Z</dcterms:created>
  <dcterms:modified xsi:type="dcterms:W3CDTF">2021-11-17T10:38:42Z</dcterms:modified>
</cp:coreProperties>
</file>