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73" r:id="rId7"/>
    <p:sldId id="274" r:id="rId8"/>
    <p:sldId id="270" r:id="rId9"/>
    <p:sldId id="275" r:id="rId10"/>
    <p:sldId id="266" r:id="rId11"/>
    <p:sldId id="276" r:id="rId12"/>
    <p:sldId id="277"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729BE-EF05-4020-ACF8-3033891441C0}" v="1618" dt="2021-11-06T17:28:15.850"/>
    <p1510:client id="{A999B226-24C6-4FDD-9F42-E7C71C4B1281}" v="1294" dt="2021-11-04T03:40:54.283"/>
    <p1510:client id="{E0BECB82-D490-44DC-A517-F1955E363F4B}" v="508" dt="2021-11-04T04:02:46.736"/>
    <p1510:client id="{EEE72A30-0417-441C-9A08-24174936DB97}" v="670" dt="2021-11-04T01:57:51.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42FBBD-29A5-4B30-B523-C91AB0792495}" type="doc">
      <dgm:prSet loTypeId="urn:microsoft.com/office/officeart/2005/8/layout/process2" loCatId="process" qsTypeId="urn:microsoft.com/office/officeart/2005/8/quickstyle/simple3" qsCatId="simple" csTypeId="urn:microsoft.com/office/officeart/2005/8/colors/colorful1" csCatId="colorful" phldr="1"/>
      <dgm:spPr/>
    </dgm:pt>
    <dgm:pt modelId="{4C811EB6-0E18-4ABB-971C-D5D7B2F1AD1F}">
      <dgm:prSet phldrT="[Text]" phldr="0"/>
      <dgm:spPr/>
      <dgm:t>
        <a:bodyPr/>
        <a:lstStyle/>
        <a:p>
          <a:pPr rtl="0"/>
          <a:r>
            <a:rPr lang="en-US"/>
            <a:t>Data collection</a:t>
          </a:r>
        </a:p>
      </dgm:t>
    </dgm:pt>
    <dgm:pt modelId="{050E838B-E97E-46C2-A9CB-F84DB8D0DBD1}" type="parTrans" cxnId="{18CFC187-9D2E-4F54-9C32-B31406B4AA73}">
      <dgm:prSet/>
      <dgm:spPr/>
    </dgm:pt>
    <dgm:pt modelId="{6AC83FF3-5530-442D-9248-E2E61B8EF6A2}" type="sibTrans" cxnId="{18CFC187-9D2E-4F54-9C32-B31406B4AA73}">
      <dgm:prSet/>
      <dgm:spPr/>
      <dgm:t>
        <a:bodyPr/>
        <a:lstStyle/>
        <a:p>
          <a:endParaRPr lang="en-US"/>
        </a:p>
      </dgm:t>
    </dgm:pt>
    <dgm:pt modelId="{990E384F-2020-4D16-AFDE-34B8930F0D2C}">
      <dgm:prSet phldrT="[Text]" phldr="0"/>
      <dgm:spPr/>
      <dgm:t>
        <a:bodyPr/>
        <a:lstStyle/>
        <a:p>
          <a:pPr rtl="0"/>
          <a:r>
            <a:rPr lang="en-US"/>
            <a:t>Feature Extraction and Selection</a:t>
          </a:r>
        </a:p>
      </dgm:t>
    </dgm:pt>
    <dgm:pt modelId="{A8541772-2DFE-448B-AEE0-EC9D371959F2}" type="parTrans" cxnId="{FEDF8B25-06B7-4314-BF00-E1EF3912E26C}">
      <dgm:prSet/>
      <dgm:spPr/>
    </dgm:pt>
    <dgm:pt modelId="{653D2399-D660-4B83-A2B1-474559CE7695}" type="sibTrans" cxnId="{FEDF8B25-06B7-4314-BF00-E1EF3912E26C}">
      <dgm:prSet/>
      <dgm:spPr/>
      <dgm:t>
        <a:bodyPr/>
        <a:lstStyle/>
        <a:p>
          <a:endParaRPr lang="en-US"/>
        </a:p>
      </dgm:t>
    </dgm:pt>
    <dgm:pt modelId="{81C27130-7EC1-4F03-836E-0F52C89A77FB}">
      <dgm:prSet phldrT="[Text]" phldr="0"/>
      <dgm:spPr/>
      <dgm:t>
        <a:bodyPr/>
        <a:lstStyle/>
        <a:p>
          <a:pPr rtl="0"/>
          <a:r>
            <a:rPr lang="en-US"/>
            <a:t>Model training and Testing </a:t>
          </a:r>
        </a:p>
      </dgm:t>
    </dgm:pt>
    <dgm:pt modelId="{ACAA4575-871B-44B2-9905-1CF9CB65E857}" type="parTrans" cxnId="{100E35E1-11E1-4CAC-8A27-B89E80C080C5}">
      <dgm:prSet/>
      <dgm:spPr/>
    </dgm:pt>
    <dgm:pt modelId="{B2846B7E-16CA-469D-B06D-3CF8B7B542FD}" type="sibTrans" cxnId="{100E35E1-11E1-4CAC-8A27-B89E80C080C5}">
      <dgm:prSet/>
      <dgm:spPr/>
      <dgm:t>
        <a:bodyPr/>
        <a:lstStyle/>
        <a:p>
          <a:endParaRPr lang="en-US"/>
        </a:p>
      </dgm:t>
    </dgm:pt>
    <dgm:pt modelId="{F4B16A57-A557-4372-A753-FFD84C53944C}">
      <dgm:prSet phldr="0"/>
      <dgm:spPr/>
      <dgm:t>
        <a:bodyPr/>
        <a:lstStyle/>
        <a:p>
          <a:pPr rtl="0"/>
          <a:r>
            <a:rPr lang="en-US"/>
            <a:t>Accuracy measurement and analysis </a:t>
          </a:r>
        </a:p>
      </dgm:t>
    </dgm:pt>
    <dgm:pt modelId="{6583E12E-C286-455C-BEDC-EBA4FE557804}" type="parTrans" cxnId="{DEC1D748-0074-4159-803E-B60BDE41B7E6}">
      <dgm:prSet/>
      <dgm:spPr/>
    </dgm:pt>
    <dgm:pt modelId="{E726D1D6-745A-4E15-80E0-E5019E95AFEF}" type="sibTrans" cxnId="{DEC1D748-0074-4159-803E-B60BDE41B7E6}">
      <dgm:prSet/>
      <dgm:spPr/>
      <dgm:t>
        <a:bodyPr/>
        <a:lstStyle/>
        <a:p>
          <a:endParaRPr lang="en-US"/>
        </a:p>
      </dgm:t>
    </dgm:pt>
    <dgm:pt modelId="{FCCC7781-B702-48D6-914B-044DEC2F2E4B}" type="pres">
      <dgm:prSet presAssocID="{F442FBBD-29A5-4B30-B523-C91AB0792495}" presName="linearFlow" presStyleCnt="0">
        <dgm:presLayoutVars>
          <dgm:resizeHandles val="exact"/>
        </dgm:presLayoutVars>
      </dgm:prSet>
      <dgm:spPr/>
    </dgm:pt>
    <dgm:pt modelId="{EC3A8257-F3F9-44A3-BFCD-BD53C91152CF}" type="pres">
      <dgm:prSet presAssocID="{4C811EB6-0E18-4ABB-971C-D5D7B2F1AD1F}" presName="node" presStyleLbl="node1" presStyleIdx="0" presStyleCnt="4">
        <dgm:presLayoutVars>
          <dgm:bulletEnabled val="1"/>
        </dgm:presLayoutVars>
      </dgm:prSet>
      <dgm:spPr/>
    </dgm:pt>
    <dgm:pt modelId="{B2DEC0B3-6362-484D-A1D8-44D0FEC34C6E}" type="pres">
      <dgm:prSet presAssocID="{6AC83FF3-5530-442D-9248-E2E61B8EF6A2}" presName="sibTrans" presStyleLbl="sibTrans2D1" presStyleIdx="0" presStyleCnt="3"/>
      <dgm:spPr/>
    </dgm:pt>
    <dgm:pt modelId="{32C154E2-43F4-452A-AAD0-FEE412E0C666}" type="pres">
      <dgm:prSet presAssocID="{6AC83FF3-5530-442D-9248-E2E61B8EF6A2}" presName="connectorText" presStyleLbl="sibTrans2D1" presStyleIdx="0" presStyleCnt="3"/>
      <dgm:spPr/>
    </dgm:pt>
    <dgm:pt modelId="{C201C9D5-A721-491D-BE92-1A0C699CC409}" type="pres">
      <dgm:prSet presAssocID="{990E384F-2020-4D16-AFDE-34B8930F0D2C}" presName="node" presStyleLbl="node1" presStyleIdx="1" presStyleCnt="4">
        <dgm:presLayoutVars>
          <dgm:bulletEnabled val="1"/>
        </dgm:presLayoutVars>
      </dgm:prSet>
      <dgm:spPr/>
    </dgm:pt>
    <dgm:pt modelId="{6ECEB06C-588B-4A2D-BCE1-C8856440859C}" type="pres">
      <dgm:prSet presAssocID="{653D2399-D660-4B83-A2B1-474559CE7695}" presName="sibTrans" presStyleLbl="sibTrans2D1" presStyleIdx="1" presStyleCnt="3"/>
      <dgm:spPr/>
    </dgm:pt>
    <dgm:pt modelId="{560E0AD6-960A-41A8-A357-E07EBD89C466}" type="pres">
      <dgm:prSet presAssocID="{653D2399-D660-4B83-A2B1-474559CE7695}" presName="connectorText" presStyleLbl="sibTrans2D1" presStyleIdx="1" presStyleCnt="3"/>
      <dgm:spPr/>
    </dgm:pt>
    <dgm:pt modelId="{CA443832-CB07-481F-A29A-0AB2AE9A42B8}" type="pres">
      <dgm:prSet presAssocID="{81C27130-7EC1-4F03-836E-0F52C89A77FB}" presName="node" presStyleLbl="node1" presStyleIdx="2" presStyleCnt="4">
        <dgm:presLayoutVars>
          <dgm:bulletEnabled val="1"/>
        </dgm:presLayoutVars>
      </dgm:prSet>
      <dgm:spPr/>
    </dgm:pt>
    <dgm:pt modelId="{E8F85143-B1DD-4BA5-8844-B14325C6E970}" type="pres">
      <dgm:prSet presAssocID="{B2846B7E-16CA-469D-B06D-3CF8B7B542FD}" presName="sibTrans" presStyleLbl="sibTrans2D1" presStyleIdx="2" presStyleCnt="3"/>
      <dgm:spPr/>
    </dgm:pt>
    <dgm:pt modelId="{1897BD54-51F7-44FF-800F-EC50FEA56670}" type="pres">
      <dgm:prSet presAssocID="{B2846B7E-16CA-469D-B06D-3CF8B7B542FD}" presName="connectorText" presStyleLbl="sibTrans2D1" presStyleIdx="2" presStyleCnt="3"/>
      <dgm:spPr/>
    </dgm:pt>
    <dgm:pt modelId="{53585BE0-5815-433D-ABDE-6DBD2FA8915A}" type="pres">
      <dgm:prSet presAssocID="{F4B16A57-A557-4372-A753-FFD84C53944C}" presName="node" presStyleLbl="node1" presStyleIdx="3" presStyleCnt="4">
        <dgm:presLayoutVars>
          <dgm:bulletEnabled val="1"/>
        </dgm:presLayoutVars>
      </dgm:prSet>
      <dgm:spPr/>
    </dgm:pt>
  </dgm:ptLst>
  <dgm:cxnLst>
    <dgm:cxn modelId="{9D41A21B-9F11-4905-86E2-F984B19CDA22}" type="presOf" srcId="{653D2399-D660-4B83-A2B1-474559CE7695}" destId="{560E0AD6-960A-41A8-A357-E07EBD89C466}" srcOrd="1" destOrd="0" presId="urn:microsoft.com/office/officeart/2005/8/layout/process2"/>
    <dgm:cxn modelId="{FEDF8B25-06B7-4314-BF00-E1EF3912E26C}" srcId="{F442FBBD-29A5-4B30-B523-C91AB0792495}" destId="{990E384F-2020-4D16-AFDE-34B8930F0D2C}" srcOrd="1" destOrd="0" parTransId="{A8541772-2DFE-448B-AEE0-EC9D371959F2}" sibTransId="{653D2399-D660-4B83-A2B1-474559CE7695}"/>
    <dgm:cxn modelId="{1849F75E-4B67-4B32-BDF6-9999D1A54786}" type="presOf" srcId="{B2846B7E-16CA-469D-B06D-3CF8B7B542FD}" destId="{E8F85143-B1DD-4BA5-8844-B14325C6E970}" srcOrd="0" destOrd="0" presId="urn:microsoft.com/office/officeart/2005/8/layout/process2"/>
    <dgm:cxn modelId="{A31C9E63-986A-4D2D-B555-01CF62FE813D}" type="presOf" srcId="{6AC83FF3-5530-442D-9248-E2E61B8EF6A2}" destId="{32C154E2-43F4-452A-AAD0-FEE412E0C666}" srcOrd="1" destOrd="0" presId="urn:microsoft.com/office/officeart/2005/8/layout/process2"/>
    <dgm:cxn modelId="{DEC1D748-0074-4159-803E-B60BDE41B7E6}" srcId="{F442FBBD-29A5-4B30-B523-C91AB0792495}" destId="{F4B16A57-A557-4372-A753-FFD84C53944C}" srcOrd="3" destOrd="0" parTransId="{6583E12E-C286-455C-BEDC-EBA4FE557804}" sibTransId="{E726D1D6-745A-4E15-80E0-E5019E95AFEF}"/>
    <dgm:cxn modelId="{08197A53-7CF5-48D3-A8D8-C1E6EE9CD242}" type="presOf" srcId="{990E384F-2020-4D16-AFDE-34B8930F0D2C}" destId="{C201C9D5-A721-491D-BE92-1A0C699CC409}" srcOrd="0" destOrd="0" presId="urn:microsoft.com/office/officeart/2005/8/layout/process2"/>
    <dgm:cxn modelId="{18CFC187-9D2E-4F54-9C32-B31406B4AA73}" srcId="{F442FBBD-29A5-4B30-B523-C91AB0792495}" destId="{4C811EB6-0E18-4ABB-971C-D5D7B2F1AD1F}" srcOrd="0" destOrd="0" parTransId="{050E838B-E97E-46C2-A9CB-F84DB8D0DBD1}" sibTransId="{6AC83FF3-5530-442D-9248-E2E61B8EF6A2}"/>
    <dgm:cxn modelId="{26F91789-4FEC-4D13-BBC3-66B3BAA29312}" type="presOf" srcId="{81C27130-7EC1-4F03-836E-0F52C89A77FB}" destId="{CA443832-CB07-481F-A29A-0AB2AE9A42B8}" srcOrd="0" destOrd="0" presId="urn:microsoft.com/office/officeart/2005/8/layout/process2"/>
    <dgm:cxn modelId="{77A44A8B-78D9-4720-B39E-6889626E4E10}" type="presOf" srcId="{6AC83FF3-5530-442D-9248-E2E61B8EF6A2}" destId="{B2DEC0B3-6362-484D-A1D8-44D0FEC34C6E}" srcOrd="0" destOrd="0" presId="urn:microsoft.com/office/officeart/2005/8/layout/process2"/>
    <dgm:cxn modelId="{11042D97-DE7D-4CE6-8F4A-8973D52E38B0}" type="presOf" srcId="{F4B16A57-A557-4372-A753-FFD84C53944C}" destId="{53585BE0-5815-433D-ABDE-6DBD2FA8915A}" srcOrd="0" destOrd="0" presId="urn:microsoft.com/office/officeart/2005/8/layout/process2"/>
    <dgm:cxn modelId="{AC3FE9AB-6477-42D9-972B-AF6D27241BF5}" type="presOf" srcId="{653D2399-D660-4B83-A2B1-474559CE7695}" destId="{6ECEB06C-588B-4A2D-BCE1-C8856440859C}" srcOrd="0" destOrd="0" presId="urn:microsoft.com/office/officeart/2005/8/layout/process2"/>
    <dgm:cxn modelId="{F8F169CC-9104-4ED7-A31C-B4B34E604A5B}" type="presOf" srcId="{F442FBBD-29A5-4B30-B523-C91AB0792495}" destId="{FCCC7781-B702-48D6-914B-044DEC2F2E4B}" srcOrd="0" destOrd="0" presId="urn:microsoft.com/office/officeart/2005/8/layout/process2"/>
    <dgm:cxn modelId="{100E35E1-11E1-4CAC-8A27-B89E80C080C5}" srcId="{F442FBBD-29A5-4B30-B523-C91AB0792495}" destId="{81C27130-7EC1-4F03-836E-0F52C89A77FB}" srcOrd="2" destOrd="0" parTransId="{ACAA4575-871B-44B2-9905-1CF9CB65E857}" sibTransId="{B2846B7E-16CA-469D-B06D-3CF8B7B542FD}"/>
    <dgm:cxn modelId="{DF575CF0-9FD3-4D2F-B1EB-48AC25E02BB1}" type="presOf" srcId="{4C811EB6-0E18-4ABB-971C-D5D7B2F1AD1F}" destId="{EC3A8257-F3F9-44A3-BFCD-BD53C91152CF}" srcOrd="0" destOrd="0" presId="urn:microsoft.com/office/officeart/2005/8/layout/process2"/>
    <dgm:cxn modelId="{E0734CF2-9592-4373-8222-13635C057437}" type="presOf" srcId="{B2846B7E-16CA-469D-B06D-3CF8B7B542FD}" destId="{1897BD54-51F7-44FF-800F-EC50FEA56670}" srcOrd="1" destOrd="0" presId="urn:microsoft.com/office/officeart/2005/8/layout/process2"/>
    <dgm:cxn modelId="{67FE6A80-AAA1-4527-A9C7-D8225FB9332C}" type="presParOf" srcId="{FCCC7781-B702-48D6-914B-044DEC2F2E4B}" destId="{EC3A8257-F3F9-44A3-BFCD-BD53C91152CF}" srcOrd="0" destOrd="0" presId="urn:microsoft.com/office/officeart/2005/8/layout/process2"/>
    <dgm:cxn modelId="{625482FE-C639-442A-A913-A123B7D42658}" type="presParOf" srcId="{FCCC7781-B702-48D6-914B-044DEC2F2E4B}" destId="{B2DEC0B3-6362-484D-A1D8-44D0FEC34C6E}" srcOrd="1" destOrd="0" presId="urn:microsoft.com/office/officeart/2005/8/layout/process2"/>
    <dgm:cxn modelId="{289BD16E-6047-4FC7-89CC-1A7EC23D7295}" type="presParOf" srcId="{B2DEC0B3-6362-484D-A1D8-44D0FEC34C6E}" destId="{32C154E2-43F4-452A-AAD0-FEE412E0C666}" srcOrd="0" destOrd="0" presId="urn:microsoft.com/office/officeart/2005/8/layout/process2"/>
    <dgm:cxn modelId="{D7AB9300-885E-463F-9E9C-15C4C5B49D5C}" type="presParOf" srcId="{FCCC7781-B702-48D6-914B-044DEC2F2E4B}" destId="{C201C9D5-A721-491D-BE92-1A0C699CC409}" srcOrd="2" destOrd="0" presId="urn:microsoft.com/office/officeart/2005/8/layout/process2"/>
    <dgm:cxn modelId="{A359148D-464D-4C2F-8FCB-A7A6F904F815}" type="presParOf" srcId="{FCCC7781-B702-48D6-914B-044DEC2F2E4B}" destId="{6ECEB06C-588B-4A2D-BCE1-C8856440859C}" srcOrd="3" destOrd="0" presId="urn:microsoft.com/office/officeart/2005/8/layout/process2"/>
    <dgm:cxn modelId="{4D95C746-11B4-487D-AA32-8D7D9DAAA9E1}" type="presParOf" srcId="{6ECEB06C-588B-4A2D-BCE1-C8856440859C}" destId="{560E0AD6-960A-41A8-A357-E07EBD89C466}" srcOrd="0" destOrd="0" presId="urn:microsoft.com/office/officeart/2005/8/layout/process2"/>
    <dgm:cxn modelId="{710CBB9C-0AEF-40D7-A66E-16AF0A880092}" type="presParOf" srcId="{FCCC7781-B702-48D6-914B-044DEC2F2E4B}" destId="{CA443832-CB07-481F-A29A-0AB2AE9A42B8}" srcOrd="4" destOrd="0" presId="urn:microsoft.com/office/officeart/2005/8/layout/process2"/>
    <dgm:cxn modelId="{F3DF72D4-5D39-41C7-B42F-B3D79DD778CD}" type="presParOf" srcId="{FCCC7781-B702-48D6-914B-044DEC2F2E4B}" destId="{E8F85143-B1DD-4BA5-8844-B14325C6E970}" srcOrd="5" destOrd="0" presId="urn:microsoft.com/office/officeart/2005/8/layout/process2"/>
    <dgm:cxn modelId="{B1E22C14-EDE4-4451-A95E-43331C1381A6}" type="presParOf" srcId="{E8F85143-B1DD-4BA5-8844-B14325C6E970}" destId="{1897BD54-51F7-44FF-800F-EC50FEA56670}" srcOrd="0" destOrd="0" presId="urn:microsoft.com/office/officeart/2005/8/layout/process2"/>
    <dgm:cxn modelId="{343E77B8-DD3A-4847-84A9-604E054088EC}" type="presParOf" srcId="{FCCC7781-B702-48D6-914B-044DEC2F2E4B}" destId="{53585BE0-5815-433D-ABDE-6DBD2FA8915A}"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A8257-F3F9-44A3-BFCD-BD53C91152CF}">
      <dsp:nvSpPr>
        <dsp:cNvPr id="0" name=""/>
        <dsp:cNvSpPr/>
      </dsp:nvSpPr>
      <dsp:spPr>
        <a:xfrm>
          <a:off x="2022211" y="2116"/>
          <a:ext cx="2371427" cy="787399"/>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Data collection</a:t>
          </a:r>
        </a:p>
      </dsp:txBody>
      <dsp:txXfrm>
        <a:off x="2045273" y="25178"/>
        <a:ext cx="2325303" cy="741275"/>
      </dsp:txXfrm>
    </dsp:sp>
    <dsp:sp modelId="{B2DEC0B3-6362-484D-A1D8-44D0FEC34C6E}">
      <dsp:nvSpPr>
        <dsp:cNvPr id="0" name=""/>
        <dsp:cNvSpPr/>
      </dsp:nvSpPr>
      <dsp:spPr>
        <a:xfrm rot="5400000">
          <a:off x="3060288" y="809201"/>
          <a:ext cx="295274" cy="354329"/>
        </a:xfrm>
        <a:prstGeom prst="rightArrow">
          <a:avLst>
            <a:gd name="adj1" fmla="val 6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01627" y="838728"/>
        <a:ext cx="212597" cy="206692"/>
      </dsp:txXfrm>
    </dsp:sp>
    <dsp:sp modelId="{C201C9D5-A721-491D-BE92-1A0C699CC409}">
      <dsp:nvSpPr>
        <dsp:cNvPr id="0" name=""/>
        <dsp:cNvSpPr/>
      </dsp:nvSpPr>
      <dsp:spPr>
        <a:xfrm>
          <a:off x="2022211" y="1183216"/>
          <a:ext cx="2371427" cy="787399"/>
        </a:xfrm>
        <a:prstGeom prst="roundRect">
          <a:avLst>
            <a:gd name="adj" fmla="val 1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Feature Extraction and Selection</a:t>
          </a:r>
        </a:p>
      </dsp:txBody>
      <dsp:txXfrm>
        <a:off x="2045273" y="1206278"/>
        <a:ext cx="2325303" cy="741275"/>
      </dsp:txXfrm>
    </dsp:sp>
    <dsp:sp modelId="{6ECEB06C-588B-4A2D-BCE1-C8856440859C}">
      <dsp:nvSpPr>
        <dsp:cNvPr id="0" name=""/>
        <dsp:cNvSpPr/>
      </dsp:nvSpPr>
      <dsp:spPr>
        <a:xfrm rot="5400000">
          <a:off x="3060288" y="1990301"/>
          <a:ext cx="295274" cy="354329"/>
        </a:xfrm>
        <a:prstGeom prst="rightArrow">
          <a:avLst>
            <a:gd name="adj1" fmla="val 60000"/>
            <a:gd name="adj2" fmla="val 50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01627" y="2019828"/>
        <a:ext cx="212597" cy="206692"/>
      </dsp:txXfrm>
    </dsp:sp>
    <dsp:sp modelId="{CA443832-CB07-481F-A29A-0AB2AE9A42B8}">
      <dsp:nvSpPr>
        <dsp:cNvPr id="0" name=""/>
        <dsp:cNvSpPr/>
      </dsp:nvSpPr>
      <dsp:spPr>
        <a:xfrm>
          <a:off x="2022211" y="2364316"/>
          <a:ext cx="2371427" cy="787399"/>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Model training and Testing </a:t>
          </a:r>
        </a:p>
      </dsp:txBody>
      <dsp:txXfrm>
        <a:off x="2045273" y="2387378"/>
        <a:ext cx="2325303" cy="741275"/>
      </dsp:txXfrm>
    </dsp:sp>
    <dsp:sp modelId="{E8F85143-B1DD-4BA5-8844-B14325C6E970}">
      <dsp:nvSpPr>
        <dsp:cNvPr id="0" name=""/>
        <dsp:cNvSpPr/>
      </dsp:nvSpPr>
      <dsp:spPr>
        <a:xfrm rot="5400000">
          <a:off x="3060288" y="3171401"/>
          <a:ext cx="295274" cy="354329"/>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101627" y="3200928"/>
        <a:ext cx="212597" cy="206692"/>
      </dsp:txXfrm>
    </dsp:sp>
    <dsp:sp modelId="{53585BE0-5815-433D-ABDE-6DBD2FA8915A}">
      <dsp:nvSpPr>
        <dsp:cNvPr id="0" name=""/>
        <dsp:cNvSpPr/>
      </dsp:nvSpPr>
      <dsp:spPr>
        <a:xfrm>
          <a:off x="2022211" y="3545416"/>
          <a:ext cx="2371427" cy="787399"/>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Accuracy measurement and analysis </a:t>
          </a:r>
        </a:p>
      </dsp:txBody>
      <dsp:txXfrm>
        <a:off x="2045273" y="3568478"/>
        <a:ext cx="2325303" cy="741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1EAE182-30D3-4EB5-9F71-72199296AF42}"/>
              </a:ext>
            </a:extLst>
          </p:cNvPr>
          <p:cNvPicPr>
            <a:picLocks noChangeAspect="1"/>
          </p:cNvPicPr>
          <p:nvPr/>
        </p:nvPicPr>
        <p:blipFill>
          <a:blip r:embed="rId2"/>
          <a:stretch>
            <a:fillRect/>
          </a:stretch>
        </p:blipFill>
        <p:spPr>
          <a:xfrm>
            <a:off x="274794" y="2256790"/>
            <a:ext cx="6189016" cy="2896991"/>
          </a:xfrm>
          <a:prstGeom prst="rect">
            <a:avLst/>
          </a:prstGeom>
        </p:spPr>
      </p:pic>
      <p:sp>
        <p:nvSpPr>
          <p:cNvPr id="6" name="TextBox 5">
            <a:extLst>
              <a:ext uri="{FF2B5EF4-FFF2-40B4-BE49-F238E27FC236}">
                <a16:creationId xmlns:a16="http://schemas.microsoft.com/office/drawing/2014/main" id="{F508BC63-0D30-4ACD-B2C5-98F4DC9F36EA}"/>
              </a:ext>
            </a:extLst>
          </p:cNvPr>
          <p:cNvSpPr txBox="1"/>
          <p:nvPr/>
        </p:nvSpPr>
        <p:spPr>
          <a:xfrm>
            <a:off x="4214049" y="6316603"/>
            <a:ext cx="52937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Indian Institute of Technology, Kharagpur</a:t>
            </a:r>
            <a:endParaRPr lang="en-US">
              <a:solidFill>
                <a:schemeClr val="bg1"/>
              </a:solidFill>
              <a:cs typeface="Calibri"/>
            </a:endParaRPr>
          </a:p>
        </p:txBody>
      </p:sp>
      <p:sp>
        <p:nvSpPr>
          <p:cNvPr id="7" name="TextBox 6">
            <a:extLst>
              <a:ext uri="{FF2B5EF4-FFF2-40B4-BE49-F238E27FC236}">
                <a16:creationId xmlns:a16="http://schemas.microsoft.com/office/drawing/2014/main" id="{34BEC7BE-B89E-4138-82EC-32A042F01D2C}"/>
              </a:ext>
            </a:extLst>
          </p:cNvPr>
          <p:cNvSpPr txBox="1"/>
          <p:nvPr/>
        </p:nvSpPr>
        <p:spPr>
          <a:xfrm>
            <a:off x="3660775" y="422275"/>
            <a:ext cx="488103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solidFill>
                  <a:schemeClr val="accent2"/>
                </a:solidFill>
              </a:rPr>
              <a:t>Machine Intelligence and Expert Systems</a:t>
            </a:r>
            <a:endParaRPr lang="en-US" sz="3200">
              <a:solidFill>
                <a:schemeClr val="accent2"/>
              </a:solidFill>
              <a:cs typeface="Calibri"/>
            </a:endParaRPr>
          </a:p>
        </p:txBody>
      </p:sp>
      <p:sp>
        <p:nvSpPr>
          <p:cNvPr id="8" name="TextBox 7">
            <a:extLst>
              <a:ext uri="{FF2B5EF4-FFF2-40B4-BE49-F238E27FC236}">
                <a16:creationId xmlns:a16="http://schemas.microsoft.com/office/drawing/2014/main" id="{54258453-7434-444E-9D5B-F4E0290CA7FD}"/>
              </a:ext>
            </a:extLst>
          </p:cNvPr>
          <p:cNvSpPr txBox="1"/>
          <p:nvPr/>
        </p:nvSpPr>
        <p:spPr>
          <a:xfrm>
            <a:off x="4544482" y="1496483"/>
            <a:ext cx="346286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FF0000"/>
                </a:solidFill>
              </a:rPr>
              <a:t>Term Project Presentation </a:t>
            </a:r>
            <a:endParaRPr lang="en-US" sz="2200">
              <a:solidFill>
                <a:srgbClr val="FF0000"/>
              </a:solidFill>
              <a:cs typeface="Calibri"/>
            </a:endParaRPr>
          </a:p>
        </p:txBody>
      </p:sp>
      <p:sp>
        <p:nvSpPr>
          <p:cNvPr id="9" name="TextBox 8">
            <a:extLst>
              <a:ext uri="{FF2B5EF4-FFF2-40B4-BE49-F238E27FC236}">
                <a16:creationId xmlns:a16="http://schemas.microsoft.com/office/drawing/2014/main" id="{B0CA44E7-B59A-44CE-86DB-5A2DD131DA54}"/>
              </a:ext>
            </a:extLst>
          </p:cNvPr>
          <p:cNvSpPr txBox="1"/>
          <p:nvPr/>
        </p:nvSpPr>
        <p:spPr>
          <a:xfrm>
            <a:off x="6920442" y="2115608"/>
            <a:ext cx="4732866"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400">
                <a:solidFill>
                  <a:schemeClr val="bg1"/>
                </a:solidFill>
              </a:rPr>
              <a:t>Biometric Authentication using mood data of Mouse Dynamics (k-NN Classifier)</a:t>
            </a:r>
            <a:endParaRPr lang="en-US" sz="3400">
              <a:solidFill>
                <a:schemeClr val="bg1"/>
              </a:solidFill>
              <a:cs typeface="Calibri"/>
            </a:endParaRPr>
          </a:p>
        </p:txBody>
      </p:sp>
      <p:sp>
        <p:nvSpPr>
          <p:cNvPr id="10" name="TextBox 9">
            <a:extLst>
              <a:ext uri="{FF2B5EF4-FFF2-40B4-BE49-F238E27FC236}">
                <a16:creationId xmlns:a16="http://schemas.microsoft.com/office/drawing/2014/main" id="{D5112F56-1F77-4383-901C-8029289296F9}"/>
              </a:ext>
            </a:extLst>
          </p:cNvPr>
          <p:cNvSpPr txBox="1"/>
          <p:nvPr/>
        </p:nvSpPr>
        <p:spPr>
          <a:xfrm>
            <a:off x="6788151" y="4809067"/>
            <a:ext cx="5219700" cy="14879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chemeClr val="bg1"/>
                </a:solidFill>
                <a:ea typeface="+mn-lt"/>
                <a:cs typeface="+mn-lt"/>
              </a:rPr>
              <a:t>Tirumala Durga Aravind Kumar </a:t>
            </a:r>
            <a:r>
              <a:rPr lang="en-US" err="1">
                <a:solidFill>
                  <a:schemeClr val="bg1"/>
                </a:solidFill>
                <a:ea typeface="+mn-lt"/>
                <a:cs typeface="+mn-lt"/>
              </a:rPr>
              <a:t>Dangeti</a:t>
            </a:r>
            <a:r>
              <a:rPr lang="en-US">
                <a:solidFill>
                  <a:schemeClr val="bg1"/>
                </a:solidFill>
                <a:ea typeface="+mn-lt"/>
                <a:cs typeface="+mn-lt"/>
              </a:rPr>
              <a:t> (21EC65R03)</a:t>
            </a:r>
            <a:endParaRPr lang="en-US" err="1">
              <a:solidFill>
                <a:schemeClr val="bg1"/>
              </a:solidFill>
              <a:cs typeface="Calibri"/>
            </a:endParaRPr>
          </a:p>
          <a:p>
            <a:pPr algn="r"/>
            <a:r>
              <a:rPr lang="en-US" err="1">
                <a:solidFill>
                  <a:schemeClr val="bg1"/>
                </a:solidFill>
                <a:ea typeface="+mn-lt"/>
                <a:cs typeface="+mn-lt"/>
              </a:rPr>
              <a:t>Apratim</a:t>
            </a:r>
            <a:r>
              <a:rPr lang="en-US">
                <a:solidFill>
                  <a:schemeClr val="bg1"/>
                </a:solidFill>
                <a:ea typeface="+mn-lt"/>
                <a:cs typeface="+mn-lt"/>
              </a:rPr>
              <a:t> Sen (18CH10009)</a:t>
            </a:r>
            <a:endParaRPr lang="en-US">
              <a:solidFill>
                <a:schemeClr val="bg1"/>
              </a:solidFill>
              <a:cs typeface="Calibri"/>
            </a:endParaRPr>
          </a:p>
          <a:p>
            <a:pPr algn="r"/>
            <a:r>
              <a:rPr lang="en-US">
                <a:solidFill>
                  <a:schemeClr val="bg1"/>
                </a:solidFill>
                <a:ea typeface="+mn-lt"/>
                <a:cs typeface="+mn-lt"/>
              </a:rPr>
              <a:t>Astitva Sharma (18EC10005)</a:t>
            </a:r>
            <a:endParaRPr lang="en-US">
              <a:solidFill>
                <a:schemeClr val="bg1"/>
              </a:solidFill>
              <a:cs typeface="Calibri"/>
            </a:endParaRPr>
          </a:p>
          <a:p>
            <a:pPr algn="r"/>
            <a:r>
              <a:rPr lang="en-US" err="1">
                <a:solidFill>
                  <a:schemeClr val="bg1"/>
                </a:solidFill>
                <a:ea typeface="+mn-lt"/>
                <a:cs typeface="+mn-lt"/>
              </a:rPr>
              <a:t>Sarvottam</a:t>
            </a:r>
            <a:r>
              <a:rPr lang="en-US">
                <a:solidFill>
                  <a:schemeClr val="bg1"/>
                </a:solidFill>
                <a:ea typeface="+mn-lt"/>
                <a:cs typeface="+mn-lt"/>
              </a:rPr>
              <a:t> Kumar Modi (18CH10073)</a:t>
            </a:r>
            <a:endParaRPr lang="en-US">
              <a:solidFill>
                <a:schemeClr val="bg1"/>
              </a:solidFill>
              <a:cs typeface="Calibri"/>
            </a:endParaRPr>
          </a:p>
          <a:p>
            <a:pPr algn="r"/>
            <a:r>
              <a:rPr lang="en-US">
                <a:solidFill>
                  <a:schemeClr val="bg1"/>
                </a:solidFill>
                <a:ea typeface="+mn-lt"/>
                <a:cs typeface="+mn-lt"/>
              </a:rPr>
              <a:t>Joel Antony Thomas (17EC10023)</a:t>
            </a:r>
            <a:endParaRPr lang="en-US">
              <a:solidFill>
                <a:schemeClr val="bg1"/>
              </a:solidFill>
              <a:cs typeface="Calibri"/>
            </a:endParaRPr>
          </a:p>
        </p:txBody>
      </p:sp>
      <p:sp>
        <p:nvSpPr>
          <p:cNvPr id="11" name="TextBox 10">
            <a:extLst>
              <a:ext uri="{FF2B5EF4-FFF2-40B4-BE49-F238E27FC236}">
                <a16:creationId xmlns:a16="http://schemas.microsoft.com/office/drawing/2014/main" id="{3B2F0A54-2A9A-484E-B19A-67987ED6F949}"/>
              </a:ext>
            </a:extLst>
          </p:cNvPr>
          <p:cNvSpPr txBox="1"/>
          <p:nvPr/>
        </p:nvSpPr>
        <p:spPr>
          <a:xfrm>
            <a:off x="10010775" y="447569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Group 15 Members </a:t>
            </a:r>
            <a:endParaRPr lang="en-US">
              <a:solidFill>
                <a:schemeClr val="bg1"/>
              </a:solidFill>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36480" y="3092803"/>
            <a:ext cx="3589867"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FF0000"/>
                </a:solidFill>
                <a:latin typeface="Arial Black"/>
              </a:rPr>
              <a:t>K-NN Classifier</a:t>
            </a:r>
            <a:endParaRPr lang="en-US" dirty="0">
              <a:solidFill>
                <a:srgbClr val="FF0000"/>
              </a:solidFill>
              <a:cs typeface="Calibri"/>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4"/>
          </a:lnRef>
          <a:fillRef idx="0">
            <a:schemeClr val="accent4"/>
          </a:fillRef>
          <a:effectRef idx="2">
            <a:schemeClr val="accent4"/>
          </a:effectRef>
          <a:fontRef idx="minor">
            <a:schemeClr val="tx1"/>
          </a:fontRef>
        </p:style>
      </p:cxnSp>
      <p:sp>
        <p:nvSpPr>
          <p:cNvPr id="2" name="TextBox 1">
            <a:extLst>
              <a:ext uri="{FF2B5EF4-FFF2-40B4-BE49-F238E27FC236}">
                <a16:creationId xmlns:a16="http://schemas.microsoft.com/office/drawing/2014/main" id="{35731291-9C6C-423B-8664-D5D4AE07470B}"/>
              </a:ext>
            </a:extLst>
          </p:cNvPr>
          <p:cNvSpPr txBox="1"/>
          <p:nvPr/>
        </p:nvSpPr>
        <p:spPr>
          <a:xfrm>
            <a:off x="4451586" y="1168400"/>
            <a:ext cx="7117644"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k-Nearest Neighbour is one of the simplest Machine Learning algorithm based on Supervised Learning technique. k-NN algorithm stores all the available data and classifies a new data point based on the similarity. This means when new data appears, then it can be easily classified into a well suite category by using K- NN algorithm. It stores the dataset and at the time of classification, it performs an action on collected dataset and gives the required output.</a:t>
            </a:r>
            <a:endParaRPr lang="en-US" dirty="0">
              <a:solidFill>
                <a:schemeClr val="bg1"/>
              </a:solidFill>
              <a:cs typeface="Calibri"/>
            </a:endParaRPr>
          </a:p>
          <a:p>
            <a:endParaRPr lang="en-US" dirty="0">
              <a:solidFill>
                <a:schemeClr val="bg1"/>
              </a:solidFill>
              <a:cs typeface="Calibri"/>
            </a:endParaRPr>
          </a:p>
          <a:p>
            <a:r>
              <a:rPr lang="en-US" dirty="0">
                <a:solidFill>
                  <a:schemeClr val="bg1"/>
                </a:solidFill>
                <a:cs typeface="Calibri"/>
              </a:rPr>
              <a:t>Algorithm : </a:t>
            </a:r>
          </a:p>
          <a:p>
            <a:pPr marL="285750" indent="-285750">
              <a:buFont typeface="Arial"/>
              <a:buChar char="•"/>
            </a:pPr>
            <a:endParaRPr lang="en-US" dirty="0">
              <a:solidFill>
                <a:schemeClr val="bg1"/>
              </a:solidFill>
              <a:cs typeface="Calibri"/>
            </a:endParaRPr>
          </a:p>
          <a:p>
            <a:pPr marL="342900" indent="-342900">
              <a:buAutoNum type="arabicPeriod"/>
            </a:pPr>
            <a:r>
              <a:rPr lang="en-US" dirty="0">
                <a:solidFill>
                  <a:schemeClr val="bg1"/>
                </a:solidFill>
                <a:ea typeface="+mn-lt"/>
                <a:cs typeface="+mn-lt"/>
              </a:rPr>
              <a:t>Select the number K of the neighbors (We have taken k=5).</a:t>
            </a:r>
          </a:p>
          <a:p>
            <a:pPr marL="342900" indent="-342900">
              <a:buAutoNum type="arabicPeriod"/>
            </a:pPr>
            <a:r>
              <a:rPr lang="en-US" dirty="0">
                <a:solidFill>
                  <a:schemeClr val="bg1"/>
                </a:solidFill>
                <a:ea typeface="+mn-lt"/>
                <a:cs typeface="+mn-lt"/>
              </a:rPr>
              <a:t>Calculate the Euclidean distance of K number of neighbors</a:t>
            </a:r>
            <a:endParaRPr lang="en-US">
              <a:solidFill>
                <a:schemeClr val="bg1"/>
              </a:solidFill>
              <a:cs typeface="Calibri" panose="020F0502020204030204"/>
            </a:endParaRPr>
          </a:p>
          <a:p>
            <a:pPr marL="342900" indent="-342900">
              <a:buAutoNum type="arabicPeriod"/>
            </a:pPr>
            <a:r>
              <a:rPr lang="en-US" dirty="0">
                <a:solidFill>
                  <a:schemeClr val="bg1"/>
                </a:solidFill>
                <a:ea typeface="+mn-lt"/>
                <a:cs typeface="+mn-lt"/>
              </a:rPr>
              <a:t>Take the K nearest neighbors as per the calculated Euclidean distance.</a:t>
            </a:r>
            <a:endParaRPr lang="en-US">
              <a:solidFill>
                <a:schemeClr val="bg1"/>
              </a:solidFill>
              <a:cs typeface="Calibri"/>
            </a:endParaRPr>
          </a:p>
          <a:p>
            <a:pPr marL="342900" indent="-342900">
              <a:buAutoNum type="arabicPeriod"/>
            </a:pPr>
            <a:r>
              <a:rPr lang="en-US" dirty="0">
                <a:solidFill>
                  <a:schemeClr val="bg1"/>
                </a:solidFill>
                <a:cs typeface="Calibri"/>
              </a:rPr>
              <a:t>Among</a:t>
            </a:r>
            <a:r>
              <a:rPr lang="en-US" dirty="0">
                <a:solidFill>
                  <a:schemeClr val="bg1"/>
                </a:solidFill>
                <a:ea typeface="+mn-lt"/>
                <a:cs typeface="+mn-lt"/>
              </a:rPr>
              <a:t> these k neighbors, count the number of the data points in each category.</a:t>
            </a:r>
          </a:p>
          <a:p>
            <a:pPr marL="342900" indent="-342900">
              <a:buAutoNum type="arabicPeriod"/>
            </a:pPr>
            <a:r>
              <a:rPr lang="en-US" dirty="0">
                <a:solidFill>
                  <a:schemeClr val="bg1"/>
                </a:solidFill>
                <a:ea typeface="+mn-lt"/>
                <a:cs typeface="+mn-lt"/>
              </a:rPr>
              <a:t>Assign the new data points to that category for which the number of the neighbor is maximum.</a:t>
            </a:r>
            <a:endParaRPr lang="en-US" dirty="0">
              <a:solidFill>
                <a:schemeClr val="bg1"/>
              </a:solidFill>
              <a:cs typeface="Calibri"/>
            </a:endParaRPr>
          </a:p>
        </p:txBody>
      </p:sp>
    </p:spTree>
    <p:extLst>
      <p:ext uri="{BB962C8B-B14F-4D97-AF65-F5344CB8AC3E}">
        <p14:creationId xmlns:p14="http://schemas.microsoft.com/office/powerpoint/2010/main" val="265277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74110" y="2838803"/>
            <a:ext cx="349579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00B0F0"/>
                </a:solidFill>
                <a:latin typeface="Arial Black"/>
                <a:ea typeface="+mn-lt"/>
                <a:cs typeface="+mn-lt"/>
              </a:rPr>
              <a:t>Results</a:t>
            </a:r>
            <a:endParaRPr lang="en-US" dirty="0"/>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6"/>
          </a:lnRef>
          <a:fillRef idx="0">
            <a:schemeClr val="accent6"/>
          </a:fillRef>
          <a:effectRef idx="2">
            <a:schemeClr val="accent6"/>
          </a:effectRef>
          <a:fontRef idx="minor">
            <a:schemeClr val="tx1"/>
          </a:fontRef>
        </p:style>
      </p:cxnSp>
      <p:pic>
        <p:nvPicPr>
          <p:cNvPr id="4" name="Picture 4" descr="Text&#10;&#10;Description automatically generated">
            <a:extLst>
              <a:ext uri="{FF2B5EF4-FFF2-40B4-BE49-F238E27FC236}">
                <a16:creationId xmlns:a16="http://schemas.microsoft.com/office/drawing/2014/main" id="{49C7B170-B0BA-4CC3-9B4D-EFD44FB03D0F}"/>
              </a:ext>
            </a:extLst>
          </p:cNvPr>
          <p:cNvPicPr>
            <a:picLocks noChangeAspect="1"/>
          </p:cNvPicPr>
          <p:nvPr/>
        </p:nvPicPr>
        <p:blipFill>
          <a:blip r:embed="rId2"/>
          <a:stretch>
            <a:fillRect/>
          </a:stretch>
        </p:blipFill>
        <p:spPr>
          <a:xfrm>
            <a:off x="4432771" y="805583"/>
            <a:ext cx="7399865" cy="4635352"/>
          </a:xfrm>
          <a:prstGeom prst="rect">
            <a:avLst/>
          </a:prstGeom>
        </p:spPr>
      </p:pic>
    </p:spTree>
    <p:extLst>
      <p:ext uri="{BB962C8B-B14F-4D97-AF65-F5344CB8AC3E}">
        <p14:creationId xmlns:p14="http://schemas.microsoft.com/office/powerpoint/2010/main" val="16656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74110" y="2838803"/>
            <a:ext cx="349579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FFFF00"/>
                </a:solidFill>
                <a:latin typeface="Arial Black"/>
                <a:ea typeface="+mn-lt"/>
                <a:cs typeface="+mn-lt"/>
              </a:rPr>
              <a:t>Analysis </a:t>
            </a:r>
            <a:endParaRPr lang="en-US" dirty="0">
              <a:solidFill>
                <a:srgbClr val="FFFF00"/>
              </a:solidFill>
              <a:cs typeface="Calibri"/>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70CAB262-FA57-4D0E-A8CC-740D0C0C2B39}"/>
              </a:ext>
            </a:extLst>
          </p:cNvPr>
          <p:cNvSpPr txBox="1"/>
          <p:nvPr/>
        </p:nvSpPr>
        <p:spPr>
          <a:xfrm>
            <a:off x="5317067" y="1826918"/>
            <a:ext cx="537727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When we test the k-NN classifier on the collected data (both from our own group, and from Group 16), we get testing accuracies of around 45 – 60%, and a k-fold(k=5) accuracy of around 30%. </a:t>
            </a:r>
          </a:p>
          <a:p>
            <a:endParaRPr lang="en-US" dirty="0">
              <a:solidFill>
                <a:schemeClr val="bg1"/>
              </a:solidFill>
              <a:cs typeface="Calibri"/>
            </a:endParaRPr>
          </a:p>
          <a:p>
            <a:r>
              <a:rPr lang="en-US" dirty="0">
                <a:solidFill>
                  <a:schemeClr val="bg1"/>
                </a:solidFill>
                <a:cs typeface="Calibri"/>
              </a:rPr>
              <a:t>As we change the value of k in the classifier, we are presented with different values for the accuracies, both final and k-fold. </a:t>
            </a:r>
          </a:p>
        </p:txBody>
      </p:sp>
      <p:sp>
        <p:nvSpPr>
          <p:cNvPr id="6" name="TextBox 5">
            <a:extLst>
              <a:ext uri="{FF2B5EF4-FFF2-40B4-BE49-F238E27FC236}">
                <a16:creationId xmlns:a16="http://schemas.microsoft.com/office/drawing/2014/main" id="{80A9DF22-FBBE-4B6E-8218-FB653F5647F4}"/>
              </a:ext>
            </a:extLst>
          </p:cNvPr>
          <p:cNvSpPr txBox="1"/>
          <p:nvPr/>
        </p:nvSpPr>
        <p:spPr>
          <a:xfrm>
            <a:off x="5317067" y="4310474"/>
            <a:ext cx="5377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Why do we get a low accuracy for this classifier? </a:t>
            </a:r>
          </a:p>
        </p:txBody>
      </p:sp>
    </p:spTree>
    <p:extLst>
      <p:ext uri="{BB962C8B-B14F-4D97-AF65-F5344CB8AC3E}">
        <p14:creationId xmlns:p14="http://schemas.microsoft.com/office/powerpoint/2010/main" val="190779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74110" y="2838803"/>
            <a:ext cx="349579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92D050"/>
                </a:solidFill>
                <a:latin typeface="Arial Black"/>
                <a:ea typeface="+mn-lt"/>
                <a:cs typeface="+mn-lt"/>
              </a:rPr>
              <a:t>Factors Affecting Performance</a:t>
            </a:r>
            <a:endParaRPr lang="en-US" sz="2500">
              <a:solidFill>
                <a:srgbClr val="92D050"/>
              </a:solidFill>
              <a:latin typeface="Arial Black"/>
              <a:cs typeface="Calibri"/>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5"/>
          </a:lnRef>
          <a:fillRef idx="0">
            <a:schemeClr val="accent5"/>
          </a:fillRef>
          <a:effectRef idx="2">
            <a:schemeClr val="accent5"/>
          </a:effectRef>
          <a:fontRef idx="minor">
            <a:schemeClr val="tx1"/>
          </a:fontRef>
        </p:style>
      </p:cxnSp>
      <p:sp>
        <p:nvSpPr>
          <p:cNvPr id="2" name="TextBox 1">
            <a:extLst>
              <a:ext uri="{FF2B5EF4-FFF2-40B4-BE49-F238E27FC236}">
                <a16:creationId xmlns:a16="http://schemas.microsoft.com/office/drawing/2014/main" id="{35731291-9C6C-423B-8664-D5D4AE07470B}"/>
              </a:ext>
            </a:extLst>
          </p:cNvPr>
          <p:cNvSpPr txBox="1"/>
          <p:nvPr/>
        </p:nvSpPr>
        <p:spPr>
          <a:xfrm>
            <a:off x="4357512" y="406400"/>
            <a:ext cx="711764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The data collection and the data processing may not be ideal and there are various factors, both human and computer, which could add to the error and the inconsistency of the results.</a:t>
            </a:r>
            <a:endParaRPr lang="en-US">
              <a:solidFill>
                <a:schemeClr val="bg1"/>
              </a:solidFill>
              <a:cs typeface="Calibri"/>
            </a:endParaRPr>
          </a:p>
          <a:p>
            <a:endParaRPr lang="en-US" dirty="0">
              <a:solidFill>
                <a:schemeClr val="bg1"/>
              </a:solidFill>
              <a:ea typeface="+mn-lt"/>
              <a:cs typeface="+mn-lt"/>
            </a:endParaRPr>
          </a:p>
          <a:p>
            <a:r>
              <a:rPr lang="en-US" dirty="0">
                <a:solidFill>
                  <a:schemeClr val="bg1"/>
                </a:solidFill>
                <a:ea typeface="+mn-lt"/>
                <a:cs typeface="+mn-lt"/>
              </a:rPr>
              <a:t>1. Environmental Conditions</a:t>
            </a:r>
          </a:p>
          <a:p>
            <a:r>
              <a:rPr lang="en-US" dirty="0">
                <a:solidFill>
                  <a:schemeClr val="bg1"/>
                </a:solidFill>
                <a:ea typeface="+mn-lt"/>
                <a:cs typeface="+mn-lt"/>
              </a:rPr>
              <a:t>      a. Height of chair</a:t>
            </a:r>
          </a:p>
          <a:p>
            <a:r>
              <a:rPr lang="en-US" dirty="0">
                <a:solidFill>
                  <a:schemeClr val="bg1"/>
                </a:solidFill>
                <a:ea typeface="+mn-lt"/>
                <a:cs typeface="+mn-lt"/>
              </a:rPr>
              <a:t>      b. Distance between mouse and body</a:t>
            </a:r>
          </a:p>
          <a:p>
            <a:r>
              <a:rPr lang="en-US" dirty="0">
                <a:solidFill>
                  <a:schemeClr val="bg1"/>
                </a:solidFill>
                <a:ea typeface="+mn-lt"/>
                <a:cs typeface="+mn-lt"/>
              </a:rPr>
              <a:t>      c. Touchpad vs conventional mouse</a:t>
            </a:r>
          </a:p>
          <a:p>
            <a:endParaRPr lang="en-US" dirty="0">
              <a:solidFill>
                <a:schemeClr val="bg1"/>
              </a:solidFill>
              <a:ea typeface="+mn-lt"/>
              <a:cs typeface="+mn-lt"/>
            </a:endParaRPr>
          </a:p>
          <a:p>
            <a:r>
              <a:rPr lang="en-US" dirty="0">
                <a:solidFill>
                  <a:schemeClr val="bg1"/>
                </a:solidFill>
                <a:ea typeface="+mn-lt"/>
                <a:cs typeface="+mn-lt"/>
              </a:rPr>
              <a:t>2. User conditions</a:t>
            </a:r>
          </a:p>
          <a:p>
            <a:r>
              <a:rPr lang="en-US" dirty="0">
                <a:solidFill>
                  <a:schemeClr val="bg1"/>
                </a:solidFill>
                <a:ea typeface="+mn-lt"/>
                <a:cs typeface="+mn-lt"/>
              </a:rPr>
              <a:t>      a. Mood</a:t>
            </a:r>
          </a:p>
          <a:p>
            <a:r>
              <a:rPr lang="en-US" dirty="0">
                <a:solidFill>
                  <a:schemeClr val="bg1"/>
                </a:solidFill>
                <a:ea typeface="+mn-lt"/>
                <a:cs typeface="+mn-lt"/>
              </a:rPr>
              <a:t>      b. Knowledge &amp; practice of application</a:t>
            </a:r>
          </a:p>
          <a:p>
            <a:r>
              <a:rPr lang="en-US" dirty="0">
                <a:solidFill>
                  <a:schemeClr val="bg1"/>
                </a:solidFill>
                <a:ea typeface="+mn-lt"/>
                <a:cs typeface="+mn-lt"/>
              </a:rPr>
              <a:t>      c. Typing errors</a:t>
            </a:r>
          </a:p>
          <a:p>
            <a:endParaRPr lang="en-US" dirty="0">
              <a:solidFill>
                <a:schemeClr val="bg1"/>
              </a:solidFill>
              <a:ea typeface="+mn-lt"/>
              <a:cs typeface="+mn-lt"/>
            </a:endParaRPr>
          </a:p>
          <a:p>
            <a:r>
              <a:rPr lang="en-US" dirty="0">
                <a:solidFill>
                  <a:schemeClr val="bg1"/>
                </a:solidFill>
                <a:ea typeface="+mn-lt"/>
                <a:cs typeface="+mn-lt"/>
              </a:rPr>
              <a:t>3. GUI/mouse setting</a:t>
            </a:r>
          </a:p>
          <a:p>
            <a:r>
              <a:rPr lang="en-US" dirty="0">
                <a:solidFill>
                  <a:schemeClr val="bg1"/>
                </a:solidFill>
                <a:ea typeface="+mn-lt"/>
                <a:cs typeface="+mn-lt"/>
              </a:rPr>
              <a:t>      a. Screen resolution</a:t>
            </a:r>
          </a:p>
          <a:p>
            <a:r>
              <a:rPr lang="en-US" dirty="0">
                <a:solidFill>
                  <a:schemeClr val="bg1"/>
                </a:solidFill>
                <a:ea typeface="+mn-lt"/>
                <a:cs typeface="+mn-lt"/>
              </a:rPr>
              <a:t>      b. Pointer speed</a:t>
            </a:r>
          </a:p>
          <a:p>
            <a:endParaRPr lang="en-US" dirty="0">
              <a:solidFill>
                <a:schemeClr val="bg1"/>
              </a:solidFill>
              <a:ea typeface="+mn-lt"/>
              <a:cs typeface="+mn-lt"/>
            </a:endParaRPr>
          </a:p>
          <a:p>
            <a:r>
              <a:rPr lang="en-US" dirty="0">
                <a:solidFill>
                  <a:schemeClr val="bg1"/>
                </a:solidFill>
                <a:ea typeface="+mn-lt"/>
                <a:cs typeface="+mn-lt"/>
              </a:rPr>
              <a:t>4. Noise</a:t>
            </a:r>
          </a:p>
          <a:p>
            <a:r>
              <a:rPr lang="en-US" dirty="0">
                <a:solidFill>
                  <a:schemeClr val="bg1"/>
                </a:solidFill>
                <a:ea typeface="+mn-lt"/>
                <a:cs typeface="+mn-lt"/>
              </a:rPr>
              <a:t>      a. Hardware error</a:t>
            </a:r>
          </a:p>
          <a:p>
            <a:r>
              <a:rPr lang="en-US" dirty="0">
                <a:solidFill>
                  <a:schemeClr val="bg1"/>
                </a:solidFill>
                <a:ea typeface="+mn-lt"/>
                <a:cs typeface="+mn-lt"/>
              </a:rPr>
              <a:t>      b. Software error</a:t>
            </a:r>
          </a:p>
        </p:txBody>
      </p:sp>
    </p:spTree>
    <p:extLst>
      <p:ext uri="{BB962C8B-B14F-4D97-AF65-F5344CB8AC3E}">
        <p14:creationId xmlns:p14="http://schemas.microsoft.com/office/powerpoint/2010/main" val="22762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fade">
                                      <p:cBhvr>
                                        <p:cTn id="57" dur="500"/>
                                        <p:tgtEl>
                                          <p:spTgt spid="2">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3" end="13"/>
                                            </p:txEl>
                                          </p:spTgt>
                                        </p:tgtEl>
                                        <p:attrNameLst>
                                          <p:attrName>style.visibility</p:attrName>
                                        </p:attrNameLst>
                                      </p:cBhvr>
                                      <p:to>
                                        <p:strVal val="visible"/>
                                      </p:to>
                                    </p:set>
                                    <p:animEffect transition="in" filter="fade">
                                      <p:cBhvr>
                                        <p:cTn id="62" dur="500"/>
                                        <p:tgtEl>
                                          <p:spTgt spid="2">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xEl>
                                              <p:pRg st="14" end="14"/>
                                            </p:txEl>
                                          </p:spTgt>
                                        </p:tgtEl>
                                        <p:attrNameLst>
                                          <p:attrName>style.visibility</p:attrName>
                                        </p:attrNameLst>
                                      </p:cBhvr>
                                      <p:to>
                                        <p:strVal val="visible"/>
                                      </p:to>
                                    </p:set>
                                    <p:animEffect transition="in" filter="fade">
                                      <p:cBhvr>
                                        <p:cTn id="67" dur="500"/>
                                        <p:tgtEl>
                                          <p:spTgt spid="2">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xEl>
                                              <p:pRg st="16" end="16"/>
                                            </p:txEl>
                                          </p:spTgt>
                                        </p:tgtEl>
                                        <p:attrNameLst>
                                          <p:attrName>style.visibility</p:attrName>
                                        </p:attrNameLst>
                                      </p:cBhvr>
                                      <p:to>
                                        <p:strVal val="visible"/>
                                      </p:to>
                                    </p:set>
                                    <p:animEffect transition="in" filter="fade">
                                      <p:cBhvr>
                                        <p:cTn id="72" dur="500"/>
                                        <p:tgtEl>
                                          <p:spTgt spid="2">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
                                            <p:txEl>
                                              <p:pRg st="17" end="17"/>
                                            </p:txEl>
                                          </p:spTgt>
                                        </p:tgtEl>
                                        <p:attrNameLst>
                                          <p:attrName>style.visibility</p:attrName>
                                        </p:attrNameLst>
                                      </p:cBhvr>
                                      <p:to>
                                        <p:strVal val="visible"/>
                                      </p:to>
                                    </p:set>
                                    <p:animEffect transition="in" filter="fade">
                                      <p:cBhvr>
                                        <p:cTn id="77" dur="500"/>
                                        <p:tgtEl>
                                          <p:spTgt spid="2">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
                                            <p:txEl>
                                              <p:pRg st="18" end="18"/>
                                            </p:txEl>
                                          </p:spTgt>
                                        </p:tgtEl>
                                        <p:attrNameLst>
                                          <p:attrName>style.visibility</p:attrName>
                                        </p:attrNameLst>
                                      </p:cBhvr>
                                      <p:to>
                                        <p:strVal val="visible"/>
                                      </p:to>
                                    </p:set>
                                    <p:animEffect transition="in" filter="fade">
                                      <p:cBhvr>
                                        <p:cTn id="82"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74110" y="2838803"/>
            <a:ext cx="349579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FFFF00"/>
                </a:solidFill>
                <a:latin typeface="Arial Black"/>
                <a:ea typeface="+mn-lt"/>
                <a:cs typeface="+mn-lt"/>
              </a:rPr>
              <a:t>Areas for improvement</a:t>
            </a:r>
            <a:endParaRPr lang="en-US" sz="2500">
              <a:solidFill>
                <a:srgbClr val="FFFF00"/>
              </a:solidFill>
              <a:latin typeface="Arial Black"/>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35731291-9C6C-423B-8664-D5D4AE07470B}"/>
              </a:ext>
            </a:extLst>
          </p:cNvPr>
          <p:cNvSpPr txBox="1"/>
          <p:nvPr/>
        </p:nvSpPr>
        <p:spPr>
          <a:xfrm>
            <a:off x="4338697" y="886178"/>
            <a:ext cx="7540977"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ea typeface="+mn-lt"/>
                <a:cs typeface="+mn-lt"/>
              </a:rPr>
              <a:t>Despite the short-comings faced, both during data acquisition and data processing, there are ways we can, and we could, improve the quality of the final output.</a:t>
            </a:r>
          </a:p>
          <a:p>
            <a:endParaRPr lang="en-US" dirty="0">
              <a:solidFill>
                <a:schemeClr val="bg1"/>
              </a:solidFill>
              <a:ea typeface="+mn-lt"/>
              <a:cs typeface="+mn-lt"/>
            </a:endParaRPr>
          </a:p>
          <a:p>
            <a:r>
              <a:rPr lang="en-US" dirty="0">
                <a:solidFill>
                  <a:schemeClr val="bg1"/>
                </a:solidFill>
                <a:ea typeface="+mn-lt"/>
                <a:cs typeface="+mn-lt"/>
              </a:rPr>
              <a:t>1. Mood analysis</a:t>
            </a:r>
          </a:p>
          <a:p>
            <a:r>
              <a:rPr lang="en-US" dirty="0">
                <a:solidFill>
                  <a:schemeClr val="bg1"/>
                </a:solidFill>
                <a:ea typeface="+mn-lt"/>
                <a:cs typeface="+mn-lt"/>
              </a:rPr>
              <a:t>      a. A separate label for mood could constitute a useful feature</a:t>
            </a:r>
          </a:p>
          <a:p>
            <a:endParaRPr lang="en-US" dirty="0">
              <a:solidFill>
                <a:schemeClr val="bg1"/>
              </a:solidFill>
              <a:ea typeface="+mn-lt"/>
              <a:cs typeface="+mn-lt"/>
            </a:endParaRPr>
          </a:p>
          <a:p>
            <a:r>
              <a:rPr lang="en-US" dirty="0">
                <a:solidFill>
                  <a:schemeClr val="bg1"/>
                </a:solidFill>
                <a:ea typeface="+mn-lt"/>
                <a:cs typeface="+mn-lt"/>
              </a:rPr>
              <a:t>2. Data collection</a:t>
            </a:r>
          </a:p>
          <a:p>
            <a:r>
              <a:rPr lang="en-US" dirty="0">
                <a:solidFill>
                  <a:schemeClr val="bg1"/>
                </a:solidFill>
                <a:ea typeface="+mn-lt"/>
                <a:cs typeface="+mn-lt"/>
              </a:rPr>
              <a:t>      a. More amount of data</a:t>
            </a:r>
          </a:p>
          <a:p>
            <a:r>
              <a:rPr lang="en-US" dirty="0">
                <a:solidFill>
                  <a:schemeClr val="bg1"/>
                </a:solidFill>
                <a:ea typeface="+mn-lt"/>
                <a:cs typeface="+mn-lt"/>
              </a:rPr>
              <a:t>      b. Standard environment</a:t>
            </a:r>
          </a:p>
          <a:p>
            <a:r>
              <a:rPr lang="en-US" dirty="0">
                <a:solidFill>
                  <a:schemeClr val="bg1"/>
                </a:solidFill>
                <a:ea typeface="+mn-lt"/>
                <a:cs typeface="+mn-lt"/>
              </a:rPr>
              <a:t>      c. Standard computer settings</a:t>
            </a:r>
          </a:p>
          <a:p>
            <a:endParaRPr lang="en-US" dirty="0">
              <a:solidFill>
                <a:schemeClr val="bg1"/>
              </a:solidFill>
              <a:ea typeface="+mn-lt"/>
              <a:cs typeface="+mn-lt"/>
            </a:endParaRPr>
          </a:p>
          <a:p>
            <a:r>
              <a:rPr lang="en-US" dirty="0">
                <a:solidFill>
                  <a:schemeClr val="bg1"/>
                </a:solidFill>
                <a:ea typeface="+mn-lt"/>
                <a:cs typeface="+mn-lt"/>
              </a:rPr>
              <a:t>3. Data Preprocessing</a:t>
            </a:r>
          </a:p>
          <a:p>
            <a:r>
              <a:rPr lang="en-US" dirty="0">
                <a:solidFill>
                  <a:schemeClr val="bg1"/>
                </a:solidFill>
                <a:ea typeface="+mn-lt"/>
                <a:cs typeface="+mn-lt"/>
              </a:rPr>
              <a:t>      a. Noise removal, smoothening and error nullification</a:t>
            </a:r>
          </a:p>
          <a:p>
            <a:endParaRPr lang="en-US" dirty="0">
              <a:solidFill>
                <a:schemeClr val="bg1"/>
              </a:solidFill>
              <a:ea typeface="+mn-lt"/>
              <a:cs typeface="+mn-lt"/>
            </a:endParaRPr>
          </a:p>
          <a:p>
            <a:r>
              <a:rPr lang="en-US" dirty="0">
                <a:solidFill>
                  <a:schemeClr val="bg1"/>
                </a:solidFill>
                <a:ea typeface="+mn-lt"/>
                <a:cs typeface="+mn-lt"/>
              </a:rPr>
              <a:t>4. Training</a:t>
            </a:r>
          </a:p>
          <a:p>
            <a:r>
              <a:rPr lang="en-US" dirty="0">
                <a:solidFill>
                  <a:schemeClr val="bg1"/>
                </a:solidFill>
                <a:ea typeface="+mn-lt"/>
                <a:cs typeface="+mn-lt"/>
              </a:rPr>
              <a:t>      a. State-of-the-art classification algorithms</a:t>
            </a:r>
          </a:p>
          <a:p>
            <a:endParaRPr lang="en-US" dirty="0">
              <a:solidFill>
                <a:schemeClr val="bg1"/>
              </a:solidFill>
              <a:ea typeface="+mn-lt"/>
              <a:cs typeface="+mn-lt"/>
            </a:endParaRPr>
          </a:p>
        </p:txBody>
      </p:sp>
    </p:spTree>
    <p:extLst>
      <p:ext uri="{BB962C8B-B14F-4D97-AF65-F5344CB8AC3E}">
        <p14:creationId xmlns:p14="http://schemas.microsoft.com/office/powerpoint/2010/main" val="414736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3" end="13"/>
                                            </p:txEl>
                                          </p:spTgt>
                                        </p:tgtEl>
                                        <p:attrNameLst>
                                          <p:attrName>style.visibility</p:attrName>
                                        </p:attrNameLst>
                                      </p:cBhvr>
                                      <p:to>
                                        <p:strVal val="visible"/>
                                      </p:to>
                                    </p:set>
                                    <p:animEffect transition="in" filter="fade">
                                      <p:cBhvr>
                                        <p:cTn id="57" dur="500"/>
                                        <p:tgtEl>
                                          <p:spTgt spid="2">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4" end="14"/>
                                            </p:txEl>
                                          </p:spTgt>
                                        </p:tgtEl>
                                        <p:attrNameLst>
                                          <p:attrName>style.visibility</p:attrName>
                                        </p:attrNameLst>
                                      </p:cBhvr>
                                      <p:to>
                                        <p:strVal val="visible"/>
                                      </p:to>
                                    </p:set>
                                    <p:animEffect transition="in" filter="fade">
                                      <p:cBhvr>
                                        <p:cTn id="6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95275" y="951442"/>
            <a:ext cx="4119033"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rgbClr val="FF0000"/>
                </a:solidFill>
                <a:latin typeface="Arial Black"/>
              </a:rPr>
              <a:t>Problem Statement</a:t>
            </a:r>
          </a:p>
        </p:txBody>
      </p:sp>
      <p:sp>
        <p:nvSpPr>
          <p:cNvPr id="4" name="TextBox 3">
            <a:extLst>
              <a:ext uri="{FF2B5EF4-FFF2-40B4-BE49-F238E27FC236}">
                <a16:creationId xmlns:a16="http://schemas.microsoft.com/office/drawing/2014/main" id="{3813DC70-1A4F-4C58-AE24-C15690D1A211}"/>
              </a:ext>
            </a:extLst>
          </p:cNvPr>
          <p:cNvSpPr txBox="1"/>
          <p:nvPr/>
        </p:nvSpPr>
        <p:spPr>
          <a:xfrm>
            <a:off x="411691" y="3597274"/>
            <a:ext cx="4002616"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dirty="0">
                <a:solidFill>
                  <a:srgbClr val="FF0000"/>
                </a:solidFill>
                <a:latin typeface="Arial Black"/>
              </a:rPr>
              <a:t>General process</a:t>
            </a:r>
            <a:endParaRPr lang="en-US" sz="2500" dirty="0">
              <a:solidFill>
                <a:srgbClr val="FF0000"/>
              </a:solidFill>
              <a:latin typeface="Arial Black"/>
              <a:cs typeface="Calibri"/>
            </a:endParaRPr>
          </a:p>
        </p:txBody>
      </p:sp>
      <p:sp>
        <p:nvSpPr>
          <p:cNvPr id="12" name="TextBox 11">
            <a:extLst>
              <a:ext uri="{FF2B5EF4-FFF2-40B4-BE49-F238E27FC236}">
                <a16:creationId xmlns:a16="http://schemas.microsoft.com/office/drawing/2014/main" id="{1A944115-A8CB-4D90-803B-F6404223DBEF}"/>
              </a:ext>
            </a:extLst>
          </p:cNvPr>
          <p:cNvSpPr txBox="1"/>
          <p:nvPr/>
        </p:nvSpPr>
        <p:spPr>
          <a:xfrm>
            <a:off x="4406900" y="861483"/>
            <a:ext cx="65637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To</a:t>
            </a:r>
            <a:r>
              <a:rPr lang="en-US">
                <a:solidFill>
                  <a:schemeClr val="bg1"/>
                </a:solidFill>
                <a:ea typeface="+mn-lt"/>
                <a:cs typeface="+mn-lt"/>
              </a:rPr>
              <a:t> create a continuous user authentication system for PCs/laptops to prevent threat against intruder, using biometrics involving mouse dynamics using the k-NN classifier</a:t>
            </a:r>
            <a:endParaRPr lang="en-US">
              <a:solidFill>
                <a:schemeClr val="bg1"/>
              </a:solidFill>
              <a:cs typeface="Calibri"/>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4"/>
          </a:lnRef>
          <a:fillRef idx="0">
            <a:schemeClr val="accent4"/>
          </a:fillRef>
          <a:effectRef idx="2">
            <a:schemeClr val="accent4"/>
          </a:effectRef>
          <a:fontRef idx="minor">
            <a:schemeClr val="tx1"/>
          </a:fontRef>
        </p:style>
      </p:cxnSp>
      <p:sp>
        <p:nvSpPr>
          <p:cNvPr id="20" name="TextBox 19">
            <a:extLst>
              <a:ext uri="{FF2B5EF4-FFF2-40B4-BE49-F238E27FC236}">
                <a16:creationId xmlns:a16="http://schemas.microsoft.com/office/drawing/2014/main" id="{CF3837EE-AEA2-43AF-97F4-48AB59CB4245}"/>
              </a:ext>
            </a:extLst>
          </p:cNvPr>
          <p:cNvSpPr txBox="1"/>
          <p:nvPr/>
        </p:nvSpPr>
        <p:spPr>
          <a:xfrm>
            <a:off x="4406900" y="2851150"/>
            <a:ext cx="723053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rPr>
              <a:t>Acquire</a:t>
            </a:r>
            <a:r>
              <a:rPr lang="en-US">
                <a:solidFill>
                  <a:schemeClr val="bg1"/>
                </a:solidFill>
                <a:ea typeface="+mn-lt"/>
                <a:cs typeface="+mn-lt"/>
              </a:rPr>
              <a:t> data of mouse dynamics. The data collection process involves typing sentences using a virtual keyboard before and after watching a video to capture the different moods of the user and track the mouse movements in these moods </a:t>
            </a:r>
            <a:endParaRPr lang="en-US">
              <a:solidFill>
                <a:schemeClr val="bg1"/>
              </a:solidFill>
              <a:cs typeface="Calibri"/>
            </a:endParaRP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Recognize the user using mouse dynamics. k-NN Classifier is implemented to differentiate between and authenticate the user</a:t>
            </a:r>
            <a:endParaRPr lang="en-US">
              <a:solidFill>
                <a:schemeClr val="bg1"/>
              </a:solidFill>
              <a:cs typeface="Calibri"/>
            </a:endParaRP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Apply five-fold validation to report results. The accuracy of correct authentication of the user by classifier is reported.</a:t>
            </a:r>
            <a:endParaRPr lang="en-US">
              <a:solidFill>
                <a:schemeClr val="bg1"/>
              </a:solidFill>
              <a:cs typeface="Calibri"/>
            </a:endParaRPr>
          </a:p>
        </p:txBody>
      </p:sp>
    </p:spTree>
    <p:extLst>
      <p:ext uri="{BB962C8B-B14F-4D97-AF65-F5344CB8AC3E}">
        <p14:creationId xmlns:p14="http://schemas.microsoft.com/office/powerpoint/2010/main" val="260184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fade">
                                      <p:cBhvr>
                                        <p:cTn id="27" dur="500"/>
                                        <p:tgtEl>
                                          <p:spTgt spid="2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xEl>
                                              <p:pRg st="4" end="4"/>
                                            </p:txEl>
                                          </p:spTgt>
                                        </p:tgtEl>
                                        <p:attrNameLst>
                                          <p:attrName>style.visibility</p:attrName>
                                        </p:attrNameLst>
                                      </p:cBhvr>
                                      <p:to>
                                        <p:strVal val="visible"/>
                                      </p:to>
                                    </p:set>
                                    <p:animEffect transition="in" filter="fade">
                                      <p:cBhvr>
                                        <p:cTn id="32"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2" grpId="0"/>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92924" y="2838803"/>
            <a:ext cx="358986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92D050"/>
                </a:solidFill>
                <a:latin typeface="Arial Black"/>
              </a:rPr>
              <a:t>Need for this project </a:t>
            </a:r>
            <a:endParaRPr lang="en-US">
              <a:solidFill>
                <a:srgbClr val="92D050"/>
              </a:solidFill>
              <a:cs typeface="Calibri" panose="020F0502020204030204"/>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C93F1250-F319-488D-8CD7-73C0CECF482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2" name="TextBox 1">
            <a:extLst>
              <a:ext uri="{FF2B5EF4-FFF2-40B4-BE49-F238E27FC236}">
                <a16:creationId xmlns:a16="http://schemas.microsoft.com/office/drawing/2014/main" id="{35731291-9C6C-423B-8664-D5D4AE07470B}"/>
              </a:ext>
            </a:extLst>
          </p:cNvPr>
          <p:cNvSpPr txBox="1"/>
          <p:nvPr/>
        </p:nvSpPr>
        <p:spPr>
          <a:xfrm>
            <a:off x="4508030" y="1723437"/>
            <a:ext cx="71176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ea typeface="+mn-lt"/>
                <a:cs typeface="+mn-lt"/>
              </a:rPr>
              <a:t>We need more secure and reliable systems during these times. </a:t>
            </a:r>
            <a:endParaRPr lang="en-US"/>
          </a:p>
          <a:p>
            <a:pPr marL="285750" indent="-285750">
              <a:buFont typeface="Arial"/>
              <a:buChar char="•"/>
            </a:pPr>
            <a:endParaRPr lang="en-US">
              <a:solidFill>
                <a:schemeClr val="bg1"/>
              </a:solidFill>
              <a:cs typeface="Calibri"/>
            </a:endParaRPr>
          </a:p>
          <a:p>
            <a:pPr marL="285750" indent="-285750">
              <a:buFont typeface="Arial"/>
              <a:buChar char="•"/>
            </a:pPr>
            <a:r>
              <a:rPr lang="en-US">
                <a:solidFill>
                  <a:schemeClr val="bg1"/>
                </a:solidFill>
                <a:ea typeface="+mn-lt"/>
                <a:cs typeface="+mn-lt"/>
              </a:rPr>
              <a:t>Such a system should be immune to authorization theft or loss.</a:t>
            </a:r>
          </a:p>
          <a:p>
            <a:pPr marL="285750" indent="-285750">
              <a:buFont typeface="Arial"/>
              <a:buChar char="•"/>
            </a:pPr>
            <a:endParaRPr lang="en-US">
              <a:solidFill>
                <a:schemeClr val="bg1"/>
              </a:solidFill>
              <a:cs typeface="Calibri"/>
            </a:endParaRPr>
          </a:p>
          <a:p>
            <a:pPr marL="285750" indent="-285750">
              <a:buFont typeface="Arial"/>
              <a:buChar char="•"/>
            </a:pPr>
            <a:r>
              <a:rPr lang="en-US">
                <a:solidFill>
                  <a:schemeClr val="bg1"/>
                </a:solidFill>
                <a:ea typeface="+mn-lt"/>
                <a:cs typeface="+mn-lt"/>
              </a:rPr>
              <a:t>This has led to the need for biometrics for security purposes.</a:t>
            </a: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Physiological and behavioral traits are good and reliable traits to differentiate users and help in user authorization. </a:t>
            </a:r>
            <a:endParaRPr lang="en-US">
              <a:solidFill>
                <a:schemeClr val="bg1"/>
              </a:solidFill>
              <a:cs typeface="Calibri"/>
            </a:endParaRP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Mouse dynamics is one of the behavioral biometric technique which involves collecting and accessing the data of how a user moves and uses his/her mouse. </a:t>
            </a:r>
            <a:endParaRPr lang="en-US">
              <a:solidFill>
                <a:schemeClr val="bg1"/>
              </a:solidFill>
              <a:cs typeface="Calibri"/>
            </a:endParaRPr>
          </a:p>
        </p:txBody>
      </p:sp>
    </p:spTree>
    <p:extLst>
      <p:ext uri="{BB962C8B-B14F-4D97-AF65-F5344CB8AC3E}">
        <p14:creationId xmlns:p14="http://schemas.microsoft.com/office/powerpoint/2010/main" val="386057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92924" y="2838803"/>
            <a:ext cx="358986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FFFF00"/>
                </a:solidFill>
                <a:latin typeface="Arial Black"/>
              </a:rPr>
              <a:t>System Architecture</a:t>
            </a:r>
            <a:endParaRPr lang="en-US" sz="2500" dirty="0">
              <a:solidFill>
                <a:srgbClr val="FFFF00"/>
              </a:solidFill>
              <a:latin typeface="Arial Black"/>
              <a:cs typeface="Calibri" panose="020F0502020204030204"/>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93F1250-F319-488D-8CD7-73C0CECF482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graphicFrame>
        <p:nvGraphicFramePr>
          <p:cNvPr id="687" name="Diagram 687">
            <a:extLst>
              <a:ext uri="{FF2B5EF4-FFF2-40B4-BE49-F238E27FC236}">
                <a16:creationId xmlns:a16="http://schemas.microsoft.com/office/drawing/2014/main" id="{95984686-9D02-418E-BD56-6E06346B4176}"/>
              </a:ext>
            </a:extLst>
          </p:cNvPr>
          <p:cNvGraphicFramePr/>
          <p:nvPr>
            <p:extLst>
              <p:ext uri="{D42A27DB-BD31-4B8C-83A1-F6EECF244321}">
                <p14:modId xmlns:p14="http://schemas.microsoft.com/office/powerpoint/2010/main" val="2631687815"/>
              </p:ext>
            </p:extLst>
          </p:nvPr>
        </p:nvGraphicFramePr>
        <p:xfrm>
          <a:off x="4619038" y="1261533"/>
          <a:ext cx="6415851" cy="4334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95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7">
                                            <p:graphicEl>
                                              <a:dgm id="{EC3A8257-F3F9-44A3-BFCD-BD53C91152CF}"/>
                                            </p:graphicEl>
                                          </p:spTgt>
                                        </p:tgtEl>
                                        <p:attrNameLst>
                                          <p:attrName>style.visibility</p:attrName>
                                        </p:attrNameLst>
                                      </p:cBhvr>
                                      <p:to>
                                        <p:strVal val="visible"/>
                                      </p:to>
                                    </p:set>
                                    <p:animEffect transition="in" filter="fade">
                                      <p:cBhvr>
                                        <p:cTn id="12" dur="500"/>
                                        <p:tgtEl>
                                          <p:spTgt spid="687">
                                            <p:graphicEl>
                                              <a:dgm id="{EC3A8257-F3F9-44A3-BFCD-BD53C91152CF}"/>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7">
                                            <p:graphicEl>
                                              <a:dgm id="{B2DEC0B3-6362-484D-A1D8-44D0FEC34C6E}"/>
                                            </p:graphicEl>
                                          </p:spTgt>
                                        </p:tgtEl>
                                        <p:attrNameLst>
                                          <p:attrName>style.visibility</p:attrName>
                                        </p:attrNameLst>
                                      </p:cBhvr>
                                      <p:to>
                                        <p:strVal val="visible"/>
                                      </p:to>
                                    </p:set>
                                    <p:animEffect transition="in" filter="fade">
                                      <p:cBhvr>
                                        <p:cTn id="17" dur="500"/>
                                        <p:tgtEl>
                                          <p:spTgt spid="687">
                                            <p:graphicEl>
                                              <a:dgm id="{B2DEC0B3-6362-484D-A1D8-44D0FEC34C6E}"/>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87">
                                            <p:graphicEl>
                                              <a:dgm id="{C201C9D5-A721-491D-BE92-1A0C699CC409}"/>
                                            </p:graphicEl>
                                          </p:spTgt>
                                        </p:tgtEl>
                                        <p:attrNameLst>
                                          <p:attrName>style.visibility</p:attrName>
                                        </p:attrNameLst>
                                      </p:cBhvr>
                                      <p:to>
                                        <p:strVal val="visible"/>
                                      </p:to>
                                    </p:set>
                                    <p:animEffect transition="in" filter="fade">
                                      <p:cBhvr>
                                        <p:cTn id="20" dur="500"/>
                                        <p:tgtEl>
                                          <p:spTgt spid="687">
                                            <p:graphicEl>
                                              <a:dgm id="{C201C9D5-A721-491D-BE92-1A0C699CC409}"/>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87">
                                            <p:graphicEl>
                                              <a:dgm id="{6ECEB06C-588B-4A2D-BCE1-C8856440859C}"/>
                                            </p:graphicEl>
                                          </p:spTgt>
                                        </p:tgtEl>
                                        <p:attrNameLst>
                                          <p:attrName>style.visibility</p:attrName>
                                        </p:attrNameLst>
                                      </p:cBhvr>
                                      <p:to>
                                        <p:strVal val="visible"/>
                                      </p:to>
                                    </p:set>
                                    <p:animEffect transition="in" filter="fade">
                                      <p:cBhvr>
                                        <p:cTn id="25" dur="500"/>
                                        <p:tgtEl>
                                          <p:spTgt spid="687">
                                            <p:graphicEl>
                                              <a:dgm id="{6ECEB06C-588B-4A2D-BCE1-C8856440859C}"/>
                                            </p:graphic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87">
                                            <p:graphicEl>
                                              <a:dgm id="{CA443832-CB07-481F-A29A-0AB2AE9A42B8}"/>
                                            </p:graphicEl>
                                          </p:spTgt>
                                        </p:tgtEl>
                                        <p:attrNameLst>
                                          <p:attrName>style.visibility</p:attrName>
                                        </p:attrNameLst>
                                      </p:cBhvr>
                                      <p:to>
                                        <p:strVal val="visible"/>
                                      </p:to>
                                    </p:set>
                                    <p:animEffect transition="in" filter="fade">
                                      <p:cBhvr>
                                        <p:cTn id="28" dur="500"/>
                                        <p:tgtEl>
                                          <p:spTgt spid="687">
                                            <p:graphicEl>
                                              <a:dgm id="{CA443832-CB07-481F-A29A-0AB2AE9A42B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87">
                                            <p:graphicEl>
                                              <a:dgm id="{E8F85143-B1DD-4BA5-8844-B14325C6E970}"/>
                                            </p:graphicEl>
                                          </p:spTgt>
                                        </p:tgtEl>
                                        <p:attrNameLst>
                                          <p:attrName>style.visibility</p:attrName>
                                        </p:attrNameLst>
                                      </p:cBhvr>
                                      <p:to>
                                        <p:strVal val="visible"/>
                                      </p:to>
                                    </p:set>
                                    <p:animEffect transition="in" filter="fade">
                                      <p:cBhvr>
                                        <p:cTn id="33" dur="500"/>
                                        <p:tgtEl>
                                          <p:spTgt spid="687">
                                            <p:graphicEl>
                                              <a:dgm id="{E8F85143-B1DD-4BA5-8844-B14325C6E970}"/>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87">
                                            <p:graphicEl>
                                              <a:dgm id="{53585BE0-5815-433D-ABDE-6DBD2FA8915A}"/>
                                            </p:graphicEl>
                                          </p:spTgt>
                                        </p:tgtEl>
                                        <p:attrNameLst>
                                          <p:attrName>style.visibility</p:attrName>
                                        </p:attrNameLst>
                                      </p:cBhvr>
                                      <p:to>
                                        <p:strVal val="visible"/>
                                      </p:to>
                                    </p:set>
                                    <p:animEffect transition="in" filter="fade">
                                      <p:cBhvr>
                                        <p:cTn id="36" dur="500"/>
                                        <p:tgtEl>
                                          <p:spTgt spid="687">
                                            <p:graphicEl>
                                              <a:dgm id="{53585BE0-5815-433D-ABDE-6DBD2FA8915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687"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339961" y="1879247"/>
            <a:ext cx="3589867" cy="2785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00B0F0"/>
                </a:solidFill>
                <a:latin typeface="Arial Black"/>
              </a:rPr>
              <a:t>What is done with the collected data? </a:t>
            </a:r>
          </a:p>
          <a:p>
            <a:pPr algn="ctr"/>
            <a:endParaRPr lang="en-US" sz="2500" dirty="0">
              <a:solidFill>
                <a:srgbClr val="00B0F0"/>
              </a:solidFill>
              <a:latin typeface="Arial Black"/>
            </a:endParaRPr>
          </a:p>
          <a:p>
            <a:pPr algn="ctr"/>
            <a:r>
              <a:rPr lang="en-US" sz="2500" dirty="0">
                <a:solidFill>
                  <a:srgbClr val="00B0F0"/>
                </a:solidFill>
                <a:latin typeface="Arial Black"/>
              </a:rPr>
              <a:t>What does the collected data contain?</a:t>
            </a: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C93F1250-F319-488D-8CD7-73C0CECF482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2" name="TextBox 1">
            <a:extLst>
              <a:ext uri="{FF2B5EF4-FFF2-40B4-BE49-F238E27FC236}">
                <a16:creationId xmlns:a16="http://schemas.microsoft.com/office/drawing/2014/main" id="{35731291-9C6C-423B-8664-D5D4AE07470B}"/>
              </a:ext>
            </a:extLst>
          </p:cNvPr>
          <p:cNvSpPr txBox="1"/>
          <p:nvPr/>
        </p:nvSpPr>
        <p:spPr>
          <a:xfrm>
            <a:off x="4451586" y="1168400"/>
            <a:ext cx="711764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chemeClr val="bg1"/>
                </a:solidFill>
                <a:ea typeface="+mn-lt"/>
                <a:cs typeface="+mn-lt"/>
              </a:rPr>
              <a:t>The collected dynamic mouse data is analyzed for patterns which are unique to the user using k-NN classifier.</a:t>
            </a:r>
            <a:endParaRPr lang="en-US">
              <a:solidFill>
                <a:schemeClr val="bg1"/>
              </a:solidFill>
              <a:cs typeface="Calibri"/>
            </a:endParaRPr>
          </a:p>
          <a:p>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The dynamic mouse data contains the following information:</a:t>
            </a:r>
            <a:endParaRPr lang="en-US">
              <a:solidFill>
                <a:schemeClr val="bg1"/>
              </a:solidFill>
              <a:cs typeface="Calibri"/>
            </a:endParaRPr>
          </a:p>
          <a:p>
            <a:pPr marL="285750" indent="-285750">
              <a:buFont typeface="Arial"/>
              <a:buChar char="•"/>
            </a:pPr>
            <a:endParaRPr lang="en-US">
              <a:solidFill>
                <a:schemeClr val="bg1"/>
              </a:solidFill>
              <a:ea typeface="+mn-lt"/>
              <a:cs typeface="+mn-lt"/>
            </a:endParaRPr>
          </a:p>
          <a:p>
            <a:r>
              <a:rPr lang="en-US">
                <a:solidFill>
                  <a:schemeClr val="bg1"/>
                </a:solidFill>
                <a:ea typeface="+mn-lt"/>
                <a:cs typeface="+mn-lt"/>
              </a:rPr>
              <a:t>           - Mouse move</a:t>
            </a:r>
            <a:endParaRPr lang="en-US">
              <a:solidFill>
                <a:schemeClr val="bg1"/>
              </a:solidFill>
              <a:cs typeface="Calibri"/>
            </a:endParaRPr>
          </a:p>
          <a:p>
            <a:r>
              <a:rPr lang="en-US">
                <a:solidFill>
                  <a:schemeClr val="bg1"/>
                </a:solidFill>
                <a:ea typeface="+mn-lt"/>
                <a:cs typeface="+mn-lt"/>
              </a:rPr>
              <a:t>           - Mouse press</a:t>
            </a:r>
          </a:p>
          <a:p>
            <a:r>
              <a:rPr lang="en-US">
                <a:solidFill>
                  <a:schemeClr val="bg1"/>
                </a:solidFill>
                <a:ea typeface="+mn-lt"/>
                <a:cs typeface="+mn-lt"/>
              </a:rPr>
              <a:t>           - Mouse release</a:t>
            </a:r>
            <a:endParaRPr lang="en-US">
              <a:solidFill>
                <a:schemeClr val="bg1"/>
              </a:solidFill>
              <a:cs typeface="Calibri"/>
            </a:endParaRPr>
          </a:p>
          <a:p>
            <a:r>
              <a:rPr lang="en-US">
                <a:solidFill>
                  <a:schemeClr val="bg1"/>
                </a:solidFill>
                <a:ea typeface="+mn-lt"/>
                <a:cs typeface="+mn-lt"/>
              </a:rPr>
              <a:t>           - Mouse drag</a:t>
            </a:r>
            <a:endParaRPr lang="en-US">
              <a:solidFill>
                <a:schemeClr val="bg1"/>
              </a:solidFill>
              <a:cs typeface="Calibri"/>
            </a:endParaRPr>
          </a:p>
          <a:p>
            <a:r>
              <a:rPr lang="en-US">
                <a:solidFill>
                  <a:schemeClr val="bg1"/>
                </a:solidFill>
                <a:ea typeface="+mn-lt"/>
                <a:cs typeface="+mn-lt"/>
              </a:rPr>
              <a:t>           - X,Y coordinates of the screen</a:t>
            </a:r>
            <a:endParaRPr lang="en-US">
              <a:solidFill>
                <a:schemeClr val="bg1"/>
              </a:solidFill>
              <a:cs typeface="Calibri"/>
            </a:endParaRP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Processing is done on this data to extract spatial and temporal information.</a:t>
            </a:r>
            <a:endParaRPr lang="en-US">
              <a:solidFill>
                <a:schemeClr val="bg1"/>
              </a:solidFill>
              <a:cs typeface="Calibri"/>
            </a:endParaRP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The statistics of the above information is analyzed to create features that are inputs to the classifier</a:t>
            </a:r>
            <a:endParaRPr lang="en-US">
              <a:solidFill>
                <a:schemeClr val="bg1"/>
              </a:solidFill>
              <a:cs typeface="Calibri"/>
            </a:endParaRPr>
          </a:p>
        </p:txBody>
      </p:sp>
    </p:spTree>
    <p:extLst>
      <p:ext uri="{BB962C8B-B14F-4D97-AF65-F5344CB8AC3E}">
        <p14:creationId xmlns:p14="http://schemas.microsoft.com/office/powerpoint/2010/main" val="2986189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500"/>
                                        <p:tgtEl>
                                          <p:spTgt spid="2">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183386" y="2651685"/>
            <a:ext cx="3589867"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FF0000"/>
                </a:solidFill>
                <a:latin typeface="Arial Black"/>
              </a:rPr>
              <a:t>What does the collected data look like? </a:t>
            </a:r>
            <a:endParaRPr lang="en-US">
              <a:solidFill>
                <a:srgbClr val="FF0000"/>
              </a:solidFill>
              <a:cs typeface="Calibri"/>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C93F1250-F319-488D-8CD7-73C0CECF482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5" name="Picture 5" descr="Table&#10;&#10;Description automatically generated">
            <a:extLst>
              <a:ext uri="{FF2B5EF4-FFF2-40B4-BE49-F238E27FC236}">
                <a16:creationId xmlns:a16="http://schemas.microsoft.com/office/drawing/2014/main" id="{FE30DFF8-5057-428A-959D-A1153CD32CB1}"/>
              </a:ext>
            </a:extLst>
          </p:cNvPr>
          <p:cNvPicPr>
            <a:picLocks noChangeAspect="1"/>
          </p:cNvPicPr>
          <p:nvPr/>
        </p:nvPicPr>
        <p:blipFill>
          <a:blip r:embed="rId2"/>
          <a:stretch>
            <a:fillRect/>
          </a:stretch>
        </p:blipFill>
        <p:spPr>
          <a:xfrm>
            <a:off x="5552252" y="410584"/>
            <a:ext cx="4935126" cy="6008611"/>
          </a:xfrm>
          <a:prstGeom prst="rect">
            <a:avLst/>
          </a:prstGeom>
        </p:spPr>
      </p:pic>
    </p:spTree>
    <p:extLst>
      <p:ext uri="{BB962C8B-B14F-4D97-AF65-F5344CB8AC3E}">
        <p14:creationId xmlns:p14="http://schemas.microsoft.com/office/powerpoint/2010/main" val="400799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77331" y="2578616"/>
            <a:ext cx="3589867"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92D050"/>
                </a:solidFill>
                <a:latin typeface="Arial Black"/>
              </a:rPr>
              <a:t>What does the notations in this data represent? </a:t>
            </a: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1"/>
          </a:lnRef>
          <a:fillRef idx="0">
            <a:schemeClr val="accent1"/>
          </a:fillRef>
          <a:effectRef idx="2">
            <a:schemeClr val="accent1"/>
          </a:effectRef>
          <a:fontRef idx="minor">
            <a:schemeClr val="tx1"/>
          </a:fontRef>
        </p:style>
      </p:cxnSp>
      <p:pic>
        <p:nvPicPr>
          <p:cNvPr id="2" name="Picture 4" descr="Table&#10;&#10;Description automatically generated">
            <a:extLst>
              <a:ext uri="{FF2B5EF4-FFF2-40B4-BE49-F238E27FC236}">
                <a16:creationId xmlns:a16="http://schemas.microsoft.com/office/drawing/2014/main" id="{5235B4A0-9B75-4EBA-B7BC-698B61745CBE}"/>
              </a:ext>
            </a:extLst>
          </p:cNvPr>
          <p:cNvPicPr>
            <a:picLocks noChangeAspect="1"/>
          </p:cNvPicPr>
          <p:nvPr/>
        </p:nvPicPr>
        <p:blipFill>
          <a:blip r:embed="rId2"/>
          <a:stretch>
            <a:fillRect/>
          </a:stretch>
        </p:blipFill>
        <p:spPr>
          <a:xfrm>
            <a:off x="4379934" y="946062"/>
            <a:ext cx="7503089" cy="4965878"/>
          </a:xfrm>
          <a:prstGeom prst="rect">
            <a:avLst/>
          </a:prstGeom>
        </p:spPr>
      </p:pic>
    </p:spTree>
    <p:extLst>
      <p:ext uri="{BB962C8B-B14F-4D97-AF65-F5344CB8AC3E}">
        <p14:creationId xmlns:p14="http://schemas.microsoft.com/office/powerpoint/2010/main" val="290292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D5E7E074-B1FB-47AE-A0AF-5E58C3B93A48}"/>
              </a:ext>
            </a:extLst>
          </p:cNvPr>
          <p:cNvCxnSpPr/>
          <p:nvPr/>
        </p:nvCxnSpPr>
        <p:spPr>
          <a:xfrm>
            <a:off x="5821069" y="467077"/>
            <a:ext cx="0" cy="5725583"/>
          </a:xfrm>
          <a:prstGeom prst="straightConnector1">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14" name="TextBox 13">
            <a:extLst>
              <a:ext uri="{FF2B5EF4-FFF2-40B4-BE49-F238E27FC236}">
                <a16:creationId xmlns:a16="http://schemas.microsoft.com/office/drawing/2014/main" id="{E64D1AA7-F9EB-4EAB-A3A2-95307382F5A9}"/>
              </a:ext>
            </a:extLst>
          </p:cNvPr>
          <p:cNvSpPr txBox="1"/>
          <p:nvPr/>
        </p:nvSpPr>
        <p:spPr>
          <a:xfrm>
            <a:off x="615998" y="565431"/>
            <a:ext cx="486927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FFFF00"/>
                </a:solidFill>
                <a:latin typeface="Arial Black"/>
                <a:ea typeface="+mn-lt"/>
                <a:cs typeface="+mn-lt"/>
              </a:rPr>
              <a:t>SPATIAL </a:t>
            </a:r>
            <a:endParaRPr lang="en-US">
              <a:solidFill>
                <a:srgbClr val="FFFF00"/>
              </a:solidFill>
              <a:latin typeface="Arial Black"/>
              <a:ea typeface="+mn-lt"/>
              <a:cs typeface="+mn-lt"/>
            </a:endParaRPr>
          </a:p>
          <a:p>
            <a:pPr algn="ctr"/>
            <a:r>
              <a:rPr lang="en-US" sz="2500" dirty="0">
                <a:solidFill>
                  <a:srgbClr val="FFFF00"/>
                </a:solidFill>
                <a:latin typeface="Arial Black"/>
                <a:ea typeface="+mn-lt"/>
                <a:cs typeface="+mn-lt"/>
              </a:rPr>
              <a:t>INFORMATION</a:t>
            </a:r>
            <a:endParaRPr lang="en-US">
              <a:solidFill>
                <a:srgbClr val="FFFF00"/>
              </a:solidFill>
              <a:latin typeface="Arial Black"/>
              <a:cs typeface="Calibri"/>
            </a:endParaRPr>
          </a:p>
        </p:txBody>
      </p:sp>
      <p:sp>
        <p:nvSpPr>
          <p:cNvPr id="16" name="TextBox 15">
            <a:extLst>
              <a:ext uri="{FF2B5EF4-FFF2-40B4-BE49-F238E27FC236}">
                <a16:creationId xmlns:a16="http://schemas.microsoft.com/office/drawing/2014/main" id="{8DF8FF65-D2FC-4A91-8184-6521711F35EA}"/>
              </a:ext>
            </a:extLst>
          </p:cNvPr>
          <p:cNvSpPr txBox="1"/>
          <p:nvPr/>
        </p:nvSpPr>
        <p:spPr>
          <a:xfrm>
            <a:off x="6608517" y="565431"/>
            <a:ext cx="49539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FFFF00"/>
                </a:solidFill>
                <a:latin typeface="Arial Black"/>
                <a:ea typeface="+mn-lt"/>
                <a:cs typeface="+mn-lt"/>
              </a:rPr>
              <a:t>TEMPORAL</a:t>
            </a:r>
          </a:p>
          <a:p>
            <a:pPr algn="ctr"/>
            <a:r>
              <a:rPr lang="en-US" sz="2500" dirty="0">
                <a:solidFill>
                  <a:srgbClr val="FFFF00"/>
                </a:solidFill>
                <a:latin typeface="Arial Black"/>
                <a:ea typeface="+mn-lt"/>
                <a:cs typeface="+mn-lt"/>
              </a:rPr>
              <a:t> INFORMATION</a:t>
            </a:r>
            <a:endParaRPr lang="en-US" sz="2500">
              <a:solidFill>
                <a:srgbClr val="FFFF00"/>
              </a:solidFill>
              <a:latin typeface="Arial Black"/>
              <a:cs typeface="Calibri"/>
            </a:endParaRPr>
          </a:p>
        </p:txBody>
      </p:sp>
      <p:sp>
        <p:nvSpPr>
          <p:cNvPr id="21" name="TextBox 20">
            <a:extLst>
              <a:ext uri="{FF2B5EF4-FFF2-40B4-BE49-F238E27FC236}">
                <a16:creationId xmlns:a16="http://schemas.microsoft.com/office/drawing/2014/main" id="{B770A124-1B63-4354-9CC6-7AC4C93282F1}"/>
              </a:ext>
            </a:extLst>
          </p:cNvPr>
          <p:cNvSpPr txBox="1"/>
          <p:nvPr/>
        </p:nvSpPr>
        <p:spPr>
          <a:xfrm>
            <a:off x="1431808" y="1986843"/>
            <a:ext cx="3834459" cy="33733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chemeClr val="bg1"/>
                </a:solidFill>
                <a:ea typeface="+mn-lt"/>
                <a:cs typeface="+mn-lt"/>
              </a:rPr>
              <a:t>▪ Horizontal coordinates</a:t>
            </a:r>
            <a:endParaRPr lang="en-US">
              <a:solidFill>
                <a:schemeClr val="bg1"/>
              </a:solidFill>
              <a:cs typeface="Calibri"/>
            </a:endParaRPr>
          </a:p>
          <a:p>
            <a:pPr>
              <a:lnSpc>
                <a:spcPct val="150000"/>
              </a:lnSpc>
            </a:pPr>
            <a:r>
              <a:rPr lang="en-US" dirty="0">
                <a:solidFill>
                  <a:schemeClr val="bg1"/>
                </a:solidFill>
                <a:ea typeface="+mn-lt"/>
                <a:cs typeface="+mn-lt"/>
              </a:rPr>
              <a:t>▪ Vertical coordinates</a:t>
            </a:r>
            <a:endParaRPr lang="en-US">
              <a:solidFill>
                <a:schemeClr val="bg1"/>
              </a:solidFill>
              <a:cs typeface="Calibri"/>
            </a:endParaRPr>
          </a:p>
          <a:p>
            <a:pPr>
              <a:lnSpc>
                <a:spcPct val="150000"/>
              </a:lnSpc>
            </a:pPr>
            <a:r>
              <a:rPr lang="en-US" dirty="0">
                <a:solidFill>
                  <a:schemeClr val="bg1"/>
                </a:solidFill>
                <a:ea typeface="+mn-lt"/>
                <a:cs typeface="+mn-lt"/>
              </a:rPr>
              <a:t>▪ Path distance from the origin</a:t>
            </a:r>
            <a:endParaRPr lang="en-US">
              <a:solidFill>
                <a:schemeClr val="bg1"/>
              </a:solidFill>
              <a:cs typeface="Calibri"/>
            </a:endParaRPr>
          </a:p>
          <a:p>
            <a:pPr>
              <a:lnSpc>
                <a:spcPct val="150000"/>
              </a:lnSpc>
            </a:pPr>
            <a:r>
              <a:rPr lang="en-US" dirty="0">
                <a:solidFill>
                  <a:schemeClr val="bg1"/>
                </a:solidFill>
                <a:ea typeface="+mn-lt"/>
                <a:cs typeface="+mn-lt"/>
              </a:rPr>
              <a:t>▪ Angle of the path with</a:t>
            </a:r>
            <a:endParaRPr lang="en-US">
              <a:solidFill>
                <a:schemeClr val="bg1"/>
              </a:solidFill>
              <a:cs typeface="Calibri"/>
            </a:endParaRPr>
          </a:p>
          <a:p>
            <a:pPr>
              <a:lnSpc>
                <a:spcPct val="150000"/>
              </a:lnSpc>
            </a:pPr>
            <a:r>
              <a:rPr lang="en-US" dirty="0">
                <a:solidFill>
                  <a:schemeClr val="bg1"/>
                </a:solidFill>
                <a:ea typeface="+mn-lt"/>
                <a:cs typeface="+mn-lt"/>
              </a:rPr>
              <a:t>respect to X axis</a:t>
            </a:r>
            <a:endParaRPr lang="en-US">
              <a:solidFill>
                <a:schemeClr val="bg1"/>
              </a:solidFill>
              <a:cs typeface="Calibri"/>
            </a:endParaRPr>
          </a:p>
          <a:p>
            <a:pPr>
              <a:lnSpc>
                <a:spcPct val="150000"/>
              </a:lnSpc>
            </a:pPr>
            <a:r>
              <a:rPr lang="en-US" dirty="0">
                <a:solidFill>
                  <a:schemeClr val="bg1"/>
                </a:solidFill>
                <a:ea typeface="+mn-lt"/>
                <a:cs typeface="+mn-lt"/>
              </a:rPr>
              <a:t>▪ Curvature of the path</a:t>
            </a:r>
            <a:endParaRPr lang="en-US">
              <a:solidFill>
                <a:schemeClr val="bg1"/>
              </a:solidFill>
              <a:cs typeface="Calibri"/>
            </a:endParaRPr>
          </a:p>
          <a:p>
            <a:pPr>
              <a:lnSpc>
                <a:spcPct val="150000"/>
              </a:lnSpc>
            </a:pPr>
            <a:r>
              <a:rPr lang="en-US" dirty="0">
                <a:solidFill>
                  <a:schemeClr val="bg1"/>
                </a:solidFill>
                <a:ea typeface="+mn-lt"/>
                <a:cs typeface="+mn-lt"/>
              </a:rPr>
              <a:t>▪ Derivative of the curvature of</a:t>
            </a:r>
            <a:endParaRPr lang="en-US">
              <a:solidFill>
                <a:schemeClr val="bg1"/>
              </a:solidFill>
              <a:cs typeface="Calibri"/>
            </a:endParaRPr>
          </a:p>
          <a:p>
            <a:pPr>
              <a:lnSpc>
                <a:spcPct val="150000"/>
              </a:lnSpc>
            </a:pPr>
            <a:r>
              <a:rPr lang="en-US" dirty="0">
                <a:solidFill>
                  <a:schemeClr val="bg1"/>
                </a:solidFill>
                <a:ea typeface="+mn-lt"/>
                <a:cs typeface="+mn-lt"/>
              </a:rPr>
              <a:t>the path</a:t>
            </a:r>
            <a:endParaRPr lang="en-US">
              <a:solidFill>
                <a:schemeClr val="bg1"/>
              </a:solidFill>
              <a:cs typeface="Calibri"/>
            </a:endParaRPr>
          </a:p>
        </p:txBody>
      </p:sp>
      <p:sp>
        <p:nvSpPr>
          <p:cNvPr id="23" name="TextBox 22">
            <a:extLst>
              <a:ext uri="{FF2B5EF4-FFF2-40B4-BE49-F238E27FC236}">
                <a16:creationId xmlns:a16="http://schemas.microsoft.com/office/drawing/2014/main" id="{AC1F3DA8-2725-4C35-A41B-7F28FA105825}"/>
              </a:ext>
            </a:extLst>
          </p:cNvPr>
          <p:cNvSpPr txBox="1"/>
          <p:nvPr/>
        </p:nvSpPr>
        <p:spPr>
          <a:xfrm>
            <a:off x="7932327" y="1817512"/>
            <a:ext cx="2743200" cy="3788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chemeClr val="bg1"/>
                </a:solidFill>
              </a:rPr>
              <a:t>▪ Input x values</a:t>
            </a:r>
            <a:endParaRPr lang="en-US" dirty="0">
              <a:solidFill>
                <a:schemeClr val="bg1"/>
              </a:solidFill>
              <a:cs typeface="Calibri"/>
            </a:endParaRPr>
          </a:p>
          <a:p>
            <a:pPr>
              <a:lnSpc>
                <a:spcPct val="150000"/>
              </a:lnSpc>
            </a:pPr>
            <a:r>
              <a:rPr lang="en-US" dirty="0">
                <a:solidFill>
                  <a:schemeClr val="bg1"/>
                </a:solidFill>
              </a:rPr>
              <a:t>▪ Input y values</a:t>
            </a:r>
            <a:endParaRPr lang="en-US" dirty="0">
              <a:solidFill>
                <a:schemeClr val="bg1"/>
              </a:solidFill>
              <a:cs typeface="Calibri"/>
            </a:endParaRPr>
          </a:p>
          <a:p>
            <a:pPr>
              <a:lnSpc>
                <a:spcPct val="150000"/>
              </a:lnSpc>
            </a:pPr>
            <a:r>
              <a:rPr lang="en-US" dirty="0">
                <a:solidFill>
                  <a:schemeClr val="bg1"/>
                </a:solidFill>
              </a:rPr>
              <a:t>▪ Input t values</a:t>
            </a:r>
            <a:endParaRPr lang="en-US" dirty="0">
              <a:solidFill>
                <a:schemeClr val="bg1"/>
              </a:solidFill>
              <a:cs typeface="Calibri"/>
            </a:endParaRPr>
          </a:p>
          <a:p>
            <a:pPr>
              <a:lnSpc>
                <a:spcPct val="150000"/>
              </a:lnSpc>
            </a:pPr>
            <a:r>
              <a:rPr lang="en-US" dirty="0">
                <a:solidFill>
                  <a:schemeClr val="bg1"/>
                </a:solidFill>
              </a:rPr>
              <a:t>▪ Horizontal velocity</a:t>
            </a:r>
            <a:endParaRPr lang="en-US" dirty="0">
              <a:solidFill>
                <a:schemeClr val="bg1"/>
              </a:solidFill>
              <a:cs typeface="Calibri"/>
            </a:endParaRPr>
          </a:p>
          <a:p>
            <a:pPr>
              <a:lnSpc>
                <a:spcPct val="150000"/>
              </a:lnSpc>
            </a:pPr>
            <a:r>
              <a:rPr lang="en-US" dirty="0">
                <a:solidFill>
                  <a:schemeClr val="bg1"/>
                </a:solidFill>
              </a:rPr>
              <a:t>▪ Vertical velocity</a:t>
            </a:r>
            <a:endParaRPr lang="en-US" dirty="0">
              <a:solidFill>
                <a:schemeClr val="bg1"/>
              </a:solidFill>
              <a:cs typeface="Calibri"/>
            </a:endParaRPr>
          </a:p>
          <a:p>
            <a:pPr>
              <a:lnSpc>
                <a:spcPct val="150000"/>
              </a:lnSpc>
            </a:pPr>
            <a:r>
              <a:rPr lang="en-US" dirty="0">
                <a:solidFill>
                  <a:schemeClr val="bg1"/>
                </a:solidFill>
              </a:rPr>
              <a:t>▪ Tangential velocity</a:t>
            </a:r>
            <a:endParaRPr lang="en-US" dirty="0">
              <a:solidFill>
                <a:schemeClr val="bg1"/>
              </a:solidFill>
              <a:cs typeface="Calibri"/>
            </a:endParaRPr>
          </a:p>
          <a:p>
            <a:pPr>
              <a:lnSpc>
                <a:spcPct val="150000"/>
              </a:lnSpc>
            </a:pPr>
            <a:r>
              <a:rPr lang="en-US" dirty="0">
                <a:solidFill>
                  <a:schemeClr val="bg1"/>
                </a:solidFill>
              </a:rPr>
              <a:t>▪ Tangential acceleration</a:t>
            </a:r>
            <a:endParaRPr lang="en-US" dirty="0">
              <a:solidFill>
                <a:schemeClr val="bg1"/>
              </a:solidFill>
              <a:cs typeface="Calibri"/>
            </a:endParaRPr>
          </a:p>
          <a:p>
            <a:pPr>
              <a:lnSpc>
                <a:spcPct val="150000"/>
              </a:lnSpc>
            </a:pPr>
            <a:r>
              <a:rPr lang="en-US" dirty="0">
                <a:solidFill>
                  <a:schemeClr val="bg1"/>
                </a:solidFill>
              </a:rPr>
              <a:t>▪ Tangential jerk</a:t>
            </a:r>
            <a:endParaRPr lang="en-US" dirty="0">
              <a:solidFill>
                <a:schemeClr val="bg1"/>
              </a:solidFill>
              <a:cs typeface="Calibri"/>
            </a:endParaRPr>
          </a:p>
          <a:p>
            <a:pPr>
              <a:lnSpc>
                <a:spcPct val="150000"/>
              </a:lnSpc>
            </a:pPr>
            <a:r>
              <a:rPr lang="en-US" dirty="0">
                <a:solidFill>
                  <a:schemeClr val="bg1"/>
                </a:solidFill>
              </a:rPr>
              <a:t>▪ Angular velocity</a:t>
            </a:r>
            <a:endParaRPr lang="en-US" dirty="0">
              <a:solidFill>
                <a:schemeClr val="bg1"/>
              </a:solidFill>
              <a:cs typeface="Calibri"/>
            </a:endParaRPr>
          </a:p>
        </p:txBody>
      </p:sp>
    </p:spTree>
    <p:extLst>
      <p:ext uri="{BB962C8B-B14F-4D97-AF65-F5344CB8AC3E}">
        <p14:creationId xmlns:p14="http://schemas.microsoft.com/office/powerpoint/2010/main" val="288791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xEl>
                                              <p:pRg st="0" end="0"/>
                                            </p:txEl>
                                          </p:spTgt>
                                        </p:tgtEl>
                                        <p:attrNameLst>
                                          <p:attrName>style.visibility</p:attrName>
                                        </p:attrNameLst>
                                      </p:cBhvr>
                                      <p:to>
                                        <p:strVal val="visible"/>
                                      </p:to>
                                    </p:set>
                                    <p:animEffect transition="in" filter="fade">
                                      <p:cBhvr>
                                        <p:cTn id="12" dur="500"/>
                                        <p:tgtEl>
                                          <p:spTgt spid="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xEl>
                                              <p:pRg st="1" end="1"/>
                                            </p:txEl>
                                          </p:spTgt>
                                        </p:tgtEl>
                                        <p:attrNameLst>
                                          <p:attrName>style.visibility</p:attrName>
                                        </p:attrNameLst>
                                      </p:cBhvr>
                                      <p:to>
                                        <p:strVal val="visible"/>
                                      </p:to>
                                    </p:set>
                                    <p:animEffect transition="in" filter="fade">
                                      <p:cBhvr>
                                        <p:cTn id="17" dur="500"/>
                                        <p:tgtEl>
                                          <p:spTgt spid="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xEl>
                                              <p:pRg st="2" end="2"/>
                                            </p:txEl>
                                          </p:spTgt>
                                        </p:tgtEl>
                                        <p:attrNameLst>
                                          <p:attrName>style.visibility</p:attrName>
                                        </p:attrNameLst>
                                      </p:cBhvr>
                                      <p:to>
                                        <p:strVal val="visible"/>
                                      </p:to>
                                    </p:set>
                                    <p:animEffect transition="in" filter="fade">
                                      <p:cBhvr>
                                        <p:cTn id="22" dur="500"/>
                                        <p:tgtEl>
                                          <p:spTgt spid="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xEl>
                                              <p:pRg st="3" end="3"/>
                                            </p:txEl>
                                          </p:spTgt>
                                        </p:tgtEl>
                                        <p:attrNameLst>
                                          <p:attrName>style.visibility</p:attrName>
                                        </p:attrNameLst>
                                      </p:cBhvr>
                                      <p:to>
                                        <p:strVal val="visible"/>
                                      </p:to>
                                    </p:set>
                                    <p:animEffect transition="in" filter="fade">
                                      <p:cBhvr>
                                        <p:cTn id="27" dur="500"/>
                                        <p:tgtEl>
                                          <p:spTgt spid="2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xEl>
                                              <p:pRg st="4" end="4"/>
                                            </p:txEl>
                                          </p:spTgt>
                                        </p:tgtEl>
                                        <p:attrNameLst>
                                          <p:attrName>style.visibility</p:attrName>
                                        </p:attrNameLst>
                                      </p:cBhvr>
                                      <p:to>
                                        <p:strVal val="visible"/>
                                      </p:to>
                                    </p:set>
                                    <p:animEffect transition="in" filter="fade">
                                      <p:cBhvr>
                                        <p:cTn id="32" dur="500"/>
                                        <p:tgtEl>
                                          <p:spTgt spid="2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xEl>
                                              <p:pRg st="5" end="5"/>
                                            </p:txEl>
                                          </p:spTgt>
                                        </p:tgtEl>
                                        <p:attrNameLst>
                                          <p:attrName>style.visibility</p:attrName>
                                        </p:attrNameLst>
                                      </p:cBhvr>
                                      <p:to>
                                        <p:strVal val="visible"/>
                                      </p:to>
                                    </p:set>
                                    <p:animEffect transition="in" filter="fade">
                                      <p:cBhvr>
                                        <p:cTn id="37" dur="500"/>
                                        <p:tgtEl>
                                          <p:spTgt spid="2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xEl>
                                              <p:pRg st="6" end="6"/>
                                            </p:txEl>
                                          </p:spTgt>
                                        </p:tgtEl>
                                        <p:attrNameLst>
                                          <p:attrName>style.visibility</p:attrName>
                                        </p:attrNameLst>
                                      </p:cBhvr>
                                      <p:to>
                                        <p:strVal val="visible"/>
                                      </p:to>
                                    </p:set>
                                    <p:animEffect transition="in" filter="fade">
                                      <p:cBhvr>
                                        <p:cTn id="42" dur="500"/>
                                        <p:tgtEl>
                                          <p:spTgt spid="2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xEl>
                                              <p:pRg st="7" end="7"/>
                                            </p:txEl>
                                          </p:spTgt>
                                        </p:tgtEl>
                                        <p:attrNameLst>
                                          <p:attrName>style.visibility</p:attrName>
                                        </p:attrNameLst>
                                      </p:cBhvr>
                                      <p:to>
                                        <p:strVal val="visible"/>
                                      </p:to>
                                    </p:set>
                                    <p:animEffect transition="in" filter="fade">
                                      <p:cBhvr>
                                        <p:cTn id="47" dur="500"/>
                                        <p:tgtEl>
                                          <p:spTgt spid="2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fade">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xEl>
                                              <p:pRg st="1" end="1"/>
                                            </p:txEl>
                                          </p:spTgt>
                                        </p:tgtEl>
                                        <p:attrNameLst>
                                          <p:attrName>style.visibility</p:attrName>
                                        </p:attrNameLst>
                                      </p:cBhvr>
                                      <p:to>
                                        <p:strVal val="visible"/>
                                      </p:to>
                                    </p:set>
                                    <p:animEffect transition="in" filter="fade">
                                      <p:cBhvr>
                                        <p:cTn id="62" dur="500"/>
                                        <p:tgtEl>
                                          <p:spTgt spid="2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xEl>
                                              <p:pRg st="2" end="2"/>
                                            </p:txEl>
                                          </p:spTgt>
                                        </p:tgtEl>
                                        <p:attrNameLst>
                                          <p:attrName>style.visibility</p:attrName>
                                        </p:attrNameLst>
                                      </p:cBhvr>
                                      <p:to>
                                        <p:strVal val="visible"/>
                                      </p:to>
                                    </p:set>
                                    <p:animEffect transition="in" filter="fade">
                                      <p:cBhvr>
                                        <p:cTn id="67" dur="500"/>
                                        <p:tgtEl>
                                          <p:spTgt spid="2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3">
                                            <p:txEl>
                                              <p:pRg st="3" end="3"/>
                                            </p:txEl>
                                          </p:spTgt>
                                        </p:tgtEl>
                                        <p:attrNameLst>
                                          <p:attrName>style.visibility</p:attrName>
                                        </p:attrNameLst>
                                      </p:cBhvr>
                                      <p:to>
                                        <p:strVal val="visible"/>
                                      </p:to>
                                    </p:set>
                                    <p:animEffect transition="in" filter="fade">
                                      <p:cBhvr>
                                        <p:cTn id="72" dur="500"/>
                                        <p:tgtEl>
                                          <p:spTgt spid="2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3">
                                            <p:txEl>
                                              <p:pRg st="4" end="4"/>
                                            </p:txEl>
                                          </p:spTgt>
                                        </p:tgtEl>
                                        <p:attrNameLst>
                                          <p:attrName>style.visibility</p:attrName>
                                        </p:attrNameLst>
                                      </p:cBhvr>
                                      <p:to>
                                        <p:strVal val="visible"/>
                                      </p:to>
                                    </p:set>
                                    <p:animEffect transition="in" filter="fade">
                                      <p:cBhvr>
                                        <p:cTn id="77" dur="500"/>
                                        <p:tgtEl>
                                          <p:spTgt spid="2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3">
                                            <p:txEl>
                                              <p:pRg st="5" end="5"/>
                                            </p:txEl>
                                          </p:spTgt>
                                        </p:tgtEl>
                                        <p:attrNameLst>
                                          <p:attrName>style.visibility</p:attrName>
                                        </p:attrNameLst>
                                      </p:cBhvr>
                                      <p:to>
                                        <p:strVal val="visible"/>
                                      </p:to>
                                    </p:set>
                                    <p:animEffect transition="in" filter="fade">
                                      <p:cBhvr>
                                        <p:cTn id="82" dur="500"/>
                                        <p:tgtEl>
                                          <p:spTgt spid="23">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xEl>
                                              <p:pRg st="6" end="6"/>
                                            </p:txEl>
                                          </p:spTgt>
                                        </p:tgtEl>
                                        <p:attrNameLst>
                                          <p:attrName>style.visibility</p:attrName>
                                        </p:attrNameLst>
                                      </p:cBhvr>
                                      <p:to>
                                        <p:strVal val="visible"/>
                                      </p:to>
                                    </p:set>
                                    <p:animEffect transition="in" filter="fade">
                                      <p:cBhvr>
                                        <p:cTn id="87" dur="500"/>
                                        <p:tgtEl>
                                          <p:spTgt spid="23">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3">
                                            <p:txEl>
                                              <p:pRg st="7" end="7"/>
                                            </p:txEl>
                                          </p:spTgt>
                                        </p:tgtEl>
                                        <p:attrNameLst>
                                          <p:attrName>style.visibility</p:attrName>
                                        </p:attrNameLst>
                                      </p:cBhvr>
                                      <p:to>
                                        <p:strVal val="visible"/>
                                      </p:to>
                                    </p:set>
                                    <p:animEffect transition="in" filter="fade">
                                      <p:cBhvr>
                                        <p:cTn id="92" dur="500"/>
                                        <p:tgtEl>
                                          <p:spTgt spid="23">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3">
                                            <p:txEl>
                                              <p:pRg st="8" end="8"/>
                                            </p:txEl>
                                          </p:spTgt>
                                        </p:tgtEl>
                                        <p:attrNameLst>
                                          <p:attrName>style.visibility</p:attrName>
                                        </p:attrNameLst>
                                      </p:cBhvr>
                                      <p:to>
                                        <p:strVal val="visible"/>
                                      </p:to>
                                    </p:set>
                                    <p:animEffect transition="in" filter="fade">
                                      <p:cBhvr>
                                        <p:cTn id="97" dur="500"/>
                                        <p:tgtEl>
                                          <p:spTgt spid="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21" grpId="0" build="p"/>
      <p:bldP spid="2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97ABA-F8A8-45B1-8D20-EE69B345EAA7}"/>
              </a:ext>
            </a:extLst>
          </p:cNvPr>
          <p:cNvSpPr txBox="1"/>
          <p:nvPr/>
        </p:nvSpPr>
        <p:spPr>
          <a:xfrm>
            <a:off x="286868" y="2388278"/>
            <a:ext cx="3589867"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dirty="0">
                <a:solidFill>
                  <a:srgbClr val="00B0F0"/>
                </a:solidFill>
                <a:latin typeface="Arial Black"/>
              </a:rPr>
              <a:t>What all features are being extracted from this data? </a:t>
            </a:r>
            <a:endParaRPr lang="en-US">
              <a:solidFill>
                <a:srgbClr val="00B0F0"/>
              </a:solidFill>
              <a:cs typeface="Calibri"/>
            </a:endParaRPr>
          </a:p>
        </p:txBody>
      </p:sp>
      <p:cxnSp>
        <p:nvCxnSpPr>
          <p:cNvPr id="18" name="Straight Arrow Connector 17">
            <a:extLst>
              <a:ext uri="{FF2B5EF4-FFF2-40B4-BE49-F238E27FC236}">
                <a16:creationId xmlns:a16="http://schemas.microsoft.com/office/drawing/2014/main" id="{025EA942-2BD3-4824-A89A-CC804C28FABE}"/>
              </a:ext>
            </a:extLst>
          </p:cNvPr>
          <p:cNvCxnSpPr/>
          <p:nvPr/>
        </p:nvCxnSpPr>
        <p:spPr>
          <a:xfrm>
            <a:off x="3977217" y="410633"/>
            <a:ext cx="0" cy="5725583"/>
          </a:xfrm>
          <a:prstGeom prst="straightConnector1">
            <a:avLst/>
          </a:prstGeom>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C93F1250-F319-488D-8CD7-73C0CECF482F}"/>
              </a:ext>
            </a:extLst>
          </p:cNvPr>
          <p:cNvSpPr txBox="1"/>
          <p:nvPr/>
        </p:nvSpPr>
        <p:spPr>
          <a:xfrm>
            <a:off x="4545659" y="36707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2" name="TextBox 1">
            <a:extLst>
              <a:ext uri="{FF2B5EF4-FFF2-40B4-BE49-F238E27FC236}">
                <a16:creationId xmlns:a16="http://schemas.microsoft.com/office/drawing/2014/main" id="{D18234DA-0C85-42F8-A7FD-2CE041FA7C70}"/>
              </a:ext>
            </a:extLst>
          </p:cNvPr>
          <p:cNvSpPr txBox="1"/>
          <p:nvPr/>
        </p:nvSpPr>
        <p:spPr>
          <a:xfrm>
            <a:off x="4545659" y="1271881"/>
            <a:ext cx="697653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ea typeface="+mn-lt"/>
                <a:cs typeface="+mn-lt"/>
              </a:rPr>
              <a:t>Out of the above mentioned information vectors, all except input x, y, t and path distance from the origin vectors were not used, as they were used to derive other vectors</a:t>
            </a:r>
            <a:endParaRPr lang="en-US" dirty="0">
              <a:solidFill>
                <a:schemeClr val="bg1"/>
              </a:solidFill>
              <a:cs typeface="Calibri"/>
            </a:endParaRPr>
          </a:p>
          <a:p>
            <a:endParaRPr lang="en-US" dirty="0">
              <a:solidFill>
                <a:schemeClr val="bg1"/>
              </a:solidFill>
              <a:ea typeface="+mn-lt"/>
              <a:cs typeface="+mn-lt"/>
            </a:endParaRPr>
          </a:p>
          <a:p>
            <a:pPr marL="285750" indent="-285750">
              <a:buFont typeface="Arial"/>
              <a:buChar char="•"/>
            </a:pPr>
            <a:r>
              <a:rPr lang="en-US" dirty="0">
                <a:solidFill>
                  <a:schemeClr val="bg1"/>
                </a:solidFill>
                <a:ea typeface="+mn-lt"/>
                <a:cs typeface="+mn-lt"/>
              </a:rPr>
              <a:t>The features extracted for these vectors were:</a:t>
            </a:r>
            <a:endParaRPr lang="en-US" dirty="0">
              <a:solidFill>
                <a:schemeClr val="bg1"/>
              </a:solidFill>
              <a:cs typeface="Calibri"/>
            </a:endParaRPr>
          </a:p>
          <a:p>
            <a:r>
              <a:rPr lang="en-US" dirty="0">
                <a:solidFill>
                  <a:schemeClr val="bg1"/>
                </a:solidFill>
                <a:ea typeface="+mn-lt"/>
                <a:cs typeface="+mn-lt"/>
              </a:rPr>
              <a:t>             - Statistical features:</a:t>
            </a:r>
            <a:endParaRPr lang="en-US" dirty="0">
              <a:solidFill>
                <a:schemeClr val="bg1"/>
              </a:solidFill>
              <a:cs typeface="Calibri"/>
            </a:endParaRPr>
          </a:p>
          <a:p>
            <a:r>
              <a:rPr lang="en-US" dirty="0">
                <a:solidFill>
                  <a:schemeClr val="bg1"/>
                </a:solidFill>
                <a:cs typeface="Calibri"/>
              </a:rPr>
              <a:t>                     - Mean</a:t>
            </a:r>
          </a:p>
          <a:p>
            <a:r>
              <a:rPr lang="en-US" dirty="0">
                <a:solidFill>
                  <a:schemeClr val="bg1"/>
                </a:solidFill>
                <a:cs typeface="Calibri"/>
              </a:rPr>
              <a:t>                     - Standard deviation</a:t>
            </a:r>
          </a:p>
          <a:p>
            <a:r>
              <a:rPr lang="en-US" dirty="0">
                <a:solidFill>
                  <a:schemeClr val="bg1"/>
                </a:solidFill>
                <a:cs typeface="Calibri"/>
              </a:rPr>
              <a:t>                     - Maximum</a:t>
            </a:r>
          </a:p>
          <a:p>
            <a:r>
              <a:rPr lang="en-US" dirty="0">
                <a:solidFill>
                  <a:schemeClr val="bg1"/>
                </a:solidFill>
                <a:cs typeface="Calibri"/>
              </a:rPr>
              <a:t>                     - Minimum</a:t>
            </a:r>
          </a:p>
          <a:p>
            <a:r>
              <a:rPr lang="en-US" dirty="0">
                <a:solidFill>
                  <a:schemeClr val="bg1"/>
                </a:solidFill>
                <a:cs typeface="Calibri"/>
              </a:rPr>
              <a:t>                     - Range</a:t>
            </a:r>
          </a:p>
          <a:p>
            <a:r>
              <a:rPr lang="en-US" dirty="0">
                <a:solidFill>
                  <a:schemeClr val="bg1"/>
                </a:solidFill>
                <a:ea typeface="+mn-lt"/>
                <a:cs typeface="+mn-lt"/>
              </a:rPr>
              <a:t>             - Straightness of the path</a:t>
            </a:r>
            <a:endParaRPr lang="en-US" dirty="0">
              <a:solidFill>
                <a:schemeClr val="bg1"/>
              </a:solidFill>
              <a:cs typeface="Calibri"/>
            </a:endParaRPr>
          </a:p>
          <a:p>
            <a:r>
              <a:rPr lang="en-US" dirty="0">
                <a:solidFill>
                  <a:schemeClr val="bg1"/>
                </a:solidFill>
                <a:ea typeface="+mn-lt"/>
                <a:cs typeface="+mn-lt"/>
              </a:rPr>
              <a:t>             - Jitter</a:t>
            </a:r>
            <a:endParaRPr lang="en-US" dirty="0">
              <a:solidFill>
                <a:schemeClr val="bg1"/>
              </a:solidFill>
              <a:cs typeface="Calibri"/>
            </a:endParaRPr>
          </a:p>
          <a:p>
            <a:r>
              <a:rPr lang="en-US" dirty="0">
                <a:solidFill>
                  <a:schemeClr val="bg1"/>
                </a:solidFill>
                <a:ea typeface="+mn-lt"/>
                <a:cs typeface="+mn-lt"/>
              </a:rPr>
              <a:t>             </a:t>
            </a:r>
            <a:endParaRPr lang="en-US" dirty="0">
              <a:solidFill>
                <a:schemeClr val="bg1"/>
              </a:solidFill>
              <a:cs typeface="Calibri"/>
            </a:endParaRPr>
          </a:p>
        </p:txBody>
      </p:sp>
      <p:sp>
        <p:nvSpPr>
          <p:cNvPr id="8" name="TextBox 7">
            <a:extLst>
              <a:ext uri="{FF2B5EF4-FFF2-40B4-BE49-F238E27FC236}">
                <a16:creationId xmlns:a16="http://schemas.microsoft.com/office/drawing/2014/main" id="{E0E56F2E-61C7-44AF-B05C-5AC359A89E9D}"/>
              </a:ext>
            </a:extLst>
          </p:cNvPr>
          <p:cNvSpPr txBox="1"/>
          <p:nvPr/>
        </p:nvSpPr>
        <p:spPr>
          <a:xfrm>
            <a:off x="5187127" y="4810830"/>
            <a:ext cx="63368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cs typeface="Calibri"/>
              </a:rPr>
              <a:t>- High curvature points (also called critical points can be multiple for the same vector)</a:t>
            </a:r>
          </a:p>
          <a:p>
            <a:r>
              <a:rPr lang="en-US" dirty="0">
                <a:solidFill>
                  <a:schemeClr val="bg1"/>
                </a:solidFill>
                <a:cs typeface="Calibri"/>
              </a:rPr>
              <a:t>- Number of pauses, paused time and paused time ratio </a:t>
            </a:r>
          </a:p>
        </p:txBody>
      </p:sp>
    </p:spTree>
    <p:extLst>
      <p:ext uri="{BB962C8B-B14F-4D97-AF65-F5344CB8AC3E}">
        <p14:creationId xmlns:p14="http://schemas.microsoft.com/office/powerpoint/2010/main" val="359937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animEffect transition="in" filter="fade">
                                      <p:cBhvr>
                                        <p:cTn id="67" dur="500"/>
                                        <p:tgtEl>
                                          <p:spTgt spid="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1" end="1"/>
                                            </p:txEl>
                                          </p:spTgt>
                                        </p:tgtEl>
                                        <p:attrNameLst>
                                          <p:attrName>style.visibility</p:attrName>
                                        </p:attrNameLst>
                                      </p:cBhvr>
                                      <p:to>
                                        <p:strVal val="visible"/>
                                      </p:to>
                                    </p:set>
                                    <p:animEffect transition="in" filter="fade">
                                      <p:cBhvr>
                                        <p:cTn id="7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8"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319</cp:revision>
  <dcterms:created xsi:type="dcterms:W3CDTF">2013-07-15T20:26:40Z</dcterms:created>
  <dcterms:modified xsi:type="dcterms:W3CDTF">2021-11-06T18:18:41Z</dcterms:modified>
</cp:coreProperties>
</file>