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2" r:id="rId1"/>
  </p:sldMasterIdLst>
  <p:sldIdLst>
    <p:sldId id="256" r:id="rId2"/>
    <p:sldId id="259" r:id="rId3"/>
    <p:sldId id="264" r:id="rId4"/>
    <p:sldId id="265" r:id="rId5"/>
    <p:sldId id="266" r:id="rId6"/>
    <p:sldId id="267" r:id="rId7"/>
    <p:sldId id="268" r:id="rId8"/>
    <p:sldId id="260" r:id="rId9"/>
    <p:sldId id="262" r:id="rId10"/>
  </p:sldIdLst>
  <p:sldSz cx="18288000" cy="10287000"/>
  <p:notesSz cx="6858000" cy="9144000"/>
  <p:embeddedFontLst>
    <p:embeddedFont>
      <p:font typeface="HK Grotesk Bold" panose="020B0604020202020204" charset="0"/>
      <p:regular r:id="rId11"/>
    </p:embeddedFont>
    <p:embeddedFont>
      <p:font typeface="HK Grotesk Light" panose="020B0604020202020204" charset="0"/>
      <p:regular r:id="rId12"/>
    </p:embeddedFont>
    <p:embeddedFont>
      <p:font typeface="HK Grotesk Medium" panose="020B0604020202020204" charset="0"/>
      <p:regular r:id="rId13"/>
    </p:embeddedFont>
    <p:embeddedFont>
      <p:font typeface="Trebuchet MS" panose="020B0603020202020204" pitchFamily="34" charset="0"/>
      <p:regular r:id="rId14"/>
      <p:bold r:id="rId15"/>
      <p:italic r:id="rId16"/>
      <p:boldItalic r:id="rId17"/>
    </p:embeddedFont>
    <p:embeddedFont>
      <p:font typeface="Wingdings 3" panose="05040102010807070707" pitchFamily="18" charset="2"/>
      <p:regular r:id="rId1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el ignetious" userId="a56833ed62e81ff5" providerId="LiveId" clId="{FF1A93B3-0133-42EC-B411-B633C5BF941A}"/>
    <pc:docChg chg="modSld">
      <pc:chgData name="joel ignetious" userId="a56833ed62e81ff5" providerId="LiveId" clId="{FF1A93B3-0133-42EC-B411-B633C5BF941A}" dt="2025-02-14T18:08:58.124" v="1" actId="1076"/>
      <pc:docMkLst>
        <pc:docMk/>
      </pc:docMkLst>
      <pc:sldChg chg="modSp mod">
        <pc:chgData name="joel ignetious" userId="a56833ed62e81ff5" providerId="LiveId" clId="{FF1A93B3-0133-42EC-B411-B633C5BF941A}" dt="2025-02-14T18:08:58.124" v="1" actId="1076"/>
        <pc:sldMkLst>
          <pc:docMk/>
          <pc:sldMk cId="0" sldId="260"/>
        </pc:sldMkLst>
        <pc:grpChg chg="mod">
          <ac:chgData name="joel ignetious" userId="a56833ed62e81ff5" providerId="LiveId" clId="{FF1A93B3-0133-42EC-B411-B633C5BF941A}" dt="2025-02-14T18:08:58.124" v="1" actId="1076"/>
          <ac:grpSpMkLst>
            <pc:docMk/>
            <pc:sldMk cId="0" sldId="260"/>
            <ac:grpSpMk id="4" creationId="{00000000-0000-0000-0000-000000000000}"/>
          </ac:grpSpMkLst>
        </pc:gr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12700"/>
            <a:ext cx="18288000" cy="10299701"/>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2260601" y="3606801"/>
            <a:ext cx="11650404" cy="2469453"/>
          </a:xfrm>
        </p:spPr>
        <p:txBody>
          <a:bodyPr anchor="b">
            <a:noAutofit/>
          </a:bodyPr>
          <a:lstStyle>
            <a:lvl1pPr algn="r">
              <a:defRPr sz="81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2260601" y="6076250"/>
            <a:ext cx="11650404" cy="1645349"/>
          </a:xfrm>
        </p:spPr>
        <p:txBody>
          <a:bodyPr anchor="t"/>
          <a:lstStyle>
            <a:lvl1pPr marL="0" indent="0" algn="r">
              <a:buNone/>
              <a:defRPr>
                <a:solidFill>
                  <a:schemeClr val="tx1">
                    <a:lumMod val="50000"/>
                    <a:lumOff val="5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86676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3" y="914400"/>
            <a:ext cx="12895002" cy="5105400"/>
          </a:xfrm>
        </p:spPr>
        <p:txBody>
          <a:bodyPr anchor="ctr">
            <a:normAutofit/>
          </a:bodyPr>
          <a:lstStyle>
            <a:lvl1pPr algn="l">
              <a:defRPr sz="66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05600"/>
            <a:ext cx="12895002" cy="2356443"/>
          </a:xfrm>
        </p:spPr>
        <p:txBody>
          <a:bodyPr anchor="ctr">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37573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97001" y="914400"/>
            <a:ext cx="12141201"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2049209" y="5448300"/>
            <a:ext cx="10836786" cy="571500"/>
          </a:xfrm>
        </p:spPr>
        <p:txBody>
          <a:bodyPr anchor="ctr">
            <a:noAutofit/>
          </a:bodyPr>
          <a:lstStyle>
            <a:lvl1pPr marL="0" indent="0">
              <a:buFontTx/>
              <a:buNone/>
              <a:defRPr sz="2400">
                <a:solidFill>
                  <a:schemeClr val="tx1">
                    <a:lumMod val="50000"/>
                    <a:lumOff val="50000"/>
                  </a:schemeClr>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05600"/>
            <a:ext cx="12895002" cy="2356443"/>
          </a:xfrm>
        </p:spPr>
        <p:txBody>
          <a:bodyPr anchor="ctr">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0" name="TextBox 19"/>
          <p:cNvSpPr txBox="1"/>
          <p:nvPr/>
        </p:nvSpPr>
        <p:spPr>
          <a:xfrm>
            <a:off x="812805" y="1185567"/>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13339517" y="4329834"/>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latin typeface="Arial"/>
              </a:rPr>
              <a:t>”</a:t>
            </a:r>
            <a:endParaRPr lang="en-US" sz="2700" dirty="0">
              <a:solidFill>
                <a:schemeClr val="accent1">
                  <a:lumMod val="60000"/>
                  <a:lumOff val="40000"/>
                </a:schemeClr>
              </a:solidFill>
              <a:latin typeface="Arial"/>
            </a:endParaRPr>
          </a:p>
        </p:txBody>
      </p:sp>
    </p:spTree>
    <p:extLst>
      <p:ext uri="{BB962C8B-B14F-4D97-AF65-F5344CB8AC3E}">
        <p14:creationId xmlns:p14="http://schemas.microsoft.com/office/powerpoint/2010/main" val="888786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16003" y="2897982"/>
            <a:ext cx="12895002" cy="3893190"/>
          </a:xfrm>
        </p:spPr>
        <p:txBody>
          <a:bodyPr anchor="b">
            <a:normAutofit/>
          </a:bodyPr>
          <a:lstStyle>
            <a:lvl1pPr algn="l">
              <a:defRPr sz="66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16941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397001" y="914400"/>
            <a:ext cx="12141201"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15999" y="6019800"/>
            <a:ext cx="12895004" cy="771372"/>
          </a:xfrm>
        </p:spPr>
        <p:txBody>
          <a:bodyPr anchor="b">
            <a:noAutofit/>
          </a:bodyPr>
          <a:lstStyle>
            <a:lvl1pPr marL="0" indent="0">
              <a:buFontTx/>
              <a:buNone/>
              <a:defRPr sz="3600">
                <a:solidFill>
                  <a:schemeClr val="tx1">
                    <a:lumMod val="75000"/>
                    <a:lumOff val="25000"/>
                  </a:schemeClr>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812805" y="1185567"/>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3339517" y="4329834"/>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05212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028699" y="914400"/>
            <a:ext cx="12882305"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15999" y="6019800"/>
            <a:ext cx="12895004" cy="771372"/>
          </a:xfrm>
        </p:spPr>
        <p:txBody>
          <a:bodyPr anchor="b">
            <a:noAutofit/>
          </a:bodyPr>
          <a:lstStyle>
            <a:lvl1pPr marL="0" indent="0">
              <a:buFontTx/>
              <a:buNone/>
              <a:defRPr sz="3600">
                <a:solidFill>
                  <a:schemeClr val="accent1"/>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73317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71739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951510" y="914399"/>
            <a:ext cx="1957115" cy="787717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016003" y="914400"/>
            <a:ext cx="10590225" cy="7877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67615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54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60808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6003" y="4051301"/>
            <a:ext cx="12895002" cy="2739872"/>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91172"/>
            <a:ext cx="12895002" cy="1290600"/>
          </a:xfrm>
        </p:spPr>
        <p:txBody>
          <a:bodyPr anchor="t"/>
          <a:lstStyle>
            <a:lvl1pPr marL="0" indent="0" algn="l">
              <a:buNone/>
              <a:defRPr sz="30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17090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16002" y="3240884"/>
            <a:ext cx="6276053" cy="58211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4955" y="3240884"/>
            <a:ext cx="6276051" cy="5821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41727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13618" y="3241475"/>
            <a:ext cx="6278435"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013618" y="4105868"/>
            <a:ext cx="6278435" cy="49561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2575" y="3241475"/>
            <a:ext cx="6278427"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7632577" y="4105868"/>
            <a:ext cx="6278426" cy="49561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06621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16001" y="914400"/>
            <a:ext cx="12895002" cy="19812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2/14/2025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13647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22366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1" y="2247906"/>
            <a:ext cx="5781792" cy="1917699"/>
          </a:xfrm>
        </p:spPr>
        <p:txBody>
          <a:bodyPr anchor="b">
            <a:normAutofit/>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7140692" y="772387"/>
            <a:ext cx="6770312" cy="828965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16001" y="4165604"/>
            <a:ext cx="5781792" cy="3876674"/>
          </a:xfrm>
        </p:spPr>
        <p:txBody>
          <a:bodyPr>
            <a:normAutofit/>
          </a:bodyPr>
          <a:lstStyle>
            <a:lvl1pPr marL="0" indent="0">
              <a:buNone/>
              <a:defRPr sz="2100"/>
            </a:lvl1pPr>
            <a:lvl2pPr marL="685595" indent="0">
              <a:buNone/>
              <a:defRPr sz="2100"/>
            </a:lvl2pPr>
            <a:lvl3pPr marL="1371189" indent="0">
              <a:buNone/>
              <a:defRPr sz="1800"/>
            </a:lvl3pPr>
            <a:lvl4pPr marL="2056784" indent="0">
              <a:buNone/>
              <a:defRPr sz="1500"/>
            </a:lvl4pPr>
            <a:lvl5pPr marL="2742377" indent="0">
              <a:buNone/>
              <a:defRPr sz="1500"/>
            </a:lvl5pPr>
            <a:lvl6pPr marL="3427971" indent="0">
              <a:buNone/>
              <a:defRPr sz="1500"/>
            </a:lvl6pPr>
            <a:lvl7pPr marL="4113566" indent="0">
              <a:buNone/>
              <a:defRPr sz="1500"/>
            </a:lvl7pPr>
            <a:lvl8pPr marL="4799160" indent="0">
              <a:buNone/>
              <a:defRPr sz="1500"/>
            </a:lvl8pPr>
            <a:lvl9pPr marL="5484755"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09741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2" y="7200900"/>
            <a:ext cx="12895001"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16001" y="914400"/>
            <a:ext cx="12895002" cy="5768577"/>
          </a:xfrm>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16002" y="8051007"/>
            <a:ext cx="12895001" cy="1011036"/>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8199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12700"/>
            <a:ext cx="18288000" cy="10299701"/>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1016001" y="914400"/>
            <a:ext cx="12895002" cy="19812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16001" y="3240884"/>
            <a:ext cx="12895002" cy="5821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807700" y="9062044"/>
            <a:ext cx="1367909" cy="547688"/>
          </a:xfrm>
          <a:prstGeom prst="rect">
            <a:avLst/>
          </a:prstGeom>
        </p:spPr>
        <p:txBody>
          <a:bodyPr vert="horz" lIns="91440" tIns="45720" rIns="91440" bIns="45720" rtlCol="0" anchor="ctr"/>
          <a:lstStyle>
            <a:lvl1pPr algn="r">
              <a:defRPr sz="1350">
                <a:solidFill>
                  <a:schemeClr val="tx1">
                    <a:tint val="75000"/>
                  </a:schemeClr>
                </a:solidFill>
              </a:defRPr>
            </a:lvl1pPr>
          </a:lstStyle>
          <a:p>
            <a:fld id="{1D8BD707-D9CF-40AE-B4C6-C98DA3205C09}" type="datetimeFigureOut">
              <a:rPr lang="en-US" smtClean="0"/>
              <a:pPr/>
              <a:t>2/14/2025</a:t>
            </a:fld>
            <a:endParaRPr lang="en-US"/>
          </a:p>
        </p:txBody>
      </p:sp>
      <p:sp>
        <p:nvSpPr>
          <p:cNvPr id="5" name="Footer Placeholder 4"/>
          <p:cNvSpPr>
            <a:spLocks noGrp="1"/>
          </p:cNvSpPr>
          <p:nvPr>
            <p:ph type="ftr" sz="quarter" idx="3"/>
          </p:nvPr>
        </p:nvSpPr>
        <p:spPr>
          <a:xfrm>
            <a:off x="1016001" y="9062044"/>
            <a:ext cx="9446418" cy="547688"/>
          </a:xfrm>
          <a:prstGeom prst="rect">
            <a:avLst/>
          </a:prstGeom>
        </p:spPr>
        <p:txBody>
          <a:bodyPr vert="horz" lIns="91440" tIns="45720" rIns="91440" bIns="45720" rtlCol="0" anchor="ctr"/>
          <a:lstStyle>
            <a:lvl1pPr algn="l">
              <a:defRPr sz="13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885995" y="9062044"/>
            <a:ext cx="1025009" cy="547688"/>
          </a:xfrm>
          <a:prstGeom prst="rect">
            <a:avLst/>
          </a:prstGeom>
        </p:spPr>
        <p:txBody>
          <a:bodyPr vert="horz" lIns="91440" tIns="45720" rIns="91440" bIns="45720" rtlCol="0" anchor="ctr"/>
          <a:lstStyle>
            <a:lvl1pPr algn="r">
              <a:defRPr sz="135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083283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6858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accent1"/>
        </a:buClr>
        <a:buSzPct val="80000"/>
        <a:buFont typeface="Wingdings 3" charset="2"/>
        <a:buChar char=""/>
        <a:defRPr sz="2700" kern="1200">
          <a:solidFill>
            <a:schemeClr val="tx1">
              <a:lumMod val="75000"/>
              <a:lumOff val="25000"/>
            </a:schemeClr>
          </a:solidFill>
          <a:latin typeface="+mn-lt"/>
          <a:ea typeface="+mn-ea"/>
          <a:cs typeface="+mn-cs"/>
        </a:defRPr>
      </a:lvl1pPr>
      <a:lvl2pPr marL="1114425" indent="-428625" algn="l" defTabSz="685800" rtl="0" eaLnBrk="1" latinLnBrk="0" hangingPunct="1">
        <a:spcBef>
          <a:spcPts val="15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2pPr>
      <a:lvl3pPr marL="1714500" indent="-342900" algn="l" defTabSz="685800" rtl="0" eaLnBrk="1" latinLnBrk="0" hangingPunct="1">
        <a:spcBef>
          <a:spcPts val="1500"/>
        </a:spcBef>
        <a:spcAft>
          <a:spcPts val="0"/>
        </a:spcAft>
        <a:buClr>
          <a:schemeClr val="accent1"/>
        </a:buClr>
        <a:buSzPct val="80000"/>
        <a:buFont typeface="Wingdings 3" charset="2"/>
        <a:buChar char=""/>
        <a:defRPr sz="2100" kern="1200">
          <a:solidFill>
            <a:schemeClr val="tx1">
              <a:lumMod val="75000"/>
              <a:lumOff val="25000"/>
            </a:schemeClr>
          </a:solidFill>
          <a:latin typeface="+mn-lt"/>
          <a:ea typeface="+mn-ea"/>
          <a:cs typeface="+mn-cs"/>
        </a:defRPr>
      </a:lvl3pPr>
      <a:lvl4pPr marL="24003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4pPr>
      <a:lvl5pPr marL="30861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5pPr>
      <a:lvl6pPr marL="37719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6pPr>
      <a:lvl7pPr marL="44577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7pPr>
      <a:lvl8pPr marL="51435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8pPr>
      <a:lvl9pPr marL="58293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13501229" y="9316767"/>
            <a:ext cx="3738406" cy="371192"/>
          </a:xfrm>
          <a:prstGeom prst="rect">
            <a:avLst/>
          </a:prstGeom>
        </p:spPr>
        <p:txBody>
          <a:bodyPr lIns="0" tIns="0" rIns="0" bIns="0" rtlCol="0" anchor="t">
            <a:spAutoFit/>
          </a:bodyPr>
          <a:lstStyle/>
          <a:p>
            <a:pPr marL="0" lvl="0" indent="0" algn="l">
              <a:lnSpc>
                <a:spcPts val="2879"/>
              </a:lnSpc>
            </a:pPr>
            <a:r>
              <a:rPr lang="en-US" sz="2400" b="1" dirty="0">
                <a:solidFill>
                  <a:srgbClr val="111012"/>
                </a:solidFill>
                <a:latin typeface="HK Grotesk Medium"/>
                <a:ea typeface="HK Grotesk Medium"/>
                <a:cs typeface="HK Grotesk Medium"/>
                <a:sym typeface="HK Grotesk Medium"/>
              </a:rPr>
              <a:t>Joel Ignetious k</a:t>
            </a:r>
          </a:p>
        </p:txBody>
      </p:sp>
      <p:grpSp>
        <p:nvGrpSpPr>
          <p:cNvPr id="7" name="Group 7"/>
          <p:cNvGrpSpPr/>
          <p:nvPr/>
        </p:nvGrpSpPr>
        <p:grpSpPr>
          <a:xfrm>
            <a:off x="1040991" y="800100"/>
            <a:ext cx="12827409" cy="8887860"/>
            <a:chOff x="67188" y="-388528"/>
            <a:chExt cx="17103212" cy="11850477"/>
          </a:xfrm>
        </p:grpSpPr>
        <p:sp>
          <p:nvSpPr>
            <p:cNvPr id="8" name="TextBox 8"/>
            <p:cNvSpPr txBox="1"/>
            <p:nvPr/>
          </p:nvSpPr>
          <p:spPr>
            <a:xfrm>
              <a:off x="304800" y="-388528"/>
              <a:ext cx="16865600" cy="8068105"/>
            </a:xfrm>
            <a:prstGeom prst="rect">
              <a:avLst/>
            </a:prstGeom>
          </p:spPr>
          <p:txBody>
            <a:bodyPr wrap="square" lIns="0" tIns="0" rIns="0" bIns="0" rtlCol="0" anchor="t">
              <a:spAutoFit/>
            </a:bodyPr>
            <a:lstStyle/>
            <a:p>
              <a:pPr>
                <a:lnSpc>
                  <a:spcPts val="12000"/>
                </a:lnSpc>
              </a:pPr>
              <a:r>
                <a:rPr lang="en-US" sz="10000" b="1" dirty="0">
                  <a:solidFill>
                    <a:srgbClr val="111012"/>
                  </a:solidFill>
                  <a:latin typeface="HK Grotesk Bold"/>
                  <a:ea typeface="HK Grotesk Bold"/>
                  <a:cs typeface="HK Grotesk Bold"/>
                  <a:sym typeface="HK Grotesk Bold"/>
                </a:rPr>
                <a:t> </a:t>
              </a:r>
              <a:r>
                <a:rPr kumimoji="0" lang="en-US" altLang="en-US" sz="9600" b="1" i="0" u="none" strike="noStrike" cap="none" normalizeH="0" baseline="0" dirty="0">
                  <a:ln>
                    <a:noFill/>
                  </a:ln>
                  <a:solidFill>
                    <a:schemeClr val="tx1"/>
                  </a:solidFill>
                  <a:effectLst/>
                  <a:latin typeface="Arial" panose="020B0604020202020204" pitchFamily="34" charset="0"/>
                </a:rPr>
                <a:t>Bird Species Observation Analysis &amp; Conservation Insights</a:t>
              </a:r>
              <a:endParaRPr kumimoji="0" lang="en-US" altLang="en-US" sz="9600" b="0" i="0" u="none" strike="noStrike" cap="none" normalizeH="0" baseline="0" dirty="0">
                <a:ln>
                  <a:noFill/>
                </a:ln>
                <a:solidFill>
                  <a:schemeClr val="tx1"/>
                </a:solidFill>
                <a:effectLst/>
                <a:latin typeface="Arial" panose="020B0604020202020204" pitchFamily="34" charset="0"/>
              </a:endParaRPr>
            </a:p>
          </p:txBody>
        </p:sp>
        <p:sp>
          <p:nvSpPr>
            <p:cNvPr id="9" name="TextBox 9"/>
            <p:cNvSpPr txBox="1"/>
            <p:nvPr/>
          </p:nvSpPr>
          <p:spPr>
            <a:xfrm>
              <a:off x="67188" y="10688306"/>
              <a:ext cx="13033263" cy="773643"/>
            </a:xfrm>
            <a:prstGeom prst="rect">
              <a:avLst/>
            </a:prstGeom>
          </p:spPr>
          <p:txBody>
            <a:bodyPr lIns="0" tIns="0" rIns="0" bIns="0" rtlCol="0" anchor="t">
              <a:spAutoFit/>
            </a:bodyPr>
            <a:lstStyle/>
            <a:p>
              <a:pPr marL="0" lvl="0" indent="0" algn="l">
                <a:lnSpc>
                  <a:spcPts val="4899"/>
                </a:lnSpc>
                <a:spcBef>
                  <a:spcPct val="0"/>
                </a:spcBef>
              </a:pPr>
              <a:r>
                <a:rPr lang="en-US" sz="3499" dirty="0">
                  <a:solidFill>
                    <a:srgbClr val="111012"/>
                  </a:solidFill>
                  <a:latin typeface="HK Grotesk Light"/>
                  <a:ea typeface="HK Grotesk Light"/>
                  <a:cs typeface="HK Grotesk Light"/>
                  <a:sym typeface="HK Grotesk Light"/>
                </a:rPr>
                <a:t>Insights and Observations in Detail</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33400" y="634035"/>
            <a:ext cx="9784463" cy="8329840"/>
            <a:chOff x="0" y="-57150"/>
            <a:chExt cx="10860169" cy="5229596"/>
          </a:xfrm>
        </p:grpSpPr>
        <p:sp>
          <p:nvSpPr>
            <p:cNvPr id="3" name="TextBox 3"/>
            <p:cNvSpPr txBox="1"/>
            <p:nvPr/>
          </p:nvSpPr>
          <p:spPr>
            <a:xfrm>
              <a:off x="0" y="-57150"/>
              <a:ext cx="10860169" cy="1092256"/>
            </a:xfrm>
            <a:prstGeom prst="rect">
              <a:avLst/>
            </a:prstGeom>
          </p:spPr>
          <p:txBody>
            <a:bodyPr lIns="0" tIns="0" rIns="0" bIns="0" rtlCol="0" anchor="t">
              <a:spAutoFit/>
            </a:bodyPr>
            <a:lstStyle/>
            <a:p>
              <a:pPr marL="0" lvl="0" indent="0" algn="l">
                <a:lnSpc>
                  <a:spcPts val="7279"/>
                </a:lnSpc>
              </a:pPr>
              <a:r>
                <a:rPr lang="en-US" sz="5599" b="1" dirty="0">
                  <a:solidFill>
                    <a:srgbClr val="111012"/>
                  </a:solidFill>
                  <a:latin typeface="HK Grotesk Medium"/>
                  <a:ea typeface="HK Grotesk Medium"/>
                  <a:cs typeface="HK Grotesk Medium"/>
                  <a:sym typeface="HK Grotesk Medium"/>
                </a:rPr>
                <a:t>Temporal Analysis </a:t>
              </a:r>
            </a:p>
          </p:txBody>
        </p:sp>
        <p:sp>
          <p:nvSpPr>
            <p:cNvPr id="4" name="TextBox 4"/>
            <p:cNvSpPr txBox="1"/>
            <p:nvPr/>
          </p:nvSpPr>
          <p:spPr>
            <a:xfrm>
              <a:off x="124309" y="998750"/>
              <a:ext cx="10735860" cy="4173696"/>
            </a:xfrm>
            <a:prstGeom prst="rect">
              <a:avLst/>
            </a:prstGeom>
          </p:spPr>
          <p:txBody>
            <a:bodyPr wrap="square" lIns="0" tIns="0" rIns="0" bIns="0" rtlCol="0" anchor="t">
              <a:spAutoFit/>
            </a:bodyPr>
            <a:lstStyle/>
            <a:p>
              <a:r>
                <a:rPr lang="en-US" sz="2400" b="1" dirty="0">
                  <a:solidFill>
                    <a:schemeClr val="accent2"/>
                  </a:solidFill>
                  <a:latin typeface="Calibri" panose="020F0502020204030204" pitchFamily="34" charset="0"/>
                  <a:ea typeface="Calibri" panose="020F0502020204030204" pitchFamily="34" charset="0"/>
                  <a:cs typeface="Calibri" panose="020F0502020204030204" pitchFamily="34" charset="0"/>
                </a:rPr>
                <a:t>Analyzing Seasonal Trends</a:t>
              </a:r>
            </a:p>
            <a:p>
              <a:r>
                <a:rPr lang="en-US" sz="2200" dirty="0">
                  <a:latin typeface="Calibri" panose="020F0502020204030204" pitchFamily="34" charset="0"/>
                  <a:ea typeface="Calibri" panose="020F0502020204030204" pitchFamily="34" charset="0"/>
                  <a:cs typeface="Calibri" panose="020F0502020204030204" pitchFamily="34" charset="0"/>
                </a:rPr>
                <a:t>The chart displays </a:t>
              </a:r>
              <a:r>
                <a:rPr lang="en-US" sz="2200" b="1" dirty="0">
                  <a:latin typeface="Calibri" panose="020F0502020204030204" pitchFamily="34" charset="0"/>
                  <a:ea typeface="Calibri" panose="020F0502020204030204" pitchFamily="34" charset="0"/>
                  <a:cs typeface="Calibri" panose="020F0502020204030204" pitchFamily="34" charset="0"/>
                </a:rPr>
                <a:t>monthly variations</a:t>
              </a:r>
              <a:r>
                <a:rPr lang="en-US" sz="2200" dirty="0">
                  <a:latin typeface="Calibri" panose="020F0502020204030204" pitchFamily="34" charset="0"/>
                  <a:ea typeface="Calibri" panose="020F0502020204030204" pitchFamily="34" charset="0"/>
                  <a:cs typeface="Calibri" panose="020F0502020204030204" pitchFamily="34" charset="0"/>
                </a:rPr>
                <a:t> in bird observations, highlighting fluctuations in population counts. </a:t>
              </a:r>
              <a:r>
                <a:rPr lang="en-US" sz="2200" b="1" dirty="0">
                  <a:latin typeface="Calibri" panose="020F0502020204030204" pitchFamily="34" charset="0"/>
                  <a:ea typeface="Calibri" panose="020F0502020204030204" pitchFamily="34" charset="0"/>
                  <a:cs typeface="Calibri" panose="020F0502020204030204" pitchFamily="34" charset="0"/>
                </a:rPr>
                <a:t>June recorded the highest bird count (6,199), followed by May (4,851) and July (4,290).</a:t>
              </a:r>
              <a:r>
                <a:rPr lang="en-US" sz="2200" dirty="0">
                  <a:latin typeface="Calibri" panose="020F0502020204030204" pitchFamily="34" charset="0"/>
                  <a:ea typeface="Calibri" panose="020F0502020204030204" pitchFamily="34" charset="0"/>
                  <a:cs typeface="Calibri" panose="020F0502020204030204" pitchFamily="34" charset="0"/>
                </a:rPr>
                <a:t> The peak in June suggests </a:t>
              </a:r>
              <a:r>
                <a:rPr lang="en-US" sz="2200" b="1" dirty="0">
                  <a:latin typeface="Calibri" panose="020F0502020204030204" pitchFamily="34" charset="0"/>
                  <a:ea typeface="Calibri" panose="020F0502020204030204" pitchFamily="34" charset="0"/>
                  <a:cs typeface="Calibri" panose="020F0502020204030204" pitchFamily="34" charset="0"/>
                </a:rPr>
                <a:t>increased bird activity, possibly due to migration or breeding.</a:t>
              </a:r>
              <a:r>
                <a:rPr lang="en-US" sz="2200" dirty="0">
                  <a:latin typeface="Calibri" panose="020F0502020204030204" pitchFamily="34" charset="0"/>
                  <a:ea typeface="Calibri" panose="020F0502020204030204" pitchFamily="34" charset="0"/>
                  <a:cs typeface="Calibri" panose="020F0502020204030204" pitchFamily="34" charset="0"/>
                </a:rPr>
                <a:t> However, the drop in July indicates a shift in environmental conditions or bird movement patterns. Understanding these trends is </a:t>
              </a:r>
              <a:r>
                <a:rPr lang="en-US" sz="2200" b="1" dirty="0">
                  <a:latin typeface="Calibri" panose="020F0502020204030204" pitchFamily="34" charset="0"/>
                  <a:ea typeface="Calibri" panose="020F0502020204030204" pitchFamily="34" charset="0"/>
                  <a:cs typeface="Calibri" panose="020F0502020204030204" pitchFamily="34" charset="0"/>
                </a:rPr>
                <a:t>crucial for conservation efforts and habitat protection.</a:t>
              </a:r>
            </a:p>
            <a:p>
              <a:endParaRPr lang="en-US" sz="2400" b="1" dirty="0">
                <a:latin typeface="Calibri" panose="020F0502020204030204" pitchFamily="34" charset="0"/>
                <a:ea typeface="Calibri" panose="020F0502020204030204" pitchFamily="34" charset="0"/>
                <a:cs typeface="Calibri" panose="020F0502020204030204" pitchFamily="34" charset="0"/>
              </a:endParaRPr>
            </a:p>
            <a:p>
              <a:endParaRPr lang="en-US" sz="2400" b="1" dirty="0">
                <a:latin typeface="Calibri" panose="020F0502020204030204" pitchFamily="34" charset="0"/>
                <a:ea typeface="Calibri" panose="020F0502020204030204" pitchFamily="34" charset="0"/>
                <a:cs typeface="Calibri" panose="020F0502020204030204" pitchFamily="34" charset="0"/>
              </a:endParaRPr>
            </a:p>
            <a:p>
              <a:endParaRPr lang="en-US" sz="2400" b="1" dirty="0">
                <a:latin typeface="Calibri" panose="020F0502020204030204" pitchFamily="34" charset="0"/>
                <a:ea typeface="Calibri" panose="020F0502020204030204" pitchFamily="34" charset="0"/>
                <a:cs typeface="Calibri" panose="020F0502020204030204" pitchFamily="34" charset="0"/>
              </a:endParaRPr>
            </a:p>
            <a:p>
              <a:endParaRPr lang="en-US" sz="2400" b="1" dirty="0">
                <a:latin typeface="Calibri" panose="020F0502020204030204" pitchFamily="34" charset="0"/>
                <a:ea typeface="Calibri" panose="020F0502020204030204" pitchFamily="34" charset="0"/>
                <a:cs typeface="Calibri" panose="020F0502020204030204" pitchFamily="34" charset="0"/>
              </a:endParaRPr>
            </a:p>
            <a:p>
              <a:r>
                <a:rPr lang="en-US" sz="2400" b="1" dirty="0">
                  <a:solidFill>
                    <a:schemeClr val="accent2"/>
                  </a:solidFill>
                  <a:latin typeface="Calibri" panose="020F0502020204030204" pitchFamily="34" charset="0"/>
                  <a:ea typeface="Calibri" panose="020F0502020204030204" pitchFamily="34" charset="0"/>
                  <a:cs typeface="Calibri" panose="020F0502020204030204" pitchFamily="34" charset="0"/>
                </a:rPr>
                <a:t>Analyzing Peak Activity Periods</a:t>
              </a:r>
            </a:p>
            <a:p>
              <a:r>
                <a:rPr lang="en-US" sz="2200" dirty="0">
                  <a:latin typeface="Calibri" panose="020F0502020204030204" pitchFamily="34" charset="0"/>
                  <a:ea typeface="Calibri" panose="020F0502020204030204" pitchFamily="34" charset="0"/>
                  <a:cs typeface="Calibri" panose="020F0502020204030204" pitchFamily="34" charset="0"/>
                </a:rPr>
                <a:t>The chart shows </a:t>
              </a:r>
              <a:r>
                <a:rPr lang="en-US" sz="2200" b="1" dirty="0">
                  <a:latin typeface="Calibri" panose="020F0502020204030204" pitchFamily="34" charset="0"/>
                  <a:ea typeface="Calibri" panose="020F0502020204030204" pitchFamily="34" charset="0"/>
                  <a:cs typeface="Calibri" panose="020F0502020204030204" pitchFamily="34" charset="0"/>
                </a:rPr>
                <a:t>bird activity across different morning time slots,</a:t>
              </a:r>
              <a:r>
                <a:rPr lang="en-US" sz="2200" dirty="0">
                  <a:latin typeface="Calibri" panose="020F0502020204030204" pitchFamily="34" charset="0"/>
                  <a:ea typeface="Calibri" panose="020F0502020204030204" pitchFamily="34" charset="0"/>
                  <a:cs typeface="Calibri" panose="020F0502020204030204" pitchFamily="34" charset="0"/>
                </a:rPr>
                <a:t> with the highest observations recorded between </a:t>
              </a:r>
              <a:r>
                <a:rPr lang="en-US" sz="2200" b="1" dirty="0">
                  <a:latin typeface="Calibri" panose="020F0502020204030204" pitchFamily="34" charset="0"/>
                  <a:ea typeface="Calibri" panose="020F0502020204030204" pitchFamily="34" charset="0"/>
                  <a:cs typeface="Calibri" panose="020F0502020204030204" pitchFamily="34" charset="0"/>
                </a:rPr>
                <a:t>7:00 - 8:00 AM (Morning Rise) and 6:00 - 7:00 AM (Sunrise).</a:t>
              </a:r>
              <a:r>
                <a:rPr lang="en-US" sz="2200" dirty="0">
                  <a:latin typeface="Calibri" panose="020F0502020204030204" pitchFamily="34" charset="0"/>
                  <a:ea typeface="Calibri" panose="020F0502020204030204" pitchFamily="34" charset="0"/>
                  <a:cs typeface="Calibri" panose="020F0502020204030204" pitchFamily="34" charset="0"/>
                </a:rPr>
                <a:t> The number of sightings decreases gradually after </a:t>
              </a:r>
              <a:r>
                <a:rPr lang="en-US" sz="2200" b="1" dirty="0">
                  <a:latin typeface="Calibri" panose="020F0502020204030204" pitchFamily="34" charset="0"/>
                  <a:ea typeface="Calibri" panose="020F0502020204030204" pitchFamily="34" charset="0"/>
                  <a:cs typeface="Calibri" panose="020F0502020204030204" pitchFamily="34" charset="0"/>
                </a:rPr>
                <a:t>8:00 AM, indicating reduced bird movement as the day progresses.</a:t>
              </a:r>
              <a:r>
                <a:rPr lang="en-US" sz="2200" dirty="0">
                  <a:latin typeface="Calibri" panose="020F0502020204030204" pitchFamily="34" charset="0"/>
                  <a:ea typeface="Calibri" panose="020F0502020204030204" pitchFamily="34" charset="0"/>
                  <a:cs typeface="Calibri" panose="020F0502020204030204" pitchFamily="34" charset="0"/>
                </a:rPr>
                <a:t> The lowest observations occur in the </a:t>
              </a:r>
              <a:r>
                <a:rPr lang="en-US" sz="2200" b="1" dirty="0">
                  <a:latin typeface="Calibri" panose="020F0502020204030204" pitchFamily="34" charset="0"/>
                  <a:ea typeface="Calibri" panose="020F0502020204030204" pitchFamily="34" charset="0"/>
                  <a:cs typeface="Calibri" panose="020F0502020204030204" pitchFamily="34" charset="0"/>
                </a:rPr>
                <a:t>5:00 - 6:00 AM (Early Dawn) slot,</a:t>
              </a:r>
              <a:r>
                <a:rPr lang="en-US" sz="2200" dirty="0">
                  <a:latin typeface="Calibri" panose="020F0502020204030204" pitchFamily="34" charset="0"/>
                  <a:ea typeface="Calibri" panose="020F0502020204030204" pitchFamily="34" charset="0"/>
                  <a:cs typeface="Calibri" panose="020F0502020204030204" pitchFamily="34" charset="0"/>
                </a:rPr>
                <a:t> suggesting limited activity before sunrise. These trends highlight </a:t>
              </a:r>
              <a:r>
                <a:rPr lang="en-US" sz="2200" b="1" dirty="0">
                  <a:latin typeface="Calibri" panose="020F0502020204030204" pitchFamily="34" charset="0"/>
                  <a:ea typeface="Calibri" panose="020F0502020204030204" pitchFamily="34" charset="0"/>
                  <a:cs typeface="Calibri" panose="020F0502020204030204" pitchFamily="34" charset="0"/>
                </a:rPr>
                <a:t>optimal periods for birdwatching and ecological studies.</a:t>
              </a:r>
              <a:endParaRPr lang="en-US" sz="2200" dirty="0">
                <a:latin typeface="Calibri" panose="020F0502020204030204" pitchFamily="34" charset="0"/>
                <a:ea typeface="Calibri" panose="020F0502020204030204" pitchFamily="34" charset="0"/>
                <a:cs typeface="Calibri" panose="020F0502020204030204" pitchFamily="34" charset="0"/>
              </a:endParaRPr>
            </a:p>
            <a:p>
              <a:endParaRPr lang="en-US" sz="2400" dirty="0">
                <a:latin typeface="Calibri" panose="020F0502020204030204" pitchFamily="34" charset="0"/>
                <a:ea typeface="Calibri" panose="020F0502020204030204" pitchFamily="34" charset="0"/>
                <a:cs typeface="Calibri" panose="020F0502020204030204" pitchFamily="34" charset="0"/>
              </a:endParaRPr>
            </a:p>
          </p:txBody>
        </p:sp>
      </p:grpSp>
      <p:grpSp>
        <p:nvGrpSpPr>
          <p:cNvPr id="7" name="Group 7"/>
          <p:cNvGrpSpPr/>
          <p:nvPr/>
        </p:nvGrpSpPr>
        <p:grpSpPr>
          <a:xfrm>
            <a:off x="10591800" y="-1"/>
            <a:ext cx="7696200" cy="10060781"/>
            <a:chOff x="0" y="0"/>
            <a:chExt cx="812800" cy="1031129"/>
          </a:xfrm>
        </p:grpSpPr>
        <p:sp>
          <p:nvSpPr>
            <p:cNvPr id="8" name="Freeform 8"/>
            <p:cNvSpPr/>
            <p:nvPr/>
          </p:nvSpPr>
          <p:spPr>
            <a:xfrm>
              <a:off x="0" y="0"/>
              <a:ext cx="812800" cy="1031129"/>
            </a:xfrm>
            <a:custGeom>
              <a:avLst/>
              <a:gdLst/>
              <a:ahLst/>
              <a:cxnLst/>
              <a:rect l="l" t="t" r="r" b="b"/>
              <a:pathLst>
                <a:path w="812800" h="1031129">
                  <a:moveTo>
                    <a:pt x="58346" y="0"/>
                  </a:moveTo>
                  <a:lnTo>
                    <a:pt x="754454" y="0"/>
                  </a:lnTo>
                  <a:cubicBezTo>
                    <a:pt x="769928" y="0"/>
                    <a:pt x="784769" y="6147"/>
                    <a:pt x="795711" y="17089"/>
                  </a:cubicBezTo>
                  <a:cubicBezTo>
                    <a:pt x="806653" y="28031"/>
                    <a:pt x="812800" y="42872"/>
                    <a:pt x="812800" y="58346"/>
                  </a:cubicBezTo>
                  <a:lnTo>
                    <a:pt x="812800" y="972783"/>
                  </a:lnTo>
                  <a:cubicBezTo>
                    <a:pt x="812800" y="988257"/>
                    <a:pt x="806653" y="1003098"/>
                    <a:pt x="795711" y="1014040"/>
                  </a:cubicBezTo>
                  <a:cubicBezTo>
                    <a:pt x="784769" y="1024982"/>
                    <a:pt x="769928" y="1031129"/>
                    <a:pt x="754454" y="1031129"/>
                  </a:cubicBezTo>
                  <a:lnTo>
                    <a:pt x="58346" y="1031129"/>
                  </a:lnTo>
                  <a:cubicBezTo>
                    <a:pt x="42872" y="1031129"/>
                    <a:pt x="28031" y="1024982"/>
                    <a:pt x="17089" y="1014040"/>
                  </a:cubicBezTo>
                  <a:cubicBezTo>
                    <a:pt x="6147" y="1003098"/>
                    <a:pt x="0" y="988257"/>
                    <a:pt x="0" y="972783"/>
                  </a:cubicBezTo>
                  <a:lnTo>
                    <a:pt x="0" y="58346"/>
                  </a:lnTo>
                  <a:cubicBezTo>
                    <a:pt x="0" y="42872"/>
                    <a:pt x="6147" y="28031"/>
                    <a:pt x="17089" y="17089"/>
                  </a:cubicBezTo>
                  <a:cubicBezTo>
                    <a:pt x="28031" y="6147"/>
                    <a:pt x="42872" y="0"/>
                    <a:pt x="58346" y="0"/>
                  </a:cubicBezTo>
                  <a:close/>
                </a:path>
              </a:pathLst>
            </a:custGeom>
            <a:solidFill>
              <a:srgbClr val="000000">
                <a:alpha val="0"/>
              </a:srgbClr>
            </a:solidFill>
            <a:ln w="12700">
              <a:solidFill>
                <a:srgbClr val="000000"/>
              </a:solidFill>
            </a:ln>
          </p:spPr>
        </p:sp>
      </p:grpSp>
      <p:pic>
        <p:nvPicPr>
          <p:cNvPr id="12" name="Picture 11">
            <a:extLst>
              <a:ext uri="{FF2B5EF4-FFF2-40B4-BE49-F238E27FC236}">
                <a16:creationId xmlns:a16="http://schemas.microsoft.com/office/drawing/2014/main" id="{FFD6F52C-D736-DE96-B354-3E58F36C9111}"/>
              </a:ext>
            </a:extLst>
          </p:cNvPr>
          <p:cNvPicPr>
            <a:picLocks noChangeAspect="1"/>
          </p:cNvPicPr>
          <p:nvPr/>
        </p:nvPicPr>
        <p:blipFill>
          <a:blip r:embed="rId2"/>
          <a:stretch>
            <a:fillRect/>
          </a:stretch>
        </p:blipFill>
        <p:spPr>
          <a:xfrm>
            <a:off x="11126216" y="226219"/>
            <a:ext cx="7025598" cy="5210175"/>
          </a:xfrm>
          <a:prstGeom prst="rect">
            <a:avLst/>
          </a:prstGeom>
        </p:spPr>
      </p:pic>
      <p:pic>
        <p:nvPicPr>
          <p:cNvPr id="14" name="Picture 13">
            <a:extLst>
              <a:ext uri="{FF2B5EF4-FFF2-40B4-BE49-F238E27FC236}">
                <a16:creationId xmlns:a16="http://schemas.microsoft.com/office/drawing/2014/main" id="{EC527AAC-7713-D55A-1EBC-CE159680DB34}"/>
              </a:ext>
            </a:extLst>
          </p:cNvPr>
          <p:cNvPicPr>
            <a:picLocks noChangeAspect="1"/>
          </p:cNvPicPr>
          <p:nvPr/>
        </p:nvPicPr>
        <p:blipFill>
          <a:blip r:embed="rId3"/>
          <a:stretch>
            <a:fillRect/>
          </a:stretch>
        </p:blipFill>
        <p:spPr>
          <a:xfrm>
            <a:off x="10990030" y="5580191"/>
            <a:ext cx="7161784" cy="382190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0C4CFC-57EE-F1B9-A96D-30AC80141341}"/>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F973E087-15D3-74C1-6F75-E06DC4CF29FD}"/>
              </a:ext>
            </a:extLst>
          </p:cNvPr>
          <p:cNvGrpSpPr/>
          <p:nvPr/>
        </p:nvGrpSpPr>
        <p:grpSpPr>
          <a:xfrm>
            <a:off x="533400" y="634035"/>
            <a:ext cx="9784463" cy="3897857"/>
            <a:chOff x="0" y="-57150"/>
            <a:chExt cx="10860169" cy="2447132"/>
          </a:xfrm>
        </p:grpSpPr>
        <p:sp>
          <p:nvSpPr>
            <p:cNvPr id="3" name="TextBox 3">
              <a:extLst>
                <a:ext uri="{FF2B5EF4-FFF2-40B4-BE49-F238E27FC236}">
                  <a16:creationId xmlns:a16="http://schemas.microsoft.com/office/drawing/2014/main" id="{CC850A18-3599-B313-199F-EB54DA908BCD}"/>
                </a:ext>
              </a:extLst>
            </p:cNvPr>
            <p:cNvSpPr txBox="1"/>
            <p:nvPr/>
          </p:nvSpPr>
          <p:spPr>
            <a:xfrm>
              <a:off x="0" y="-57150"/>
              <a:ext cx="10860169" cy="575937"/>
            </a:xfrm>
            <a:prstGeom prst="rect">
              <a:avLst/>
            </a:prstGeom>
          </p:spPr>
          <p:txBody>
            <a:bodyPr lIns="0" tIns="0" rIns="0" bIns="0" rtlCol="0" anchor="t">
              <a:spAutoFit/>
            </a:bodyPr>
            <a:lstStyle/>
            <a:p>
              <a:pPr marL="0" lvl="0" indent="0" algn="l">
                <a:lnSpc>
                  <a:spcPts val="7279"/>
                </a:lnSpc>
              </a:pPr>
              <a:r>
                <a:rPr lang="en-US" sz="5599" b="1" dirty="0">
                  <a:solidFill>
                    <a:srgbClr val="111012"/>
                  </a:solidFill>
                  <a:latin typeface="HK Grotesk Medium"/>
                  <a:ea typeface="HK Grotesk Medium"/>
                  <a:cs typeface="HK Grotesk Medium"/>
                  <a:sym typeface="HK Grotesk Medium"/>
                </a:rPr>
                <a:t>Spatial  Analysis </a:t>
              </a:r>
            </a:p>
          </p:txBody>
        </p:sp>
        <p:sp>
          <p:nvSpPr>
            <p:cNvPr id="4" name="TextBox 4">
              <a:extLst>
                <a:ext uri="{FF2B5EF4-FFF2-40B4-BE49-F238E27FC236}">
                  <a16:creationId xmlns:a16="http://schemas.microsoft.com/office/drawing/2014/main" id="{A4823AA7-6264-1B8E-1011-81435D55FD96}"/>
                </a:ext>
              </a:extLst>
            </p:cNvPr>
            <p:cNvSpPr txBox="1"/>
            <p:nvPr/>
          </p:nvSpPr>
          <p:spPr>
            <a:xfrm>
              <a:off x="124309" y="998750"/>
              <a:ext cx="10735860" cy="1391232"/>
            </a:xfrm>
            <a:prstGeom prst="rect">
              <a:avLst/>
            </a:prstGeom>
          </p:spPr>
          <p:txBody>
            <a:bodyPr wrap="square" lIns="0" tIns="0" rIns="0" bIns="0" rtlCol="0" anchor="t">
              <a:spAutoFit/>
            </a:bodyPr>
            <a:lstStyle/>
            <a:p>
              <a:r>
                <a:rPr lang="en-US" sz="2400" dirty="0">
                  <a:solidFill>
                    <a:schemeClr val="accent6"/>
                  </a:solidFill>
                  <a:latin typeface="Calibri" panose="020F0502020204030204" pitchFamily="34" charset="0"/>
                  <a:ea typeface="Calibri" panose="020F0502020204030204" pitchFamily="34" charset="0"/>
                  <a:cs typeface="Calibri" panose="020F0502020204030204" pitchFamily="34" charset="0"/>
                </a:rPr>
                <a:t>Biodiversity Hotspots by Habitat Type</a:t>
              </a:r>
            </a:p>
            <a:p>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Forests have higher bird observations than grasslands, indicating greater bird activity and biodiversity. This emphasizes the importance of forest conservation for sustaining bird species.</a:t>
              </a:r>
              <a:endParaRPr lang="en-US" sz="2400" b="1" dirty="0">
                <a:latin typeface="Calibri" panose="020F0502020204030204" pitchFamily="34" charset="0"/>
                <a:ea typeface="Calibri" panose="020F0502020204030204" pitchFamily="34" charset="0"/>
                <a:cs typeface="Calibri" panose="020F0502020204030204" pitchFamily="34" charset="0"/>
              </a:endParaRPr>
            </a:p>
            <a:p>
              <a:endParaRPr lang="en-US" sz="2400" b="1" dirty="0">
                <a:latin typeface="Calibri" panose="020F0502020204030204" pitchFamily="34" charset="0"/>
                <a:ea typeface="Calibri" panose="020F0502020204030204" pitchFamily="34" charset="0"/>
                <a:cs typeface="Calibri" panose="020F0502020204030204" pitchFamily="34" charset="0"/>
              </a:endParaRPr>
            </a:p>
          </p:txBody>
        </p:sp>
      </p:grpSp>
      <p:grpSp>
        <p:nvGrpSpPr>
          <p:cNvPr id="7" name="Group 7">
            <a:extLst>
              <a:ext uri="{FF2B5EF4-FFF2-40B4-BE49-F238E27FC236}">
                <a16:creationId xmlns:a16="http://schemas.microsoft.com/office/drawing/2014/main" id="{3BBD0319-8ABD-9B22-9CF3-88555497E1DB}"/>
              </a:ext>
            </a:extLst>
          </p:cNvPr>
          <p:cNvGrpSpPr/>
          <p:nvPr/>
        </p:nvGrpSpPr>
        <p:grpSpPr>
          <a:xfrm>
            <a:off x="304800" y="4457700"/>
            <a:ext cx="17602200" cy="5603080"/>
            <a:chOff x="0" y="0"/>
            <a:chExt cx="812800" cy="1031129"/>
          </a:xfrm>
        </p:grpSpPr>
        <p:sp>
          <p:nvSpPr>
            <p:cNvPr id="8" name="Freeform 8">
              <a:extLst>
                <a:ext uri="{FF2B5EF4-FFF2-40B4-BE49-F238E27FC236}">
                  <a16:creationId xmlns:a16="http://schemas.microsoft.com/office/drawing/2014/main" id="{7218011B-8B30-C1AC-6697-2140C61772EB}"/>
                </a:ext>
              </a:extLst>
            </p:cNvPr>
            <p:cNvSpPr/>
            <p:nvPr/>
          </p:nvSpPr>
          <p:spPr>
            <a:xfrm>
              <a:off x="0" y="0"/>
              <a:ext cx="812800" cy="1031129"/>
            </a:xfrm>
            <a:custGeom>
              <a:avLst/>
              <a:gdLst/>
              <a:ahLst/>
              <a:cxnLst/>
              <a:rect l="l" t="t" r="r" b="b"/>
              <a:pathLst>
                <a:path w="812800" h="1031129">
                  <a:moveTo>
                    <a:pt x="58346" y="0"/>
                  </a:moveTo>
                  <a:lnTo>
                    <a:pt x="754454" y="0"/>
                  </a:lnTo>
                  <a:cubicBezTo>
                    <a:pt x="769928" y="0"/>
                    <a:pt x="784769" y="6147"/>
                    <a:pt x="795711" y="17089"/>
                  </a:cubicBezTo>
                  <a:cubicBezTo>
                    <a:pt x="806653" y="28031"/>
                    <a:pt x="812800" y="42872"/>
                    <a:pt x="812800" y="58346"/>
                  </a:cubicBezTo>
                  <a:lnTo>
                    <a:pt x="812800" y="972783"/>
                  </a:lnTo>
                  <a:cubicBezTo>
                    <a:pt x="812800" y="988257"/>
                    <a:pt x="806653" y="1003098"/>
                    <a:pt x="795711" y="1014040"/>
                  </a:cubicBezTo>
                  <a:cubicBezTo>
                    <a:pt x="784769" y="1024982"/>
                    <a:pt x="769928" y="1031129"/>
                    <a:pt x="754454" y="1031129"/>
                  </a:cubicBezTo>
                  <a:lnTo>
                    <a:pt x="58346" y="1031129"/>
                  </a:lnTo>
                  <a:cubicBezTo>
                    <a:pt x="42872" y="1031129"/>
                    <a:pt x="28031" y="1024982"/>
                    <a:pt x="17089" y="1014040"/>
                  </a:cubicBezTo>
                  <a:cubicBezTo>
                    <a:pt x="6147" y="1003098"/>
                    <a:pt x="0" y="988257"/>
                    <a:pt x="0" y="972783"/>
                  </a:cubicBezTo>
                  <a:lnTo>
                    <a:pt x="0" y="58346"/>
                  </a:lnTo>
                  <a:cubicBezTo>
                    <a:pt x="0" y="42872"/>
                    <a:pt x="6147" y="28031"/>
                    <a:pt x="17089" y="17089"/>
                  </a:cubicBezTo>
                  <a:cubicBezTo>
                    <a:pt x="28031" y="6147"/>
                    <a:pt x="42872" y="0"/>
                    <a:pt x="58346" y="0"/>
                  </a:cubicBezTo>
                  <a:close/>
                </a:path>
              </a:pathLst>
            </a:custGeom>
            <a:solidFill>
              <a:srgbClr val="000000">
                <a:alpha val="0"/>
              </a:srgbClr>
            </a:solidFill>
            <a:ln w="12700">
              <a:solidFill>
                <a:srgbClr val="000000"/>
              </a:solidFill>
            </a:ln>
          </p:spPr>
        </p:sp>
      </p:grpSp>
      <p:pic>
        <p:nvPicPr>
          <p:cNvPr id="6" name="Picture 5">
            <a:extLst>
              <a:ext uri="{FF2B5EF4-FFF2-40B4-BE49-F238E27FC236}">
                <a16:creationId xmlns:a16="http://schemas.microsoft.com/office/drawing/2014/main" id="{69C0784B-29C5-2CFF-0E8F-56CC8EDA91B3}"/>
              </a:ext>
            </a:extLst>
          </p:cNvPr>
          <p:cNvPicPr>
            <a:picLocks noChangeAspect="1"/>
          </p:cNvPicPr>
          <p:nvPr/>
        </p:nvPicPr>
        <p:blipFill>
          <a:blip r:embed="rId2"/>
          <a:stretch>
            <a:fillRect/>
          </a:stretch>
        </p:blipFill>
        <p:spPr>
          <a:xfrm>
            <a:off x="2590800" y="4623418"/>
            <a:ext cx="13182600" cy="5206318"/>
          </a:xfrm>
          <a:prstGeom prst="rect">
            <a:avLst/>
          </a:prstGeom>
        </p:spPr>
      </p:pic>
    </p:spTree>
    <p:extLst>
      <p:ext uri="{BB962C8B-B14F-4D97-AF65-F5344CB8AC3E}">
        <p14:creationId xmlns:p14="http://schemas.microsoft.com/office/powerpoint/2010/main" val="4254284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3033CA-4FA7-69FE-17F3-E4AFA1654307}"/>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3039B3CD-D4AA-ED2B-04D8-0780D7BE5551}"/>
              </a:ext>
            </a:extLst>
          </p:cNvPr>
          <p:cNvGrpSpPr/>
          <p:nvPr/>
        </p:nvGrpSpPr>
        <p:grpSpPr>
          <a:xfrm>
            <a:off x="195415" y="-20407"/>
            <a:ext cx="17897169" cy="4555234"/>
            <a:chOff x="-252213" y="-320127"/>
            <a:chExt cx="19013552" cy="1808997"/>
          </a:xfrm>
          <a:effectLst>
            <a:outerShdw blurRad="50800" dist="38100" dir="16200000" rotWithShape="0">
              <a:prstClr val="black">
                <a:alpha val="40000"/>
              </a:prstClr>
            </a:outerShdw>
          </a:effectLst>
        </p:grpSpPr>
        <p:sp>
          <p:nvSpPr>
            <p:cNvPr id="3" name="TextBox 3">
              <a:extLst>
                <a:ext uri="{FF2B5EF4-FFF2-40B4-BE49-F238E27FC236}">
                  <a16:creationId xmlns:a16="http://schemas.microsoft.com/office/drawing/2014/main" id="{576011FC-0A65-ED94-B092-4CF98AA37942}"/>
                </a:ext>
              </a:extLst>
            </p:cNvPr>
            <p:cNvSpPr txBox="1"/>
            <p:nvPr/>
          </p:nvSpPr>
          <p:spPr>
            <a:xfrm>
              <a:off x="159777" y="-320127"/>
              <a:ext cx="18601562" cy="462271"/>
            </a:xfrm>
            <a:prstGeom prst="rect">
              <a:avLst/>
            </a:prstGeom>
          </p:spPr>
          <p:txBody>
            <a:bodyPr wrap="square" lIns="0" tIns="0" rIns="0" bIns="0" rtlCol="0" anchor="t">
              <a:spAutoFit/>
            </a:bodyPr>
            <a:lstStyle/>
            <a:p>
              <a:pPr marL="0" lvl="0" indent="0" algn="ctr">
                <a:lnSpc>
                  <a:spcPts val="7279"/>
                </a:lnSpc>
              </a:pPr>
              <a:r>
                <a:rPr lang="en-US" sz="5400" b="1" dirty="0">
                  <a:solidFill>
                    <a:srgbClr val="111012"/>
                  </a:solidFill>
                  <a:latin typeface="Calibri" panose="020F0502020204030204" pitchFamily="34" charset="0"/>
                  <a:ea typeface="Calibri" panose="020F0502020204030204" pitchFamily="34" charset="0"/>
                  <a:cs typeface="Calibri" panose="020F0502020204030204" pitchFamily="34" charset="0"/>
                  <a:sym typeface="HK Grotesk Medium"/>
                </a:rPr>
                <a:t>Species Analysis </a:t>
              </a:r>
            </a:p>
          </p:txBody>
        </p:sp>
        <p:sp>
          <p:nvSpPr>
            <p:cNvPr id="4" name="TextBox 4">
              <a:extLst>
                <a:ext uri="{FF2B5EF4-FFF2-40B4-BE49-F238E27FC236}">
                  <a16:creationId xmlns:a16="http://schemas.microsoft.com/office/drawing/2014/main" id="{3F790330-A236-9518-3DE6-9548371BBF78}"/>
                </a:ext>
              </a:extLst>
            </p:cNvPr>
            <p:cNvSpPr txBox="1"/>
            <p:nvPr/>
          </p:nvSpPr>
          <p:spPr>
            <a:xfrm>
              <a:off x="-252213" y="218722"/>
              <a:ext cx="6604214" cy="1270148"/>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nchor="t">
              <a:spAutoFit/>
            </a:bodyPr>
            <a:lstStyle/>
            <a:p>
              <a:r>
                <a:rPr lang="en-US" sz="2400" b="1" dirty="0">
                  <a:solidFill>
                    <a:srgbClr val="00B050"/>
                  </a:solidFill>
                  <a:latin typeface="Calibri" panose="020F0502020204030204" pitchFamily="34" charset="0"/>
                  <a:ea typeface="Calibri" panose="020F0502020204030204" pitchFamily="34" charset="0"/>
                  <a:cs typeface="Calibri" panose="020F0502020204030204" pitchFamily="34" charset="0"/>
                </a:rPr>
                <a:t>Unique Species Count by Habitat</a:t>
              </a:r>
              <a:endParaRPr lang="en-US" sz="2400" dirty="0">
                <a:solidFill>
                  <a:srgbClr val="00B050"/>
                </a:solidFill>
                <a:latin typeface="Calibri" panose="020F0502020204030204" pitchFamily="34" charset="0"/>
                <a:ea typeface="Calibri" panose="020F0502020204030204" pitchFamily="34" charset="0"/>
                <a:cs typeface="Calibri" panose="020F0502020204030204" pitchFamily="34" charset="0"/>
              </a:endParaRPr>
            </a:p>
            <a:p>
              <a:pPr algn="ctr"/>
              <a:r>
                <a:rPr lang="en-US" sz="2200" b="1" dirty="0">
                  <a:latin typeface="Calibri" panose="020F0502020204030204" pitchFamily="34" charset="0"/>
                  <a:ea typeface="Calibri" panose="020F0502020204030204" pitchFamily="34" charset="0"/>
                  <a:cs typeface="Calibri" panose="020F0502020204030204" pitchFamily="34" charset="0"/>
                </a:rPr>
                <a:t>Forests and grasslands support a nearly equal number of unique bird species.</a:t>
              </a:r>
              <a:r>
                <a:rPr lang="en-US" sz="2200" dirty="0">
                  <a:latin typeface="Calibri" panose="020F0502020204030204" pitchFamily="34" charset="0"/>
                  <a:ea typeface="Calibri" panose="020F0502020204030204" pitchFamily="34" charset="0"/>
                  <a:cs typeface="Calibri" panose="020F0502020204030204" pitchFamily="34" charset="0"/>
                </a:rPr>
                <a:t> This indicates that both habitats contribute significantly to biodiversity, emphasizing the need for conservation efforts across different ecosystems.</a:t>
              </a:r>
            </a:p>
            <a:p>
              <a:endParaRPr lang="en-US" sz="2400" b="1" dirty="0">
                <a:latin typeface="Calibri" panose="020F0502020204030204" pitchFamily="34" charset="0"/>
                <a:ea typeface="Calibri" panose="020F0502020204030204" pitchFamily="34" charset="0"/>
                <a:cs typeface="Calibri" panose="020F0502020204030204" pitchFamily="34" charset="0"/>
              </a:endParaRPr>
            </a:p>
          </p:txBody>
        </p:sp>
      </p:grpSp>
      <p:pic>
        <p:nvPicPr>
          <p:cNvPr id="13" name="Picture 12">
            <a:extLst>
              <a:ext uri="{FF2B5EF4-FFF2-40B4-BE49-F238E27FC236}">
                <a16:creationId xmlns:a16="http://schemas.microsoft.com/office/drawing/2014/main" id="{64943275-472B-7841-1386-4F84DBF35D1F}"/>
              </a:ext>
            </a:extLst>
          </p:cNvPr>
          <p:cNvPicPr>
            <a:picLocks noChangeAspect="1"/>
          </p:cNvPicPr>
          <p:nvPr/>
        </p:nvPicPr>
        <p:blipFill>
          <a:blip r:embed="rId2"/>
          <a:stretch>
            <a:fillRect/>
          </a:stretch>
        </p:blipFill>
        <p:spPr>
          <a:xfrm>
            <a:off x="195415" y="5143500"/>
            <a:ext cx="5438775" cy="4114800"/>
          </a:xfrm>
          <a:prstGeom prst="rect">
            <a:avLst/>
          </a:prstGeom>
        </p:spPr>
      </p:pic>
      <p:sp>
        <p:nvSpPr>
          <p:cNvPr id="14" name="TextBox 4">
            <a:extLst>
              <a:ext uri="{FF2B5EF4-FFF2-40B4-BE49-F238E27FC236}">
                <a16:creationId xmlns:a16="http://schemas.microsoft.com/office/drawing/2014/main" id="{B17FB50C-3614-9FC3-E49D-D123F494DAE3}"/>
              </a:ext>
            </a:extLst>
          </p:cNvPr>
          <p:cNvSpPr txBox="1"/>
          <p:nvPr/>
        </p:nvSpPr>
        <p:spPr>
          <a:xfrm>
            <a:off x="6954364" y="1336468"/>
            <a:ext cx="5806178" cy="2431435"/>
          </a:xfrm>
          <a:prstGeom prst="rect">
            <a:avLst/>
          </a:prstGeom>
        </p:spPr>
        <p:style>
          <a:lnRef idx="1">
            <a:schemeClr val="accent1"/>
          </a:lnRef>
          <a:fillRef idx="2">
            <a:schemeClr val="accent1"/>
          </a:fillRef>
          <a:effectRef idx="1">
            <a:schemeClr val="accent1"/>
          </a:effectRef>
          <a:fontRef idx="minor">
            <a:schemeClr val="dk1"/>
          </a:fontRef>
        </p:style>
        <p:txBody>
          <a:bodyPr wrap="square" lIns="0" tIns="0" rIns="0" bIns="0" rtlCol="0" anchor="t">
            <a:spAutoFit/>
          </a:bodyPr>
          <a:lstStyle/>
          <a:p>
            <a:r>
              <a:rPr lang="en-US" sz="2400" b="1" dirty="0">
                <a:solidFill>
                  <a:srgbClr val="00B050"/>
                </a:solidFill>
                <a:latin typeface="Calibri" panose="020F0502020204030204" pitchFamily="34" charset="0"/>
                <a:ea typeface="Calibri" panose="020F0502020204030204" pitchFamily="34" charset="0"/>
                <a:cs typeface="Calibri" panose="020F0502020204030204" pitchFamily="34" charset="0"/>
              </a:rPr>
              <a:t>Activity Patterns by Interval Length</a:t>
            </a:r>
            <a:endParaRPr lang="en-US" sz="2400" dirty="0">
              <a:solidFill>
                <a:srgbClr val="00B050"/>
              </a:solidFill>
              <a:latin typeface="Calibri" panose="020F0502020204030204" pitchFamily="34" charset="0"/>
              <a:ea typeface="Calibri" panose="020F0502020204030204" pitchFamily="34" charset="0"/>
              <a:cs typeface="Calibri" panose="020F0502020204030204" pitchFamily="34" charset="0"/>
            </a:endParaRPr>
          </a:p>
          <a:p>
            <a:pPr algn="ctr"/>
            <a:r>
              <a:rPr lang="en-US" sz="2200" b="1" dirty="0">
                <a:latin typeface="Calibri" panose="020F0502020204030204" pitchFamily="34" charset="0"/>
                <a:ea typeface="Calibri" panose="020F0502020204030204" pitchFamily="34" charset="0"/>
                <a:cs typeface="Calibri" panose="020F0502020204030204" pitchFamily="34" charset="0"/>
              </a:rPr>
              <a:t>Most bird observations occur within the first 2.5 minutes, predominantly through singing and calling.</a:t>
            </a:r>
            <a:r>
              <a:rPr lang="en-US" sz="2200" dirty="0">
                <a:latin typeface="Calibri" panose="020F0502020204030204" pitchFamily="34" charset="0"/>
                <a:ea typeface="Calibri" panose="020F0502020204030204" pitchFamily="34" charset="0"/>
                <a:cs typeface="Calibri" panose="020F0502020204030204" pitchFamily="34" charset="0"/>
              </a:rPr>
              <a:t> This suggests that early monitoring captures peak avian activity, making it crucial for effective data collection.</a:t>
            </a:r>
          </a:p>
          <a:p>
            <a:endParaRPr lang="en-US" sz="2400" b="1" dirty="0">
              <a:latin typeface="Calibri" panose="020F0502020204030204" pitchFamily="34" charset="0"/>
              <a:ea typeface="Calibri" panose="020F0502020204030204" pitchFamily="34" charset="0"/>
              <a:cs typeface="Calibri" panose="020F0502020204030204" pitchFamily="34" charset="0"/>
            </a:endParaRPr>
          </a:p>
        </p:txBody>
      </p:sp>
      <p:pic>
        <p:nvPicPr>
          <p:cNvPr id="19" name="Picture 18">
            <a:extLst>
              <a:ext uri="{FF2B5EF4-FFF2-40B4-BE49-F238E27FC236}">
                <a16:creationId xmlns:a16="http://schemas.microsoft.com/office/drawing/2014/main" id="{9BCAD16F-C3B2-C90D-5B04-73AC65A4262C}"/>
              </a:ext>
            </a:extLst>
          </p:cNvPr>
          <p:cNvPicPr>
            <a:picLocks noChangeAspect="1"/>
          </p:cNvPicPr>
          <p:nvPr/>
        </p:nvPicPr>
        <p:blipFill>
          <a:blip r:embed="rId3"/>
          <a:stretch>
            <a:fillRect/>
          </a:stretch>
        </p:blipFill>
        <p:spPr>
          <a:xfrm>
            <a:off x="6477498" y="5053013"/>
            <a:ext cx="5680587" cy="4205287"/>
          </a:xfrm>
          <a:prstGeom prst="rect">
            <a:avLst/>
          </a:prstGeom>
        </p:spPr>
      </p:pic>
      <p:sp>
        <p:nvSpPr>
          <p:cNvPr id="20" name="TextBox 4">
            <a:extLst>
              <a:ext uri="{FF2B5EF4-FFF2-40B4-BE49-F238E27FC236}">
                <a16:creationId xmlns:a16="http://schemas.microsoft.com/office/drawing/2014/main" id="{D2F5DA9A-3846-F696-B6D6-6607F0EDC5DB}"/>
              </a:ext>
            </a:extLst>
          </p:cNvPr>
          <p:cNvSpPr txBox="1"/>
          <p:nvPr/>
        </p:nvSpPr>
        <p:spPr>
          <a:xfrm>
            <a:off x="13303045" y="1336469"/>
            <a:ext cx="4898923" cy="3323987"/>
          </a:xfrm>
          <a:prstGeom prst="rect">
            <a:avLst/>
          </a:prstGeom>
        </p:spPr>
        <p:style>
          <a:lnRef idx="1">
            <a:schemeClr val="accent4"/>
          </a:lnRef>
          <a:fillRef idx="2">
            <a:schemeClr val="accent4"/>
          </a:fillRef>
          <a:effectRef idx="1">
            <a:schemeClr val="accent4"/>
          </a:effectRef>
          <a:fontRef idx="minor">
            <a:schemeClr val="dk1"/>
          </a:fontRef>
        </p:style>
        <p:txBody>
          <a:bodyPr wrap="square" lIns="0" tIns="0" rIns="0" bIns="0" rtlCol="0" anchor="t">
            <a:spAutoFit/>
          </a:bodyPr>
          <a:lstStyle/>
          <a:p>
            <a:r>
              <a:rPr lang="en-US" sz="2400" b="1" dirty="0">
                <a:solidFill>
                  <a:srgbClr val="00B050"/>
                </a:solidFill>
                <a:latin typeface="Calibri" panose="020F0502020204030204" pitchFamily="34" charset="0"/>
                <a:ea typeface="Calibri" panose="020F0502020204030204" pitchFamily="34" charset="0"/>
                <a:cs typeface="Calibri" panose="020F0502020204030204" pitchFamily="34" charset="0"/>
              </a:rPr>
              <a:t>Male-to-Female Ratio</a:t>
            </a:r>
          </a:p>
          <a:p>
            <a:pPr marL="342900" indent="-342900" algn="just">
              <a:buFont typeface="Wingdings" panose="05000000000000000000" pitchFamily="2" charset="2"/>
              <a:buChar char="Ø"/>
            </a:pPr>
            <a:r>
              <a:rPr lang="en-US" sz="2100" dirty="0">
                <a:latin typeface="Calibri" panose="020F0502020204030204" pitchFamily="34" charset="0"/>
                <a:ea typeface="Calibri" panose="020F0502020204030204" pitchFamily="34" charset="0"/>
                <a:cs typeface="Calibri" panose="020F0502020204030204" pitchFamily="34" charset="0"/>
              </a:rPr>
              <a:t>Some species like </a:t>
            </a:r>
            <a:r>
              <a:rPr lang="en-US" sz="2100" i="1" dirty="0">
                <a:latin typeface="Calibri" panose="020F0502020204030204" pitchFamily="34" charset="0"/>
                <a:ea typeface="Calibri" panose="020F0502020204030204" pitchFamily="34" charset="0"/>
                <a:cs typeface="Calibri" panose="020F0502020204030204" pitchFamily="34" charset="0"/>
              </a:rPr>
              <a:t>Hirundo rustica</a:t>
            </a:r>
            <a:r>
              <a:rPr lang="en-US" sz="2100" dirty="0">
                <a:latin typeface="Calibri" panose="020F0502020204030204" pitchFamily="34" charset="0"/>
                <a:ea typeface="Calibri" panose="020F0502020204030204" pitchFamily="34" charset="0"/>
                <a:cs typeface="Calibri" panose="020F0502020204030204" pitchFamily="34" charset="0"/>
              </a:rPr>
              <a:t> and </a:t>
            </a:r>
            <a:r>
              <a:rPr lang="en-US" sz="2100" i="1" dirty="0" err="1">
                <a:latin typeface="Calibri" panose="020F0502020204030204" pitchFamily="34" charset="0"/>
                <a:ea typeface="Calibri" panose="020F0502020204030204" pitchFamily="34" charset="0"/>
                <a:cs typeface="Calibri" panose="020F0502020204030204" pitchFamily="34" charset="0"/>
              </a:rPr>
              <a:t>Quiscalus</a:t>
            </a:r>
            <a:r>
              <a:rPr lang="en-US" sz="2100" i="1" dirty="0">
                <a:latin typeface="Calibri" panose="020F0502020204030204" pitchFamily="34" charset="0"/>
                <a:ea typeface="Calibri" panose="020F0502020204030204" pitchFamily="34" charset="0"/>
                <a:cs typeface="Calibri" panose="020F0502020204030204" pitchFamily="34" charset="0"/>
              </a:rPr>
              <a:t> </a:t>
            </a:r>
            <a:r>
              <a:rPr lang="en-US" sz="2100" i="1" dirty="0" err="1">
                <a:latin typeface="Calibri" panose="020F0502020204030204" pitchFamily="34" charset="0"/>
                <a:ea typeface="Calibri" panose="020F0502020204030204" pitchFamily="34" charset="0"/>
                <a:cs typeface="Calibri" panose="020F0502020204030204" pitchFamily="34" charset="0"/>
              </a:rPr>
              <a:t>quiscula</a:t>
            </a:r>
            <a:r>
              <a:rPr lang="en-US" sz="2100" dirty="0">
                <a:latin typeface="Calibri" panose="020F0502020204030204" pitchFamily="34" charset="0"/>
                <a:ea typeface="Calibri" panose="020F0502020204030204" pitchFamily="34" charset="0"/>
                <a:cs typeface="Calibri" panose="020F0502020204030204" pitchFamily="34" charset="0"/>
              </a:rPr>
              <a:t> show extreme male dominance.</a:t>
            </a:r>
          </a:p>
          <a:p>
            <a:pPr marL="342900" indent="-342900" algn="just">
              <a:buFont typeface="Wingdings" panose="05000000000000000000" pitchFamily="2" charset="2"/>
              <a:buChar char="Ø"/>
            </a:pPr>
            <a:r>
              <a:rPr lang="en-US" sz="2100" dirty="0">
                <a:latin typeface="Calibri" panose="020F0502020204030204" pitchFamily="34" charset="0"/>
                <a:ea typeface="Calibri" panose="020F0502020204030204" pitchFamily="34" charset="0"/>
                <a:cs typeface="Calibri" panose="020F0502020204030204" pitchFamily="34" charset="0"/>
              </a:rPr>
              <a:t>Balanced ratios are observed in species like </a:t>
            </a:r>
            <a:r>
              <a:rPr lang="en-US" sz="2100" i="1" dirty="0">
                <a:latin typeface="Calibri" panose="020F0502020204030204" pitchFamily="34" charset="0"/>
                <a:ea typeface="Calibri" panose="020F0502020204030204" pitchFamily="34" charset="0"/>
                <a:cs typeface="Calibri" panose="020F0502020204030204" pitchFamily="34" charset="0"/>
              </a:rPr>
              <a:t>Cardinalis </a:t>
            </a:r>
            <a:r>
              <a:rPr lang="en-US" sz="2100" i="1" dirty="0" err="1">
                <a:latin typeface="Calibri" panose="020F0502020204030204" pitchFamily="34" charset="0"/>
                <a:ea typeface="Calibri" panose="020F0502020204030204" pitchFamily="34" charset="0"/>
                <a:cs typeface="Calibri" panose="020F0502020204030204" pitchFamily="34" charset="0"/>
              </a:rPr>
              <a:t>cardinalis</a:t>
            </a:r>
            <a:r>
              <a:rPr lang="en-US" sz="2100" dirty="0">
                <a:latin typeface="Calibri" panose="020F0502020204030204" pitchFamily="34" charset="0"/>
                <a:ea typeface="Calibri" panose="020F0502020204030204" pitchFamily="34" charset="0"/>
                <a:cs typeface="Calibri" panose="020F0502020204030204" pitchFamily="34" charset="0"/>
              </a:rPr>
              <a:t> and </a:t>
            </a:r>
            <a:r>
              <a:rPr lang="en-US" sz="2100" i="1" dirty="0">
                <a:latin typeface="Calibri" panose="020F0502020204030204" pitchFamily="34" charset="0"/>
                <a:ea typeface="Calibri" panose="020F0502020204030204" pitchFamily="34" charset="0"/>
                <a:cs typeface="Calibri" panose="020F0502020204030204" pitchFamily="34" charset="0"/>
              </a:rPr>
              <a:t>Turdus </a:t>
            </a:r>
            <a:r>
              <a:rPr lang="en-US" sz="2100" i="1" dirty="0" err="1">
                <a:latin typeface="Calibri" panose="020F0502020204030204" pitchFamily="34" charset="0"/>
                <a:ea typeface="Calibri" panose="020F0502020204030204" pitchFamily="34" charset="0"/>
                <a:cs typeface="Calibri" panose="020F0502020204030204" pitchFamily="34" charset="0"/>
              </a:rPr>
              <a:t>migratorius</a:t>
            </a:r>
            <a:r>
              <a:rPr lang="en-US" sz="2100" dirty="0">
                <a:latin typeface="Calibri" panose="020F0502020204030204" pitchFamily="34" charset="0"/>
                <a:ea typeface="Calibri" panose="020F0502020204030204" pitchFamily="34" charset="0"/>
                <a:cs typeface="Calibri" panose="020F0502020204030204" pitchFamily="34" charset="0"/>
              </a:rPr>
              <a:t>.</a:t>
            </a:r>
          </a:p>
          <a:p>
            <a:pPr marL="342900" indent="-342900" algn="just">
              <a:buFont typeface="Wingdings" panose="05000000000000000000" pitchFamily="2" charset="2"/>
              <a:buChar char="Ø"/>
            </a:pPr>
            <a:r>
              <a:rPr lang="en-US" sz="2100" dirty="0">
                <a:latin typeface="Calibri" panose="020F0502020204030204" pitchFamily="34" charset="0"/>
                <a:ea typeface="Calibri" panose="020F0502020204030204" pitchFamily="34" charset="0"/>
                <a:cs typeface="Calibri" panose="020F0502020204030204" pitchFamily="34" charset="0"/>
              </a:rPr>
              <a:t>Male bias could be due to visibility differences in behavior or plumage.</a:t>
            </a:r>
          </a:p>
          <a:p>
            <a:endParaRPr lang="en-US" sz="2400" b="1" dirty="0">
              <a:latin typeface="Calibri" panose="020F0502020204030204" pitchFamily="34" charset="0"/>
              <a:ea typeface="Calibri" panose="020F0502020204030204" pitchFamily="34" charset="0"/>
              <a:cs typeface="Calibri" panose="020F0502020204030204" pitchFamily="34" charset="0"/>
            </a:endParaRPr>
          </a:p>
        </p:txBody>
      </p:sp>
      <p:pic>
        <p:nvPicPr>
          <p:cNvPr id="26" name="Picture 25">
            <a:extLst>
              <a:ext uri="{FF2B5EF4-FFF2-40B4-BE49-F238E27FC236}">
                <a16:creationId xmlns:a16="http://schemas.microsoft.com/office/drawing/2014/main" id="{CD9659A7-AB1E-313F-09BA-468BA1AD117A}"/>
              </a:ext>
            </a:extLst>
          </p:cNvPr>
          <p:cNvPicPr>
            <a:picLocks noChangeAspect="1"/>
          </p:cNvPicPr>
          <p:nvPr/>
        </p:nvPicPr>
        <p:blipFill>
          <a:blip r:embed="rId4"/>
          <a:stretch>
            <a:fillRect/>
          </a:stretch>
        </p:blipFill>
        <p:spPr>
          <a:xfrm>
            <a:off x="12263284" y="4914819"/>
            <a:ext cx="5829300" cy="5286375"/>
          </a:xfrm>
          <a:prstGeom prst="rect">
            <a:avLst/>
          </a:prstGeom>
        </p:spPr>
      </p:pic>
    </p:spTree>
    <p:extLst>
      <p:ext uri="{BB962C8B-B14F-4D97-AF65-F5344CB8AC3E}">
        <p14:creationId xmlns:p14="http://schemas.microsoft.com/office/powerpoint/2010/main" val="3668997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26869A-7BB3-298E-3A1B-002EAED4CA4C}"/>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F18D7B0E-38AB-8693-AC48-2F11AEB6A794}"/>
              </a:ext>
            </a:extLst>
          </p:cNvPr>
          <p:cNvGrpSpPr/>
          <p:nvPr/>
        </p:nvGrpSpPr>
        <p:grpSpPr>
          <a:xfrm>
            <a:off x="195415" y="-20406"/>
            <a:ext cx="17897169" cy="4767487"/>
            <a:chOff x="-252213" y="-320127"/>
            <a:chExt cx="19013552" cy="2490469"/>
          </a:xfrm>
        </p:grpSpPr>
        <p:sp>
          <p:nvSpPr>
            <p:cNvPr id="3" name="TextBox 3">
              <a:extLst>
                <a:ext uri="{FF2B5EF4-FFF2-40B4-BE49-F238E27FC236}">
                  <a16:creationId xmlns:a16="http://schemas.microsoft.com/office/drawing/2014/main" id="{E9CAD599-AEF9-6641-7CAC-1BA625CC36C6}"/>
                </a:ext>
              </a:extLst>
            </p:cNvPr>
            <p:cNvSpPr txBox="1"/>
            <p:nvPr/>
          </p:nvSpPr>
          <p:spPr>
            <a:xfrm>
              <a:off x="159777" y="-320127"/>
              <a:ext cx="18601562" cy="475233"/>
            </a:xfrm>
            <a:prstGeom prst="rect">
              <a:avLst/>
            </a:prstGeom>
          </p:spPr>
          <p:txBody>
            <a:bodyPr wrap="square" lIns="0" tIns="0" rIns="0" bIns="0" rtlCol="0" anchor="t">
              <a:spAutoFit/>
            </a:bodyPr>
            <a:lstStyle/>
            <a:p>
              <a:pPr marL="0" lvl="0" indent="0" algn="ctr">
                <a:lnSpc>
                  <a:spcPts val="7279"/>
                </a:lnSpc>
              </a:pPr>
              <a:r>
                <a:rPr lang="en-US" sz="5400" b="1" dirty="0">
                  <a:solidFill>
                    <a:srgbClr val="111012"/>
                  </a:solidFill>
                  <a:latin typeface="Calibri" panose="020F0502020204030204" pitchFamily="34" charset="0"/>
                  <a:ea typeface="Calibri" panose="020F0502020204030204" pitchFamily="34" charset="0"/>
                  <a:cs typeface="Calibri" panose="020F0502020204030204" pitchFamily="34" charset="0"/>
                  <a:sym typeface="HK Grotesk Medium"/>
                </a:rPr>
                <a:t>Environmental Conditions</a:t>
              </a:r>
            </a:p>
          </p:txBody>
        </p:sp>
        <p:sp>
          <p:nvSpPr>
            <p:cNvPr id="4" name="TextBox 4">
              <a:extLst>
                <a:ext uri="{FF2B5EF4-FFF2-40B4-BE49-F238E27FC236}">
                  <a16:creationId xmlns:a16="http://schemas.microsoft.com/office/drawing/2014/main" id="{21A3D567-31B2-CFF9-61A4-647D02B52D3E}"/>
                </a:ext>
              </a:extLst>
            </p:cNvPr>
            <p:cNvSpPr txBox="1"/>
            <p:nvPr/>
          </p:nvSpPr>
          <p:spPr>
            <a:xfrm>
              <a:off x="-252213" y="369626"/>
              <a:ext cx="6604214" cy="1800716"/>
            </a:xfrm>
            <a:prstGeom prst="rect">
              <a:avLst/>
            </a:prstGeom>
            <a:effectLst>
              <a:outerShdw blurRad="76200" dir="18900000" sy="23000" kx="-1200000" algn="bl" rotWithShape="0">
                <a:prstClr val="black">
                  <a:alpha val="20000"/>
                </a:prstClr>
              </a:outerShdw>
            </a:effectLst>
          </p:spPr>
          <p:style>
            <a:lnRef idx="1">
              <a:schemeClr val="accent6"/>
            </a:lnRef>
            <a:fillRef idx="2">
              <a:schemeClr val="accent6"/>
            </a:fillRef>
            <a:effectRef idx="1">
              <a:schemeClr val="accent6"/>
            </a:effectRef>
            <a:fontRef idx="minor">
              <a:schemeClr val="dk1"/>
            </a:fontRef>
          </p:style>
          <p:txBody>
            <a:bodyPr wrap="square" lIns="0" tIns="0" rIns="0" bIns="0" rtlCol="0" anchor="t">
              <a:spAutoFit/>
            </a:bodyPr>
            <a:lstStyle/>
            <a:p>
              <a:r>
                <a:rPr lang="en-US" sz="2400" b="1" dirty="0">
                  <a:solidFill>
                    <a:srgbClr val="00B050"/>
                  </a:solidFill>
                  <a:latin typeface="Calibri" panose="020F0502020204030204" pitchFamily="34" charset="0"/>
                  <a:ea typeface="Calibri" panose="020F0502020204030204" pitchFamily="34" charset="0"/>
                  <a:cs typeface="Calibri" panose="020F0502020204030204" pitchFamily="34" charset="0"/>
                </a:rPr>
                <a:t>Correlation Analysis</a:t>
              </a:r>
            </a:p>
            <a:p>
              <a:pPr marL="342900" indent="-342900">
                <a:buFont typeface="Wingdings" panose="05000000000000000000" pitchFamily="2" charset="2"/>
                <a:buChar char="v"/>
              </a:pPr>
              <a:r>
                <a:rPr lang="en-US" sz="2200" b="1" dirty="0">
                  <a:latin typeface="Calibri" panose="020F0502020204030204" pitchFamily="34" charset="0"/>
                  <a:ea typeface="Calibri" panose="020F0502020204030204" pitchFamily="34" charset="0"/>
                  <a:cs typeface="Calibri" panose="020F0502020204030204" pitchFamily="34" charset="0"/>
                </a:rPr>
                <a:t>Temperature</a:t>
              </a:r>
              <a:r>
                <a:rPr lang="en-US" sz="2200" dirty="0">
                  <a:latin typeface="Calibri" panose="020F0502020204030204" pitchFamily="34" charset="0"/>
                  <a:ea typeface="Calibri" panose="020F0502020204030204" pitchFamily="34" charset="0"/>
                  <a:cs typeface="Calibri" panose="020F0502020204030204" pitchFamily="34" charset="0"/>
                </a:rPr>
                <a:t> has a weak negative correlation (-0.19) with bird count, suggesting slight avoidance in warmer conditions.</a:t>
              </a:r>
            </a:p>
            <a:p>
              <a:pPr marL="342900" indent="-342900">
                <a:buFont typeface="Wingdings" panose="05000000000000000000" pitchFamily="2" charset="2"/>
                <a:buChar char="v"/>
              </a:pPr>
              <a:r>
                <a:rPr lang="en-US" sz="2200" b="1" dirty="0">
                  <a:latin typeface="Calibri" panose="020F0502020204030204" pitchFamily="34" charset="0"/>
                  <a:ea typeface="Calibri" panose="020F0502020204030204" pitchFamily="34" charset="0"/>
                  <a:cs typeface="Calibri" panose="020F0502020204030204" pitchFamily="34" charset="0"/>
                </a:rPr>
                <a:t>Humidity</a:t>
              </a:r>
              <a:r>
                <a:rPr lang="en-US" sz="2200" dirty="0">
                  <a:latin typeface="Calibri" panose="020F0502020204030204" pitchFamily="34" charset="0"/>
                  <a:ea typeface="Calibri" panose="020F0502020204030204" pitchFamily="34" charset="0"/>
                  <a:cs typeface="Calibri" panose="020F0502020204030204" pitchFamily="34" charset="0"/>
                </a:rPr>
                <a:t> shows almost no impact (-0.00037) on bird count, indicating minimal influence.</a:t>
              </a:r>
            </a:p>
            <a:p>
              <a:pPr marL="342900" indent="-342900">
                <a:buFont typeface="Wingdings" panose="05000000000000000000" pitchFamily="2" charset="2"/>
                <a:buChar char="v"/>
              </a:pPr>
              <a:r>
                <a:rPr lang="en-US" sz="2200" b="1" dirty="0">
                  <a:latin typeface="Calibri" panose="020F0502020204030204" pitchFamily="34" charset="0"/>
                  <a:ea typeface="Calibri" panose="020F0502020204030204" pitchFamily="34" charset="0"/>
                  <a:cs typeface="Calibri" panose="020F0502020204030204" pitchFamily="34" charset="0"/>
                </a:rPr>
                <a:t>Temperature and humidity</a:t>
              </a:r>
              <a:r>
                <a:rPr lang="en-US" sz="2200" dirty="0">
                  <a:latin typeface="Calibri" panose="020F0502020204030204" pitchFamily="34" charset="0"/>
                  <a:ea typeface="Calibri" panose="020F0502020204030204" pitchFamily="34" charset="0"/>
                  <a:cs typeface="Calibri" panose="020F0502020204030204" pitchFamily="34" charset="0"/>
                </a:rPr>
                <a:t> have a moderate negative correlation (-0.34), meaning higher temperatures tend to reduce humidity.</a:t>
              </a:r>
            </a:p>
            <a:p>
              <a:endParaRPr lang="en-US" sz="2400" b="1" dirty="0">
                <a:latin typeface="Calibri" panose="020F0502020204030204" pitchFamily="34" charset="0"/>
                <a:ea typeface="Calibri" panose="020F0502020204030204" pitchFamily="34" charset="0"/>
                <a:cs typeface="Calibri" panose="020F0502020204030204" pitchFamily="34" charset="0"/>
              </a:endParaRPr>
            </a:p>
          </p:txBody>
        </p:sp>
      </p:grpSp>
      <p:sp>
        <p:nvSpPr>
          <p:cNvPr id="14" name="TextBox 4">
            <a:extLst>
              <a:ext uri="{FF2B5EF4-FFF2-40B4-BE49-F238E27FC236}">
                <a16:creationId xmlns:a16="http://schemas.microsoft.com/office/drawing/2014/main" id="{5CAE0D2E-343B-0EC5-8128-ED6A3C4A3E60}"/>
              </a:ext>
            </a:extLst>
          </p:cNvPr>
          <p:cNvSpPr txBox="1"/>
          <p:nvPr/>
        </p:nvSpPr>
        <p:spPr>
          <a:xfrm>
            <a:off x="7000339" y="1299983"/>
            <a:ext cx="5806178" cy="4154984"/>
          </a:xfrm>
          <a:prstGeom prst="rect">
            <a:avLst/>
          </a:prstGeom>
          <a:effectLst>
            <a:outerShdw blurRad="76200" dir="18900000" sy="23000" kx="-1200000" algn="bl" rotWithShape="0">
              <a:prstClr val="black">
                <a:alpha val="20000"/>
              </a:prstClr>
            </a:outerShdw>
          </a:effectLst>
        </p:spPr>
        <p:style>
          <a:lnRef idx="1">
            <a:schemeClr val="accent1"/>
          </a:lnRef>
          <a:fillRef idx="2">
            <a:schemeClr val="accent1"/>
          </a:fillRef>
          <a:effectRef idx="1">
            <a:schemeClr val="accent1"/>
          </a:effectRef>
          <a:fontRef idx="minor">
            <a:schemeClr val="dk1"/>
          </a:fontRef>
        </p:style>
        <p:txBody>
          <a:bodyPr wrap="square" lIns="0" tIns="0" rIns="0" bIns="0" rtlCol="0" anchor="t">
            <a:spAutoFit/>
          </a:bodyPr>
          <a:lstStyle/>
          <a:p>
            <a:r>
              <a:rPr lang="en-US" sz="2400" b="1" dirty="0">
                <a:solidFill>
                  <a:srgbClr val="00B050"/>
                </a:solidFill>
                <a:latin typeface="Calibri" panose="020F0502020204030204" pitchFamily="34" charset="0"/>
                <a:ea typeface="Calibri" panose="020F0502020204030204" pitchFamily="34" charset="0"/>
                <a:cs typeface="Calibri" panose="020F0502020204030204" pitchFamily="34" charset="0"/>
              </a:rPr>
              <a:t>Sky &amp; Wind Conditions affects Bird Count Or not</a:t>
            </a:r>
          </a:p>
          <a:p>
            <a:pPr marL="342900" indent="-342900">
              <a:buFont typeface="Wingdings" panose="05000000000000000000" pitchFamily="2" charset="2"/>
              <a:buChar char="v"/>
            </a:pPr>
            <a:r>
              <a:rPr lang="en-US" sz="2200" dirty="0">
                <a:latin typeface="Calibri" panose="020F0502020204030204" pitchFamily="34" charset="0"/>
                <a:ea typeface="Calibri" panose="020F0502020204030204" pitchFamily="34" charset="0"/>
                <a:cs typeface="Calibri" panose="020F0502020204030204" pitchFamily="34" charset="0"/>
              </a:rPr>
              <a:t>Higher bird counts are observed in </a:t>
            </a:r>
            <a:r>
              <a:rPr lang="en-US" sz="2200" b="1" dirty="0">
                <a:latin typeface="Calibri" panose="020F0502020204030204" pitchFamily="34" charset="0"/>
                <a:ea typeface="Calibri" panose="020F0502020204030204" pitchFamily="34" charset="0"/>
                <a:cs typeface="Calibri" panose="020F0502020204030204" pitchFamily="34" charset="0"/>
              </a:rPr>
              <a:t>light air movement (1-3 mph) and light breeze (4-7 mph)</a:t>
            </a:r>
            <a:r>
              <a:rPr lang="en-US" sz="2200" dirty="0">
                <a:latin typeface="Calibri" panose="020F0502020204030204" pitchFamily="34" charset="0"/>
                <a:ea typeface="Calibri" panose="020F0502020204030204" pitchFamily="34" charset="0"/>
                <a:cs typeface="Calibri" panose="020F0502020204030204" pitchFamily="34" charset="0"/>
              </a:rPr>
              <a:t> conditions.</a:t>
            </a:r>
          </a:p>
          <a:p>
            <a:pPr marL="342900" indent="-342900">
              <a:buFont typeface="Wingdings" panose="05000000000000000000" pitchFamily="2" charset="2"/>
              <a:buChar char="v"/>
            </a:pPr>
            <a:r>
              <a:rPr lang="en-US" sz="2200" b="1" dirty="0">
                <a:latin typeface="Calibri" panose="020F0502020204030204" pitchFamily="34" charset="0"/>
                <a:ea typeface="Calibri" panose="020F0502020204030204" pitchFamily="34" charset="0"/>
                <a:cs typeface="Calibri" panose="020F0502020204030204" pitchFamily="34" charset="0"/>
              </a:rPr>
              <a:t>Partly cloudy and clear skies</a:t>
            </a:r>
            <a:r>
              <a:rPr lang="en-US" sz="2200" dirty="0">
                <a:latin typeface="Calibri" panose="020F0502020204030204" pitchFamily="34" charset="0"/>
                <a:ea typeface="Calibri" panose="020F0502020204030204" pitchFamily="34" charset="0"/>
                <a:cs typeface="Calibri" panose="020F0502020204030204" pitchFamily="34" charset="0"/>
              </a:rPr>
              <a:t> tend to have more bird activity.</a:t>
            </a:r>
          </a:p>
          <a:p>
            <a:pPr marL="342900" indent="-342900">
              <a:buFont typeface="Wingdings" panose="05000000000000000000" pitchFamily="2" charset="2"/>
              <a:buChar char="v"/>
            </a:pPr>
            <a:r>
              <a:rPr lang="en-US" sz="2200" b="1" dirty="0">
                <a:latin typeface="Calibri" panose="020F0502020204030204" pitchFamily="34" charset="0"/>
                <a:ea typeface="Calibri" panose="020F0502020204030204" pitchFamily="34" charset="0"/>
                <a:cs typeface="Calibri" panose="020F0502020204030204" pitchFamily="34" charset="0"/>
              </a:rPr>
              <a:t>Fog and mist reduce bird counts</a:t>
            </a:r>
            <a:r>
              <a:rPr lang="en-US" sz="2200" dirty="0">
                <a:latin typeface="Calibri" panose="020F0502020204030204" pitchFamily="34" charset="0"/>
                <a:ea typeface="Calibri" panose="020F0502020204030204" pitchFamily="34" charset="0"/>
                <a:cs typeface="Calibri" panose="020F0502020204030204" pitchFamily="34" charset="0"/>
              </a:rPr>
              <a:t>, likely due to low visibility.</a:t>
            </a:r>
          </a:p>
          <a:p>
            <a:pPr marL="342900" indent="-342900">
              <a:buFont typeface="Wingdings" panose="05000000000000000000" pitchFamily="2" charset="2"/>
              <a:buChar char="v"/>
            </a:pPr>
            <a:r>
              <a:rPr lang="en-US" sz="2200" b="1" dirty="0">
                <a:latin typeface="Calibri" panose="020F0502020204030204" pitchFamily="34" charset="0"/>
                <a:ea typeface="Calibri" panose="020F0502020204030204" pitchFamily="34" charset="0"/>
                <a:cs typeface="Calibri" panose="020F0502020204030204" pitchFamily="34" charset="0"/>
              </a:rPr>
              <a:t>Cloudy/overcast conditions</a:t>
            </a:r>
            <a:r>
              <a:rPr lang="en-US" sz="2200" dirty="0">
                <a:latin typeface="Calibri" panose="020F0502020204030204" pitchFamily="34" charset="0"/>
                <a:ea typeface="Calibri" panose="020F0502020204030204" pitchFamily="34" charset="0"/>
                <a:cs typeface="Calibri" panose="020F0502020204030204" pitchFamily="34" charset="0"/>
              </a:rPr>
              <a:t> show a moderate impact on bird counts.</a:t>
            </a:r>
          </a:p>
          <a:p>
            <a:endParaRPr lang="en-US" sz="2400" b="1" dirty="0">
              <a:latin typeface="Calibri" panose="020F0502020204030204" pitchFamily="34" charset="0"/>
              <a:ea typeface="Calibri" panose="020F0502020204030204" pitchFamily="34" charset="0"/>
              <a:cs typeface="Calibri" panose="020F0502020204030204" pitchFamily="34" charset="0"/>
            </a:endParaRPr>
          </a:p>
        </p:txBody>
      </p:sp>
      <p:sp>
        <p:nvSpPr>
          <p:cNvPr id="20" name="TextBox 4">
            <a:extLst>
              <a:ext uri="{FF2B5EF4-FFF2-40B4-BE49-F238E27FC236}">
                <a16:creationId xmlns:a16="http://schemas.microsoft.com/office/drawing/2014/main" id="{6FE3157E-C1F7-0A53-9CE1-E3860F63E71B}"/>
              </a:ext>
            </a:extLst>
          </p:cNvPr>
          <p:cNvSpPr txBox="1"/>
          <p:nvPr/>
        </p:nvSpPr>
        <p:spPr>
          <a:xfrm>
            <a:off x="13303045" y="1336469"/>
            <a:ext cx="4898923" cy="3570208"/>
          </a:xfrm>
          <a:prstGeom prst="rect">
            <a:avLst/>
          </a:prstGeom>
        </p:spPr>
        <p:style>
          <a:lnRef idx="1">
            <a:schemeClr val="accent4"/>
          </a:lnRef>
          <a:fillRef idx="2">
            <a:schemeClr val="accent4"/>
          </a:fillRef>
          <a:effectRef idx="1">
            <a:schemeClr val="accent4"/>
          </a:effectRef>
          <a:fontRef idx="minor">
            <a:schemeClr val="dk1"/>
          </a:fontRef>
        </p:style>
        <p:txBody>
          <a:bodyPr wrap="square" lIns="0" tIns="0" rIns="0" bIns="0" rtlCol="0" anchor="t">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B050"/>
                </a:solidFill>
                <a:effectLst/>
                <a:latin typeface="Calibri" panose="020F0502020204030204" pitchFamily="34" charset="0"/>
                <a:ea typeface="Calibri" panose="020F0502020204030204" pitchFamily="34" charset="0"/>
                <a:cs typeface="Calibri" panose="020F0502020204030204" pitchFamily="34" charset="0"/>
              </a:rPr>
              <a:t>Impact of Disturbance on Bird Sightings</a:t>
            </a:r>
            <a:endParaRPr kumimoji="0" lang="en-US" altLang="en-US" sz="2400" b="0" i="0" u="none" strike="noStrike" cap="none" normalizeH="0" baseline="0" dirty="0">
              <a:ln>
                <a:noFill/>
              </a:ln>
              <a:solidFill>
                <a:srgbClr val="00B050"/>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Bird sightings decline as disturbance levels increase. The highest counts are observed in undisturbed areas, while moderate and serious disturbances lead to a significant drop in bird observations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endParaRPr lang="en-US" sz="2400" b="1" dirty="0">
              <a:solidFill>
                <a:srgbClr val="00B050"/>
              </a:solidFill>
              <a:latin typeface="Calibri" panose="020F0502020204030204" pitchFamily="34" charset="0"/>
              <a:ea typeface="Calibri" panose="020F0502020204030204" pitchFamily="34" charset="0"/>
              <a:cs typeface="Calibri" panose="020F0502020204030204" pitchFamily="34" charset="0"/>
            </a:endParaRPr>
          </a:p>
          <a:p>
            <a:endParaRPr lang="en-US" sz="2400" b="1" dirty="0">
              <a:solidFill>
                <a:srgbClr val="00B050"/>
              </a:solidFill>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165C9463-682D-4198-48E3-FFD6FBACCB74}"/>
              </a:ext>
            </a:extLst>
          </p:cNvPr>
          <p:cNvPicPr>
            <a:picLocks noChangeAspect="1"/>
          </p:cNvPicPr>
          <p:nvPr/>
        </p:nvPicPr>
        <p:blipFill>
          <a:blip r:embed="rId2"/>
          <a:stretch>
            <a:fillRect/>
          </a:stretch>
        </p:blipFill>
        <p:spPr>
          <a:xfrm>
            <a:off x="195415" y="5600700"/>
            <a:ext cx="5680588" cy="4639680"/>
          </a:xfrm>
          <a:prstGeom prst="rect">
            <a:avLst/>
          </a:prstGeom>
          <a:effectLst>
            <a:innerShdw blurRad="63500" dist="50800" dir="16200000">
              <a:prstClr val="black">
                <a:alpha val="50000"/>
              </a:prstClr>
            </a:innerShdw>
          </a:effectLst>
        </p:spPr>
      </p:pic>
      <p:pic>
        <p:nvPicPr>
          <p:cNvPr id="8" name="Picture 7">
            <a:extLst>
              <a:ext uri="{FF2B5EF4-FFF2-40B4-BE49-F238E27FC236}">
                <a16:creationId xmlns:a16="http://schemas.microsoft.com/office/drawing/2014/main" id="{6A649CDB-CE2E-CEC8-BD1F-7CFF805BD6CC}"/>
              </a:ext>
            </a:extLst>
          </p:cNvPr>
          <p:cNvPicPr>
            <a:picLocks noChangeAspect="1"/>
          </p:cNvPicPr>
          <p:nvPr/>
        </p:nvPicPr>
        <p:blipFill>
          <a:blip r:embed="rId3"/>
          <a:stretch>
            <a:fillRect/>
          </a:stretch>
        </p:blipFill>
        <p:spPr>
          <a:xfrm>
            <a:off x="6392198" y="5600700"/>
            <a:ext cx="6216448" cy="4639680"/>
          </a:xfrm>
          <a:prstGeom prst="rect">
            <a:avLst/>
          </a:prstGeom>
        </p:spPr>
      </p:pic>
      <p:pic>
        <p:nvPicPr>
          <p:cNvPr id="15" name="Picture 14">
            <a:extLst>
              <a:ext uri="{FF2B5EF4-FFF2-40B4-BE49-F238E27FC236}">
                <a16:creationId xmlns:a16="http://schemas.microsoft.com/office/drawing/2014/main" id="{83176C6F-9C91-7839-17D6-F1907AE8E56F}"/>
              </a:ext>
            </a:extLst>
          </p:cNvPr>
          <p:cNvPicPr>
            <a:picLocks noChangeAspect="1"/>
          </p:cNvPicPr>
          <p:nvPr/>
        </p:nvPicPr>
        <p:blipFill>
          <a:blip r:embed="rId4"/>
          <a:stretch>
            <a:fillRect/>
          </a:stretch>
        </p:blipFill>
        <p:spPr>
          <a:xfrm>
            <a:off x="13017910" y="5600700"/>
            <a:ext cx="5184058" cy="4639680"/>
          </a:xfrm>
          <a:prstGeom prst="rect">
            <a:avLst/>
          </a:prstGeom>
        </p:spPr>
      </p:pic>
    </p:spTree>
    <p:extLst>
      <p:ext uri="{BB962C8B-B14F-4D97-AF65-F5344CB8AC3E}">
        <p14:creationId xmlns:p14="http://schemas.microsoft.com/office/powerpoint/2010/main" val="3788351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9A87FD-D37A-AD2D-8BE5-127C8D06DB40}"/>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2783418C-AFF0-5659-0972-3C86F1AA1DAA}"/>
              </a:ext>
            </a:extLst>
          </p:cNvPr>
          <p:cNvGrpSpPr/>
          <p:nvPr/>
        </p:nvGrpSpPr>
        <p:grpSpPr>
          <a:xfrm>
            <a:off x="533400" y="634034"/>
            <a:ext cx="9784463" cy="8246065"/>
            <a:chOff x="0" y="-57150"/>
            <a:chExt cx="10860169" cy="4104545"/>
          </a:xfrm>
        </p:grpSpPr>
        <p:sp>
          <p:nvSpPr>
            <p:cNvPr id="3" name="TextBox 3">
              <a:extLst>
                <a:ext uri="{FF2B5EF4-FFF2-40B4-BE49-F238E27FC236}">
                  <a16:creationId xmlns:a16="http://schemas.microsoft.com/office/drawing/2014/main" id="{23874E74-787B-F9AF-2A52-859B395AE725}"/>
                </a:ext>
              </a:extLst>
            </p:cNvPr>
            <p:cNvSpPr txBox="1"/>
            <p:nvPr/>
          </p:nvSpPr>
          <p:spPr>
            <a:xfrm>
              <a:off x="0" y="-57150"/>
              <a:ext cx="10860169" cy="456627"/>
            </a:xfrm>
            <a:prstGeom prst="rect">
              <a:avLst/>
            </a:prstGeom>
          </p:spPr>
          <p:txBody>
            <a:bodyPr lIns="0" tIns="0" rIns="0" bIns="0" rtlCol="0" anchor="t">
              <a:spAutoFit/>
            </a:bodyPr>
            <a:lstStyle/>
            <a:p>
              <a:pPr marL="0" lvl="0" indent="0" algn="l">
                <a:lnSpc>
                  <a:spcPts val="7279"/>
                </a:lnSpc>
              </a:pPr>
              <a:r>
                <a:rPr lang="en-US" sz="5599" b="1" dirty="0">
                  <a:solidFill>
                    <a:srgbClr val="111012"/>
                  </a:solidFill>
                  <a:latin typeface="HK Grotesk Medium"/>
                  <a:ea typeface="HK Grotesk Medium"/>
                  <a:cs typeface="HK Grotesk Medium"/>
                  <a:sym typeface="HK Grotesk Medium"/>
                </a:rPr>
                <a:t>Distance And  Behavior </a:t>
              </a:r>
            </a:p>
          </p:txBody>
        </p:sp>
        <p:sp>
          <p:nvSpPr>
            <p:cNvPr id="4" name="TextBox 4">
              <a:extLst>
                <a:ext uri="{FF2B5EF4-FFF2-40B4-BE49-F238E27FC236}">
                  <a16:creationId xmlns:a16="http://schemas.microsoft.com/office/drawing/2014/main" id="{761B1BBC-30C7-3DD6-F358-F105859A92A5}"/>
                </a:ext>
              </a:extLst>
            </p:cNvPr>
            <p:cNvSpPr txBox="1"/>
            <p:nvPr/>
          </p:nvSpPr>
          <p:spPr>
            <a:xfrm>
              <a:off x="124309" y="998750"/>
              <a:ext cx="10735860" cy="3048645"/>
            </a:xfrm>
            <a:prstGeom prst="rect">
              <a:avLst/>
            </a:prstGeom>
          </p:spPr>
          <p:txBody>
            <a:bodyPr wrap="square" lIns="0" tIns="0" rIns="0" bIns="0" rtlCol="0" anchor="t">
              <a:spAutoFit/>
            </a:bodyPr>
            <a:lstStyle/>
            <a:p>
              <a:r>
                <a:rPr lang="en-US" sz="2400" b="1" dirty="0">
                  <a:solidFill>
                    <a:schemeClr val="accent5"/>
                  </a:solidFill>
                  <a:latin typeface="Calibri" panose="020F0502020204030204" pitchFamily="34" charset="0"/>
                  <a:ea typeface="Calibri" panose="020F0502020204030204" pitchFamily="34" charset="0"/>
                  <a:cs typeface="Calibri" panose="020F0502020204030204" pitchFamily="34" charset="0"/>
                </a:rPr>
                <a:t>Bird Sightings by Observation Distance</a:t>
              </a:r>
            </a:p>
            <a:p>
              <a:endParaRPr lang="en-US" sz="2400" dirty="0">
                <a:solidFill>
                  <a:schemeClr val="accent5"/>
                </a:solidFill>
                <a:latin typeface="Calibri" panose="020F0502020204030204" pitchFamily="34" charset="0"/>
                <a:ea typeface="Calibri" panose="020F0502020204030204" pitchFamily="34" charset="0"/>
                <a:cs typeface="Calibri" panose="020F0502020204030204" pitchFamily="34" charset="0"/>
              </a:endParaRPr>
            </a:p>
            <a:p>
              <a:r>
                <a:rPr lang="en-US" sz="2200" dirty="0">
                  <a:latin typeface="Calibri" panose="020F0502020204030204" pitchFamily="34" charset="0"/>
                  <a:ea typeface="Calibri" panose="020F0502020204030204" pitchFamily="34" charset="0"/>
                  <a:cs typeface="Calibri" panose="020F0502020204030204" pitchFamily="34" charset="0"/>
                </a:rPr>
                <a:t>Most bird sightings were recorded within the </a:t>
              </a:r>
              <a:r>
                <a:rPr lang="en-US" sz="2200" b="1" dirty="0">
                  <a:latin typeface="Calibri" panose="020F0502020204030204" pitchFamily="34" charset="0"/>
                  <a:ea typeface="Calibri" panose="020F0502020204030204" pitchFamily="34" charset="0"/>
                  <a:cs typeface="Calibri" panose="020F0502020204030204" pitchFamily="34" charset="0"/>
                </a:rPr>
                <a:t>50–100 meters</a:t>
              </a:r>
              <a:r>
                <a:rPr lang="en-US" sz="2200" dirty="0">
                  <a:latin typeface="Calibri" panose="020F0502020204030204" pitchFamily="34" charset="0"/>
                  <a:ea typeface="Calibri" panose="020F0502020204030204" pitchFamily="34" charset="0"/>
                  <a:cs typeface="Calibri" panose="020F0502020204030204" pitchFamily="34" charset="0"/>
                </a:rPr>
                <a:t> range, slightly higher than the </a:t>
              </a:r>
              <a:r>
                <a:rPr lang="en-US" sz="2200" b="1" dirty="0">
                  <a:latin typeface="Calibri" panose="020F0502020204030204" pitchFamily="34" charset="0"/>
                  <a:ea typeface="Calibri" panose="020F0502020204030204" pitchFamily="34" charset="0"/>
                  <a:cs typeface="Calibri" panose="020F0502020204030204" pitchFamily="34" charset="0"/>
                </a:rPr>
                <a:t>≤ 50 meters</a:t>
              </a:r>
              <a:r>
                <a:rPr lang="en-US" sz="2200" dirty="0">
                  <a:latin typeface="Calibri" panose="020F0502020204030204" pitchFamily="34" charset="0"/>
                  <a:ea typeface="Calibri" panose="020F0502020204030204" pitchFamily="34" charset="0"/>
                  <a:cs typeface="Calibri" panose="020F0502020204030204" pitchFamily="34" charset="0"/>
                </a:rPr>
                <a:t> category. The </a:t>
              </a:r>
              <a:r>
                <a:rPr lang="en-US" sz="2200" b="1" dirty="0">
                  <a:latin typeface="Calibri" panose="020F0502020204030204" pitchFamily="34" charset="0"/>
                  <a:ea typeface="Calibri" panose="020F0502020204030204" pitchFamily="34" charset="0"/>
                  <a:cs typeface="Calibri" panose="020F0502020204030204" pitchFamily="34" charset="0"/>
                </a:rPr>
                <a:t>unknown distance</a:t>
              </a:r>
              <a:r>
                <a:rPr lang="en-US" sz="2200" dirty="0">
                  <a:latin typeface="Calibri" panose="020F0502020204030204" pitchFamily="34" charset="0"/>
                  <a:ea typeface="Calibri" panose="020F0502020204030204" pitchFamily="34" charset="0"/>
                  <a:cs typeface="Calibri" panose="020F0502020204030204" pitchFamily="34" charset="0"/>
                </a:rPr>
                <a:t> category had very few sightings, possibly due to missing data or observer limitations</a:t>
              </a:r>
              <a:r>
                <a:rPr lang="en-US" sz="2400" dirty="0">
                  <a:latin typeface="Calibri" panose="020F0502020204030204" pitchFamily="34" charset="0"/>
                  <a:ea typeface="Calibri" panose="020F0502020204030204" pitchFamily="34" charset="0"/>
                  <a:cs typeface="Calibri" panose="020F0502020204030204" pitchFamily="34" charset="0"/>
                </a:rPr>
                <a:t>.</a:t>
              </a:r>
            </a:p>
            <a:p>
              <a:endParaRPr lang="en-US" sz="2400" b="1" dirty="0">
                <a:latin typeface="Calibri" panose="020F0502020204030204" pitchFamily="34" charset="0"/>
                <a:ea typeface="Calibri" panose="020F0502020204030204" pitchFamily="34" charset="0"/>
                <a:cs typeface="Calibri" panose="020F0502020204030204" pitchFamily="34" charset="0"/>
              </a:endParaRPr>
            </a:p>
            <a:p>
              <a:endParaRPr lang="en-US" sz="2400" b="1" dirty="0">
                <a:latin typeface="Calibri" panose="020F0502020204030204" pitchFamily="34" charset="0"/>
                <a:ea typeface="Calibri" panose="020F0502020204030204" pitchFamily="34" charset="0"/>
                <a:cs typeface="Calibri" panose="020F0502020204030204" pitchFamily="34" charset="0"/>
              </a:endParaRPr>
            </a:p>
            <a:p>
              <a:endParaRPr lang="en-US" sz="2400" b="1" dirty="0">
                <a:solidFill>
                  <a:schemeClr val="accent5"/>
                </a:solidFill>
                <a:latin typeface="Calibri" panose="020F0502020204030204" pitchFamily="34" charset="0"/>
                <a:ea typeface="Calibri" panose="020F0502020204030204" pitchFamily="34" charset="0"/>
                <a:cs typeface="Calibri" panose="020F0502020204030204" pitchFamily="34" charset="0"/>
              </a:endParaRPr>
            </a:p>
            <a:p>
              <a:endParaRPr lang="en-US" sz="2400" b="1" dirty="0">
                <a:solidFill>
                  <a:schemeClr val="accent5"/>
                </a:solidFill>
                <a:latin typeface="Calibri" panose="020F0502020204030204" pitchFamily="34" charset="0"/>
                <a:ea typeface="Calibri" panose="020F0502020204030204" pitchFamily="34" charset="0"/>
                <a:cs typeface="Calibri" panose="020F0502020204030204" pitchFamily="34" charset="0"/>
              </a:endParaRPr>
            </a:p>
            <a:p>
              <a:endParaRPr lang="en-US" sz="2400" b="1" dirty="0">
                <a:solidFill>
                  <a:schemeClr val="accent5"/>
                </a:solidFill>
                <a:latin typeface="Calibri" panose="020F0502020204030204" pitchFamily="34" charset="0"/>
                <a:ea typeface="Calibri" panose="020F0502020204030204" pitchFamily="34" charset="0"/>
                <a:cs typeface="Calibri" panose="020F0502020204030204" pitchFamily="34" charset="0"/>
              </a:endParaRPr>
            </a:p>
            <a:p>
              <a:endParaRPr lang="en-US" sz="2400" b="1" dirty="0">
                <a:solidFill>
                  <a:schemeClr val="accent5"/>
                </a:solidFill>
                <a:latin typeface="Calibri" panose="020F0502020204030204" pitchFamily="34" charset="0"/>
                <a:ea typeface="Calibri" panose="020F0502020204030204" pitchFamily="34" charset="0"/>
                <a:cs typeface="Calibri" panose="020F0502020204030204" pitchFamily="34" charset="0"/>
              </a:endParaRPr>
            </a:p>
            <a:p>
              <a:r>
                <a:rPr lang="en-US" sz="2400" b="1" dirty="0">
                  <a:solidFill>
                    <a:schemeClr val="accent5"/>
                  </a:solidFill>
                  <a:latin typeface="Calibri" panose="020F0502020204030204" pitchFamily="34" charset="0"/>
                  <a:ea typeface="Calibri" panose="020F0502020204030204" pitchFamily="34" charset="0"/>
                  <a:cs typeface="Calibri" panose="020F0502020204030204" pitchFamily="34" charset="0"/>
                </a:rPr>
                <a:t>Flyover Observations Proportion</a:t>
              </a:r>
            </a:p>
            <a:p>
              <a:endParaRPr lang="en-US" sz="2400" dirty="0">
                <a:solidFill>
                  <a:schemeClr val="accent5"/>
                </a:solidFill>
                <a:latin typeface="Calibri" panose="020F0502020204030204" pitchFamily="34" charset="0"/>
                <a:ea typeface="Calibri" panose="020F0502020204030204" pitchFamily="34" charset="0"/>
                <a:cs typeface="Calibri" panose="020F0502020204030204" pitchFamily="34" charset="0"/>
              </a:endParaRPr>
            </a:p>
            <a:p>
              <a:r>
                <a:rPr lang="en-US" sz="2200" dirty="0">
                  <a:latin typeface="Calibri" panose="020F0502020204030204" pitchFamily="34" charset="0"/>
                  <a:ea typeface="Calibri" panose="020F0502020204030204" pitchFamily="34" charset="0"/>
                  <a:cs typeface="Calibri" panose="020F0502020204030204" pitchFamily="34" charset="0"/>
                </a:rPr>
                <a:t>The majority of bird observations (95.5%) were recorded while birds were </a:t>
              </a:r>
              <a:r>
                <a:rPr lang="en-US" sz="2200" b="1" dirty="0">
                  <a:latin typeface="Calibri" panose="020F0502020204030204" pitchFamily="34" charset="0"/>
                  <a:ea typeface="Calibri" panose="020F0502020204030204" pitchFamily="34" charset="0"/>
                  <a:cs typeface="Calibri" panose="020F0502020204030204" pitchFamily="34" charset="0"/>
                </a:rPr>
                <a:t>not in flight</a:t>
              </a:r>
              <a:r>
                <a:rPr lang="en-US" sz="2200" dirty="0">
                  <a:latin typeface="Calibri" panose="020F0502020204030204" pitchFamily="34" charset="0"/>
                  <a:ea typeface="Calibri" panose="020F0502020204030204" pitchFamily="34" charset="0"/>
                  <a:cs typeface="Calibri" panose="020F0502020204030204" pitchFamily="34" charset="0"/>
                </a:rPr>
                <a:t>, with only </a:t>
              </a:r>
              <a:r>
                <a:rPr lang="en-US" sz="2200" b="1" dirty="0">
                  <a:latin typeface="Calibri" panose="020F0502020204030204" pitchFamily="34" charset="0"/>
                  <a:ea typeface="Calibri" panose="020F0502020204030204" pitchFamily="34" charset="0"/>
                  <a:cs typeface="Calibri" panose="020F0502020204030204" pitchFamily="34" charset="0"/>
                </a:rPr>
                <a:t>4.5%</a:t>
              </a:r>
              <a:r>
                <a:rPr lang="en-US" sz="2200" dirty="0">
                  <a:latin typeface="Calibri" panose="020F0502020204030204" pitchFamily="34" charset="0"/>
                  <a:ea typeface="Calibri" panose="020F0502020204030204" pitchFamily="34" charset="0"/>
                  <a:cs typeface="Calibri" panose="020F0502020204030204" pitchFamily="34" charset="0"/>
                </a:rPr>
                <a:t> observed flying. This suggests that most data collection occurred when birds were stationary or at rest.</a:t>
              </a:r>
            </a:p>
            <a:p>
              <a:endParaRPr lang="en-US" sz="2400" dirty="0">
                <a:latin typeface="Calibri" panose="020F0502020204030204" pitchFamily="34" charset="0"/>
                <a:ea typeface="Calibri" panose="020F0502020204030204" pitchFamily="34" charset="0"/>
                <a:cs typeface="Calibri" panose="020F0502020204030204" pitchFamily="34" charset="0"/>
              </a:endParaRPr>
            </a:p>
          </p:txBody>
        </p:sp>
      </p:grpSp>
      <p:grpSp>
        <p:nvGrpSpPr>
          <p:cNvPr id="7" name="Group 7">
            <a:extLst>
              <a:ext uri="{FF2B5EF4-FFF2-40B4-BE49-F238E27FC236}">
                <a16:creationId xmlns:a16="http://schemas.microsoft.com/office/drawing/2014/main" id="{BE261936-CD8F-8B37-392B-9ED820E7BC99}"/>
              </a:ext>
            </a:extLst>
          </p:cNvPr>
          <p:cNvGrpSpPr/>
          <p:nvPr/>
        </p:nvGrpSpPr>
        <p:grpSpPr>
          <a:xfrm>
            <a:off x="10591800" y="-1"/>
            <a:ext cx="7696200" cy="10060781"/>
            <a:chOff x="0" y="0"/>
            <a:chExt cx="812800" cy="1031129"/>
          </a:xfrm>
        </p:grpSpPr>
        <p:sp>
          <p:nvSpPr>
            <p:cNvPr id="8" name="Freeform 8">
              <a:extLst>
                <a:ext uri="{FF2B5EF4-FFF2-40B4-BE49-F238E27FC236}">
                  <a16:creationId xmlns:a16="http://schemas.microsoft.com/office/drawing/2014/main" id="{1066516A-30B7-6B41-6095-5A9F6A8106E9}"/>
                </a:ext>
              </a:extLst>
            </p:cNvPr>
            <p:cNvSpPr/>
            <p:nvPr/>
          </p:nvSpPr>
          <p:spPr>
            <a:xfrm>
              <a:off x="0" y="0"/>
              <a:ext cx="812800" cy="1031129"/>
            </a:xfrm>
            <a:custGeom>
              <a:avLst/>
              <a:gdLst/>
              <a:ahLst/>
              <a:cxnLst/>
              <a:rect l="l" t="t" r="r" b="b"/>
              <a:pathLst>
                <a:path w="812800" h="1031129">
                  <a:moveTo>
                    <a:pt x="58346" y="0"/>
                  </a:moveTo>
                  <a:lnTo>
                    <a:pt x="754454" y="0"/>
                  </a:lnTo>
                  <a:cubicBezTo>
                    <a:pt x="769928" y="0"/>
                    <a:pt x="784769" y="6147"/>
                    <a:pt x="795711" y="17089"/>
                  </a:cubicBezTo>
                  <a:cubicBezTo>
                    <a:pt x="806653" y="28031"/>
                    <a:pt x="812800" y="42872"/>
                    <a:pt x="812800" y="58346"/>
                  </a:cubicBezTo>
                  <a:lnTo>
                    <a:pt x="812800" y="972783"/>
                  </a:lnTo>
                  <a:cubicBezTo>
                    <a:pt x="812800" y="988257"/>
                    <a:pt x="806653" y="1003098"/>
                    <a:pt x="795711" y="1014040"/>
                  </a:cubicBezTo>
                  <a:cubicBezTo>
                    <a:pt x="784769" y="1024982"/>
                    <a:pt x="769928" y="1031129"/>
                    <a:pt x="754454" y="1031129"/>
                  </a:cubicBezTo>
                  <a:lnTo>
                    <a:pt x="58346" y="1031129"/>
                  </a:lnTo>
                  <a:cubicBezTo>
                    <a:pt x="42872" y="1031129"/>
                    <a:pt x="28031" y="1024982"/>
                    <a:pt x="17089" y="1014040"/>
                  </a:cubicBezTo>
                  <a:cubicBezTo>
                    <a:pt x="6147" y="1003098"/>
                    <a:pt x="0" y="988257"/>
                    <a:pt x="0" y="972783"/>
                  </a:cubicBezTo>
                  <a:lnTo>
                    <a:pt x="0" y="58346"/>
                  </a:lnTo>
                  <a:cubicBezTo>
                    <a:pt x="0" y="42872"/>
                    <a:pt x="6147" y="28031"/>
                    <a:pt x="17089" y="17089"/>
                  </a:cubicBezTo>
                  <a:cubicBezTo>
                    <a:pt x="28031" y="6147"/>
                    <a:pt x="42872" y="0"/>
                    <a:pt x="58346" y="0"/>
                  </a:cubicBezTo>
                  <a:close/>
                </a:path>
              </a:pathLst>
            </a:custGeom>
            <a:solidFill>
              <a:srgbClr val="000000">
                <a:alpha val="0"/>
              </a:srgbClr>
            </a:solidFill>
            <a:ln w="12700">
              <a:solidFill>
                <a:srgbClr val="000000"/>
              </a:solidFill>
            </a:ln>
          </p:spPr>
        </p:sp>
      </p:grpSp>
      <p:pic>
        <p:nvPicPr>
          <p:cNvPr id="6" name="Picture 5">
            <a:extLst>
              <a:ext uri="{FF2B5EF4-FFF2-40B4-BE49-F238E27FC236}">
                <a16:creationId xmlns:a16="http://schemas.microsoft.com/office/drawing/2014/main" id="{2275AFB8-991B-E3AF-7D64-70F11349C8AE}"/>
              </a:ext>
            </a:extLst>
          </p:cNvPr>
          <p:cNvPicPr>
            <a:picLocks noChangeAspect="1"/>
          </p:cNvPicPr>
          <p:nvPr/>
        </p:nvPicPr>
        <p:blipFill>
          <a:blip r:embed="rId2"/>
          <a:stretch>
            <a:fillRect/>
          </a:stretch>
        </p:blipFill>
        <p:spPr>
          <a:xfrm>
            <a:off x="10725402" y="302494"/>
            <a:ext cx="7428993" cy="4753705"/>
          </a:xfrm>
          <a:prstGeom prst="rect">
            <a:avLst/>
          </a:prstGeom>
        </p:spPr>
      </p:pic>
      <p:pic>
        <p:nvPicPr>
          <p:cNvPr id="10" name="Picture 9">
            <a:extLst>
              <a:ext uri="{FF2B5EF4-FFF2-40B4-BE49-F238E27FC236}">
                <a16:creationId xmlns:a16="http://schemas.microsoft.com/office/drawing/2014/main" id="{5621A342-6EAE-8E3E-357A-AA85C095E640}"/>
              </a:ext>
            </a:extLst>
          </p:cNvPr>
          <p:cNvPicPr>
            <a:picLocks noChangeAspect="1"/>
          </p:cNvPicPr>
          <p:nvPr/>
        </p:nvPicPr>
        <p:blipFill>
          <a:blip r:embed="rId3"/>
          <a:stretch>
            <a:fillRect/>
          </a:stretch>
        </p:blipFill>
        <p:spPr>
          <a:xfrm>
            <a:off x="11782424" y="5600700"/>
            <a:ext cx="5314950" cy="4004734"/>
          </a:xfrm>
          <a:prstGeom prst="rect">
            <a:avLst/>
          </a:prstGeom>
        </p:spPr>
      </p:pic>
    </p:spTree>
    <p:extLst>
      <p:ext uri="{BB962C8B-B14F-4D97-AF65-F5344CB8AC3E}">
        <p14:creationId xmlns:p14="http://schemas.microsoft.com/office/powerpoint/2010/main" val="1709937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738B2C-3F20-B84F-7505-F176235EDF67}"/>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5F90279C-8C01-815C-5A4B-AD64FBF5C51C}"/>
              </a:ext>
            </a:extLst>
          </p:cNvPr>
          <p:cNvGrpSpPr/>
          <p:nvPr/>
        </p:nvGrpSpPr>
        <p:grpSpPr>
          <a:xfrm>
            <a:off x="195415" y="-20406"/>
            <a:ext cx="17897169" cy="3751826"/>
            <a:chOff x="-252213" y="-320127"/>
            <a:chExt cx="19013552" cy="1959901"/>
          </a:xfrm>
        </p:grpSpPr>
        <p:sp>
          <p:nvSpPr>
            <p:cNvPr id="3" name="TextBox 3">
              <a:extLst>
                <a:ext uri="{FF2B5EF4-FFF2-40B4-BE49-F238E27FC236}">
                  <a16:creationId xmlns:a16="http://schemas.microsoft.com/office/drawing/2014/main" id="{5BC3571B-85D6-FCE1-1401-99D4C07B0390}"/>
                </a:ext>
              </a:extLst>
            </p:cNvPr>
            <p:cNvSpPr txBox="1"/>
            <p:nvPr/>
          </p:nvSpPr>
          <p:spPr>
            <a:xfrm>
              <a:off x="159777" y="-320127"/>
              <a:ext cx="18601562" cy="475233"/>
            </a:xfrm>
            <a:prstGeom prst="rect">
              <a:avLst/>
            </a:prstGeom>
          </p:spPr>
          <p:txBody>
            <a:bodyPr wrap="square" lIns="0" tIns="0" rIns="0" bIns="0" rtlCol="0" anchor="t">
              <a:spAutoFit/>
            </a:bodyPr>
            <a:lstStyle/>
            <a:p>
              <a:pPr marL="0" lvl="0" indent="0" algn="ctr">
                <a:lnSpc>
                  <a:spcPts val="7279"/>
                </a:lnSpc>
              </a:pPr>
              <a:r>
                <a:rPr lang="en-US" sz="5400" b="1" dirty="0">
                  <a:solidFill>
                    <a:srgbClr val="111012"/>
                  </a:solidFill>
                  <a:latin typeface="Calibri" panose="020F0502020204030204" pitchFamily="34" charset="0"/>
                  <a:ea typeface="Calibri" panose="020F0502020204030204" pitchFamily="34" charset="0"/>
                  <a:cs typeface="Calibri" panose="020F0502020204030204" pitchFamily="34" charset="0"/>
                  <a:sym typeface="HK Grotesk Medium"/>
                </a:rPr>
                <a:t>Observer Trends</a:t>
              </a:r>
            </a:p>
          </p:txBody>
        </p:sp>
        <p:sp>
          <p:nvSpPr>
            <p:cNvPr id="4" name="TextBox 4">
              <a:extLst>
                <a:ext uri="{FF2B5EF4-FFF2-40B4-BE49-F238E27FC236}">
                  <a16:creationId xmlns:a16="http://schemas.microsoft.com/office/drawing/2014/main" id="{27D851D8-9F6C-65D0-DFC3-9EDD64C664CD}"/>
                </a:ext>
              </a:extLst>
            </p:cNvPr>
            <p:cNvSpPr txBox="1"/>
            <p:nvPr/>
          </p:nvSpPr>
          <p:spPr>
            <a:xfrm>
              <a:off x="-252213" y="369626"/>
              <a:ext cx="8373432" cy="1270148"/>
            </a:xfrm>
            <a:prstGeom prst="rect">
              <a:avLst/>
            </a:prstGeom>
            <a:solidFill>
              <a:schemeClr val="accent5">
                <a:lumMod val="60000"/>
                <a:lumOff val="40000"/>
              </a:schemeClr>
            </a:solidFill>
            <a:effectLst>
              <a:outerShdw blurRad="76200" dir="18900000" sy="23000" kx="-1200000" algn="bl" rotWithShape="0">
                <a:prstClr val="black">
                  <a:alpha val="20000"/>
                </a:prstClr>
              </a:outerShdw>
            </a:effectLst>
            <a:scene3d>
              <a:camera prst="orthographicFront"/>
              <a:lightRig rig="threePt" dir="t"/>
            </a:scene3d>
            <a:sp3d>
              <a:bevelT w="165100" prst="coolSlant"/>
            </a:sp3d>
          </p:spPr>
          <p:style>
            <a:lnRef idx="1">
              <a:schemeClr val="accent6"/>
            </a:lnRef>
            <a:fillRef idx="2">
              <a:schemeClr val="accent6"/>
            </a:fillRef>
            <a:effectRef idx="1">
              <a:schemeClr val="accent6"/>
            </a:effectRef>
            <a:fontRef idx="minor">
              <a:schemeClr val="dk1"/>
            </a:fontRef>
          </p:style>
          <p:txBody>
            <a:bodyPr wrap="square" lIns="0" tIns="0" rIns="0" bIns="0" rtlCol="0" anchor="t">
              <a:spAutoFit/>
            </a:bodyPr>
            <a:lstStyle/>
            <a:p>
              <a:r>
                <a:rPr lang="en-US" sz="2400" b="1" dirty="0">
                  <a:solidFill>
                    <a:schemeClr val="accent4"/>
                  </a:solidFill>
                  <a:latin typeface="Calibri" panose="020F0502020204030204" pitchFamily="34" charset="0"/>
                  <a:ea typeface="Calibri" panose="020F0502020204030204" pitchFamily="34" charset="0"/>
                  <a:cs typeface="Calibri" panose="020F0502020204030204" pitchFamily="34" charset="0"/>
                </a:rPr>
                <a:t>Observer Bias in Bird Observations</a:t>
              </a:r>
              <a:endParaRPr lang="en-US" sz="2400" dirty="0">
                <a:solidFill>
                  <a:schemeClr val="accent4"/>
                </a:solidFill>
                <a:latin typeface="Calibri" panose="020F0502020204030204" pitchFamily="34" charset="0"/>
                <a:ea typeface="Calibri" panose="020F0502020204030204" pitchFamily="34" charset="0"/>
                <a:cs typeface="Calibri" panose="020F0502020204030204" pitchFamily="34" charset="0"/>
              </a:endParaRPr>
            </a:p>
            <a:p>
              <a:r>
                <a:rPr lang="en-US" sz="2200" dirty="0">
                  <a:latin typeface="Calibri" panose="020F0502020204030204" pitchFamily="34" charset="0"/>
                  <a:ea typeface="Calibri" panose="020F0502020204030204" pitchFamily="34" charset="0"/>
                  <a:cs typeface="Calibri" panose="020F0502020204030204" pitchFamily="34" charset="0"/>
                </a:rPr>
                <a:t>The Below chart shows variations in observation counts among observers. </a:t>
              </a:r>
              <a:r>
                <a:rPr lang="en-US" sz="2200" b="1" dirty="0">
                  <a:latin typeface="Calibri" panose="020F0502020204030204" pitchFamily="34" charset="0"/>
                  <a:ea typeface="Calibri" panose="020F0502020204030204" pitchFamily="34" charset="0"/>
                  <a:cs typeface="Calibri" panose="020F0502020204030204" pitchFamily="34" charset="0"/>
                </a:rPr>
                <a:t>Elizabeth Oswald</a:t>
              </a:r>
              <a:r>
                <a:rPr lang="en-US" sz="2200" dirty="0">
                  <a:latin typeface="Calibri" panose="020F0502020204030204" pitchFamily="34" charset="0"/>
                  <a:ea typeface="Calibri" panose="020F0502020204030204" pitchFamily="34" charset="0"/>
                  <a:cs typeface="Calibri" panose="020F0502020204030204" pitchFamily="34" charset="0"/>
                </a:rPr>
                <a:t> recorded the highest number of observations, followed by </a:t>
              </a:r>
              <a:r>
                <a:rPr lang="en-US" sz="2200" b="1" dirty="0">
                  <a:latin typeface="Calibri" panose="020F0502020204030204" pitchFamily="34" charset="0"/>
                  <a:ea typeface="Calibri" panose="020F0502020204030204" pitchFamily="34" charset="0"/>
                  <a:cs typeface="Calibri" panose="020F0502020204030204" pitchFamily="34" charset="0"/>
                </a:rPr>
                <a:t>Kimberly </a:t>
              </a:r>
              <a:r>
                <a:rPr lang="en-US" sz="2200" b="1" dirty="0" err="1">
                  <a:latin typeface="Calibri" panose="020F0502020204030204" pitchFamily="34" charset="0"/>
                  <a:ea typeface="Calibri" panose="020F0502020204030204" pitchFamily="34" charset="0"/>
                  <a:cs typeface="Calibri" panose="020F0502020204030204" pitchFamily="34" charset="0"/>
                </a:rPr>
                <a:t>Serno</a:t>
              </a:r>
              <a:r>
                <a:rPr lang="en-US" sz="2200" dirty="0">
                  <a:latin typeface="Calibri" panose="020F0502020204030204" pitchFamily="34" charset="0"/>
                  <a:ea typeface="Calibri" panose="020F0502020204030204" pitchFamily="34" charset="0"/>
                  <a:cs typeface="Calibri" panose="020F0502020204030204" pitchFamily="34" charset="0"/>
                </a:rPr>
                <a:t>, while </a:t>
              </a:r>
              <a:r>
                <a:rPr lang="en-US" sz="2200" b="1" dirty="0">
                  <a:latin typeface="Calibri" panose="020F0502020204030204" pitchFamily="34" charset="0"/>
                  <a:ea typeface="Calibri" panose="020F0502020204030204" pitchFamily="34" charset="0"/>
                  <a:cs typeface="Calibri" panose="020F0502020204030204" pitchFamily="34" charset="0"/>
                </a:rPr>
                <a:t>Brian </a:t>
              </a:r>
              <a:r>
                <a:rPr lang="en-US" sz="2200" b="1" dirty="0" err="1">
                  <a:latin typeface="Calibri" panose="020F0502020204030204" pitchFamily="34" charset="0"/>
                  <a:ea typeface="Calibri" panose="020F0502020204030204" pitchFamily="34" charset="0"/>
                  <a:cs typeface="Calibri" panose="020F0502020204030204" pitchFamily="34" charset="0"/>
                </a:rPr>
                <a:t>Swimalar</a:t>
              </a:r>
              <a:r>
                <a:rPr lang="en-US" sz="2200" dirty="0">
                  <a:latin typeface="Calibri" panose="020F0502020204030204" pitchFamily="34" charset="0"/>
                  <a:ea typeface="Calibri" panose="020F0502020204030204" pitchFamily="34" charset="0"/>
                  <a:cs typeface="Calibri" panose="020F0502020204030204" pitchFamily="34" charset="0"/>
                </a:rPr>
                <a:t> contributed the least. This indicates possible observer bias, where individual effort, skill, or availability may influence the dataset.</a:t>
              </a:r>
            </a:p>
            <a:p>
              <a:endParaRPr lang="en-US" sz="2400" b="1" dirty="0">
                <a:latin typeface="Calibri" panose="020F0502020204030204" pitchFamily="34" charset="0"/>
                <a:ea typeface="Calibri" panose="020F0502020204030204" pitchFamily="34" charset="0"/>
                <a:cs typeface="Calibri" panose="020F0502020204030204" pitchFamily="34" charset="0"/>
              </a:endParaRPr>
            </a:p>
          </p:txBody>
        </p:sp>
      </p:grpSp>
      <p:sp>
        <p:nvSpPr>
          <p:cNvPr id="20" name="TextBox 4">
            <a:extLst>
              <a:ext uri="{FF2B5EF4-FFF2-40B4-BE49-F238E27FC236}">
                <a16:creationId xmlns:a16="http://schemas.microsoft.com/office/drawing/2014/main" id="{93C53448-E7E0-3564-BAE1-C25E764FB5DB}"/>
              </a:ext>
            </a:extLst>
          </p:cNvPr>
          <p:cNvSpPr txBox="1"/>
          <p:nvPr/>
        </p:nvSpPr>
        <p:spPr>
          <a:xfrm>
            <a:off x="10210801" y="1033431"/>
            <a:ext cx="7991167" cy="3508653"/>
          </a:xfrm>
          <a:prstGeom prst="rect">
            <a:avLst/>
          </a:prstGeom>
        </p:spPr>
        <p:style>
          <a:lnRef idx="1">
            <a:schemeClr val="accent3"/>
          </a:lnRef>
          <a:fillRef idx="3">
            <a:schemeClr val="accent3"/>
          </a:fillRef>
          <a:effectRef idx="2">
            <a:schemeClr val="accent3"/>
          </a:effectRef>
          <a:fontRef idx="minor">
            <a:schemeClr val="lt1"/>
          </a:fontRef>
        </p:style>
        <p:txBody>
          <a:bodyPr wrap="square" lIns="0" tIns="0" rIns="0" bIns="0" rtlCol="0" anchor="t">
            <a:spAutoFit/>
          </a:bodyPr>
          <a:lstStyle/>
          <a:p>
            <a:r>
              <a:rPr lang="en-US" sz="2400" b="1" dirty="0">
                <a:solidFill>
                  <a:schemeClr val="accent3">
                    <a:lumMod val="50000"/>
                  </a:schemeClr>
                </a:solidFill>
                <a:latin typeface="Calibri" panose="020F0502020204030204" pitchFamily="34" charset="0"/>
                <a:ea typeface="Calibri" panose="020F0502020204030204" pitchFamily="34" charset="0"/>
                <a:cs typeface="Calibri" panose="020F0502020204030204" pitchFamily="34" charset="0"/>
              </a:rPr>
              <a:t>Observer Bias in Species Reporting</a:t>
            </a:r>
            <a:endParaRPr lang="en-US" sz="2400" dirty="0">
              <a:solidFill>
                <a:schemeClr val="accent3">
                  <a:lumMod val="50000"/>
                </a:schemeClr>
              </a:solidFill>
              <a:latin typeface="Calibri" panose="020F0502020204030204" pitchFamily="34" charset="0"/>
              <a:ea typeface="Calibri" panose="020F0502020204030204" pitchFamily="34" charset="0"/>
              <a:cs typeface="Calibri" panose="020F0502020204030204" pitchFamily="34" charset="0"/>
            </a:endParaRPr>
          </a:p>
          <a:p>
            <a:r>
              <a:rPr lang="en-US" sz="2200" dirty="0">
                <a:latin typeface="Calibri" panose="020F0502020204030204" pitchFamily="34" charset="0"/>
                <a:ea typeface="Calibri" panose="020F0502020204030204" pitchFamily="34" charset="0"/>
                <a:cs typeface="Calibri" panose="020F0502020204030204" pitchFamily="34" charset="0"/>
              </a:rPr>
              <a:t>This heatmap illustrates how different observers report bird species. Variations in color intensity indicate differences in species observations, with some species being more frequently recorded by certain observers. This suggests potential observer bias, where experience, location, or personal focus may influence species identification and reporting.</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Calibri" panose="020F0502020204030204" pitchFamily="34" charset="0"/>
              <a:ea typeface="Calibri" panose="020F0502020204030204" pitchFamily="34" charset="0"/>
              <a:cs typeface="Calibri" panose="020F0502020204030204" pitchFamily="34" charset="0"/>
            </a:endParaRPr>
          </a:p>
          <a:p>
            <a:endParaRPr lang="en-US" sz="2400" b="1" dirty="0">
              <a:solidFill>
                <a:srgbClr val="00B050"/>
              </a:solidFill>
              <a:latin typeface="Calibri" panose="020F0502020204030204" pitchFamily="34" charset="0"/>
              <a:ea typeface="Calibri" panose="020F0502020204030204" pitchFamily="34" charset="0"/>
              <a:cs typeface="Calibri" panose="020F0502020204030204" pitchFamily="34" charset="0"/>
            </a:endParaRPr>
          </a:p>
          <a:p>
            <a:endParaRPr lang="en-US" sz="2400" b="1" dirty="0">
              <a:solidFill>
                <a:srgbClr val="00B050"/>
              </a:solidFill>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A9F41A68-AC45-302E-20FA-986B744D8DEA}"/>
              </a:ext>
            </a:extLst>
          </p:cNvPr>
          <p:cNvPicPr>
            <a:picLocks noChangeAspect="1"/>
          </p:cNvPicPr>
          <p:nvPr/>
        </p:nvPicPr>
        <p:blipFill>
          <a:blip r:embed="rId2"/>
          <a:stretch>
            <a:fillRect/>
          </a:stretch>
        </p:blipFill>
        <p:spPr>
          <a:xfrm>
            <a:off x="195415" y="4649316"/>
            <a:ext cx="8948585" cy="540067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10" name="Picture 9">
            <a:extLst>
              <a:ext uri="{FF2B5EF4-FFF2-40B4-BE49-F238E27FC236}">
                <a16:creationId xmlns:a16="http://schemas.microsoft.com/office/drawing/2014/main" id="{822C63D6-3F4D-3D82-CE34-4BD152DF1B7D}"/>
              </a:ext>
            </a:extLst>
          </p:cNvPr>
          <p:cNvPicPr>
            <a:picLocks noChangeAspect="1"/>
          </p:cNvPicPr>
          <p:nvPr/>
        </p:nvPicPr>
        <p:blipFill>
          <a:blip r:embed="rId3"/>
          <a:stretch>
            <a:fillRect/>
          </a:stretch>
        </p:blipFill>
        <p:spPr>
          <a:xfrm>
            <a:off x="10210802" y="4686185"/>
            <a:ext cx="7991166" cy="5285503"/>
          </a:xfrm>
          <a:prstGeom prst="rect">
            <a:avLst/>
          </a:prstGeom>
        </p:spPr>
      </p:pic>
    </p:spTree>
    <p:extLst>
      <p:ext uri="{BB962C8B-B14F-4D97-AF65-F5344CB8AC3E}">
        <p14:creationId xmlns:p14="http://schemas.microsoft.com/office/powerpoint/2010/main" val="3221694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028700"/>
            <a:ext cx="9753600" cy="8534400"/>
            <a:chOff x="0" y="0"/>
            <a:chExt cx="812800" cy="717176"/>
          </a:xfrm>
        </p:grpSpPr>
        <p:sp>
          <p:nvSpPr>
            <p:cNvPr id="3" name="Freeform 3"/>
            <p:cNvSpPr/>
            <p:nvPr/>
          </p:nvSpPr>
          <p:spPr>
            <a:xfrm>
              <a:off x="0" y="0"/>
              <a:ext cx="812800" cy="717176"/>
            </a:xfrm>
            <a:custGeom>
              <a:avLst/>
              <a:gdLst/>
              <a:ahLst/>
              <a:cxnLst/>
              <a:rect l="l" t="t" r="r" b="b"/>
              <a:pathLst>
                <a:path w="812800" h="717176">
                  <a:moveTo>
                    <a:pt x="609600" y="0"/>
                  </a:moveTo>
                  <a:lnTo>
                    <a:pt x="0" y="0"/>
                  </a:lnTo>
                  <a:lnTo>
                    <a:pt x="0" y="717176"/>
                  </a:lnTo>
                  <a:lnTo>
                    <a:pt x="609600" y="717176"/>
                  </a:lnTo>
                  <a:lnTo>
                    <a:pt x="812800" y="358588"/>
                  </a:lnTo>
                  <a:lnTo>
                    <a:pt x="609600" y="0"/>
                  </a:lnTo>
                  <a:close/>
                </a:path>
              </a:pathLst>
            </a:custGeom>
            <a:solidFill>
              <a:srgbClr val="000000">
                <a:alpha val="0"/>
              </a:srgbClr>
            </a:solidFill>
            <a:ln w="12700">
              <a:solidFill>
                <a:srgbClr val="000000"/>
              </a:solidFill>
            </a:ln>
          </p:spPr>
        </p:sp>
      </p:grpSp>
      <p:grpSp>
        <p:nvGrpSpPr>
          <p:cNvPr id="4" name="Group 4"/>
          <p:cNvGrpSpPr/>
          <p:nvPr/>
        </p:nvGrpSpPr>
        <p:grpSpPr>
          <a:xfrm>
            <a:off x="9448800" y="419100"/>
            <a:ext cx="5334000" cy="7394772"/>
            <a:chOff x="0" y="-9525"/>
            <a:chExt cx="10451624" cy="7474424"/>
          </a:xfrm>
        </p:grpSpPr>
        <p:sp>
          <p:nvSpPr>
            <p:cNvPr id="5" name="TextBox 5"/>
            <p:cNvSpPr txBox="1"/>
            <p:nvPr/>
          </p:nvSpPr>
          <p:spPr>
            <a:xfrm>
              <a:off x="0" y="-9525"/>
              <a:ext cx="10045224" cy="2230528"/>
            </a:xfrm>
            <a:prstGeom prst="rect">
              <a:avLst/>
            </a:prstGeom>
          </p:spPr>
          <p:txBody>
            <a:bodyPr lIns="0" tIns="0" rIns="0" bIns="0" rtlCol="0" anchor="t">
              <a:spAutoFit/>
            </a:bodyPr>
            <a:lstStyle/>
            <a:p>
              <a:pPr marL="0" lvl="0" indent="0" algn="ctr">
                <a:lnSpc>
                  <a:spcPts val="8640"/>
                </a:lnSpc>
              </a:pPr>
              <a:r>
                <a:rPr lang="en-US" sz="7200" b="1" dirty="0">
                  <a:solidFill>
                    <a:srgbClr val="111012"/>
                  </a:solidFill>
                  <a:latin typeface="Calibri" panose="020F0502020204030204" pitchFamily="34" charset="0"/>
                  <a:ea typeface="Calibri" panose="020F0502020204030204" pitchFamily="34" charset="0"/>
                  <a:cs typeface="Calibri" panose="020F0502020204030204" pitchFamily="34" charset="0"/>
                  <a:sym typeface="HK Grotesk Bold"/>
                </a:rPr>
                <a:t>Conservation Insights</a:t>
              </a:r>
            </a:p>
          </p:txBody>
        </p:sp>
        <p:sp>
          <p:nvSpPr>
            <p:cNvPr id="6" name="TextBox 6"/>
            <p:cNvSpPr txBox="1"/>
            <p:nvPr/>
          </p:nvSpPr>
          <p:spPr>
            <a:xfrm>
              <a:off x="406400" y="2891851"/>
              <a:ext cx="10045224" cy="4573048"/>
            </a:xfrm>
            <a:prstGeom prst="rect">
              <a:avLst/>
            </a:prstGeom>
          </p:spPr>
          <p:txBody>
            <a:bodyPr lIns="0" tIns="0" rIns="0" bIns="0" rtlCol="0" anchor="t">
              <a:spAutoFit/>
            </a:bodyPr>
            <a:lstStyle/>
            <a:p>
              <a:pPr marL="457200" indent="-457200">
                <a:buFont typeface="Wingdings" panose="05000000000000000000" pitchFamily="2" charset="2"/>
                <a:buChar char="Ø"/>
              </a:pPr>
              <a:r>
                <a:rPr lang="en-US" sz="2200" dirty="0">
                  <a:latin typeface="Calibri" panose="020F0502020204030204" pitchFamily="34" charset="0"/>
                  <a:ea typeface="Calibri" panose="020F0502020204030204" pitchFamily="34" charset="0"/>
                  <a:cs typeface="Calibri" panose="020F0502020204030204" pitchFamily="34" charset="0"/>
                </a:rPr>
                <a:t>The majority of species </a:t>
              </a:r>
              <a:r>
                <a:rPr lang="en-US" sz="2200" b="1" dirty="0">
                  <a:latin typeface="Calibri" panose="020F0502020204030204" pitchFamily="34" charset="0"/>
                  <a:ea typeface="Calibri" panose="020F0502020204030204" pitchFamily="34" charset="0"/>
                  <a:cs typeface="Calibri" panose="020F0502020204030204" pitchFamily="34" charset="0"/>
                </a:rPr>
                <a:t>not on the watchlist</a:t>
              </a:r>
              <a:r>
                <a:rPr lang="en-US" sz="2200" dirty="0">
                  <a:latin typeface="Calibri" panose="020F0502020204030204" pitchFamily="34" charset="0"/>
                  <a:ea typeface="Calibri" panose="020F0502020204030204" pitchFamily="34" charset="0"/>
                  <a:cs typeface="Calibri" panose="020F0502020204030204" pitchFamily="34" charset="0"/>
                </a:rPr>
                <a:t> are also </a:t>
              </a:r>
              <a:r>
                <a:rPr lang="en-US" sz="2200" b="1" dirty="0">
                  <a:latin typeface="Calibri" panose="020F0502020204030204" pitchFamily="34" charset="0"/>
                  <a:ea typeface="Calibri" panose="020F0502020204030204" pitchFamily="34" charset="0"/>
                  <a:cs typeface="Calibri" panose="020F0502020204030204" pitchFamily="34" charset="0"/>
                </a:rPr>
                <a:t>not under regional stewardship</a:t>
              </a:r>
              <a:r>
                <a:rPr lang="en-US" sz="2200" dirty="0">
                  <a:latin typeface="Calibri" panose="020F0502020204030204" pitchFamily="34" charset="0"/>
                  <a:ea typeface="Calibri" panose="020F0502020204030204" pitchFamily="34" charset="0"/>
                  <a:cs typeface="Calibri" panose="020F0502020204030204" pitchFamily="34" charset="0"/>
                </a:rPr>
                <a:t>, indicating they are relatively stable.</a:t>
              </a:r>
            </a:p>
            <a:p>
              <a:pPr marL="457200" indent="-457200">
                <a:buFont typeface="Wingdings" panose="05000000000000000000" pitchFamily="2" charset="2"/>
                <a:buChar char="Ø"/>
              </a:pPr>
              <a:r>
                <a:rPr lang="en-US" sz="2200" dirty="0">
                  <a:latin typeface="Calibri" panose="020F0502020204030204" pitchFamily="34" charset="0"/>
                  <a:ea typeface="Calibri" panose="020F0502020204030204" pitchFamily="34" charset="0"/>
                  <a:cs typeface="Calibri" panose="020F0502020204030204" pitchFamily="34" charset="0"/>
                </a:rPr>
                <a:t>A smaller proportion of species </a:t>
              </a:r>
              <a:r>
                <a:rPr lang="en-US" sz="2200" b="1" dirty="0">
                  <a:latin typeface="Calibri" panose="020F0502020204030204" pitchFamily="34" charset="0"/>
                  <a:ea typeface="Calibri" panose="020F0502020204030204" pitchFamily="34" charset="0"/>
                  <a:cs typeface="Calibri" panose="020F0502020204030204" pitchFamily="34" charset="0"/>
                </a:rPr>
                <a:t>not on the watchlist</a:t>
              </a:r>
              <a:r>
                <a:rPr lang="en-US" sz="2200" dirty="0">
                  <a:latin typeface="Calibri" panose="020F0502020204030204" pitchFamily="34" charset="0"/>
                  <a:ea typeface="Calibri" panose="020F0502020204030204" pitchFamily="34" charset="0"/>
                  <a:cs typeface="Calibri" panose="020F0502020204030204" pitchFamily="34" charset="0"/>
                </a:rPr>
                <a:t> are marked for </a:t>
              </a:r>
              <a:r>
                <a:rPr lang="en-US" sz="2200" b="1" dirty="0">
                  <a:latin typeface="Calibri" panose="020F0502020204030204" pitchFamily="34" charset="0"/>
                  <a:ea typeface="Calibri" panose="020F0502020204030204" pitchFamily="34" charset="0"/>
                  <a:cs typeface="Calibri" panose="020F0502020204030204" pitchFamily="34" charset="0"/>
                </a:rPr>
                <a:t>regional stewardship</a:t>
              </a:r>
              <a:r>
                <a:rPr lang="en-US" sz="2200" dirty="0">
                  <a:latin typeface="Calibri" panose="020F0502020204030204" pitchFamily="34" charset="0"/>
                  <a:ea typeface="Calibri" panose="020F0502020204030204" pitchFamily="34" charset="0"/>
                  <a:cs typeface="Calibri" panose="020F0502020204030204" pitchFamily="34" charset="0"/>
                </a:rPr>
                <a:t>, suggesting localized conservation efforts.</a:t>
              </a:r>
            </a:p>
            <a:p>
              <a:pPr marL="457200" indent="-457200">
                <a:buFont typeface="Wingdings" panose="05000000000000000000" pitchFamily="2" charset="2"/>
                <a:buChar char="Ø"/>
              </a:pPr>
              <a:r>
                <a:rPr lang="en-US" sz="2200" dirty="0">
                  <a:latin typeface="Calibri" panose="020F0502020204030204" pitchFamily="34" charset="0"/>
                  <a:ea typeface="Calibri" panose="020F0502020204030204" pitchFamily="34" charset="0"/>
                  <a:cs typeface="Calibri" panose="020F0502020204030204" pitchFamily="34" charset="0"/>
                </a:rPr>
                <a:t>Very few species appear on the </a:t>
              </a:r>
              <a:r>
                <a:rPr lang="en-US" sz="2200" b="1" dirty="0">
                  <a:latin typeface="Calibri" panose="020F0502020204030204" pitchFamily="34" charset="0"/>
                  <a:ea typeface="Calibri" panose="020F0502020204030204" pitchFamily="34" charset="0"/>
                  <a:cs typeface="Calibri" panose="020F0502020204030204" pitchFamily="34" charset="0"/>
                </a:rPr>
                <a:t>PIF Watchlist</a:t>
              </a:r>
              <a:r>
                <a:rPr lang="en-US" sz="2200" dirty="0">
                  <a:latin typeface="Calibri" panose="020F0502020204030204" pitchFamily="34" charset="0"/>
                  <a:ea typeface="Calibri" panose="020F0502020204030204" pitchFamily="34" charset="0"/>
                  <a:cs typeface="Calibri" panose="020F0502020204030204" pitchFamily="34" charset="0"/>
                </a:rPr>
                <a:t>, but those that do are mostly under regional stewardship, reflecting targeted conservation priorities.</a:t>
              </a:r>
            </a:p>
            <a:p>
              <a:pPr marL="457200" indent="-457200">
                <a:buFont typeface="Wingdings" panose="05000000000000000000" pitchFamily="2" charset="2"/>
                <a:buChar char="Ø"/>
              </a:pPr>
              <a:r>
                <a:rPr lang="en-US" sz="2200" dirty="0">
                  <a:latin typeface="Calibri" panose="020F0502020204030204" pitchFamily="34" charset="0"/>
                  <a:ea typeface="Calibri" panose="020F0502020204030204" pitchFamily="34" charset="0"/>
                  <a:cs typeface="Calibri" panose="020F0502020204030204" pitchFamily="34" charset="0"/>
                </a:rPr>
                <a:t>This chart shows that most species are </a:t>
              </a:r>
              <a:r>
                <a:rPr lang="en-US" sz="2200" b="1" dirty="0">
                  <a:latin typeface="Calibri" panose="020F0502020204030204" pitchFamily="34" charset="0"/>
                  <a:ea typeface="Calibri" panose="020F0502020204030204" pitchFamily="34" charset="0"/>
                  <a:cs typeface="Calibri" panose="020F0502020204030204" pitchFamily="34" charset="0"/>
                </a:rPr>
                <a:t>not at risk</a:t>
              </a:r>
              <a:r>
                <a:rPr lang="en-US" sz="2200" dirty="0">
                  <a:latin typeface="Calibri" panose="020F0502020204030204" pitchFamily="34" charset="0"/>
                  <a:ea typeface="Calibri" panose="020F0502020204030204" pitchFamily="34" charset="0"/>
                  <a:cs typeface="Calibri" panose="020F0502020204030204" pitchFamily="34" charset="0"/>
                </a:rPr>
                <a:t>, but some under </a:t>
              </a:r>
              <a:r>
                <a:rPr lang="en-US" sz="2200" b="1" dirty="0">
                  <a:latin typeface="Calibri" panose="020F0502020204030204" pitchFamily="34" charset="0"/>
                  <a:ea typeface="Calibri" panose="020F0502020204030204" pitchFamily="34" charset="0"/>
                  <a:cs typeface="Calibri" panose="020F0502020204030204" pitchFamily="34" charset="0"/>
                </a:rPr>
                <a:t>regional stewardship</a:t>
              </a:r>
              <a:r>
                <a:rPr lang="en-US" sz="2200" dirty="0">
                  <a:latin typeface="Calibri" panose="020F0502020204030204" pitchFamily="34" charset="0"/>
                  <a:ea typeface="Calibri" panose="020F0502020204030204" pitchFamily="34" charset="0"/>
                  <a:cs typeface="Calibri" panose="020F0502020204030204" pitchFamily="34" charset="0"/>
                </a:rPr>
                <a:t> need conservation. Few species are on the </a:t>
              </a:r>
              <a:r>
                <a:rPr lang="en-US" sz="2200" b="1" dirty="0">
                  <a:latin typeface="Calibri" panose="020F0502020204030204" pitchFamily="34" charset="0"/>
                  <a:ea typeface="Calibri" panose="020F0502020204030204" pitchFamily="34" charset="0"/>
                  <a:cs typeface="Calibri" panose="020F0502020204030204" pitchFamily="34" charset="0"/>
                </a:rPr>
                <a:t>PIF Watchlist</a:t>
              </a:r>
              <a:r>
                <a:rPr lang="en-US" sz="2200" dirty="0">
                  <a:latin typeface="Calibri" panose="020F0502020204030204" pitchFamily="34" charset="0"/>
                  <a:ea typeface="Calibri" panose="020F0502020204030204" pitchFamily="34" charset="0"/>
                  <a:cs typeface="Calibri" panose="020F0502020204030204" pitchFamily="34" charset="0"/>
                </a:rPr>
                <a:t>, highlighting targeted protection efforts.</a:t>
              </a:r>
            </a:p>
          </p:txBody>
        </p:sp>
      </p:grpSp>
      <p:pic>
        <p:nvPicPr>
          <p:cNvPr id="8" name="Picture 7">
            <a:extLst>
              <a:ext uri="{FF2B5EF4-FFF2-40B4-BE49-F238E27FC236}">
                <a16:creationId xmlns:a16="http://schemas.microsoft.com/office/drawing/2014/main" id="{EB1D6643-26C3-2825-F913-D3E080194069}"/>
              </a:ext>
            </a:extLst>
          </p:cNvPr>
          <p:cNvPicPr>
            <a:picLocks noChangeAspect="1"/>
          </p:cNvPicPr>
          <p:nvPr/>
        </p:nvPicPr>
        <p:blipFill>
          <a:blip r:embed="rId2"/>
          <a:stretch>
            <a:fillRect/>
          </a:stretch>
        </p:blipFill>
        <p:spPr>
          <a:xfrm>
            <a:off x="381001" y="1485900"/>
            <a:ext cx="6705600" cy="766723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524000" y="2171700"/>
            <a:ext cx="6638705" cy="1466850"/>
          </a:xfrm>
          <a:prstGeom prst="rect">
            <a:avLst/>
          </a:prstGeom>
        </p:spPr>
        <p:txBody>
          <a:bodyPr lIns="0" tIns="0" rIns="0" bIns="0" rtlCol="0" anchor="t">
            <a:spAutoFit/>
          </a:bodyPr>
          <a:lstStyle/>
          <a:p>
            <a:pPr marL="0" lvl="0" indent="0" algn="l">
              <a:lnSpc>
                <a:spcPts val="11519"/>
              </a:lnSpc>
            </a:pPr>
            <a:r>
              <a:rPr lang="en-US" sz="9600" b="1" dirty="0">
                <a:solidFill>
                  <a:srgbClr val="111012"/>
                </a:solidFill>
                <a:latin typeface="HK Grotesk Medium"/>
                <a:ea typeface="HK Grotesk Medium"/>
                <a:cs typeface="HK Grotesk Medium"/>
                <a:sym typeface="HK Grotesk Medium"/>
              </a:rPr>
              <a:t>Thank You </a:t>
            </a:r>
          </a:p>
        </p:txBody>
      </p:sp>
      <p:sp>
        <p:nvSpPr>
          <p:cNvPr id="3" name="TextBox 3"/>
          <p:cNvSpPr txBox="1"/>
          <p:nvPr/>
        </p:nvSpPr>
        <p:spPr>
          <a:xfrm>
            <a:off x="8458200" y="5143500"/>
            <a:ext cx="6921404" cy="490455"/>
          </a:xfrm>
          <a:prstGeom prst="rect">
            <a:avLst/>
          </a:prstGeom>
        </p:spPr>
        <p:txBody>
          <a:bodyPr lIns="0" tIns="0" rIns="0" bIns="0" rtlCol="0" anchor="t">
            <a:spAutoFit/>
          </a:bodyPr>
          <a:lstStyle/>
          <a:p>
            <a:pPr marL="0" lvl="0" indent="0" algn="l">
              <a:lnSpc>
                <a:spcPts val="3900"/>
              </a:lnSpc>
            </a:pPr>
            <a:r>
              <a:rPr lang="en-US" sz="3000" b="1" dirty="0">
                <a:solidFill>
                  <a:srgbClr val="111012"/>
                </a:solidFill>
                <a:latin typeface="HK Grotesk Medium"/>
                <a:ea typeface="HK Grotesk Medium"/>
                <a:cs typeface="HK Grotesk Medium"/>
                <a:sym typeface="HK Grotesk Medium"/>
              </a:rPr>
              <a:t>Dashboard Insights are given there itself </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122</TotalTime>
  <Words>818</Words>
  <Application>Microsoft Office PowerPoint</Application>
  <PresentationFormat>Custom</PresentationFormat>
  <Paragraphs>64</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Calibri</vt:lpstr>
      <vt:lpstr>Trebuchet MS</vt:lpstr>
      <vt:lpstr>Wingdings 3</vt:lpstr>
      <vt:lpstr>HK Grotesk Medium</vt:lpstr>
      <vt:lpstr>HK Grotesk Light</vt:lpstr>
      <vt:lpstr>Wingdings</vt:lpstr>
      <vt:lpstr>HK Grotesk Bold</vt:lpstr>
      <vt:lpstr>Arial</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 Text Magic Studio Magic Design for Presentations L&amp;P</dc:title>
  <dc:creator>joel ignetious</dc:creator>
  <cp:lastModifiedBy>joel ignetious</cp:lastModifiedBy>
  <cp:revision>2</cp:revision>
  <dcterms:created xsi:type="dcterms:W3CDTF">2006-08-16T00:00:00Z</dcterms:created>
  <dcterms:modified xsi:type="dcterms:W3CDTF">2025-02-14T18:09:04Z</dcterms:modified>
  <dc:identifier>DAGfGOTJVTQ</dc:identifier>
</cp:coreProperties>
</file>