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637dcbe31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637dcbe3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37dcbe31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37dcbe3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37dcbe31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37dcbe3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37dcbe31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637dcbe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37dcbe3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637dcbe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37dcbe3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637dcbe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37dcbe31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37dcbe3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425725" y="1264750"/>
            <a:ext cx="513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45818E"/>
                </a:solidFill>
                <a:latin typeface="Comic Sans MS"/>
                <a:ea typeface="Comic Sans MS"/>
                <a:cs typeface="Comic Sans MS"/>
                <a:sym typeface="Comic Sans MS"/>
              </a:rPr>
              <a:t>Cyclistic Bike-Share</a:t>
            </a:r>
            <a:endParaRPr b="1" sz="3500">
              <a:solidFill>
                <a:srgbClr val="4581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750" y="818068"/>
            <a:ext cx="1794047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425725" y="2875600"/>
            <a:ext cx="373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Prepared by: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Joel Yap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Last Updated: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July 26th, 2021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00" y="1083725"/>
            <a:ext cx="231900" cy="1173000"/>
          </a:xfrm>
          <a:prstGeom prst="flowChartAlternateProcess">
            <a:avLst/>
          </a:prstGeom>
          <a:solidFill>
            <a:srgbClr val="45818E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6D7A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837925" y="1740600"/>
            <a:ext cx="7335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Conclusion (How we could convert casual user to annual member?)</a:t>
            </a:r>
            <a:endParaRPr b="1"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1458975" y="1148200"/>
            <a:ext cx="670200" cy="631800"/>
          </a:xfrm>
          <a:prstGeom prst="ellipse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1632975" y="1225600"/>
            <a:ext cx="32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000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236900" y="1148200"/>
            <a:ext cx="670200" cy="631800"/>
          </a:xfrm>
          <a:prstGeom prst="ellipse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4410900" y="1225600"/>
            <a:ext cx="32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000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7014825" y="1148200"/>
            <a:ext cx="670200" cy="631800"/>
          </a:xfrm>
          <a:prstGeom prst="ellipse">
            <a:avLst/>
          </a:prstGeom>
          <a:noFill/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7188825" y="1225600"/>
            <a:ext cx="32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000">
              <a:solidFill>
                <a:srgbClr val="45818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0" y="809400"/>
            <a:ext cx="116400" cy="35247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470475" y="2048400"/>
            <a:ext cx="2647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Annual members tend to ride the bike </a:t>
            </a:r>
            <a:r>
              <a:rPr b="1" lang="en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more frequently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but in </a:t>
            </a:r>
            <a:r>
              <a:rPr b="1" lang="en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shorter riding length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Marketing strategy that is </a:t>
            </a:r>
            <a:r>
              <a:rPr b="1" lang="en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more valuable and worth it for users to use it over a long period of 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should be launched.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287425" y="2048400"/>
            <a:ext cx="264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More classic bike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should be placed at each bike station with the</a:t>
            </a:r>
            <a:r>
              <a:rPr lang="en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reduction of docked bike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as annual member prefer using classic bike a lot more.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026325" y="2048400"/>
            <a:ext cx="264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818E"/>
                </a:solidFill>
                <a:latin typeface="Roboto"/>
                <a:ea typeface="Roboto"/>
                <a:cs typeface="Roboto"/>
                <a:sym typeface="Roboto"/>
              </a:rPr>
              <a:t>More bikes should be provided during the weekend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than weekday, as Cyclistic users often use  the services during the weekend.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3122675" y="2171550"/>
            <a:ext cx="3026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b="1" sz="4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point</a:t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0" y="809400"/>
            <a:ext cx="116400" cy="35247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322575" y="1207600"/>
            <a:ext cx="25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818E"/>
                </a:solidFill>
                <a:latin typeface="Comfortaa"/>
                <a:ea typeface="Comfortaa"/>
                <a:cs typeface="Comfortaa"/>
                <a:sym typeface="Comfortaa"/>
              </a:rPr>
              <a:t>Appendix</a:t>
            </a:r>
            <a:endParaRPr b="1" sz="3000">
              <a:solidFill>
                <a:srgbClr val="45818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22575" y="2243925"/>
            <a:ext cx="7605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All the data used to produce above findings are provided by Motivate International Inc with licensed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dataset is reliable, original, comprehensive, current and cited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Data is being kept safely and stored in a secure file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with only authorised accessibility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3138750" y="0"/>
            <a:ext cx="2866500" cy="1041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318000" y="104100"/>
            <a:ext cx="250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omfortaa"/>
                <a:ea typeface="Comfortaa"/>
                <a:cs typeface="Comfortaa"/>
                <a:sym typeface="Comfortaa"/>
              </a:rPr>
              <a:t>Table of Contents</a:t>
            </a:r>
            <a:endParaRPr b="1" sz="1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36675" y="1727225"/>
            <a:ext cx="400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Comfortaa"/>
                <a:ea typeface="Comfortaa"/>
                <a:cs typeface="Comfortaa"/>
                <a:sym typeface="Comfortaa"/>
              </a:rPr>
              <a:t>Cyclistic Bike-Share</a:t>
            </a:r>
            <a:endParaRPr b="1" sz="25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898075" y="2336538"/>
            <a:ext cx="56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Purpose Statement (What are we talking about?)</a:t>
            </a:r>
            <a:endParaRPr b="1" sz="1800" u="sng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898075" y="2838150"/>
            <a:ext cx="45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Storytelling With Data</a:t>
            </a:r>
            <a:endParaRPr b="1" sz="1800" u="sng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898075" y="3299850"/>
            <a:ext cx="65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Conclusion (How to convert casual user to annual member?)</a:t>
            </a:r>
            <a:endParaRPr b="1" sz="1800" u="sng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898075" y="3609150"/>
            <a:ext cx="264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76A5AF"/>
                </a:solidFill>
                <a:latin typeface="Roboto"/>
                <a:ea typeface="Roboto"/>
                <a:cs typeface="Roboto"/>
                <a:sym typeface="Roboto"/>
              </a:rPr>
              <a:t>Appendix</a:t>
            </a:r>
            <a:endParaRPr b="1" sz="1800" u="sng">
              <a:solidFill>
                <a:srgbClr val="76A5A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64375" y="2412750"/>
            <a:ext cx="3738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64375" y="2904375"/>
            <a:ext cx="3738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64375" y="3409250"/>
            <a:ext cx="3738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64375" y="3914125"/>
            <a:ext cx="373800" cy="26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691800" y="2171550"/>
            <a:ext cx="776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What Are We Talking About?</a:t>
            </a:r>
            <a:endParaRPr b="1" sz="4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point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0" y="809400"/>
            <a:ext cx="116400" cy="3524700"/>
          </a:xfrm>
          <a:prstGeom prst="rect">
            <a:avLst/>
          </a:prstGeom>
          <a:solidFill>
            <a:srgbClr val="45818E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22575" y="1207600"/>
            <a:ext cx="25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5818E"/>
                </a:solidFill>
                <a:latin typeface="Comfortaa"/>
                <a:ea typeface="Comfortaa"/>
                <a:cs typeface="Comfortaa"/>
                <a:sym typeface="Comfortaa"/>
              </a:rPr>
              <a:t>Objective</a:t>
            </a:r>
            <a:endParaRPr b="1" sz="3000">
              <a:solidFill>
                <a:srgbClr val="45818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22575" y="2243925"/>
            <a:ext cx="760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Identify the differences in </a:t>
            </a:r>
            <a:r>
              <a:rPr lang="en" sz="20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average riding length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bike types preferences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and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riding frequency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between annual members and casual riders.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C4C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2026950" y="2171550"/>
            <a:ext cx="509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Data Presentation</a:t>
            </a:r>
            <a:endParaRPr b="1" sz="4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point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0" y="809400"/>
            <a:ext cx="116400" cy="3524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246375" y="1207600"/>
            <a:ext cx="514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Average Riding Length</a:t>
            </a:r>
            <a:endParaRPr b="1" sz="2300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950" y="1207600"/>
            <a:ext cx="4562417" cy="31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58125" y="1766950"/>
            <a:ext cx="398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Average riding length of casual user over the year has been observed to be around </a:t>
            </a: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40 minutes 55 seconds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Average riding length of annual member has been found to be </a:t>
            </a: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15 minutes 58 seconds</a:t>
            </a:r>
            <a:endParaRPr b="1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Casual riders use the bike </a:t>
            </a:r>
            <a:r>
              <a:rPr b="1"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drastically longer in time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 comparison to annual members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point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0" y="809400"/>
            <a:ext cx="116400" cy="3524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22575" y="1207600"/>
            <a:ext cx="560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Bike Types Preferences</a:t>
            </a:r>
            <a:endParaRPr b="1" sz="230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435" y="349200"/>
            <a:ext cx="3736490" cy="22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513" y="2694525"/>
            <a:ext cx="3716325" cy="22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58125" y="1766950"/>
            <a:ext cx="3983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According to the casual rider breakdown, </a:t>
            </a: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32%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them prefer using </a:t>
            </a: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electric bike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51%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prefer using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classic bike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17%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prefer using 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docked bike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According to the member rider breakdown, </a:t>
            </a: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29%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of them prefer using </a:t>
            </a:r>
            <a:r>
              <a:rPr lang="en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electric bike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70%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prefer using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classic bike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1%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prefer using 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docked bike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Classic bike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demonstrated the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highest popularity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between both casual and annual rider, however member riders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almost do not use docked bike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809400"/>
            <a:ext cx="116400" cy="352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170175" y="1207600"/>
            <a:ext cx="560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Average Riding Frequency</a:t>
            </a:r>
            <a:endParaRPr b="1"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380225"/>
            <a:ext cx="4531024" cy="29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170175" y="1564125"/>
            <a:ext cx="210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</a:t>
            </a:r>
            <a:endParaRPr b="1" sz="19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83900" y="2041125"/>
            <a:ext cx="368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Both casual and member rider depict similar riding trend over the year, highest usage is recorded on</a:t>
            </a: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 August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Overall,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member rider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showcases a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usage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compare to casual user over the year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0" y="809400"/>
            <a:ext cx="116400" cy="352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70175" y="1207600"/>
            <a:ext cx="560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Average Riding Frequency</a:t>
            </a:r>
            <a:endParaRPr b="1"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150" y="1606450"/>
            <a:ext cx="4690225" cy="27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170175" y="1530250"/>
            <a:ext cx="210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</a:t>
            </a:r>
            <a:endParaRPr b="1" sz="19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83900" y="2041125"/>
            <a:ext cx="368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Saturday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has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highest usage rate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from Cyclistic User, followed by Sunday over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course of the week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Cyclistic user often use the service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during the weekend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