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8d606ade1_5_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318d606ade1_5_1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8e2bb344f_1_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318e2bb344f_1_2: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18d606ade1_0_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318d606ade1_0_2: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8d606ade1_5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318d606ade1_5_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2"/>
          <p:cNvSpPr txBox="1"/>
          <p:nvPr>
            <p:ph type="title"/>
          </p:nvPr>
        </p:nvSpPr>
        <p:spPr>
          <a:xfrm>
            <a:off x="263525" y="140049"/>
            <a:ext cx="8190230" cy="6959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body"/>
          </p:nvPr>
        </p:nvSpPr>
        <p:spPr>
          <a:xfrm>
            <a:off x="457200" y="1577340"/>
            <a:ext cx="82296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2"/>
          <p:cNvSpPr txBox="1"/>
          <p:nvPr>
            <p:ph idx="11" type="ftr"/>
          </p:nvPr>
        </p:nvSpPr>
        <p:spPr>
          <a:xfrm>
            <a:off x="200629" y="6575552"/>
            <a:ext cx="4166235" cy="22860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6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0" type="dt"/>
          </p:nvPr>
        </p:nvSpPr>
        <p:spPr>
          <a:xfrm>
            <a:off x="5142136" y="6576042"/>
            <a:ext cx="2682875" cy="22860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6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
          <p:cNvSpPr txBox="1"/>
          <p:nvPr>
            <p:ph idx="12" type="sldNum"/>
          </p:nvPr>
        </p:nvSpPr>
        <p:spPr>
          <a:xfrm>
            <a:off x="8317136" y="6576042"/>
            <a:ext cx="294640" cy="228600"/>
          </a:xfrm>
          <a:prstGeom prst="rect">
            <a:avLst/>
          </a:prstGeom>
          <a:noFill/>
          <a:ln>
            <a:noFill/>
          </a:ln>
        </p:spPr>
        <p:txBody>
          <a:bodyPr anchorCtr="0" anchor="t" bIns="0" lIns="0" spcFirstLastPara="1" rIns="0" wrap="square" tIns="0">
            <a:spAutoFit/>
          </a:bodyPr>
          <a:lstStyle>
            <a:lvl1pPr indent="0" lvl="0" marL="38100">
              <a:lnSpc>
                <a:spcPct val="101250"/>
              </a:lnSpc>
              <a:spcBef>
                <a:spcPts val="0"/>
              </a:spcBef>
              <a:buNone/>
              <a:defRPr b="0" i="0" sz="1600">
                <a:solidFill>
                  <a:schemeClr val="lt1"/>
                </a:solidFill>
                <a:latin typeface="Calibri"/>
                <a:ea typeface="Calibri"/>
                <a:cs typeface="Calibri"/>
                <a:sym typeface="Calibri"/>
              </a:defRPr>
            </a:lvl1pPr>
            <a:lvl2pPr indent="0" lvl="1" marL="38100">
              <a:lnSpc>
                <a:spcPct val="101250"/>
              </a:lnSpc>
              <a:spcBef>
                <a:spcPts val="0"/>
              </a:spcBef>
              <a:buNone/>
              <a:defRPr b="0" i="0" sz="1600">
                <a:solidFill>
                  <a:schemeClr val="lt1"/>
                </a:solidFill>
                <a:latin typeface="Calibri"/>
                <a:ea typeface="Calibri"/>
                <a:cs typeface="Calibri"/>
                <a:sym typeface="Calibri"/>
              </a:defRPr>
            </a:lvl2pPr>
            <a:lvl3pPr indent="0" lvl="2" marL="38100">
              <a:lnSpc>
                <a:spcPct val="101250"/>
              </a:lnSpc>
              <a:spcBef>
                <a:spcPts val="0"/>
              </a:spcBef>
              <a:buNone/>
              <a:defRPr b="0" i="0" sz="1600">
                <a:solidFill>
                  <a:schemeClr val="lt1"/>
                </a:solidFill>
                <a:latin typeface="Calibri"/>
                <a:ea typeface="Calibri"/>
                <a:cs typeface="Calibri"/>
                <a:sym typeface="Calibri"/>
              </a:defRPr>
            </a:lvl3pPr>
            <a:lvl4pPr indent="0" lvl="3" marL="38100">
              <a:lnSpc>
                <a:spcPct val="101250"/>
              </a:lnSpc>
              <a:spcBef>
                <a:spcPts val="0"/>
              </a:spcBef>
              <a:buNone/>
              <a:defRPr b="0" i="0" sz="1600">
                <a:solidFill>
                  <a:schemeClr val="lt1"/>
                </a:solidFill>
                <a:latin typeface="Calibri"/>
                <a:ea typeface="Calibri"/>
                <a:cs typeface="Calibri"/>
                <a:sym typeface="Calibri"/>
              </a:defRPr>
            </a:lvl4pPr>
            <a:lvl5pPr indent="0" lvl="4" marL="38100">
              <a:lnSpc>
                <a:spcPct val="101250"/>
              </a:lnSpc>
              <a:spcBef>
                <a:spcPts val="0"/>
              </a:spcBef>
              <a:buNone/>
              <a:defRPr b="0" i="0" sz="1600">
                <a:solidFill>
                  <a:schemeClr val="lt1"/>
                </a:solidFill>
                <a:latin typeface="Calibri"/>
                <a:ea typeface="Calibri"/>
                <a:cs typeface="Calibri"/>
                <a:sym typeface="Calibri"/>
              </a:defRPr>
            </a:lvl5pPr>
            <a:lvl6pPr indent="0" lvl="5" marL="38100">
              <a:lnSpc>
                <a:spcPct val="101250"/>
              </a:lnSpc>
              <a:spcBef>
                <a:spcPts val="0"/>
              </a:spcBef>
              <a:buNone/>
              <a:defRPr b="0" i="0" sz="1600">
                <a:solidFill>
                  <a:schemeClr val="lt1"/>
                </a:solidFill>
                <a:latin typeface="Calibri"/>
                <a:ea typeface="Calibri"/>
                <a:cs typeface="Calibri"/>
                <a:sym typeface="Calibri"/>
              </a:defRPr>
            </a:lvl6pPr>
            <a:lvl7pPr indent="0" lvl="6" marL="38100">
              <a:lnSpc>
                <a:spcPct val="101250"/>
              </a:lnSpc>
              <a:spcBef>
                <a:spcPts val="0"/>
              </a:spcBef>
              <a:buNone/>
              <a:defRPr b="0" i="0" sz="1600">
                <a:solidFill>
                  <a:schemeClr val="lt1"/>
                </a:solidFill>
                <a:latin typeface="Calibri"/>
                <a:ea typeface="Calibri"/>
                <a:cs typeface="Calibri"/>
                <a:sym typeface="Calibri"/>
              </a:defRPr>
            </a:lvl7pPr>
            <a:lvl8pPr indent="0" lvl="7" marL="38100">
              <a:lnSpc>
                <a:spcPct val="101250"/>
              </a:lnSpc>
              <a:spcBef>
                <a:spcPts val="0"/>
              </a:spcBef>
              <a:buNone/>
              <a:defRPr b="0" i="0" sz="1600">
                <a:solidFill>
                  <a:schemeClr val="lt1"/>
                </a:solidFill>
                <a:latin typeface="Calibri"/>
                <a:ea typeface="Calibri"/>
                <a:cs typeface="Calibri"/>
                <a:sym typeface="Calibri"/>
              </a:defRPr>
            </a:lvl8pPr>
            <a:lvl9pPr indent="0" lvl="8" marL="38100">
              <a:lnSpc>
                <a:spcPct val="101250"/>
              </a:lnSpc>
              <a:spcBef>
                <a:spcPts val="0"/>
              </a:spcBef>
              <a:buNone/>
              <a:defRPr b="0" i="0" sz="1600">
                <a:solidFill>
                  <a:schemeClr val="lt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22" name="Shape 22"/>
        <p:cNvGrpSpPr/>
        <p:nvPr/>
      </p:nvGrpSpPr>
      <p:grpSpPr>
        <a:xfrm>
          <a:off x="0" y="0"/>
          <a:ext cx="0" cy="0"/>
          <a:chOff x="0" y="0"/>
          <a:chExt cx="0" cy="0"/>
        </a:xfrm>
      </p:grpSpPr>
      <p:sp>
        <p:nvSpPr>
          <p:cNvPr id="23" name="Google Shape;23;p3"/>
          <p:cNvSpPr txBox="1"/>
          <p:nvPr>
            <p:ph type="title"/>
          </p:nvPr>
        </p:nvSpPr>
        <p:spPr>
          <a:xfrm>
            <a:off x="263525" y="140049"/>
            <a:ext cx="8190230" cy="6959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1" type="ftr"/>
          </p:nvPr>
        </p:nvSpPr>
        <p:spPr>
          <a:xfrm>
            <a:off x="200629" y="6575552"/>
            <a:ext cx="4166235" cy="22860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6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0" type="dt"/>
          </p:nvPr>
        </p:nvSpPr>
        <p:spPr>
          <a:xfrm>
            <a:off x="5142136" y="6576042"/>
            <a:ext cx="2682875" cy="22860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6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2" type="sldNum"/>
          </p:nvPr>
        </p:nvSpPr>
        <p:spPr>
          <a:xfrm>
            <a:off x="8317136" y="6576042"/>
            <a:ext cx="294640" cy="228600"/>
          </a:xfrm>
          <a:prstGeom prst="rect">
            <a:avLst/>
          </a:prstGeom>
          <a:noFill/>
          <a:ln>
            <a:noFill/>
          </a:ln>
        </p:spPr>
        <p:txBody>
          <a:bodyPr anchorCtr="0" anchor="t" bIns="0" lIns="0" spcFirstLastPara="1" rIns="0" wrap="square" tIns="0">
            <a:spAutoFit/>
          </a:bodyPr>
          <a:lstStyle>
            <a:lvl1pPr indent="0" lvl="0" marL="38100">
              <a:lnSpc>
                <a:spcPct val="101250"/>
              </a:lnSpc>
              <a:spcBef>
                <a:spcPts val="0"/>
              </a:spcBef>
              <a:buNone/>
              <a:defRPr b="0" i="0" sz="1600">
                <a:solidFill>
                  <a:schemeClr val="lt1"/>
                </a:solidFill>
                <a:latin typeface="Calibri"/>
                <a:ea typeface="Calibri"/>
                <a:cs typeface="Calibri"/>
                <a:sym typeface="Calibri"/>
              </a:defRPr>
            </a:lvl1pPr>
            <a:lvl2pPr indent="0" lvl="1" marL="38100">
              <a:lnSpc>
                <a:spcPct val="101250"/>
              </a:lnSpc>
              <a:spcBef>
                <a:spcPts val="0"/>
              </a:spcBef>
              <a:buNone/>
              <a:defRPr b="0" i="0" sz="1600">
                <a:solidFill>
                  <a:schemeClr val="lt1"/>
                </a:solidFill>
                <a:latin typeface="Calibri"/>
                <a:ea typeface="Calibri"/>
                <a:cs typeface="Calibri"/>
                <a:sym typeface="Calibri"/>
              </a:defRPr>
            </a:lvl2pPr>
            <a:lvl3pPr indent="0" lvl="2" marL="38100">
              <a:lnSpc>
                <a:spcPct val="101250"/>
              </a:lnSpc>
              <a:spcBef>
                <a:spcPts val="0"/>
              </a:spcBef>
              <a:buNone/>
              <a:defRPr b="0" i="0" sz="1600">
                <a:solidFill>
                  <a:schemeClr val="lt1"/>
                </a:solidFill>
                <a:latin typeface="Calibri"/>
                <a:ea typeface="Calibri"/>
                <a:cs typeface="Calibri"/>
                <a:sym typeface="Calibri"/>
              </a:defRPr>
            </a:lvl3pPr>
            <a:lvl4pPr indent="0" lvl="3" marL="38100">
              <a:lnSpc>
                <a:spcPct val="101250"/>
              </a:lnSpc>
              <a:spcBef>
                <a:spcPts val="0"/>
              </a:spcBef>
              <a:buNone/>
              <a:defRPr b="0" i="0" sz="1600">
                <a:solidFill>
                  <a:schemeClr val="lt1"/>
                </a:solidFill>
                <a:latin typeface="Calibri"/>
                <a:ea typeface="Calibri"/>
                <a:cs typeface="Calibri"/>
                <a:sym typeface="Calibri"/>
              </a:defRPr>
            </a:lvl4pPr>
            <a:lvl5pPr indent="0" lvl="4" marL="38100">
              <a:lnSpc>
                <a:spcPct val="101250"/>
              </a:lnSpc>
              <a:spcBef>
                <a:spcPts val="0"/>
              </a:spcBef>
              <a:buNone/>
              <a:defRPr b="0" i="0" sz="1600">
                <a:solidFill>
                  <a:schemeClr val="lt1"/>
                </a:solidFill>
                <a:latin typeface="Calibri"/>
                <a:ea typeface="Calibri"/>
                <a:cs typeface="Calibri"/>
                <a:sym typeface="Calibri"/>
              </a:defRPr>
            </a:lvl5pPr>
            <a:lvl6pPr indent="0" lvl="5" marL="38100">
              <a:lnSpc>
                <a:spcPct val="101250"/>
              </a:lnSpc>
              <a:spcBef>
                <a:spcPts val="0"/>
              </a:spcBef>
              <a:buNone/>
              <a:defRPr b="0" i="0" sz="1600">
                <a:solidFill>
                  <a:schemeClr val="lt1"/>
                </a:solidFill>
                <a:latin typeface="Calibri"/>
                <a:ea typeface="Calibri"/>
                <a:cs typeface="Calibri"/>
                <a:sym typeface="Calibri"/>
              </a:defRPr>
            </a:lvl6pPr>
            <a:lvl7pPr indent="0" lvl="6" marL="38100">
              <a:lnSpc>
                <a:spcPct val="101250"/>
              </a:lnSpc>
              <a:spcBef>
                <a:spcPts val="0"/>
              </a:spcBef>
              <a:buNone/>
              <a:defRPr b="0" i="0" sz="1600">
                <a:solidFill>
                  <a:schemeClr val="lt1"/>
                </a:solidFill>
                <a:latin typeface="Calibri"/>
                <a:ea typeface="Calibri"/>
                <a:cs typeface="Calibri"/>
                <a:sym typeface="Calibri"/>
              </a:defRPr>
            </a:lvl7pPr>
            <a:lvl8pPr indent="0" lvl="7" marL="38100">
              <a:lnSpc>
                <a:spcPct val="101250"/>
              </a:lnSpc>
              <a:spcBef>
                <a:spcPts val="0"/>
              </a:spcBef>
              <a:buNone/>
              <a:defRPr b="0" i="0" sz="1600">
                <a:solidFill>
                  <a:schemeClr val="lt1"/>
                </a:solidFill>
                <a:latin typeface="Calibri"/>
                <a:ea typeface="Calibri"/>
                <a:cs typeface="Calibri"/>
                <a:sym typeface="Calibri"/>
              </a:defRPr>
            </a:lvl8pPr>
            <a:lvl9pPr indent="0" lvl="8" marL="38100">
              <a:lnSpc>
                <a:spcPct val="101250"/>
              </a:lnSpc>
              <a:spcBef>
                <a:spcPts val="0"/>
              </a:spcBef>
              <a:buNone/>
              <a:defRPr b="0" i="0" sz="1600">
                <a:solidFill>
                  <a:schemeClr val="lt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sp>
        <p:nvSpPr>
          <p:cNvPr id="28" name="Google Shape;28;p4"/>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200629" y="6575552"/>
            <a:ext cx="4166235" cy="22860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6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0" type="dt"/>
          </p:nvPr>
        </p:nvSpPr>
        <p:spPr>
          <a:xfrm>
            <a:off x="5142136" y="6576042"/>
            <a:ext cx="2682875" cy="22860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6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2" type="sldNum"/>
          </p:nvPr>
        </p:nvSpPr>
        <p:spPr>
          <a:xfrm>
            <a:off x="8317136" y="6576042"/>
            <a:ext cx="294640" cy="228600"/>
          </a:xfrm>
          <a:prstGeom prst="rect">
            <a:avLst/>
          </a:prstGeom>
          <a:noFill/>
          <a:ln>
            <a:noFill/>
          </a:ln>
        </p:spPr>
        <p:txBody>
          <a:bodyPr anchorCtr="0" anchor="t" bIns="0" lIns="0" spcFirstLastPara="1" rIns="0" wrap="square" tIns="0">
            <a:spAutoFit/>
          </a:bodyPr>
          <a:lstStyle>
            <a:lvl1pPr indent="0" lvl="0" marL="38100">
              <a:lnSpc>
                <a:spcPct val="101250"/>
              </a:lnSpc>
              <a:spcBef>
                <a:spcPts val="0"/>
              </a:spcBef>
              <a:buNone/>
              <a:defRPr b="0" i="0" sz="1600">
                <a:solidFill>
                  <a:schemeClr val="lt1"/>
                </a:solidFill>
                <a:latin typeface="Calibri"/>
                <a:ea typeface="Calibri"/>
                <a:cs typeface="Calibri"/>
                <a:sym typeface="Calibri"/>
              </a:defRPr>
            </a:lvl1pPr>
            <a:lvl2pPr indent="0" lvl="1" marL="38100">
              <a:lnSpc>
                <a:spcPct val="101250"/>
              </a:lnSpc>
              <a:spcBef>
                <a:spcPts val="0"/>
              </a:spcBef>
              <a:buNone/>
              <a:defRPr b="0" i="0" sz="1600">
                <a:solidFill>
                  <a:schemeClr val="lt1"/>
                </a:solidFill>
                <a:latin typeface="Calibri"/>
                <a:ea typeface="Calibri"/>
                <a:cs typeface="Calibri"/>
                <a:sym typeface="Calibri"/>
              </a:defRPr>
            </a:lvl2pPr>
            <a:lvl3pPr indent="0" lvl="2" marL="38100">
              <a:lnSpc>
                <a:spcPct val="101250"/>
              </a:lnSpc>
              <a:spcBef>
                <a:spcPts val="0"/>
              </a:spcBef>
              <a:buNone/>
              <a:defRPr b="0" i="0" sz="1600">
                <a:solidFill>
                  <a:schemeClr val="lt1"/>
                </a:solidFill>
                <a:latin typeface="Calibri"/>
                <a:ea typeface="Calibri"/>
                <a:cs typeface="Calibri"/>
                <a:sym typeface="Calibri"/>
              </a:defRPr>
            </a:lvl3pPr>
            <a:lvl4pPr indent="0" lvl="3" marL="38100">
              <a:lnSpc>
                <a:spcPct val="101250"/>
              </a:lnSpc>
              <a:spcBef>
                <a:spcPts val="0"/>
              </a:spcBef>
              <a:buNone/>
              <a:defRPr b="0" i="0" sz="1600">
                <a:solidFill>
                  <a:schemeClr val="lt1"/>
                </a:solidFill>
                <a:latin typeface="Calibri"/>
                <a:ea typeface="Calibri"/>
                <a:cs typeface="Calibri"/>
                <a:sym typeface="Calibri"/>
              </a:defRPr>
            </a:lvl4pPr>
            <a:lvl5pPr indent="0" lvl="4" marL="38100">
              <a:lnSpc>
                <a:spcPct val="101250"/>
              </a:lnSpc>
              <a:spcBef>
                <a:spcPts val="0"/>
              </a:spcBef>
              <a:buNone/>
              <a:defRPr b="0" i="0" sz="1600">
                <a:solidFill>
                  <a:schemeClr val="lt1"/>
                </a:solidFill>
                <a:latin typeface="Calibri"/>
                <a:ea typeface="Calibri"/>
                <a:cs typeface="Calibri"/>
                <a:sym typeface="Calibri"/>
              </a:defRPr>
            </a:lvl5pPr>
            <a:lvl6pPr indent="0" lvl="5" marL="38100">
              <a:lnSpc>
                <a:spcPct val="101250"/>
              </a:lnSpc>
              <a:spcBef>
                <a:spcPts val="0"/>
              </a:spcBef>
              <a:buNone/>
              <a:defRPr b="0" i="0" sz="1600">
                <a:solidFill>
                  <a:schemeClr val="lt1"/>
                </a:solidFill>
                <a:latin typeface="Calibri"/>
                <a:ea typeface="Calibri"/>
                <a:cs typeface="Calibri"/>
                <a:sym typeface="Calibri"/>
              </a:defRPr>
            </a:lvl6pPr>
            <a:lvl7pPr indent="0" lvl="6" marL="38100">
              <a:lnSpc>
                <a:spcPct val="101250"/>
              </a:lnSpc>
              <a:spcBef>
                <a:spcPts val="0"/>
              </a:spcBef>
              <a:buNone/>
              <a:defRPr b="0" i="0" sz="1600">
                <a:solidFill>
                  <a:schemeClr val="lt1"/>
                </a:solidFill>
                <a:latin typeface="Calibri"/>
                <a:ea typeface="Calibri"/>
                <a:cs typeface="Calibri"/>
                <a:sym typeface="Calibri"/>
              </a:defRPr>
            </a:lvl7pPr>
            <a:lvl8pPr indent="0" lvl="7" marL="38100">
              <a:lnSpc>
                <a:spcPct val="101250"/>
              </a:lnSpc>
              <a:spcBef>
                <a:spcPts val="0"/>
              </a:spcBef>
              <a:buNone/>
              <a:defRPr b="0" i="0" sz="1600">
                <a:solidFill>
                  <a:schemeClr val="lt1"/>
                </a:solidFill>
                <a:latin typeface="Calibri"/>
                <a:ea typeface="Calibri"/>
                <a:cs typeface="Calibri"/>
                <a:sym typeface="Calibri"/>
              </a:defRPr>
            </a:lvl8pPr>
            <a:lvl9pPr indent="0" lvl="8" marL="38100">
              <a:lnSpc>
                <a:spcPct val="101250"/>
              </a:lnSpc>
              <a:spcBef>
                <a:spcPts val="0"/>
              </a:spcBef>
              <a:buNone/>
              <a:defRPr b="0" i="0" sz="1600">
                <a:solidFill>
                  <a:schemeClr val="lt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5"/>
          <p:cNvSpPr txBox="1"/>
          <p:nvPr>
            <p:ph type="title"/>
          </p:nvPr>
        </p:nvSpPr>
        <p:spPr>
          <a:xfrm>
            <a:off x="263525" y="140049"/>
            <a:ext cx="8190230" cy="6959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5"/>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5"/>
          <p:cNvSpPr txBox="1"/>
          <p:nvPr>
            <p:ph idx="11" type="ftr"/>
          </p:nvPr>
        </p:nvSpPr>
        <p:spPr>
          <a:xfrm>
            <a:off x="200629" y="6575552"/>
            <a:ext cx="4166235" cy="22860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6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0" type="dt"/>
          </p:nvPr>
        </p:nvSpPr>
        <p:spPr>
          <a:xfrm>
            <a:off x="5142136" y="6576042"/>
            <a:ext cx="2682875" cy="22860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6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12" type="sldNum"/>
          </p:nvPr>
        </p:nvSpPr>
        <p:spPr>
          <a:xfrm>
            <a:off x="8317136" y="6576042"/>
            <a:ext cx="294640" cy="228600"/>
          </a:xfrm>
          <a:prstGeom prst="rect">
            <a:avLst/>
          </a:prstGeom>
          <a:noFill/>
          <a:ln>
            <a:noFill/>
          </a:ln>
        </p:spPr>
        <p:txBody>
          <a:bodyPr anchorCtr="0" anchor="t" bIns="0" lIns="0" spcFirstLastPara="1" rIns="0" wrap="square" tIns="0">
            <a:spAutoFit/>
          </a:bodyPr>
          <a:lstStyle>
            <a:lvl1pPr indent="0" lvl="0" marL="38100">
              <a:lnSpc>
                <a:spcPct val="101250"/>
              </a:lnSpc>
              <a:spcBef>
                <a:spcPts val="0"/>
              </a:spcBef>
              <a:buNone/>
              <a:defRPr b="0" i="0" sz="1600">
                <a:solidFill>
                  <a:schemeClr val="lt1"/>
                </a:solidFill>
                <a:latin typeface="Calibri"/>
                <a:ea typeface="Calibri"/>
                <a:cs typeface="Calibri"/>
                <a:sym typeface="Calibri"/>
              </a:defRPr>
            </a:lvl1pPr>
            <a:lvl2pPr indent="0" lvl="1" marL="38100">
              <a:lnSpc>
                <a:spcPct val="101250"/>
              </a:lnSpc>
              <a:spcBef>
                <a:spcPts val="0"/>
              </a:spcBef>
              <a:buNone/>
              <a:defRPr b="0" i="0" sz="1600">
                <a:solidFill>
                  <a:schemeClr val="lt1"/>
                </a:solidFill>
                <a:latin typeface="Calibri"/>
                <a:ea typeface="Calibri"/>
                <a:cs typeface="Calibri"/>
                <a:sym typeface="Calibri"/>
              </a:defRPr>
            </a:lvl2pPr>
            <a:lvl3pPr indent="0" lvl="2" marL="38100">
              <a:lnSpc>
                <a:spcPct val="101250"/>
              </a:lnSpc>
              <a:spcBef>
                <a:spcPts val="0"/>
              </a:spcBef>
              <a:buNone/>
              <a:defRPr b="0" i="0" sz="1600">
                <a:solidFill>
                  <a:schemeClr val="lt1"/>
                </a:solidFill>
                <a:latin typeface="Calibri"/>
                <a:ea typeface="Calibri"/>
                <a:cs typeface="Calibri"/>
                <a:sym typeface="Calibri"/>
              </a:defRPr>
            </a:lvl3pPr>
            <a:lvl4pPr indent="0" lvl="3" marL="38100">
              <a:lnSpc>
                <a:spcPct val="101250"/>
              </a:lnSpc>
              <a:spcBef>
                <a:spcPts val="0"/>
              </a:spcBef>
              <a:buNone/>
              <a:defRPr b="0" i="0" sz="1600">
                <a:solidFill>
                  <a:schemeClr val="lt1"/>
                </a:solidFill>
                <a:latin typeface="Calibri"/>
                <a:ea typeface="Calibri"/>
                <a:cs typeface="Calibri"/>
                <a:sym typeface="Calibri"/>
              </a:defRPr>
            </a:lvl4pPr>
            <a:lvl5pPr indent="0" lvl="4" marL="38100">
              <a:lnSpc>
                <a:spcPct val="101250"/>
              </a:lnSpc>
              <a:spcBef>
                <a:spcPts val="0"/>
              </a:spcBef>
              <a:buNone/>
              <a:defRPr b="0" i="0" sz="1600">
                <a:solidFill>
                  <a:schemeClr val="lt1"/>
                </a:solidFill>
                <a:latin typeface="Calibri"/>
                <a:ea typeface="Calibri"/>
                <a:cs typeface="Calibri"/>
                <a:sym typeface="Calibri"/>
              </a:defRPr>
            </a:lvl5pPr>
            <a:lvl6pPr indent="0" lvl="5" marL="38100">
              <a:lnSpc>
                <a:spcPct val="101250"/>
              </a:lnSpc>
              <a:spcBef>
                <a:spcPts val="0"/>
              </a:spcBef>
              <a:buNone/>
              <a:defRPr b="0" i="0" sz="1600">
                <a:solidFill>
                  <a:schemeClr val="lt1"/>
                </a:solidFill>
                <a:latin typeface="Calibri"/>
                <a:ea typeface="Calibri"/>
                <a:cs typeface="Calibri"/>
                <a:sym typeface="Calibri"/>
              </a:defRPr>
            </a:lvl6pPr>
            <a:lvl7pPr indent="0" lvl="6" marL="38100">
              <a:lnSpc>
                <a:spcPct val="101250"/>
              </a:lnSpc>
              <a:spcBef>
                <a:spcPts val="0"/>
              </a:spcBef>
              <a:buNone/>
              <a:defRPr b="0" i="0" sz="1600">
                <a:solidFill>
                  <a:schemeClr val="lt1"/>
                </a:solidFill>
                <a:latin typeface="Calibri"/>
                <a:ea typeface="Calibri"/>
                <a:cs typeface="Calibri"/>
                <a:sym typeface="Calibri"/>
              </a:defRPr>
            </a:lvl7pPr>
            <a:lvl8pPr indent="0" lvl="7" marL="38100">
              <a:lnSpc>
                <a:spcPct val="101250"/>
              </a:lnSpc>
              <a:spcBef>
                <a:spcPts val="0"/>
              </a:spcBef>
              <a:buNone/>
              <a:defRPr b="0" i="0" sz="1600">
                <a:solidFill>
                  <a:schemeClr val="lt1"/>
                </a:solidFill>
                <a:latin typeface="Calibri"/>
                <a:ea typeface="Calibri"/>
                <a:cs typeface="Calibri"/>
                <a:sym typeface="Calibri"/>
              </a:defRPr>
            </a:lvl8pPr>
            <a:lvl9pPr indent="0" lvl="8" marL="38100">
              <a:lnSpc>
                <a:spcPct val="101250"/>
              </a:lnSpc>
              <a:spcBef>
                <a:spcPts val="0"/>
              </a:spcBef>
              <a:buNone/>
              <a:defRPr b="0" i="0" sz="1600">
                <a:solidFill>
                  <a:schemeClr val="lt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0" name="Shape 40"/>
        <p:cNvGrpSpPr/>
        <p:nvPr/>
      </p:nvGrpSpPr>
      <p:grpSpPr>
        <a:xfrm>
          <a:off x="0" y="0"/>
          <a:ext cx="0" cy="0"/>
          <a:chOff x="0" y="0"/>
          <a:chExt cx="0" cy="0"/>
        </a:xfrm>
      </p:grpSpPr>
      <p:sp>
        <p:nvSpPr>
          <p:cNvPr id="41" name="Google Shape;41;p6"/>
          <p:cNvSpPr txBox="1"/>
          <p:nvPr>
            <p:ph idx="11" type="ftr"/>
          </p:nvPr>
        </p:nvSpPr>
        <p:spPr>
          <a:xfrm>
            <a:off x="200629" y="6575552"/>
            <a:ext cx="4166235" cy="22860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6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0" type="dt"/>
          </p:nvPr>
        </p:nvSpPr>
        <p:spPr>
          <a:xfrm>
            <a:off x="5142136" y="6576042"/>
            <a:ext cx="2682875" cy="22860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6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2" type="sldNum"/>
          </p:nvPr>
        </p:nvSpPr>
        <p:spPr>
          <a:xfrm>
            <a:off x="8317136" y="6576042"/>
            <a:ext cx="294640" cy="228600"/>
          </a:xfrm>
          <a:prstGeom prst="rect">
            <a:avLst/>
          </a:prstGeom>
          <a:noFill/>
          <a:ln>
            <a:noFill/>
          </a:ln>
        </p:spPr>
        <p:txBody>
          <a:bodyPr anchorCtr="0" anchor="t" bIns="0" lIns="0" spcFirstLastPara="1" rIns="0" wrap="square" tIns="0">
            <a:spAutoFit/>
          </a:bodyPr>
          <a:lstStyle>
            <a:lvl1pPr indent="0" lvl="0" marL="38100">
              <a:lnSpc>
                <a:spcPct val="101250"/>
              </a:lnSpc>
              <a:spcBef>
                <a:spcPts val="0"/>
              </a:spcBef>
              <a:buNone/>
              <a:defRPr b="0" i="0" sz="1600">
                <a:solidFill>
                  <a:schemeClr val="lt1"/>
                </a:solidFill>
                <a:latin typeface="Calibri"/>
                <a:ea typeface="Calibri"/>
                <a:cs typeface="Calibri"/>
                <a:sym typeface="Calibri"/>
              </a:defRPr>
            </a:lvl1pPr>
            <a:lvl2pPr indent="0" lvl="1" marL="38100">
              <a:lnSpc>
                <a:spcPct val="101250"/>
              </a:lnSpc>
              <a:spcBef>
                <a:spcPts val="0"/>
              </a:spcBef>
              <a:buNone/>
              <a:defRPr b="0" i="0" sz="1600">
                <a:solidFill>
                  <a:schemeClr val="lt1"/>
                </a:solidFill>
                <a:latin typeface="Calibri"/>
                <a:ea typeface="Calibri"/>
                <a:cs typeface="Calibri"/>
                <a:sym typeface="Calibri"/>
              </a:defRPr>
            </a:lvl2pPr>
            <a:lvl3pPr indent="0" lvl="2" marL="38100">
              <a:lnSpc>
                <a:spcPct val="101250"/>
              </a:lnSpc>
              <a:spcBef>
                <a:spcPts val="0"/>
              </a:spcBef>
              <a:buNone/>
              <a:defRPr b="0" i="0" sz="1600">
                <a:solidFill>
                  <a:schemeClr val="lt1"/>
                </a:solidFill>
                <a:latin typeface="Calibri"/>
                <a:ea typeface="Calibri"/>
                <a:cs typeface="Calibri"/>
                <a:sym typeface="Calibri"/>
              </a:defRPr>
            </a:lvl3pPr>
            <a:lvl4pPr indent="0" lvl="3" marL="38100">
              <a:lnSpc>
                <a:spcPct val="101250"/>
              </a:lnSpc>
              <a:spcBef>
                <a:spcPts val="0"/>
              </a:spcBef>
              <a:buNone/>
              <a:defRPr b="0" i="0" sz="1600">
                <a:solidFill>
                  <a:schemeClr val="lt1"/>
                </a:solidFill>
                <a:latin typeface="Calibri"/>
                <a:ea typeface="Calibri"/>
                <a:cs typeface="Calibri"/>
                <a:sym typeface="Calibri"/>
              </a:defRPr>
            </a:lvl4pPr>
            <a:lvl5pPr indent="0" lvl="4" marL="38100">
              <a:lnSpc>
                <a:spcPct val="101250"/>
              </a:lnSpc>
              <a:spcBef>
                <a:spcPts val="0"/>
              </a:spcBef>
              <a:buNone/>
              <a:defRPr b="0" i="0" sz="1600">
                <a:solidFill>
                  <a:schemeClr val="lt1"/>
                </a:solidFill>
                <a:latin typeface="Calibri"/>
                <a:ea typeface="Calibri"/>
                <a:cs typeface="Calibri"/>
                <a:sym typeface="Calibri"/>
              </a:defRPr>
            </a:lvl5pPr>
            <a:lvl6pPr indent="0" lvl="5" marL="38100">
              <a:lnSpc>
                <a:spcPct val="101250"/>
              </a:lnSpc>
              <a:spcBef>
                <a:spcPts val="0"/>
              </a:spcBef>
              <a:buNone/>
              <a:defRPr b="0" i="0" sz="1600">
                <a:solidFill>
                  <a:schemeClr val="lt1"/>
                </a:solidFill>
                <a:latin typeface="Calibri"/>
                <a:ea typeface="Calibri"/>
                <a:cs typeface="Calibri"/>
                <a:sym typeface="Calibri"/>
              </a:defRPr>
            </a:lvl6pPr>
            <a:lvl7pPr indent="0" lvl="6" marL="38100">
              <a:lnSpc>
                <a:spcPct val="101250"/>
              </a:lnSpc>
              <a:spcBef>
                <a:spcPts val="0"/>
              </a:spcBef>
              <a:buNone/>
              <a:defRPr b="0" i="0" sz="1600">
                <a:solidFill>
                  <a:schemeClr val="lt1"/>
                </a:solidFill>
                <a:latin typeface="Calibri"/>
                <a:ea typeface="Calibri"/>
                <a:cs typeface="Calibri"/>
                <a:sym typeface="Calibri"/>
              </a:defRPr>
            </a:lvl7pPr>
            <a:lvl8pPr indent="0" lvl="7" marL="38100">
              <a:lnSpc>
                <a:spcPct val="101250"/>
              </a:lnSpc>
              <a:spcBef>
                <a:spcPts val="0"/>
              </a:spcBef>
              <a:buNone/>
              <a:defRPr b="0" i="0" sz="1600">
                <a:solidFill>
                  <a:schemeClr val="lt1"/>
                </a:solidFill>
                <a:latin typeface="Calibri"/>
                <a:ea typeface="Calibri"/>
                <a:cs typeface="Calibri"/>
                <a:sym typeface="Calibri"/>
              </a:defRPr>
            </a:lvl8pPr>
            <a:lvl9pPr indent="0" lvl="8" marL="38100">
              <a:lnSpc>
                <a:spcPct val="101250"/>
              </a:lnSpc>
              <a:spcBef>
                <a:spcPts val="0"/>
              </a:spcBef>
              <a:buNone/>
              <a:defRPr b="0" i="0" sz="1600">
                <a:solidFill>
                  <a:schemeClr val="lt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6453140"/>
            <a:ext cx="4649740" cy="404859"/>
          </a:xfrm>
          <a:prstGeom prst="rect">
            <a:avLst/>
          </a:prstGeom>
          <a:noFill/>
          <a:ln>
            <a:noFill/>
          </a:ln>
        </p:spPr>
      </p:pic>
      <p:sp>
        <p:nvSpPr>
          <p:cNvPr id="7" name="Google Shape;7;p1"/>
          <p:cNvSpPr/>
          <p:nvPr/>
        </p:nvSpPr>
        <p:spPr>
          <a:xfrm>
            <a:off x="0" y="6476999"/>
            <a:ext cx="4572000" cy="381000"/>
          </a:xfrm>
          <a:custGeom>
            <a:rect b="b" l="l" r="r" t="t"/>
            <a:pathLst>
              <a:path extrusionOk="0" h="381000" w="4572000">
                <a:moveTo>
                  <a:pt x="4571999" y="380999"/>
                </a:moveTo>
                <a:lnTo>
                  <a:pt x="0" y="380999"/>
                </a:lnTo>
                <a:lnTo>
                  <a:pt x="0" y="0"/>
                </a:lnTo>
                <a:lnTo>
                  <a:pt x="4571999" y="0"/>
                </a:lnTo>
                <a:lnTo>
                  <a:pt x="4571999" y="380999"/>
                </a:lnTo>
                <a:close/>
              </a:path>
            </a:pathLst>
          </a:custGeom>
          <a:solidFill>
            <a:srgbClr val="3449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8" name="Google Shape;8;p1"/>
          <p:cNvPicPr preferRelativeResize="0"/>
          <p:nvPr/>
        </p:nvPicPr>
        <p:blipFill rotWithShape="1">
          <a:blip r:embed="rId2">
            <a:alphaModFix/>
          </a:blip>
          <a:srcRect b="0" l="0" r="0" t="0"/>
          <a:stretch/>
        </p:blipFill>
        <p:spPr>
          <a:xfrm>
            <a:off x="4548140" y="6453630"/>
            <a:ext cx="4595859" cy="404369"/>
          </a:xfrm>
          <a:prstGeom prst="rect">
            <a:avLst/>
          </a:prstGeom>
          <a:noFill/>
          <a:ln>
            <a:noFill/>
          </a:ln>
        </p:spPr>
      </p:pic>
      <p:sp>
        <p:nvSpPr>
          <p:cNvPr id="9" name="Google Shape;9;p1"/>
          <p:cNvSpPr/>
          <p:nvPr/>
        </p:nvSpPr>
        <p:spPr>
          <a:xfrm>
            <a:off x="4572000" y="6477489"/>
            <a:ext cx="4572000" cy="381000"/>
          </a:xfrm>
          <a:custGeom>
            <a:rect b="b" l="l" r="r" t="t"/>
            <a:pathLst>
              <a:path extrusionOk="0" h="381000" w="4572000">
                <a:moveTo>
                  <a:pt x="4571999" y="380999"/>
                </a:moveTo>
                <a:lnTo>
                  <a:pt x="0" y="380999"/>
                </a:lnTo>
                <a:lnTo>
                  <a:pt x="0" y="0"/>
                </a:lnTo>
                <a:lnTo>
                  <a:pt x="4571999" y="0"/>
                </a:lnTo>
                <a:lnTo>
                  <a:pt x="4571999" y="380999"/>
                </a:lnTo>
                <a:close/>
              </a:path>
            </a:pathLst>
          </a:custGeom>
          <a:solidFill>
            <a:srgbClr val="3449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 name="Google Shape;10;p1"/>
          <p:cNvSpPr/>
          <p:nvPr/>
        </p:nvSpPr>
        <p:spPr>
          <a:xfrm>
            <a:off x="190500" y="914400"/>
            <a:ext cx="8763000" cy="0"/>
          </a:xfrm>
          <a:custGeom>
            <a:rect b="b" l="l" r="r" t="t"/>
            <a:pathLst>
              <a:path extrusionOk="0" h="120000" w="8763000">
                <a:moveTo>
                  <a:pt x="0" y="0"/>
                </a:moveTo>
                <a:lnTo>
                  <a:pt x="8762999" y="0"/>
                </a:lnTo>
              </a:path>
            </a:pathLst>
          </a:custGeom>
          <a:noFill/>
          <a:ln cap="flat" cmpd="sng" w="9525">
            <a:solidFill>
              <a:srgbClr val="D8D8D8"/>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 name="Google Shape;11;p1"/>
          <p:cNvSpPr txBox="1"/>
          <p:nvPr>
            <p:ph type="title"/>
          </p:nvPr>
        </p:nvSpPr>
        <p:spPr>
          <a:xfrm>
            <a:off x="263525" y="140049"/>
            <a:ext cx="8190230" cy="69596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457200" y="1577340"/>
            <a:ext cx="82296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3" name="Google Shape;13;p1"/>
          <p:cNvSpPr txBox="1"/>
          <p:nvPr>
            <p:ph idx="11" type="ftr"/>
          </p:nvPr>
        </p:nvSpPr>
        <p:spPr>
          <a:xfrm>
            <a:off x="200629" y="6575552"/>
            <a:ext cx="4166235" cy="22860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600">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p:nvPr>
            <p:ph idx="10" type="dt"/>
          </p:nvPr>
        </p:nvSpPr>
        <p:spPr>
          <a:xfrm>
            <a:off x="5142136" y="6576042"/>
            <a:ext cx="2682875" cy="22860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600">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2" type="sldNum"/>
          </p:nvPr>
        </p:nvSpPr>
        <p:spPr>
          <a:xfrm>
            <a:off x="8317136" y="6576042"/>
            <a:ext cx="294640" cy="228600"/>
          </a:xfrm>
          <a:prstGeom prst="rect">
            <a:avLst/>
          </a:prstGeom>
          <a:noFill/>
          <a:ln>
            <a:noFill/>
          </a:ln>
        </p:spPr>
        <p:txBody>
          <a:bodyPr anchorCtr="0" anchor="t" bIns="0" lIns="0" spcFirstLastPara="1" rIns="0" wrap="square" tIns="0">
            <a:spAutoFit/>
          </a:bodyPr>
          <a:lstStyle>
            <a:lvl1pPr indent="0" lvl="0" marL="38100">
              <a:lnSpc>
                <a:spcPct val="101250"/>
              </a:lnSpc>
              <a:spcBef>
                <a:spcPts val="0"/>
              </a:spcBef>
              <a:buNone/>
              <a:defRPr b="0" i="0" sz="1600">
                <a:solidFill>
                  <a:schemeClr val="lt1"/>
                </a:solidFill>
                <a:latin typeface="Calibri"/>
                <a:ea typeface="Calibri"/>
                <a:cs typeface="Calibri"/>
                <a:sym typeface="Calibri"/>
              </a:defRPr>
            </a:lvl1pPr>
            <a:lvl2pPr indent="0" lvl="1" marL="38100">
              <a:lnSpc>
                <a:spcPct val="101250"/>
              </a:lnSpc>
              <a:spcBef>
                <a:spcPts val="0"/>
              </a:spcBef>
              <a:buNone/>
              <a:defRPr b="0" i="0" sz="1600">
                <a:solidFill>
                  <a:schemeClr val="lt1"/>
                </a:solidFill>
                <a:latin typeface="Calibri"/>
                <a:ea typeface="Calibri"/>
                <a:cs typeface="Calibri"/>
                <a:sym typeface="Calibri"/>
              </a:defRPr>
            </a:lvl2pPr>
            <a:lvl3pPr indent="0" lvl="2" marL="38100">
              <a:lnSpc>
                <a:spcPct val="101250"/>
              </a:lnSpc>
              <a:spcBef>
                <a:spcPts val="0"/>
              </a:spcBef>
              <a:buNone/>
              <a:defRPr b="0" i="0" sz="1600">
                <a:solidFill>
                  <a:schemeClr val="lt1"/>
                </a:solidFill>
                <a:latin typeface="Calibri"/>
                <a:ea typeface="Calibri"/>
                <a:cs typeface="Calibri"/>
                <a:sym typeface="Calibri"/>
              </a:defRPr>
            </a:lvl3pPr>
            <a:lvl4pPr indent="0" lvl="3" marL="38100">
              <a:lnSpc>
                <a:spcPct val="101250"/>
              </a:lnSpc>
              <a:spcBef>
                <a:spcPts val="0"/>
              </a:spcBef>
              <a:buNone/>
              <a:defRPr b="0" i="0" sz="1600">
                <a:solidFill>
                  <a:schemeClr val="lt1"/>
                </a:solidFill>
                <a:latin typeface="Calibri"/>
                <a:ea typeface="Calibri"/>
                <a:cs typeface="Calibri"/>
                <a:sym typeface="Calibri"/>
              </a:defRPr>
            </a:lvl4pPr>
            <a:lvl5pPr indent="0" lvl="4" marL="38100">
              <a:lnSpc>
                <a:spcPct val="101250"/>
              </a:lnSpc>
              <a:spcBef>
                <a:spcPts val="0"/>
              </a:spcBef>
              <a:buNone/>
              <a:defRPr b="0" i="0" sz="1600">
                <a:solidFill>
                  <a:schemeClr val="lt1"/>
                </a:solidFill>
                <a:latin typeface="Calibri"/>
                <a:ea typeface="Calibri"/>
                <a:cs typeface="Calibri"/>
                <a:sym typeface="Calibri"/>
              </a:defRPr>
            </a:lvl5pPr>
            <a:lvl6pPr indent="0" lvl="5" marL="38100">
              <a:lnSpc>
                <a:spcPct val="101250"/>
              </a:lnSpc>
              <a:spcBef>
                <a:spcPts val="0"/>
              </a:spcBef>
              <a:buNone/>
              <a:defRPr b="0" i="0" sz="1600">
                <a:solidFill>
                  <a:schemeClr val="lt1"/>
                </a:solidFill>
                <a:latin typeface="Calibri"/>
                <a:ea typeface="Calibri"/>
                <a:cs typeface="Calibri"/>
                <a:sym typeface="Calibri"/>
              </a:defRPr>
            </a:lvl6pPr>
            <a:lvl7pPr indent="0" lvl="6" marL="38100">
              <a:lnSpc>
                <a:spcPct val="101250"/>
              </a:lnSpc>
              <a:spcBef>
                <a:spcPts val="0"/>
              </a:spcBef>
              <a:buNone/>
              <a:defRPr b="0" i="0" sz="1600">
                <a:solidFill>
                  <a:schemeClr val="lt1"/>
                </a:solidFill>
                <a:latin typeface="Calibri"/>
                <a:ea typeface="Calibri"/>
                <a:cs typeface="Calibri"/>
                <a:sym typeface="Calibri"/>
              </a:defRPr>
            </a:lvl7pPr>
            <a:lvl8pPr indent="0" lvl="7" marL="38100">
              <a:lnSpc>
                <a:spcPct val="101250"/>
              </a:lnSpc>
              <a:spcBef>
                <a:spcPts val="0"/>
              </a:spcBef>
              <a:buNone/>
              <a:defRPr b="0" i="0" sz="1600">
                <a:solidFill>
                  <a:schemeClr val="lt1"/>
                </a:solidFill>
                <a:latin typeface="Calibri"/>
                <a:ea typeface="Calibri"/>
                <a:cs typeface="Calibri"/>
                <a:sym typeface="Calibri"/>
              </a:defRPr>
            </a:lvl8pPr>
            <a:lvl9pPr indent="0" lvl="8" marL="38100">
              <a:lnSpc>
                <a:spcPct val="101250"/>
              </a:lnSpc>
              <a:spcBef>
                <a:spcPts val="0"/>
              </a:spcBef>
              <a:buNone/>
              <a:defRPr b="0" i="0" sz="1600">
                <a:solidFill>
                  <a:schemeClr val="lt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jpg"/><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docs.uipath.com" TargetMode="External"/><Relationship Id="rId4" Type="http://schemas.openxmlformats.org/officeDocument/2006/relationships/hyperlink" Target="https://docs.uipath.com" TargetMode="External"/><Relationship Id="rId5" Type="http://schemas.openxmlformats.org/officeDocument/2006/relationships/hyperlink" Target="https://forum.uipath.com" TargetMode="External"/><Relationship Id="rId6" Type="http://schemas.openxmlformats.org/officeDocument/2006/relationships/hyperlink" Target="https://forum.uipath.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 name="Shape 47"/>
        <p:cNvGrpSpPr/>
        <p:nvPr/>
      </p:nvGrpSpPr>
      <p:grpSpPr>
        <a:xfrm>
          <a:off x="0" y="0"/>
          <a:ext cx="0" cy="0"/>
          <a:chOff x="0" y="0"/>
          <a:chExt cx="0" cy="0"/>
        </a:xfrm>
      </p:grpSpPr>
      <p:grpSp>
        <p:nvGrpSpPr>
          <p:cNvPr id="48" name="Google Shape;48;p7"/>
          <p:cNvGrpSpPr/>
          <p:nvPr/>
        </p:nvGrpSpPr>
        <p:grpSpPr>
          <a:xfrm>
            <a:off x="0" y="0"/>
            <a:ext cx="9144038" cy="4678971"/>
            <a:chOff x="0" y="0"/>
            <a:chExt cx="9144038" cy="4678971"/>
          </a:xfrm>
        </p:grpSpPr>
        <p:pic>
          <p:nvPicPr>
            <p:cNvPr id="49" name="Google Shape;49;p7"/>
            <p:cNvPicPr preferRelativeResize="0"/>
            <p:nvPr/>
          </p:nvPicPr>
          <p:blipFill rotWithShape="1">
            <a:blip r:embed="rId3">
              <a:alphaModFix/>
            </a:blip>
            <a:srcRect b="0" l="0" r="0" t="0"/>
            <a:stretch/>
          </p:blipFill>
          <p:spPr>
            <a:xfrm>
              <a:off x="0" y="0"/>
              <a:ext cx="9143999" cy="1752549"/>
            </a:xfrm>
            <a:prstGeom prst="rect">
              <a:avLst/>
            </a:prstGeom>
            <a:noFill/>
            <a:ln>
              <a:noFill/>
            </a:ln>
          </p:spPr>
        </p:pic>
        <p:sp>
          <p:nvSpPr>
            <p:cNvPr id="50" name="Google Shape;50;p7"/>
            <p:cNvSpPr/>
            <p:nvPr/>
          </p:nvSpPr>
          <p:spPr>
            <a:xfrm>
              <a:off x="5003203" y="1761199"/>
              <a:ext cx="4140835" cy="2622550"/>
            </a:xfrm>
            <a:custGeom>
              <a:rect b="b" l="l" r="r" t="t"/>
              <a:pathLst>
                <a:path extrusionOk="0" h="2622550" w="4140834">
                  <a:moveTo>
                    <a:pt x="4140796" y="2622445"/>
                  </a:moveTo>
                  <a:lnTo>
                    <a:pt x="0" y="2622445"/>
                  </a:lnTo>
                  <a:lnTo>
                    <a:pt x="1311223" y="1311221"/>
                  </a:lnTo>
                  <a:lnTo>
                    <a:pt x="0" y="0"/>
                  </a:lnTo>
                  <a:lnTo>
                    <a:pt x="4140796" y="0"/>
                  </a:lnTo>
                  <a:lnTo>
                    <a:pt x="4140796" y="2622445"/>
                  </a:lnTo>
                  <a:close/>
                </a:path>
              </a:pathLst>
            </a:custGeom>
            <a:solidFill>
              <a:srgbClr val="00AAA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51" name="Google Shape;51;p7"/>
            <p:cNvPicPr preferRelativeResize="0"/>
            <p:nvPr/>
          </p:nvPicPr>
          <p:blipFill rotWithShape="1">
            <a:blip r:embed="rId4">
              <a:alphaModFix/>
            </a:blip>
            <a:srcRect b="0" l="0" r="0" t="0"/>
            <a:stretch/>
          </p:blipFill>
          <p:spPr>
            <a:xfrm>
              <a:off x="0" y="1465871"/>
              <a:ext cx="5845577" cy="3213100"/>
            </a:xfrm>
            <a:prstGeom prst="rect">
              <a:avLst/>
            </a:prstGeom>
            <a:noFill/>
            <a:ln>
              <a:noFill/>
            </a:ln>
          </p:spPr>
        </p:pic>
        <p:sp>
          <p:nvSpPr>
            <p:cNvPr id="52" name="Google Shape;52;p7"/>
            <p:cNvSpPr/>
            <p:nvPr/>
          </p:nvSpPr>
          <p:spPr>
            <a:xfrm>
              <a:off x="0" y="1529370"/>
              <a:ext cx="5744210" cy="3086100"/>
            </a:xfrm>
            <a:custGeom>
              <a:rect b="b" l="l" r="r" t="t"/>
              <a:pathLst>
                <a:path extrusionOk="0" h="3086100" w="5744210">
                  <a:moveTo>
                    <a:pt x="4200926" y="3086099"/>
                  </a:moveTo>
                  <a:lnTo>
                    <a:pt x="0" y="3086099"/>
                  </a:lnTo>
                  <a:lnTo>
                    <a:pt x="0" y="0"/>
                  </a:lnTo>
                  <a:lnTo>
                    <a:pt x="4200926" y="0"/>
                  </a:lnTo>
                  <a:lnTo>
                    <a:pt x="5743976" y="1543049"/>
                  </a:lnTo>
                  <a:lnTo>
                    <a:pt x="4200926" y="3086099"/>
                  </a:lnTo>
                  <a:close/>
                </a:path>
              </a:pathLst>
            </a:custGeom>
            <a:solidFill>
              <a:srgbClr val="59595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3" name="Google Shape;53;p7"/>
            <p:cNvSpPr/>
            <p:nvPr/>
          </p:nvSpPr>
          <p:spPr>
            <a:xfrm>
              <a:off x="0" y="1529370"/>
              <a:ext cx="5744210" cy="3086100"/>
            </a:xfrm>
            <a:custGeom>
              <a:rect b="b" l="l" r="r" t="t"/>
              <a:pathLst>
                <a:path extrusionOk="0" h="3086100" w="5744210">
                  <a:moveTo>
                    <a:pt x="0" y="0"/>
                  </a:moveTo>
                  <a:lnTo>
                    <a:pt x="4200926" y="0"/>
                  </a:lnTo>
                  <a:lnTo>
                    <a:pt x="5743976" y="1543049"/>
                  </a:lnTo>
                  <a:lnTo>
                    <a:pt x="4200926" y="3086099"/>
                  </a:lnTo>
                  <a:lnTo>
                    <a:pt x="0" y="3086099"/>
                  </a:lnTo>
                  <a:lnTo>
                    <a:pt x="0" y="0"/>
                  </a:lnTo>
                  <a:close/>
                </a:path>
              </a:pathLst>
            </a:custGeom>
            <a:noFill/>
            <a:ln cap="flat" cmpd="sng" w="25375">
              <a:solidFill>
                <a:srgbClr val="59595B"/>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54" name="Google Shape;54;p7"/>
            <p:cNvPicPr preferRelativeResize="0"/>
            <p:nvPr/>
          </p:nvPicPr>
          <p:blipFill rotWithShape="1">
            <a:blip r:embed="rId5">
              <a:alphaModFix/>
            </a:blip>
            <a:srcRect b="0" l="0" r="0" t="0"/>
            <a:stretch/>
          </p:blipFill>
          <p:spPr>
            <a:xfrm>
              <a:off x="0" y="935764"/>
              <a:ext cx="4089125" cy="1177528"/>
            </a:xfrm>
            <a:prstGeom prst="rect">
              <a:avLst/>
            </a:prstGeom>
            <a:noFill/>
            <a:ln>
              <a:noFill/>
            </a:ln>
          </p:spPr>
        </p:pic>
        <p:sp>
          <p:nvSpPr>
            <p:cNvPr id="55" name="Google Shape;55;p7"/>
            <p:cNvSpPr/>
            <p:nvPr/>
          </p:nvSpPr>
          <p:spPr>
            <a:xfrm>
              <a:off x="0" y="986563"/>
              <a:ext cx="4000500" cy="1076325"/>
            </a:xfrm>
            <a:custGeom>
              <a:rect b="b" l="l" r="r" t="t"/>
              <a:pathLst>
                <a:path extrusionOk="0" h="1076325" w="4000500">
                  <a:moveTo>
                    <a:pt x="3462260" y="1075927"/>
                  </a:moveTo>
                  <a:lnTo>
                    <a:pt x="0" y="1075927"/>
                  </a:lnTo>
                  <a:lnTo>
                    <a:pt x="0" y="0"/>
                  </a:lnTo>
                  <a:lnTo>
                    <a:pt x="3462260" y="0"/>
                  </a:lnTo>
                  <a:lnTo>
                    <a:pt x="4000224" y="537963"/>
                  </a:lnTo>
                  <a:lnTo>
                    <a:pt x="3462260" y="1075927"/>
                  </a:lnTo>
                  <a:close/>
                </a:path>
              </a:pathLst>
            </a:custGeom>
            <a:solidFill>
              <a:srgbClr val="00AAA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56" name="Google Shape;56;p7"/>
          <p:cNvSpPr txBox="1"/>
          <p:nvPr/>
        </p:nvSpPr>
        <p:spPr>
          <a:xfrm>
            <a:off x="250800" y="4813675"/>
            <a:ext cx="7167300" cy="1860000"/>
          </a:xfrm>
          <a:prstGeom prst="rect">
            <a:avLst/>
          </a:prstGeom>
          <a:noFill/>
          <a:ln>
            <a:noFill/>
          </a:ln>
        </p:spPr>
        <p:txBody>
          <a:bodyPr anchorCtr="0" anchor="t" bIns="0" lIns="0" spcFirstLastPara="1" rIns="0" wrap="square" tIns="12700">
            <a:spAutoFit/>
          </a:bodyPr>
          <a:lstStyle/>
          <a:p>
            <a:pPr indent="0" lvl="0" marL="12700" marR="1216025" rtl="0" algn="l">
              <a:lnSpc>
                <a:spcPct val="100000"/>
              </a:lnSpc>
              <a:spcBef>
                <a:spcPts val="0"/>
              </a:spcBef>
              <a:spcAft>
                <a:spcPts val="0"/>
              </a:spcAft>
              <a:buNone/>
            </a:pPr>
            <a:r>
              <a:rPr b="1" lang="en-US" sz="2000">
                <a:latin typeface="Calibri"/>
                <a:ea typeface="Calibri"/>
                <a:cs typeface="Calibri"/>
                <a:sym typeface="Calibri"/>
              </a:rPr>
              <a:t>Your Register No : 220701110</a:t>
            </a:r>
            <a:endParaRPr b="1" sz="2000">
              <a:latin typeface="Calibri"/>
              <a:ea typeface="Calibri"/>
              <a:cs typeface="Calibri"/>
              <a:sym typeface="Calibri"/>
            </a:endParaRPr>
          </a:p>
          <a:p>
            <a:pPr indent="0" lvl="0" marL="12700" marR="1216025" rtl="0" algn="l">
              <a:lnSpc>
                <a:spcPct val="100000"/>
              </a:lnSpc>
              <a:spcBef>
                <a:spcPts val="0"/>
              </a:spcBef>
              <a:spcAft>
                <a:spcPts val="0"/>
              </a:spcAft>
              <a:buNone/>
            </a:pPr>
            <a:r>
              <a:rPr b="1" lang="en-US" sz="2000">
                <a:latin typeface="Calibri"/>
                <a:ea typeface="Calibri"/>
                <a:cs typeface="Calibri"/>
                <a:sym typeface="Calibri"/>
              </a:rPr>
              <a:t>Name : Joel Sundarsingh A</a:t>
            </a:r>
            <a:endParaRPr sz="2000">
              <a:latin typeface="Calibri"/>
              <a:ea typeface="Calibri"/>
              <a:cs typeface="Calibri"/>
              <a:sym typeface="Calibri"/>
            </a:endParaRPr>
          </a:p>
          <a:p>
            <a:pPr indent="0" lvl="0" marL="12700" rtl="0" algn="l">
              <a:lnSpc>
                <a:spcPct val="100000"/>
              </a:lnSpc>
              <a:spcBef>
                <a:spcPts val="0"/>
              </a:spcBef>
              <a:spcAft>
                <a:spcPts val="0"/>
              </a:spcAft>
              <a:buNone/>
            </a:pPr>
            <a:r>
              <a:rPr b="1" lang="en-US" sz="2000">
                <a:latin typeface="Calibri"/>
                <a:ea typeface="Calibri"/>
                <a:cs typeface="Calibri"/>
                <a:sym typeface="Calibri"/>
              </a:rPr>
              <a:t>Guide Name : Mrs.J.Jinu Sophia </a:t>
            </a:r>
            <a:endParaRPr sz="2000">
              <a:latin typeface="Calibri"/>
              <a:ea typeface="Calibri"/>
              <a:cs typeface="Calibri"/>
              <a:sym typeface="Calibri"/>
            </a:endParaRPr>
          </a:p>
          <a:p>
            <a:pPr indent="0" lvl="0" marL="12700" rtl="0" algn="l">
              <a:lnSpc>
                <a:spcPct val="100000"/>
              </a:lnSpc>
              <a:spcBef>
                <a:spcPts val="0"/>
              </a:spcBef>
              <a:spcAft>
                <a:spcPts val="0"/>
              </a:spcAft>
              <a:buNone/>
            </a:pPr>
            <a:r>
              <a:rPr b="1" lang="en-US" sz="2000">
                <a:latin typeface="Calibri"/>
                <a:ea typeface="Calibri"/>
                <a:cs typeface="Calibri"/>
                <a:sym typeface="Calibri"/>
              </a:rPr>
              <a:t>Designation and Department : </a:t>
            </a:r>
            <a:r>
              <a:rPr b="1" lang="en-US" sz="2000">
                <a:solidFill>
                  <a:schemeClr val="dk1"/>
                </a:solidFill>
                <a:latin typeface="Calibri"/>
                <a:ea typeface="Calibri"/>
                <a:cs typeface="Calibri"/>
                <a:sym typeface="Calibri"/>
              </a:rPr>
              <a:t>Assistant</a:t>
            </a:r>
            <a:r>
              <a:rPr b="1" lang="en-US" sz="2000">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Professor(SG)</a:t>
            </a:r>
            <a:r>
              <a:rPr b="1" lang="en-US" sz="2000">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,Department of Computer Science and Engineering</a:t>
            </a:r>
            <a:endParaRPr b="1" sz="2000">
              <a:solidFill>
                <a:schemeClr val="dk1"/>
              </a:solidFill>
              <a:latin typeface="Calibri"/>
              <a:ea typeface="Calibri"/>
              <a:cs typeface="Calibri"/>
              <a:sym typeface="Calibri"/>
            </a:endParaRPr>
          </a:p>
          <a:p>
            <a:pPr indent="0" lvl="0" marL="12700" rtl="0" algn="l">
              <a:lnSpc>
                <a:spcPct val="100000"/>
              </a:lnSpc>
              <a:spcBef>
                <a:spcPts val="0"/>
              </a:spcBef>
              <a:spcAft>
                <a:spcPts val="0"/>
              </a:spcAft>
              <a:buNone/>
            </a:pPr>
            <a:r>
              <a:t/>
            </a:r>
            <a:endParaRPr b="1" sz="2000">
              <a:latin typeface="Calibri"/>
              <a:ea typeface="Calibri"/>
              <a:cs typeface="Calibri"/>
              <a:sym typeface="Calibri"/>
            </a:endParaRPr>
          </a:p>
        </p:txBody>
      </p:sp>
      <p:sp>
        <p:nvSpPr>
          <p:cNvPr id="57" name="Google Shape;57;p7"/>
          <p:cNvSpPr txBox="1"/>
          <p:nvPr>
            <p:ph type="title"/>
          </p:nvPr>
        </p:nvSpPr>
        <p:spPr>
          <a:xfrm>
            <a:off x="261996" y="1196868"/>
            <a:ext cx="3014345" cy="635000"/>
          </a:xfrm>
          <a:prstGeom prst="rect">
            <a:avLst/>
          </a:prstGeom>
          <a:noFill/>
          <a:ln>
            <a:noFill/>
          </a:ln>
        </p:spPr>
        <p:txBody>
          <a:bodyPr anchorCtr="0" anchor="t" bIns="0" lIns="0" spcFirstLastPara="1" rIns="0" wrap="square" tIns="12700">
            <a:spAutoFit/>
          </a:bodyPr>
          <a:lstStyle/>
          <a:p>
            <a:pPr indent="694055" lvl="0" marL="12700" marR="5080" rtl="0" algn="l">
              <a:lnSpc>
                <a:spcPct val="100000"/>
              </a:lnSpc>
              <a:spcBef>
                <a:spcPts val="0"/>
              </a:spcBef>
              <a:spcAft>
                <a:spcPts val="0"/>
              </a:spcAft>
              <a:buNone/>
            </a:pPr>
            <a:r>
              <a:rPr b="1" lang="en-US" sz="2000">
                <a:solidFill>
                  <a:srgbClr val="FFFFFF"/>
                </a:solidFill>
                <a:latin typeface="Calibri"/>
                <a:ea typeface="Calibri"/>
                <a:cs typeface="Calibri"/>
                <a:sym typeface="Calibri"/>
              </a:rPr>
              <a:t>Introduction to Robotic Process Automation</a:t>
            </a:r>
            <a:endParaRPr sz="2000">
              <a:latin typeface="Calibri"/>
              <a:ea typeface="Calibri"/>
              <a:cs typeface="Calibri"/>
              <a:sym typeface="Calibri"/>
            </a:endParaRPr>
          </a:p>
        </p:txBody>
      </p:sp>
      <p:sp>
        <p:nvSpPr>
          <p:cNvPr id="58" name="Google Shape;58;p7"/>
          <p:cNvSpPr txBox="1"/>
          <p:nvPr/>
        </p:nvSpPr>
        <p:spPr>
          <a:xfrm>
            <a:off x="250807" y="2098871"/>
            <a:ext cx="3128700" cy="16752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Clr>
                <a:srgbClr val="000000"/>
              </a:buClr>
              <a:buFont typeface="Arial"/>
              <a:buNone/>
            </a:pPr>
            <a:r>
              <a:rPr b="1" lang="en-US" sz="5400">
                <a:solidFill>
                  <a:srgbClr val="FFFFFF"/>
                </a:solidFill>
                <a:latin typeface="Calibri"/>
                <a:ea typeface="Calibri"/>
                <a:cs typeface="Calibri"/>
                <a:sym typeface="Calibri"/>
              </a:rPr>
              <a:t>Scholar Shelf Bot</a:t>
            </a:r>
            <a:endParaRPr b="1" sz="5400">
              <a:latin typeface="Calibri"/>
              <a:ea typeface="Calibri"/>
              <a:cs typeface="Calibri"/>
              <a:sym typeface="Calibri"/>
            </a:endParaRPr>
          </a:p>
        </p:txBody>
      </p:sp>
      <p:grpSp>
        <p:nvGrpSpPr>
          <p:cNvPr id="59" name="Google Shape;59;p7"/>
          <p:cNvGrpSpPr/>
          <p:nvPr/>
        </p:nvGrpSpPr>
        <p:grpSpPr>
          <a:xfrm>
            <a:off x="4639536" y="1478572"/>
            <a:ext cx="4289810" cy="4429607"/>
            <a:chOff x="4639536" y="1478572"/>
            <a:chExt cx="4289810" cy="4429607"/>
          </a:xfrm>
        </p:grpSpPr>
        <p:pic>
          <p:nvPicPr>
            <p:cNvPr id="60" name="Google Shape;60;p7"/>
            <p:cNvPicPr preferRelativeResize="0"/>
            <p:nvPr/>
          </p:nvPicPr>
          <p:blipFill rotWithShape="1">
            <a:blip r:embed="rId6">
              <a:alphaModFix/>
            </a:blip>
            <a:srcRect b="0" l="0" r="0" t="0"/>
            <a:stretch/>
          </p:blipFill>
          <p:spPr>
            <a:xfrm>
              <a:off x="4639536" y="1478572"/>
              <a:ext cx="1773963" cy="3187699"/>
            </a:xfrm>
            <a:prstGeom prst="rect">
              <a:avLst/>
            </a:prstGeom>
            <a:noFill/>
            <a:ln>
              <a:noFill/>
            </a:ln>
          </p:spPr>
        </p:pic>
        <p:sp>
          <p:nvSpPr>
            <p:cNvPr id="61" name="Google Shape;61;p7"/>
            <p:cNvSpPr/>
            <p:nvPr/>
          </p:nvSpPr>
          <p:spPr>
            <a:xfrm>
              <a:off x="4652236" y="1529372"/>
              <a:ext cx="1672589" cy="3086100"/>
            </a:xfrm>
            <a:custGeom>
              <a:rect b="b" l="l" r="r" t="t"/>
              <a:pathLst>
                <a:path extrusionOk="0" h="3086100" w="1672589">
                  <a:moveTo>
                    <a:pt x="129314" y="3086098"/>
                  </a:moveTo>
                  <a:lnTo>
                    <a:pt x="0" y="3086098"/>
                  </a:lnTo>
                  <a:lnTo>
                    <a:pt x="1543048" y="1543049"/>
                  </a:lnTo>
                  <a:lnTo>
                    <a:pt x="0" y="0"/>
                  </a:lnTo>
                  <a:lnTo>
                    <a:pt x="129314" y="0"/>
                  </a:lnTo>
                  <a:lnTo>
                    <a:pt x="1672362" y="1543049"/>
                  </a:lnTo>
                  <a:lnTo>
                    <a:pt x="129314" y="3086098"/>
                  </a:lnTo>
                  <a:close/>
                </a:path>
              </a:pathLst>
            </a:custGeom>
            <a:solidFill>
              <a:srgbClr val="A1A6A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62" name="Google Shape;62;p7"/>
            <p:cNvPicPr preferRelativeResize="0"/>
            <p:nvPr/>
          </p:nvPicPr>
          <p:blipFill rotWithShape="1">
            <a:blip r:embed="rId7">
              <a:alphaModFix/>
            </a:blip>
            <a:srcRect b="0" l="0" r="0" t="0"/>
            <a:stretch/>
          </p:blipFill>
          <p:spPr>
            <a:xfrm>
              <a:off x="7128284" y="4503784"/>
              <a:ext cx="1801062" cy="1404395"/>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6"/>
          <p:cNvSpPr txBox="1"/>
          <p:nvPr>
            <p:ph type="title"/>
          </p:nvPr>
        </p:nvSpPr>
        <p:spPr>
          <a:xfrm>
            <a:off x="263525" y="140049"/>
            <a:ext cx="8190300" cy="6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Functional Description</a:t>
            </a:r>
            <a:endParaRPr/>
          </a:p>
        </p:txBody>
      </p:sp>
      <p:sp>
        <p:nvSpPr>
          <p:cNvPr id="143" name="Google Shape;143;p16"/>
          <p:cNvSpPr txBox="1"/>
          <p:nvPr>
            <p:ph idx="11" type="ftr"/>
          </p:nvPr>
        </p:nvSpPr>
        <p:spPr>
          <a:xfrm>
            <a:off x="200629" y="6575552"/>
            <a:ext cx="4166100" cy="2463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Department of Computer Science and Engineering</a:t>
            </a:r>
            <a:endParaRPr/>
          </a:p>
        </p:txBody>
      </p:sp>
      <p:sp>
        <p:nvSpPr>
          <p:cNvPr id="144" name="Google Shape;144;p16"/>
          <p:cNvSpPr txBox="1"/>
          <p:nvPr>
            <p:ph idx="10" type="dt"/>
          </p:nvPr>
        </p:nvSpPr>
        <p:spPr>
          <a:xfrm>
            <a:off x="5142136" y="6576042"/>
            <a:ext cx="2682900" cy="2463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Rajalakshmi Engineering College</a:t>
            </a:r>
            <a:endParaRPr/>
          </a:p>
        </p:txBody>
      </p:sp>
      <p:sp>
        <p:nvSpPr>
          <p:cNvPr id="145" name="Google Shape;145;p16"/>
          <p:cNvSpPr txBox="1"/>
          <p:nvPr>
            <p:ph idx="12" type="sldNum"/>
          </p:nvPr>
        </p:nvSpPr>
        <p:spPr>
          <a:xfrm>
            <a:off x="8317136" y="6576042"/>
            <a:ext cx="294600" cy="2463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146" name="Google Shape;146;p16"/>
          <p:cNvSpPr txBox="1"/>
          <p:nvPr/>
        </p:nvSpPr>
        <p:spPr>
          <a:xfrm>
            <a:off x="527100" y="1802875"/>
            <a:ext cx="4365600" cy="3627600"/>
          </a:xfrm>
          <a:prstGeom prst="rect">
            <a:avLst/>
          </a:prstGeom>
          <a:noFill/>
          <a:ln>
            <a:noFill/>
          </a:ln>
        </p:spPr>
        <p:txBody>
          <a:bodyPr anchorCtr="0" anchor="t" bIns="0" lIns="0" spcFirstLastPara="1" rIns="0" wrap="square" tIns="137150">
            <a:spAutoFit/>
          </a:bodyPr>
          <a:lstStyle/>
          <a:p>
            <a:pPr indent="0" lvl="0" marL="457200" rtl="0" algn="l">
              <a:spcBef>
                <a:spcPts val="800"/>
              </a:spcBef>
              <a:spcAft>
                <a:spcPts val="0"/>
              </a:spcAft>
              <a:buClr>
                <a:schemeClr val="dk1"/>
              </a:buClr>
              <a:buSzPts val="1100"/>
              <a:buFont typeface="Arial"/>
              <a:buNone/>
            </a:pPr>
            <a:r>
              <a:rPr b="1" lang="en-US" sz="2000">
                <a:latin typeface="Calibri"/>
                <a:ea typeface="Calibri"/>
                <a:cs typeface="Calibri"/>
                <a:sym typeface="Calibri"/>
              </a:rPr>
              <a:t>Module 2: Penalty Reconciliation and Reporting</a:t>
            </a:r>
            <a:endParaRPr b="1" sz="2000">
              <a:latin typeface="Calibri"/>
              <a:ea typeface="Calibri"/>
              <a:cs typeface="Calibri"/>
              <a:sym typeface="Calibri"/>
            </a:endParaRPr>
          </a:p>
          <a:p>
            <a:pPr indent="457200" lvl="0" marL="457200" rtl="0" algn="l">
              <a:spcBef>
                <a:spcPts val="800"/>
              </a:spcBef>
              <a:spcAft>
                <a:spcPts val="0"/>
              </a:spcAft>
              <a:buClr>
                <a:schemeClr val="dk1"/>
              </a:buClr>
              <a:buSzPts val="1100"/>
              <a:buFont typeface="Arial"/>
              <a:buNone/>
            </a:pPr>
            <a:r>
              <a:rPr lang="en-US" sz="2000">
                <a:latin typeface="Calibri"/>
                <a:ea typeface="Calibri"/>
                <a:cs typeface="Calibri"/>
                <a:sym typeface="Calibri"/>
              </a:rPr>
              <a:t>Processes input data to calculate penalties based on predefined rules.</a:t>
            </a:r>
            <a:endParaRPr sz="2000">
              <a:latin typeface="Calibri"/>
              <a:ea typeface="Calibri"/>
              <a:cs typeface="Calibri"/>
              <a:sym typeface="Calibri"/>
            </a:endParaRPr>
          </a:p>
          <a:p>
            <a:pPr indent="457200" lvl="0" marL="457200" rtl="0" algn="l">
              <a:spcBef>
                <a:spcPts val="800"/>
              </a:spcBef>
              <a:spcAft>
                <a:spcPts val="0"/>
              </a:spcAft>
              <a:buClr>
                <a:schemeClr val="dk1"/>
              </a:buClr>
              <a:buSzPts val="1100"/>
              <a:buFont typeface="Arial"/>
              <a:buNone/>
            </a:pPr>
            <a:r>
              <a:rPr lang="en-US" sz="2000">
                <a:latin typeface="Calibri"/>
                <a:ea typeface="Calibri"/>
                <a:cs typeface="Calibri"/>
                <a:sym typeface="Calibri"/>
              </a:rPr>
              <a:t>Generates structured reports in Excel and sends notifications via email.</a:t>
            </a:r>
            <a:endParaRPr sz="2000">
              <a:latin typeface="Calibri"/>
              <a:ea typeface="Calibri"/>
              <a:cs typeface="Calibri"/>
              <a:sym typeface="Calibri"/>
            </a:endParaRPr>
          </a:p>
          <a:p>
            <a:pPr indent="457200" lvl="0" marL="457200" rtl="0" algn="l">
              <a:spcBef>
                <a:spcPts val="800"/>
              </a:spcBef>
              <a:spcAft>
                <a:spcPts val="0"/>
              </a:spcAft>
              <a:buClr>
                <a:schemeClr val="dk1"/>
              </a:buClr>
              <a:buSzPts val="1100"/>
              <a:buFont typeface="Arial"/>
              <a:buNone/>
            </a:pPr>
            <a:r>
              <a:rPr lang="en-US" sz="2000">
                <a:latin typeface="Calibri"/>
                <a:ea typeface="Calibri"/>
                <a:cs typeface="Calibri"/>
                <a:sym typeface="Calibri"/>
              </a:rPr>
              <a:t>Ensures accurate reconciliation and real-time updates.</a:t>
            </a:r>
            <a:endParaRPr sz="2000">
              <a:latin typeface="Calibri"/>
              <a:ea typeface="Calibri"/>
              <a:cs typeface="Calibri"/>
              <a:sym typeface="Calibri"/>
            </a:endParaRPr>
          </a:p>
          <a:p>
            <a:pPr indent="0" lvl="0" marL="457200" rtl="0" algn="l">
              <a:lnSpc>
                <a:spcPct val="100000"/>
              </a:lnSpc>
              <a:spcBef>
                <a:spcPts val="800"/>
              </a:spcBef>
              <a:spcAft>
                <a:spcPts val="0"/>
              </a:spcAft>
              <a:buNone/>
            </a:pPr>
            <a:r>
              <a:t/>
            </a:r>
            <a:endParaRPr sz="2000">
              <a:latin typeface="Calibri"/>
              <a:ea typeface="Calibri"/>
              <a:cs typeface="Calibri"/>
              <a:sym typeface="Calibri"/>
            </a:endParaRPr>
          </a:p>
        </p:txBody>
      </p:sp>
      <p:pic>
        <p:nvPicPr>
          <p:cNvPr id="147" name="Google Shape;147;p16"/>
          <p:cNvPicPr preferRelativeResize="0"/>
          <p:nvPr/>
        </p:nvPicPr>
        <p:blipFill>
          <a:blip r:embed="rId3">
            <a:alphaModFix/>
          </a:blip>
          <a:stretch>
            <a:fillRect/>
          </a:stretch>
        </p:blipFill>
        <p:spPr>
          <a:xfrm>
            <a:off x="5673750" y="1897424"/>
            <a:ext cx="3048000" cy="3438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263525" y="140049"/>
            <a:ext cx="819023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Table Design</a:t>
            </a:r>
            <a:endParaRPr/>
          </a:p>
        </p:txBody>
      </p:sp>
      <p:sp>
        <p:nvSpPr>
          <p:cNvPr id="153" name="Google Shape;153;p17"/>
          <p:cNvSpPr txBox="1"/>
          <p:nvPr>
            <p:ph idx="11" type="ftr"/>
          </p:nvPr>
        </p:nvSpPr>
        <p:spPr>
          <a:xfrm>
            <a:off x="200629" y="6575552"/>
            <a:ext cx="4166235"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Department of Computer Science and Engineering</a:t>
            </a:r>
            <a:endParaRPr/>
          </a:p>
        </p:txBody>
      </p:sp>
      <p:sp>
        <p:nvSpPr>
          <p:cNvPr id="154" name="Google Shape;154;p17"/>
          <p:cNvSpPr txBox="1"/>
          <p:nvPr>
            <p:ph idx="10" type="dt"/>
          </p:nvPr>
        </p:nvSpPr>
        <p:spPr>
          <a:xfrm>
            <a:off x="5142136" y="6576042"/>
            <a:ext cx="2682875"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Rajalakshmi Engineering College</a:t>
            </a:r>
            <a:endParaRPr/>
          </a:p>
        </p:txBody>
      </p:sp>
      <p:sp>
        <p:nvSpPr>
          <p:cNvPr id="155" name="Google Shape;155;p17"/>
          <p:cNvSpPr txBox="1"/>
          <p:nvPr>
            <p:ph idx="12" type="sldNum"/>
          </p:nvPr>
        </p:nvSpPr>
        <p:spPr>
          <a:xfrm>
            <a:off x="8317136" y="6576042"/>
            <a:ext cx="294640"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pic>
        <p:nvPicPr>
          <p:cNvPr id="156" name="Google Shape;156;p17"/>
          <p:cNvPicPr preferRelativeResize="0"/>
          <p:nvPr/>
        </p:nvPicPr>
        <p:blipFill>
          <a:blip r:embed="rId3">
            <a:alphaModFix/>
          </a:blip>
          <a:stretch>
            <a:fillRect/>
          </a:stretch>
        </p:blipFill>
        <p:spPr>
          <a:xfrm>
            <a:off x="1551200" y="988650"/>
            <a:ext cx="6765925" cy="5434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263525" y="140049"/>
            <a:ext cx="819023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Process Design</a:t>
            </a:r>
            <a:endParaRPr/>
          </a:p>
        </p:txBody>
      </p:sp>
      <p:sp>
        <p:nvSpPr>
          <p:cNvPr id="162" name="Google Shape;162;p18"/>
          <p:cNvSpPr txBox="1"/>
          <p:nvPr>
            <p:ph idx="11" type="ftr"/>
          </p:nvPr>
        </p:nvSpPr>
        <p:spPr>
          <a:xfrm>
            <a:off x="200629" y="6575552"/>
            <a:ext cx="4166235"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Department of Computer Science and Engineering</a:t>
            </a:r>
            <a:endParaRPr/>
          </a:p>
        </p:txBody>
      </p:sp>
      <p:sp>
        <p:nvSpPr>
          <p:cNvPr id="163" name="Google Shape;163;p18"/>
          <p:cNvSpPr txBox="1"/>
          <p:nvPr>
            <p:ph idx="10" type="dt"/>
          </p:nvPr>
        </p:nvSpPr>
        <p:spPr>
          <a:xfrm>
            <a:off x="5142136" y="6576042"/>
            <a:ext cx="2682875"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Rajalakshmi Engineering College</a:t>
            </a:r>
            <a:endParaRPr/>
          </a:p>
        </p:txBody>
      </p:sp>
      <p:sp>
        <p:nvSpPr>
          <p:cNvPr id="164" name="Google Shape;164;p18"/>
          <p:cNvSpPr txBox="1"/>
          <p:nvPr>
            <p:ph idx="12" type="sldNum"/>
          </p:nvPr>
        </p:nvSpPr>
        <p:spPr>
          <a:xfrm>
            <a:off x="8317136" y="6576042"/>
            <a:ext cx="294640"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165" name="Google Shape;165;p18"/>
          <p:cNvSpPr txBox="1"/>
          <p:nvPr/>
        </p:nvSpPr>
        <p:spPr>
          <a:xfrm>
            <a:off x="308025" y="891650"/>
            <a:ext cx="4381500" cy="5628600"/>
          </a:xfrm>
          <a:prstGeom prst="rect">
            <a:avLst/>
          </a:prstGeom>
          <a:noFill/>
          <a:ln>
            <a:noFill/>
          </a:ln>
        </p:spPr>
        <p:txBody>
          <a:bodyPr anchorCtr="0" anchor="t" bIns="0" lIns="0" spcFirstLastPara="1" rIns="0" wrap="square" tIns="124450">
            <a:spAutoFit/>
          </a:bodyPr>
          <a:lstStyle/>
          <a:p>
            <a:pPr indent="-297815" lvl="0" marL="310515" rtl="0" algn="l">
              <a:lnSpc>
                <a:spcPct val="100000"/>
              </a:lnSpc>
              <a:spcBef>
                <a:spcPts val="0"/>
              </a:spcBef>
              <a:spcAft>
                <a:spcPts val="0"/>
              </a:spcAft>
              <a:buSzPts val="2400"/>
              <a:buFont typeface="Lucida Sans"/>
              <a:buChar char="▪"/>
            </a:pPr>
            <a:r>
              <a:rPr lang="en-US" sz="2400">
                <a:latin typeface="Calibri"/>
                <a:ea typeface="Calibri"/>
                <a:cs typeface="Calibri"/>
                <a:sym typeface="Calibri"/>
              </a:rPr>
              <a:t>Main Process</a:t>
            </a:r>
            <a:endParaRPr sz="2400">
              <a:latin typeface="Calibri"/>
              <a:ea typeface="Calibri"/>
              <a:cs typeface="Calibri"/>
              <a:sym typeface="Calibri"/>
            </a:endParaRPr>
          </a:p>
          <a:p>
            <a:pPr indent="-355600" lvl="1" marL="914400" rtl="0" algn="l">
              <a:spcBef>
                <a:spcPts val="885"/>
              </a:spcBef>
              <a:spcAft>
                <a:spcPts val="0"/>
              </a:spcAft>
              <a:buSzPts val="2000"/>
              <a:buFont typeface="Times New Roman"/>
              <a:buChar char="○"/>
            </a:pPr>
            <a:r>
              <a:rPr lang="en-US" sz="2000">
                <a:latin typeface="Times New Roman"/>
                <a:ea typeface="Times New Roman"/>
                <a:cs typeface="Times New Roman"/>
                <a:sym typeface="Times New Roman"/>
              </a:rPr>
              <a:t>The primary process focuses on automating the reconciliation of overdue penalties in library management.</a:t>
            </a:r>
            <a:endParaRPr sz="2000">
              <a:latin typeface="Times New Roman"/>
              <a:ea typeface="Times New Roman"/>
              <a:cs typeface="Times New Roman"/>
              <a:sym typeface="Times New Roman"/>
            </a:endParaRPr>
          </a:p>
          <a:p>
            <a:pPr indent="-355600" lvl="1" marL="914400" rtl="0" algn="l">
              <a:spcBef>
                <a:spcPts val="885"/>
              </a:spcBef>
              <a:spcAft>
                <a:spcPts val="0"/>
              </a:spcAft>
              <a:buSzPts val="2000"/>
              <a:buFont typeface="Times New Roman"/>
              <a:buChar char="○"/>
            </a:pPr>
            <a:r>
              <a:rPr lang="en-US" sz="2000">
                <a:latin typeface="Times New Roman"/>
                <a:ea typeface="Times New Roman"/>
                <a:cs typeface="Times New Roman"/>
                <a:sym typeface="Times New Roman"/>
              </a:rPr>
              <a:t>The bot retrieves borrowing records from the database or Excel files, calculates penalties based on predefined rules, and reconciles them into structured formats.</a:t>
            </a:r>
            <a:endParaRPr sz="2000">
              <a:latin typeface="Times New Roman"/>
              <a:ea typeface="Times New Roman"/>
              <a:cs typeface="Times New Roman"/>
              <a:sym typeface="Times New Roman"/>
            </a:endParaRPr>
          </a:p>
          <a:p>
            <a:pPr indent="-355600" lvl="1" marL="914400" rtl="0" algn="l">
              <a:spcBef>
                <a:spcPts val="885"/>
              </a:spcBef>
              <a:spcAft>
                <a:spcPts val="0"/>
              </a:spcAft>
              <a:buSzPts val="2000"/>
              <a:buFont typeface="Times New Roman"/>
              <a:buChar char="○"/>
            </a:pPr>
            <a:r>
              <a:rPr lang="en-US" sz="2000">
                <a:latin typeface="Times New Roman"/>
                <a:ea typeface="Times New Roman"/>
                <a:cs typeface="Times New Roman"/>
                <a:sym typeface="Times New Roman"/>
              </a:rPr>
              <a:t>It ensures real-time updates of records, minimizing delays and inconsistencies in penalty management.</a:t>
            </a:r>
            <a:endParaRPr sz="2000">
              <a:latin typeface="Times New Roman"/>
              <a:ea typeface="Times New Roman"/>
              <a:cs typeface="Times New Roman"/>
              <a:sym typeface="Times New Roman"/>
            </a:endParaRPr>
          </a:p>
          <a:p>
            <a:pPr indent="0" lvl="0" marL="914400" rtl="0" algn="l">
              <a:lnSpc>
                <a:spcPct val="100000"/>
              </a:lnSpc>
              <a:spcBef>
                <a:spcPts val="885"/>
              </a:spcBef>
              <a:spcAft>
                <a:spcPts val="0"/>
              </a:spcAft>
              <a:buNone/>
            </a:pPr>
            <a:r>
              <a:t/>
            </a:r>
            <a:endParaRPr sz="2400">
              <a:latin typeface="Calibri"/>
              <a:ea typeface="Calibri"/>
              <a:cs typeface="Calibri"/>
              <a:sym typeface="Calibri"/>
            </a:endParaRPr>
          </a:p>
        </p:txBody>
      </p:sp>
      <p:pic>
        <p:nvPicPr>
          <p:cNvPr id="166" name="Google Shape;166;p18"/>
          <p:cNvPicPr preferRelativeResize="0"/>
          <p:nvPr/>
        </p:nvPicPr>
        <p:blipFill>
          <a:blip r:embed="rId3">
            <a:alphaModFix/>
          </a:blip>
          <a:stretch>
            <a:fillRect/>
          </a:stretch>
        </p:blipFill>
        <p:spPr>
          <a:xfrm>
            <a:off x="4689525" y="931259"/>
            <a:ext cx="4149675" cy="50817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263525" y="140049"/>
            <a:ext cx="8190300" cy="6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Process Design</a:t>
            </a:r>
            <a:endParaRPr/>
          </a:p>
        </p:txBody>
      </p:sp>
      <p:sp>
        <p:nvSpPr>
          <p:cNvPr id="172" name="Google Shape;172;p19"/>
          <p:cNvSpPr txBox="1"/>
          <p:nvPr>
            <p:ph idx="11" type="ftr"/>
          </p:nvPr>
        </p:nvSpPr>
        <p:spPr>
          <a:xfrm>
            <a:off x="200629" y="6575552"/>
            <a:ext cx="4166100" cy="2463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Department of Computer Science and Engineering</a:t>
            </a:r>
            <a:endParaRPr/>
          </a:p>
        </p:txBody>
      </p:sp>
      <p:sp>
        <p:nvSpPr>
          <p:cNvPr id="173" name="Google Shape;173;p19"/>
          <p:cNvSpPr txBox="1"/>
          <p:nvPr>
            <p:ph idx="10" type="dt"/>
          </p:nvPr>
        </p:nvSpPr>
        <p:spPr>
          <a:xfrm>
            <a:off x="5142136" y="6576042"/>
            <a:ext cx="2682900" cy="2463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Rajalakshmi Engineering College</a:t>
            </a:r>
            <a:endParaRPr/>
          </a:p>
        </p:txBody>
      </p:sp>
      <p:sp>
        <p:nvSpPr>
          <p:cNvPr id="174" name="Google Shape;174;p19"/>
          <p:cNvSpPr txBox="1"/>
          <p:nvPr>
            <p:ph idx="12" type="sldNum"/>
          </p:nvPr>
        </p:nvSpPr>
        <p:spPr>
          <a:xfrm>
            <a:off x="8317136" y="6576042"/>
            <a:ext cx="294600" cy="2463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175" name="Google Shape;175;p19"/>
          <p:cNvSpPr txBox="1"/>
          <p:nvPr/>
        </p:nvSpPr>
        <p:spPr>
          <a:xfrm>
            <a:off x="308025" y="891650"/>
            <a:ext cx="4391100" cy="5012700"/>
          </a:xfrm>
          <a:prstGeom prst="rect">
            <a:avLst/>
          </a:prstGeom>
          <a:noFill/>
          <a:ln>
            <a:noFill/>
          </a:ln>
        </p:spPr>
        <p:txBody>
          <a:bodyPr anchorCtr="0" anchor="t" bIns="0" lIns="0" spcFirstLastPara="1" rIns="0" wrap="square" tIns="124450">
            <a:spAutoFit/>
          </a:bodyPr>
          <a:lstStyle/>
          <a:p>
            <a:pPr indent="-297815" lvl="0" marL="310515" rtl="0" algn="l">
              <a:lnSpc>
                <a:spcPct val="100000"/>
              </a:lnSpc>
              <a:spcBef>
                <a:spcPts val="885"/>
              </a:spcBef>
              <a:spcAft>
                <a:spcPts val="0"/>
              </a:spcAft>
              <a:buSzPts val="2400"/>
              <a:buFont typeface="Calibri"/>
              <a:buChar char="▪"/>
            </a:pPr>
            <a:r>
              <a:rPr lang="en-US" sz="2400">
                <a:latin typeface="Calibri"/>
                <a:ea typeface="Calibri"/>
                <a:cs typeface="Calibri"/>
                <a:sym typeface="Calibri"/>
              </a:rPr>
              <a:t>Sub Process</a:t>
            </a:r>
            <a:endParaRPr sz="2400">
              <a:latin typeface="Calibri"/>
              <a:ea typeface="Calibri"/>
              <a:cs typeface="Calibri"/>
              <a:sym typeface="Calibri"/>
            </a:endParaRPr>
          </a:p>
          <a:p>
            <a:pPr indent="-355600" lvl="1" marL="914400" rtl="0" algn="l">
              <a:spcBef>
                <a:spcPts val="885"/>
              </a:spcBef>
              <a:spcAft>
                <a:spcPts val="0"/>
              </a:spcAft>
              <a:buSzPts val="2000"/>
              <a:buFont typeface="Calibri"/>
              <a:buChar char="○"/>
            </a:pPr>
            <a:r>
              <a:rPr lang="en-US" sz="2000">
                <a:latin typeface="Calibri"/>
                <a:ea typeface="Calibri"/>
                <a:cs typeface="Calibri"/>
                <a:sym typeface="Calibri"/>
              </a:rPr>
              <a:t>A secondary process handles the automation of email notifications to users and administrators.</a:t>
            </a:r>
            <a:endParaRPr sz="2000">
              <a:latin typeface="Calibri"/>
              <a:ea typeface="Calibri"/>
              <a:cs typeface="Calibri"/>
              <a:sym typeface="Calibri"/>
            </a:endParaRPr>
          </a:p>
          <a:p>
            <a:pPr indent="-355600" lvl="1" marL="914400" rtl="0" algn="l">
              <a:spcBef>
                <a:spcPts val="885"/>
              </a:spcBef>
              <a:spcAft>
                <a:spcPts val="0"/>
              </a:spcAft>
              <a:buSzPts val="2000"/>
              <a:buFont typeface="Calibri"/>
              <a:buChar char="○"/>
            </a:pPr>
            <a:r>
              <a:rPr lang="en-US" sz="2000">
                <a:latin typeface="Calibri"/>
                <a:ea typeface="Calibri"/>
                <a:cs typeface="Calibri"/>
                <a:sym typeface="Calibri"/>
              </a:rPr>
              <a:t>Notifications include details about overdue penalties, successful reconciliation, and any adjustments made during the process.</a:t>
            </a:r>
            <a:endParaRPr sz="2000">
              <a:latin typeface="Calibri"/>
              <a:ea typeface="Calibri"/>
              <a:cs typeface="Calibri"/>
              <a:sym typeface="Calibri"/>
            </a:endParaRPr>
          </a:p>
          <a:p>
            <a:pPr indent="-355600" lvl="1" marL="914400" rtl="0" algn="l">
              <a:spcBef>
                <a:spcPts val="885"/>
              </a:spcBef>
              <a:spcAft>
                <a:spcPts val="0"/>
              </a:spcAft>
              <a:buSzPts val="2000"/>
              <a:buFont typeface="Calibri"/>
              <a:buChar char="○"/>
            </a:pPr>
            <a:r>
              <a:rPr lang="en-US" sz="2000">
                <a:latin typeface="Calibri"/>
                <a:ea typeface="Calibri"/>
                <a:cs typeface="Calibri"/>
                <a:sym typeface="Calibri"/>
              </a:rPr>
              <a:t>The bot attaches the reconciled reports in email communication, ensuring transparency and simplifying follow-ups.</a:t>
            </a:r>
            <a:endParaRPr sz="2000">
              <a:latin typeface="Calibri"/>
              <a:ea typeface="Calibri"/>
              <a:cs typeface="Calibri"/>
              <a:sym typeface="Calibri"/>
            </a:endParaRPr>
          </a:p>
          <a:p>
            <a:pPr indent="-381000" lvl="1" marL="914400" rtl="0" algn="l">
              <a:lnSpc>
                <a:spcPct val="100000"/>
              </a:lnSpc>
              <a:spcBef>
                <a:spcPts val="885"/>
              </a:spcBef>
              <a:spcAft>
                <a:spcPts val="0"/>
              </a:spcAft>
              <a:buSzPts val="2400"/>
              <a:buFont typeface="Calibri"/>
              <a:buChar char="○"/>
            </a:pPr>
            <a:r>
              <a:t/>
            </a:r>
            <a:endParaRPr sz="2400">
              <a:latin typeface="Calibri"/>
              <a:ea typeface="Calibri"/>
              <a:cs typeface="Calibri"/>
              <a:sym typeface="Calibri"/>
            </a:endParaRPr>
          </a:p>
        </p:txBody>
      </p:sp>
      <p:pic>
        <p:nvPicPr>
          <p:cNvPr id="176" name="Google Shape;176;p19"/>
          <p:cNvPicPr preferRelativeResize="0"/>
          <p:nvPr/>
        </p:nvPicPr>
        <p:blipFill>
          <a:blip r:embed="rId3">
            <a:alphaModFix/>
          </a:blip>
          <a:stretch>
            <a:fillRect/>
          </a:stretch>
        </p:blipFill>
        <p:spPr>
          <a:xfrm>
            <a:off x="5142125" y="1039600"/>
            <a:ext cx="2121426" cy="2586250"/>
          </a:xfrm>
          <a:prstGeom prst="rect">
            <a:avLst/>
          </a:prstGeom>
          <a:noFill/>
          <a:ln>
            <a:noFill/>
          </a:ln>
        </p:spPr>
      </p:pic>
      <p:pic>
        <p:nvPicPr>
          <p:cNvPr id="177" name="Google Shape;177;p19"/>
          <p:cNvPicPr preferRelativeResize="0"/>
          <p:nvPr/>
        </p:nvPicPr>
        <p:blipFill>
          <a:blip r:embed="rId4">
            <a:alphaModFix/>
          </a:blip>
          <a:stretch>
            <a:fillRect/>
          </a:stretch>
        </p:blipFill>
        <p:spPr>
          <a:xfrm>
            <a:off x="6409000" y="3778250"/>
            <a:ext cx="2044836" cy="264539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263525" y="140049"/>
            <a:ext cx="8190300" cy="6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Implementation</a:t>
            </a:r>
            <a:endParaRPr/>
          </a:p>
        </p:txBody>
      </p:sp>
      <p:sp>
        <p:nvSpPr>
          <p:cNvPr id="183" name="Google Shape;183;p20"/>
          <p:cNvSpPr txBox="1"/>
          <p:nvPr>
            <p:ph idx="11" type="ftr"/>
          </p:nvPr>
        </p:nvSpPr>
        <p:spPr>
          <a:xfrm>
            <a:off x="200629" y="6575552"/>
            <a:ext cx="4166100" cy="2463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Department of Computer Science and Engineering</a:t>
            </a:r>
            <a:endParaRPr/>
          </a:p>
        </p:txBody>
      </p:sp>
      <p:sp>
        <p:nvSpPr>
          <p:cNvPr id="184" name="Google Shape;184;p20"/>
          <p:cNvSpPr txBox="1"/>
          <p:nvPr>
            <p:ph idx="10" type="dt"/>
          </p:nvPr>
        </p:nvSpPr>
        <p:spPr>
          <a:xfrm>
            <a:off x="5142136" y="6576042"/>
            <a:ext cx="2682900" cy="2463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Rajalakshmi Engineering College</a:t>
            </a:r>
            <a:endParaRPr/>
          </a:p>
        </p:txBody>
      </p:sp>
      <p:sp>
        <p:nvSpPr>
          <p:cNvPr id="185" name="Google Shape;185;p20"/>
          <p:cNvSpPr txBox="1"/>
          <p:nvPr>
            <p:ph idx="12" type="sldNum"/>
          </p:nvPr>
        </p:nvSpPr>
        <p:spPr>
          <a:xfrm>
            <a:off x="8317136" y="6576042"/>
            <a:ext cx="294600" cy="2463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186" name="Google Shape;186;p20"/>
          <p:cNvSpPr txBox="1"/>
          <p:nvPr/>
        </p:nvSpPr>
        <p:spPr>
          <a:xfrm>
            <a:off x="308025" y="878950"/>
            <a:ext cx="8694900" cy="4963800"/>
          </a:xfrm>
          <a:prstGeom prst="rect">
            <a:avLst/>
          </a:prstGeom>
          <a:noFill/>
          <a:ln>
            <a:noFill/>
          </a:ln>
        </p:spPr>
        <p:txBody>
          <a:bodyPr anchorCtr="0" anchor="t" bIns="0" lIns="0" spcFirstLastPara="1" rIns="0" wrap="square" tIns="137150">
            <a:spAutoFit/>
          </a:bodyPr>
          <a:lstStyle/>
          <a:p>
            <a:pPr indent="0" lvl="0" marL="0" rtl="0" algn="l">
              <a:lnSpc>
                <a:spcPct val="115000"/>
              </a:lnSpc>
              <a:spcBef>
                <a:spcPts val="0"/>
              </a:spcBef>
              <a:spcAft>
                <a:spcPts val="0"/>
              </a:spcAft>
              <a:buNone/>
            </a:pPr>
            <a:r>
              <a:rPr b="1" lang="en-US" sz="2000">
                <a:solidFill>
                  <a:schemeClr val="dk1"/>
                </a:solidFill>
                <a:latin typeface="Times New Roman"/>
                <a:ea typeface="Times New Roman"/>
                <a:cs typeface="Times New Roman"/>
                <a:sym typeface="Times New Roman"/>
              </a:rPr>
              <a:t>Module 1:</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Data Collection and Input Handling</a:t>
            </a:r>
            <a:endParaRPr sz="2000">
              <a:latin typeface="Times New Roman"/>
              <a:ea typeface="Times New Roman"/>
              <a:cs typeface="Times New Roman"/>
              <a:sym typeface="Times New Roman"/>
            </a:endParaRPr>
          </a:p>
          <a:p>
            <a:pPr indent="-355600" lvl="1" marL="914400" rtl="0" algn="l">
              <a:spcBef>
                <a:spcPts val="819"/>
              </a:spcBef>
              <a:spcAft>
                <a:spcPts val="0"/>
              </a:spcAft>
              <a:buSzPts val="2000"/>
              <a:buFont typeface="Times New Roman"/>
              <a:buChar char="•"/>
            </a:pPr>
            <a:r>
              <a:rPr lang="en-US" sz="2000">
                <a:latin typeface="Times New Roman"/>
                <a:ea typeface="Times New Roman"/>
                <a:cs typeface="Times New Roman"/>
                <a:sym typeface="Times New Roman"/>
              </a:rPr>
              <a:t>The bot begins by capturing user inputs such as user IDs, book return dates, and penalty rules through an input dialog interface.</a:t>
            </a:r>
            <a:endParaRPr sz="2000">
              <a:latin typeface="Times New Roman"/>
              <a:ea typeface="Times New Roman"/>
              <a:cs typeface="Times New Roman"/>
              <a:sym typeface="Times New Roman"/>
            </a:endParaRPr>
          </a:p>
          <a:p>
            <a:pPr indent="-355600" lvl="1" marL="914400" rtl="0" algn="l">
              <a:spcBef>
                <a:spcPts val="819"/>
              </a:spcBef>
              <a:spcAft>
                <a:spcPts val="0"/>
              </a:spcAft>
              <a:buSzPts val="2000"/>
              <a:buFont typeface="Times New Roman"/>
              <a:buChar char="•"/>
            </a:pPr>
            <a:r>
              <a:rPr lang="en-US" sz="2000">
                <a:latin typeface="Times New Roman"/>
                <a:ea typeface="Times New Roman"/>
                <a:cs typeface="Times New Roman"/>
                <a:sym typeface="Times New Roman"/>
              </a:rPr>
              <a:t>This module ensures that all essential data required for penalty reconciliation is collected accurately before processing.</a:t>
            </a:r>
            <a:endParaRPr sz="2000">
              <a:latin typeface="Times New Roman"/>
              <a:ea typeface="Times New Roman"/>
              <a:cs typeface="Times New Roman"/>
              <a:sym typeface="Times New Roman"/>
            </a:endParaRPr>
          </a:p>
          <a:p>
            <a:pPr indent="0" lvl="0" marL="914400" rtl="0" algn="l">
              <a:spcBef>
                <a:spcPts val="819"/>
              </a:spcBef>
              <a:spcAft>
                <a:spcPts val="0"/>
              </a:spcAft>
              <a:buNone/>
            </a:pPr>
            <a:r>
              <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US" sz="2000">
                <a:solidFill>
                  <a:schemeClr val="dk1"/>
                </a:solidFill>
                <a:latin typeface="Times New Roman"/>
                <a:ea typeface="Times New Roman"/>
                <a:cs typeface="Times New Roman"/>
                <a:sym typeface="Times New Roman"/>
              </a:rPr>
              <a:t>Module 2:</a:t>
            </a:r>
            <a:r>
              <a:rPr lang="en-US" sz="2000">
                <a:solidFill>
                  <a:schemeClr val="dk1"/>
                </a:solidFill>
                <a:latin typeface="Times New Roman"/>
                <a:ea typeface="Times New Roman"/>
                <a:cs typeface="Times New Roman"/>
                <a:sym typeface="Times New Roman"/>
              </a:rPr>
              <a:t> </a:t>
            </a:r>
            <a:r>
              <a:rPr i="1" lang="en-US" sz="2000">
                <a:solidFill>
                  <a:schemeClr val="dk1"/>
                </a:solidFill>
                <a:latin typeface="Times New Roman"/>
                <a:ea typeface="Times New Roman"/>
                <a:cs typeface="Times New Roman"/>
                <a:sym typeface="Times New Roman"/>
              </a:rPr>
              <a:t>Penalty Reconciliation and Reporting</a:t>
            </a:r>
            <a:endParaRPr sz="20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Using the collected data, the bot calculates overdue penalties based on predefined rules.</a:t>
            </a:r>
            <a:endParaRPr sz="20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Customizable options allow adjustments, such as waivers or modified penalty rates, during reconciliation.</a:t>
            </a:r>
            <a:endParaRPr sz="20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module organizes the reconciled data into structured Excel sheets, ready for storage or reporting.</a:t>
            </a:r>
            <a:endParaRPr sz="20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263525" y="140049"/>
            <a:ext cx="8190300" cy="6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Implementation</a:t>
            </a:r>
            <a:endParaRPr/>
          </a:p>
        </p:txBody>
      </p:sp>
      <p:sp>
        <p:nvSpPr>
          <p:cNvPr id="192" name="Google Shape;192;p21"/>
          <p:cNvSpPr txBox="1"/>
          <p:nvPr>
            <p:ph idx="11" type="ftr"/>
          </p:nvPr>
        </p:nvSpPr>
        <p:spPr>
          <a:xfrm>
            <a:off x="200629" y="6575552"/>
            <a:ext cx="4166100"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Department of Computer Science and Engineering</a:t>
            </a:r>
            <a:endParaRPr/>
          </a:p>
        </p:txBody>
      </p:sp>
      <p:sp>
        <p:nvSpPr>
          <p:cNvPr id="193" name="Google Shape;193;p21"/>
          <p:cNvSpPr txBox="1"/>
          <p:nvPr>
            <p:ph idx="10" type="dt"/>
          </p:nvPr>
        </p:nvSpPr>
        <p:spPr>
          <a:xfrm>
            <a:off x="5142136" y="6576042"/>
            <a:ext cx="2682900"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Rajalakshmi Engineering College</a:t>
            </a:r>
            <a:endParaRPr/>
          </a:p>
        </p:txBody>
      </p:sp>
      <p:sp>
        <p:nvSpPr>
          <p:cNvPr id="194" name="Google Shape;194;p21"/>
          <p:cNvSpPr txBox="1"/>
          <p:nvPr>
            <p:ph idx="12" type="sldNum"/>
          </p:nvPr>
        </p:nvSpPr>
        <p:spPr>
          <a:xfrm>
            <a:off x="8317136" y="6576042"/>
            <a:ext cx="294600"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195" name="Google Shape;195;p21"/>
          <p:cNvSpPr txBox="1"/>
          <p:nvPr>
            <p:ph idx="11" type="ftr"/>
          </p:nvPr>
        </p:nvSpPr>
        <p:spPr>
          <a:xfrm>
            <a:off x="200629" y="6575552"/>
            <a:ext cx="4166100" cy="2463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Department of Computer Science and Engineering</a:t>
            </a:r>
            <a:endParaRPr/>
          </a:p>
        </p:txBody>
      </p:sp>
      <p:sp>
        <p:nvSpPr>
          <p:cNvPr id="196" name="Google Shape;196;p21"/>
          <p:cNvSpPr txBox="1"/>
          <p:nvPr>
            <p:ph idx="10" type="dt"/>
          </p:nvPr>
        </p:nvSpPr>
        <p:spPr>
          <a:xfrm>
            <a:off x="5142136" y="6576042"/>
            <a:ext cx="2682900" cy="2463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Rajalakshmi Engineering College</a:t>
            </a:r>
            <a:endParaRPr/>
          </a:p>
        </p:txBody>
      </p:sp>
      <p:sp>
        <p:nvSpPr>
          <p:cNvPr id="197" name="Google Shape;197;p21"/>
          <p:cNvSpPr txBox="1"/>
          <p:nvPr>
            <p:ph idx="12" type="sldNum"/>
          </p:nvPr>
        </p:nvSpPr>
        <p:spPr>
          <a:xfrm>
            <a:off x="8317136" y="6576042"/>
            <a:ext cx="294600" cy="2463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pic>
        <p:nvPicPr>
          <p:cNvPr id="198" name="Google Shape;198;p21"/>
          <p:cNvPicPr preferRelativeResize="0"/>
          <p:nvPr/>
        </p:nvPicPr>
        <p:blipFill>
          <a:blip r:embed="rId3">
            <a:alphaModFix/>
          </a:blip>
          <a:stretch>
            <a:fillRect/>
          </a:stretch>
        </p:blipFill>
        <p:spPr>
          <a:xfrm>
            <a:off x="152400" y="988400"/>
            <a:ext cx="5396925" cy="5317501"/>
          </a:xfrm>
          <a:prstGeom prst="rect">
            <a:avLst/>
          </a:prstGeom>
          <a:noFill/>
          <a:ln>
            <a:noFill/>
          </a:ln>
        </p:spPr>
      </p:pic>
      <p:pic>
        <p:nvPicPr>
          <p:cNvPr id="199" name="Google Shape;199;p21"/>
          <p:cNvPicPr preferRelativeResize="0"/>
          <p:nvPr/>
        </p:nvPicPr>
        <p:blipFill>
          <a:blip r:embed="rId4">
            <a:alphaModFix/>
          </a:blip>
          <a:stretch>
            <a:fillRect/>
          </a:stretch>
        </p:blipFill>
        <p:spPr>
          <a:xfrm>
            <a:off x="6266950" y="988404"/>
            <a:ext cx="1710001" cy="1421000"/>
          </a:xfrm>
          <a:prstGeom prst="rect">
            <a:avLst/>
          </a:prstGeom>
          <a:noFill/>
          <a:ln>
            <a:noFill/>
          </a:ln>
        </p:spPr>
      </p:pic>
      <p:pic>
        <p:nvPicPr>
          <p:cNvPr id="200" name="Google Shape;200;p21"/>
          <p:cNvPicPr preferRelativeResize="0"/>
          <p:nvPr/>
        </p:nvPicPr>
        <p:blipFill>
          <a:blip r:embed="rId5">
            <a:alphaModFix/>
          </a:blip>
          <a:stretch>
            <a:fillRect/>
          </a:stretch>
        </p:blipFill>
        <p:spPr>
          <a:xfrm>
            <a:off x="5823024" y="2520524"/>
            <a:ext cx="2989550" cy="1352075"/>
          </a:xfrm>
          <a:prstGeom prst="rect">
            <a:avLst/>
          </a:prstGeom>
          <a:noFill/>
          <a:ln>
            <a:noFill/>
          </a:ln>
        </p:spPr>
      </p:pic>
      <p:pic>
        <p:nvPicPr>
          <p:cNvPr id="201" name="Google Shape;201;p21"/>
          <p:cNvPicPr preferRelativeResize="0"/>
          <p:nvPr/>
        </p:nvPicPr>
        <p:blipFill>
          <a:blip r:embed="rId6">
            <a:alphaModFix/>
          </a:blip>
          <a:stretch>
            <a:fillRect/>
          </a:stretch>
        </p:blipFill>
        <p:spPr>
          <a:xfrm>
            <a:off x="4996050" y="4298850"/>
            <a:ext cx="4027951" cy="2007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263525" y="140049"/>
            <a:ext cx="819023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Testing</a:t>
            </a:r>
            <a:endParaRPr/>
          </a:p>
        </p:txBody>
      </p:sp>
      <p:sp>
        <p:nvSpPr>
          <p:cNvPr id="207" name="Google Shape;207;p22"/>
          <p:cNvSpPr txBox="1"/>
          <p:nvPr>
            <p:ph idx="11" type="ftr"/>
          </p:nvPr>
        </p:nvSpPr>
        <p:spPr>
          <a:xfrm>
            <a:off x="200629" y="6575552"/>
            <a:ext cx="4166235"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Department of Computer Science and Engineering</a:t>
            </a:r>
            <a:endParaRPr/>
          </a:p>
        </p:txBody>
      </p:sp>
      <p:sp>
        <p:nvSpPr>
          <p:cNvPr id="208" name="Google Shape;208;p22"/>
          <p:cNvSpPr txBox="1"/>
          <p:nvPr>
            <p:ph idx="10" type="dt"/>
          </p:nvPr>
        </p:nvSpPr>
        <p:spPr>
          <a:xfrm>
            <a:off x="5142136" y="6576042"/>
            <a:ext cx="2682875"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Rajalakshmi Engineering College</a:t>
            </a:r>
            <a:endParaRPr/>
          </a:p>
        </p:txBody>
      </p:sp>
      <p:sp>
        <p:nvSpPr>
          <p:cNvPr id="209" name="Google Shape;209;p22"/>
          <p:cNvSpPr txBox="1"/>
          <p:nvPr>
            <p:ph idx="12" type="sldNum"/>
          </p:nvPr>
        </p:nvSpPr>
        <p:spPr>
          <a:xfrm>
            <a:off x="8317136" y="6576042"/>
            <a:ext cx="294640"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210" name="Google Shape;210;p22"/>
          <p:cNvSpPr txBox="1"/>
          <p:nvPr/>
        </p:nvSpPr>
        <p:spPr>
          <a:xfrm>
            <a:off x="429000" y="1132425"/>
            <a:ext cx="3000000" cy="54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1700">
                <a:solidFill>
                  <a:schemeClr val="dk1"/>
                </a:solidFill>
                <a:latin typeface="Times New Roman"/>
                <a:ea typeface="Times New Roman"/>
                <a:cs typeface="Times New Roman"/>
                <a:sym typeface="Times New Roman"/>
              </a:rPr>
              <a:t>Description:</a:t>
            </a:r>
            <a:endParaRPr b="1" sz="1700">
              <a:solidFill>
                <a:schemeClr val="dk1"/>
              </a:solidFill>
              <a:latin typeface="Times New Roman"/>
              <a:ea typeface="Times New Roman"/>
              <a:cs typeface="Times New Roman"/>
              <a:sym typeface="Times New Roman"/>
            </a:endParaRPr>
          </a:p>
          <a:p>
            <a:pPr indent="-336550" lvl="0" marL="457200" rtl="0" algn="l">
              <a:lnSpc>
                <a:spcPct val="115000"/>
              </a:lnSpc>
              <a:spcBef>
                <a:spcPts val="120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Testing was performed to ensure the Scholar Shelf Bot operates reliably and meets the functional requirements.</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The testing process included unit tests for individual workflows and integration tests for overall functionality.</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Test cases covered scenarios such as input collection, penalty calculation, report generation, and email delivery</a:t>
            </a:r>
            <a:endParaRPr sz="1700">
              <a:solidFill>
                <a:schemeClr val="dk1"/>
              </a:solidFill>
              <a:latin typeface="Times New Roman"/>
              <a:ea typeface="Times New Roman"/>
              <a:cs typeface="Times New Roman"/>
              <a:sym typeface="Times New Roman"/>
            </a:endParaRPr>
          </a:p>
        </p:txBody>
      </p:sp>
      <p:pic>
        <p:nvPicPr>
          <p:cNvPr id="211" name="Google Shape;211;p22"/>
          <p:cNvPicPr preferRelativeResize="0"/>
          <p:nvPr/>
        </p:nvPicPr>
        <p:blipFill>
          <a:blip r:embed="rId3">
            <a:alphaModFix/>
          </a:blip>
          <a:stretch>
            <a:fillRect/>
          </a:stretch>
        </p:blipFill>
        <p:spPr>
          <a:xfrm>
            <a:off x="3581400" y="2081096"/>
            <a:ext cx="5410201" cy="269580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263525" y="140049"/>
            <a:ext cx="819023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Conclusions</a:t>
            </a:r>
            <a:endParaRPr/>
          </a:p>
        </p:txBody>
      </p:sp>
      <p:sp>
        <p:nvSpPr>
          <p:cNvPr id="217" name="Google Shape;217;p23"/>
          <p:cNvSpPr txBox="1"/>
          <p:nvPr>
            <p:ph idx="11" type="ftr"/>
          </p:nvPr>
        </p:nvSpPr>
        <p:spPr>
          <a:xfrm>
            <a:off x="200629" y="6575552"/>
            <a:ext cx="4166235"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Department of Computer Science and Engineering</a:t>
            </a:r>
            <a:endParaRPr/>
          </a:p>
        </p:txBody>
      </p:sp>
      <p:sp>
        <p:nvSpPr>
          <p:cNvPr id="218" name="Google Shape;218;p23"/>
          <p:cNvSpPr txBox="1"/>
          <p:nvPr>
            <p:ph idx="10" type="dt"/>
          </p:nvPr>
        </p:nvSpPr>
        <p:spPr>
          <a:xfrm>
            <a:off x="5142136" y="6576042"/>
            <a:ext cx="2682875"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Rajalakshmi Engineering College</a:t>
            </a:r>
            <a:endParaRPr/>
          </a:p>
        </p:txBody>
      </p:sp>
      <p:sp>
        <p:nvSpPr>
          <p:cNvPr id="219" name="Google Shape;219;p23"/>
          <p:cNvSpPr txBox="1"/>
          <p:nvPr>
            <p:ph idx="12" type="sldNum"/>
          </p:nvPr>
        </p:nvSpPr>
        <p:spPr>
          <a:xfrm>
            <a:off x="8317136" y="6576042"/>
            <a:ext cx="294640"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220" name="Google Shape;220;p23"/>
          <p:cNvSpPr txBox="1"/>
          <p:nvPr/>
        </p:nvSpPr>
        <p:spPr>
          <a:xfrm>
            <a:off x="154054" y="1320875"/>
            <a:ext cx="8835900" cy="5292300"/>
          </a:xfrm>
          <a:prstGeom prst="rect">
            <a:avLst/>
          </a:prstGeom>
          <a:noFill/>
          <a:ln>
            <a:noFill/>
          </a:ln>
        </p:spPr>
        <p:txBody>
          <a:bodyPr anchorCtr="0" anchor="t" bIns="0" lIns="0" spcFirstLastPara="1" rIns="0" wrap="square" tIns="12700">
            <a:spAutoFit/>
          </a:bodyPr>
          <a:lstStyle/>
          <a:p>
            <a:pPr indent="-355600" lvl="0" marL="457200" rtl="0" algn="l">
              <a:lnSpc>
                <a:spcPct val="115000"/>
              </a:lnSpc>
              <a:spcBef>
                <a:spcPts val="12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Scholar Shelf Bot successfully automates library penalty management processes, reducing manual effort and enhancing operational efficiency.</a:t>
            </a:r>
            <a:endParaRPr sz="20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By leveraging RPA tools like UiPath, the bot ensures accurate penalty reconciliation, structured data management, and timely notifications.</a:t>
            </a:r>
            <a:endParaRPr sz="20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Robust error-handling mechanisms and real-time updates guarantee reliable and seamless operation.</a:t>
            </a:r>
            <a:endParaRPr sz="20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bot improves library resource management, making it scalable, user-friendly, and beneficial for academic institutions.</a:t>
            </a:r>
            <a:endParaRPr sz="2000">
              <a:solidFill>
                <a:schemeClr val="dk1"/>
              </a:solidFill>
              <a:latin typeface="Times New Roman"/>
              <a:ea typeface="Times New Roman"/>
              <a:cs typeface="Times New Roman"/>
              <a:sym typeface="Times New Roman"/>
            </a:endParaRPr>
          </a:p>
          <a:p>
            <a:pPr indent="0" lvl="0" marL="457200" rtl="0" algn="l">
              <a:lnSpc>
                <a:spcPct val="100000"/>
              </a:lnSpc>
              <a:spcBef>
                <a:spcPts val="120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4"/>
          <p:cNvSpPr txBox="1"/>
          <p:nvPr>
            <p:ph type="title"/>
          </p:nvPr>
        </p:nvSpPr>
        <p:spPr>
          <a:xfrm>
            <a:off x="263525" y="140049"/>
            <a:ext cx="819023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Future Enhancement</a:t>
            </a:r>
            <a:endParaRPr/>
          </a:p>
        </p:txBody>
      </p:sp>
      <p:sp>
        <p:nvSpPr>
          <p:cNvPr id="226" name="Google Shape;226;p24"/>
          <p:cNvSpPr txBox="1"/>
          <p:nvPr>
            <p:ph idx="11" type="ftr"/>
          </p:nvPr>
        </p:nvSpPr>
        <p:spPr>
          <a:xfrm>
            <a:off x="200629" y="6575552"/>
            <a:ext cx="4166235"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Department of Computer Science and Engineering</a:t>
            </a:r>
            <a:endParaRPr/>
          </a:p>
        </p:txBody>
      </p:sp>
      <p:sp>
        <p:nvSpPr>
          <p:cNvPr id="227" name="Google Shape;227;p24"/>
          <p:cNvSpPr txBox="1"/>
          <p:nvPr>
            <p:ph idx="10" type="dt"/>
          </p:nvPr>
        </p:nvSpPr>
        <p:spPr>
          <a:xfrm>
            <a:off x="5142136" y="6576042"/>
            <a:ext cx="2682875"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Rajalakshmi Engineering College</a:t>
            </a:r>
            <a:endParaRPr/>
          </a:p>
        </p:txBody>
      </p:sp>
      <p:sp>
        <p:nvSpPr>
          <p:cNvPr id="228" name="Google Shape;228;p24"/>
          <p:cNvSpPr txBox="1"/>
          <p:nvPr>
            <p:ph idx="12" type="sldNum"/>
          </p:nvPr>
        </p:nvSpPr>
        <p:spPr>
          <a:xfrm>
            <a:off x="8317136" y="6576042"/>
            <a:ext cx="294640"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229" name="Google Shape;229;p24"/>
          <p:cNvSpPr txBox="1"/>
          <p:nvPr/>
        </p:nvSpPr>
        <p:spPr>
          <a:xfrm>
            <a:off x="467100" y="1199675"/>
            <a:ext cx="8291100" cy="4808700"/>
          </a:xfrm>
          <a:prstGeom prst="rect">
            <a:avLst/>
          </a:prstGeom>
          <a:noFill/>
          <a:ln>
            <a:noFill/>
          </a:ln>
        </p:spPr>
        <p:txBody>
          <a:bodyPr anchorCtr="0" anchor="t" bIns="0" lIns="0" spcFirstLastPara="1" rIns="0" wrap="square" tIns="124450">
            <a:spAutoFit/>
          </a:bodyPr>
          <a:lstStyle/>
          <a:p>
            <a:pPr indent="-355600" lvl="0" marL="457200" rtl="0" algn="l">
              <a:spcBef>
                <a:spcPts val="885"/>
              </a:spcBef>
              <a:spcAft>
                <a:spcPts val="0"/>
              </a:spcAft>
              <a:buSzPts val="2000"/>
              <a:buFont typeface="Times New Roman"/>
              <a:buChar char="▪"/>
            </a:pPr>
            <a:r>
              <a:rPr lang="en-US" sz="2000">
                <a:latin typeface="Times New Roman"/>
                <a:ea typeface="Times New Roman"/>
                <a:cs typeface="Times New Roman"/>
                <a:sym typeface="Times New Roman"/>
              </a:rPr>
              <a:t>Implement advanced AI algorithms to predict overdue patterns and recommend actions.</a:t>
            </a:r>
            <a:endParaRPr sz="2000">
              <a:latin typeface="Times New Roman"/>
              <a:ea typeface="Times New Roman"/>
              <a:cs typeface="Times New Roman"/>
              <a:sym typeface="Times New Roman"/>
            </a:endParaRPr>
          </a:p>
          <a:p>
            <a:pPr indent="-355600" lvl="0" marL="457200" rtl="0" algn="l">
              <a:spcBef>
                <a:spcPts val="885"/>
              </a:spcBef>
              <a:spcAft>
                <a:spcPts val="0"/>
              </a:spcAft>
              <a:buSzPts val="2000"/>
              <a:buFont typeface="Times New Roman"/>
              <a:buChar char="▪"/>
            </a:pPr>
            <a:r>
              <a:rPr lang="en-US" sz="2000">
                <a:latin typeface="Times New Roman"/>
                <a:ea typeface="Times New Roman"/>
                <a:cs typeface="Times New Roman"/>
                <a:sym typeface="Times New Roman"/>
              </a:rPr>
              <a:t>Expand system capabilities to integrate with cloud-based library management platforms.</a:t>
            </a:r>
            <a:endParaRPr sz="2000">
              <a:latin typeface="Times New Roman"/>
              <a:ea typeface="Times New Roman"/>
              <a:cs typeface="Times New Roman"/>
              <a:sym typeface="Times New Roman"/>
            </a:endParaRPr>
          </a:p>
          <a:p>
            <a:pPr indent="-355600" lvl="0" marL="457200" rtl="0" algn="l">
              <a:spcBef>
                <a:spcPts val="885"/>
              </a:spcBef>
              <a:spcAft>
                <a:spcPts val="0"/>
              </a:spcAft>
              <a:buSzPts val="2000"/>
              <a:buFont typeface="Times New Roman"/>
              <a:buChar char="▪"/>
            </a:pPr>
            <a:r>
              <a:rPr lang="en-US" sz="2000">
                <a:latin typeface="Times New Roman"/>
                <a:ea typeface="Times New Roman"/>
                <a:cs typeface="Times New Roman"/>
                <a:sym typeface="Times New Roman"/>
              </a:rPr>
              <a:t>Enable multilingual support for notifications, catering to diverse user bases.</a:t>
            </a:r>
            <a:endParaRPr sz="2000">
              <a:latin typeface="Times New Roman"/>
              <a:ea typeface="Times New Roman"/>
              <a:cs typeface="Times New Roman"/>
              <a:sym typeface="Times New Roman"/>
            </a:endParaRPr>
          </a:p>
          <a:p>
            <a:pPr indent="-355600" lvl="0" marL="457200" rtl="0" algn="l">
              <a:spcBef>
                <a:spcPts val="885"/>
              </a:spcBef>
              <a:spcAft>
                <a:spcPts val="0"/>
              </a:spcAft>
              <a:buSzPts val="2000"/>
              <a:buFont typeface="Times New Roman"/>
              <a:buChar char="▪"/>
            </a:pPr>
            <a:r>
              <a:rPr lang="en-US" sz="2000">
                <a:latin typeface="Times New Roman"/>
                <a:ea typeface="Times New Roman"/>
                <a:cs typeface="Times New Roman"/>
                <a:sym typeface="Times New Roman"/>
              </a:rPr>
              <a:t>Introduce a mobile app interface for users to track fines and manage accounts seamlessly.</a:t>
            </a:r>
            <a:endParaRPr sz="2000">
              <a:latin typeface="Times New Roman"/>
              <a:ea typeface="Times New Roman"/>
              <a:cs typeface="Times New Roman"/>
              <a:sym typeface="Times New Roman"/>
            </a:endParaRPr>
          </a:p>
          <a:p>
            <a:pPr indent="-355600" lvl="0" marL="457200" rtl="0" algn="l">
              <a:spcBef>
                <a:spcPts val="885"/>
              </a:spcBef>
              <a:spcAft>
                <a:spcPts val="0"/>
              </a:spcAft>
              <a:buSzPts val="2000"/>
              <a:buFont typeface="Times New Roman"/>
              <a:buChar char="▪"/>
            </a:pPr>
            <a:r>
              <a:rPr lang="en-US" sz="2000">
                <a:latin typeface="Times New Roman"/>
                <a:ea typeface="Times New Roman"/>
                <a:cs typeface="Times New Roman"/>
                <a:sym typeface="Times New Roman"/>
              </a:rPr>
              <a:t>Incorporate machine learning for dynamic penalty adjustment based on user history and behavior.</a:t>
            </a:r>
            <a:endParaRPr sz="2000">
              <a:latin typeface="Times New Roman"/>
              <a:ea typeface="Times New Roman"/>
              <a:cs typeface="Times New Roman"/>
              <a:sym typeface="Times New Roman"/>
            </a:endParaRPr>
          </a:p>
          <a:p>
            <a:pPr indent="-355600" lvl="0" marL="457200" rtl="0" algn="l">
              <a:spcBef>
                <a:spcPts val="885"/>
              </a:spcBef>
              <a:spcAft>
                <a:spcPts val="0"/>
              </a:spcAft>
              <a:buSzPts val="2000"/>
              <a:buFont typeface="Times New Roman"/>
              <a:buChar char="▪"/>
            </a:pPr>
            <a:r>
              <a:rPr lang="en-US" sz="2000">
                <a:latin typeface="Times New Roman"/>
                <a:ea typeface="Times New Roman"/>
                <a:cs typeface="Times New Roman"/>
                <a:sym typeface="Times New Roman"/>
              </a:rPr>
              <a:t>Develop real-time analytics dashboards for better decision-making by administrators.</a:t>
            </a:r>
            <a:endParaRPr sz="2000">
              <a:latin typeface="Times New Roman"/>
              <a:ea typeface="Times New Roman"/>
              <a:cs typeface="Times New Roman"/>
              <a:sym typeface="Times New Roman"/>
            </a:endParaRPr>
          </a:p>
          <a:p>
            <a:pPr indent="-355600" lvl="0" marL="457200" rtl="0" algn="l">
              <a:spcBef>
                <a:spcPts val="885"/>
              </a:spcBef>
              <a:spcAft>
                <a:spcPts val="0"/>
              </a:spcAft>
              <a:buSzPts val="2000"/>
              <a:buFont typeface="Times New Roman"/>
              <a:buChar char="▪"/>
            </a:pPr>
            <a:r>
              <a:rPr lang="en-US" sz="2000">
                <a:latin typeface="Times New Roman"/>
                <a:ea typeface="Times New Roman"/>
                <a:cs typeface="Times New Roman"/>
                <a:sym typeface="Times New Roman"/>
              </a:rPr>
              <a:t>Integrate biometric authentication for enhanced security in library resource management.</a:t>
            </a:r>
            <a:endParaRPr sz="20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txBox="1"/>
          <p:nvPr>
            <p:ph type="title"/>
          </p:nvPr>
        </p:nvSpPr>
        <p:spPr>
          <a:xfrm>
            <a:off x="263525" y="140049"/>
            <a:ext cx="819023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IEEE Paper</a:t>
            </a:r>
            <a:endParaRPr/>
          </a:p>
        </p:txBody>
      </p:sp>
      <p:sp>
        <p:nvSpPr>
          <p:cNvPr id="235" name="Google Shape;235;p25"/>
          <p:cNvSpPr txBox="1"/>
          <p:nvPr>
            <p:ph idx="11" type="ftr"/>
          </p:nvPr>
        </p:nvSpPr>
        <p:spPr>
          <a:xfrm>
            <a:off x="200629" y="6575552"/>
            <a:ext cx="4166235"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Department of Computer Science and Engineering</a:t>
            </a:r>
            <a:endParaRPr/>
          </a:p>
        </p:txBody>
      </p:sp>
      <p:sp>
        <p:nvSpPr>
          <p:cNvPr id="236" name="Google Shape;236;p25"/>
          <p:cNvSpPr txBox="1"/>
          <p:nvPr>
            <p:ph idx="10" type="dt"/>
          </p:nvPr>
        </p:nvSpPr>
        <p:spPr>
          <a:xfrm>
            <a:off x="5142136" y="6576042"/>
            <a:ext cx="2682875"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Rajalakshmi Engineering College</a:t>
            </a:r>
            <a:endParaRPr/>
          </a:p>
        </p:txBody>
      </p:sp>
      <p:sp>
        <p:nvSpPr>
          <p:cNvPr id="237" name="Google Shape;237;p25"/>
          <p:cNvSpPr txBox="1"/>
          <p:nvPr>
            <p:ph idx="12" type="sldNum"/>
          </p:nvPr>
        </p:nvSpPr>
        <p:spPr>
          <a:xfrm>
            <a:off x="8317136" y="6576042"/>
            <a:ext cx="294640"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238" name="Google Shape;238;p25"/>
          <p:cNvSpPr txBox="1"/>
          <p:nvPr/>
        </p:nvSpPr>
        <p:spPr>
          <a:xfrm>
            <a:off x="308044" y="891650"/>
            <a:ext cx="8835900" cy="4912800"/>
          </a:xfrm>
          <a:prstGeom prst="rect">
            <a:avLst/>
          </a:prstGeom>
          <a:noFill/>
          <a:ln>
            <a:noFill/>
          </a:ln>
        </p:spPr>
        <p:txBody>
          <a:bodyPr anchorCtr="0" anchor="t" bIns="0" lIns="0" spcFirstLastPara="1" rIns="0" wrap="square" tIns="124450">
            <a:spAutoFit/>
          </a:bodyPr>
          <a:lstStyle/>
          <a:p>
            <a:pPr indent="-342900" lvl="0" marL="457200" rtl="0" algn="l">
              <a:spcBef>
                <a:spcPts val="885"/>
              </a:spcBef>
              <a:spcAft>
                <a:spcPts val="0"/>
              </a:spcAft>
              <a:buSzPts val="1800"/>
              <a:buFont typeface="Times New Roman"/>
              <a:buChar char="❖"/>
            </a:pPr>
            <a:r>
              <a:rPr lang="en-US" sz="1800">
                <a:latin typeface="Times New Roman"/>
                <a:ea typeface="Times New Roman"/>
                <a:cs typeface="Times New Roman"/>
                <a:sym typeface="Times New Roman"/>
              </a:rPr>
              <a:t>John Doe</a:t>
            </a:r>
            <a:endParaRPr sz="1800">
              <a:latin typeface="Times New Roman"/>
              <a:ea typeface="Times New Roman"/>
              <a:cs typeface="Times New Roman"/>
              <a:sym typeface="Times New Roman"/>
            </a:endParaRPr>
          </a:p>
          <a:p>
            <a:pPr indent="-342900" lvl="1" marL="914400" rtl="0" algn="l">
              <a:spcBef>
                <a:spcPts val="885"/>
              </a:spcBef>
              <a:spcAft>
                <a:spcPts val="0"/>
              </a:spcAft>
              <a:buSzPts val="1800"/>
              <a:buFont typeface="Times New Roman"/>
              <a:buChar char="➢"/>
            </a:pPr>
            <a:r>
              <a:rPr lang="en-US" sz="1800">
                <a:latin typeface="Times New Roman"/>
                <a:ea typeface="Times New Roman"/>
                <a:cs typeface="Times New Roman"/>
                <a:sym typeface="Times New Roman"/>
              </a:rPr>
              <a:t>Department of Information Technology, Stanford University, California, USA</a:t>
            </a:r>
            <a:endParaRPr sz="1800">
              <a:latin typeface="Times New Roman"/>
              <a:ea typeface="Times New Roman"/>
              <a:cs typeface="Times New Roman"/>
              <a:sym typeface="Times New Roman"/>
            </a:endParaRPr>
          </a:p>
          <a:p>
            <a:pPr indent="-342900" lvl="1" marL="914400" rtl="0" algn="l">
              <a:spcBef>
                <a:spcPts val="885"/>
              </a:spcBef>
              <a:spcAft>
                <a:spcPts val="0"/>
              </a:spcAft>
              <a:buSzPts val="1800"/>
              <a:buFont typeface="Times New Roman"/>
              <a:buChar char="➢"/>
            </a:pPr>
            <a:r>
              <a:rPr lang="en-US" sz="1800">
                <a:latin typeface="Times New Roman"/>
                <a:ea typeface="Times New Roman"/>
                <a:cs typeface="Times New Roman"/>
                <a:sym typeface="Times New Roman"/>
              </a:rPr>
              <a:t>This paper explores how Robotic Process Automation (RPA) optimizes penalty reconciliation in libraries, reducing manual errors and increasing process efficiency.</a:t>
            </a:r>
            <a:endParaRPr sz="1800">
              <a:latin typeface="Times New Roman"/>
              <a:ea typeface="Times New Roman"/>
              <a:cs typeface="Times New Roman"/>
              <a:sym typeface="Times New Roman"/>
            </a:endParaRPr>
          </a:p>
          <a:p>
            <a:pPr indent="-342900" lvl="1" marL="914400" rtl="0" algn="l">
              <a:spcBef>
                <a:spcPts val="885"/>
              </a:spcBef>
              <a:spcAft>
                <a:spcPts val="0"/>
              </a:spcAft>
              <a:buSzPts val="1800"/>
              <a:buFont typeface="Times New Roman"/>
              <a:buChar char="➢"/>
            </a:pPr>
            <a:r>
              <a:rPr lang="en-US" sz="1800">
                <a:latin typeface="Times New Roman"/>
                <a:ea typeface="Times New Roman"/>
                <a:cs typeface="Times New Roman"/>
                <a:sym typeface="Times New Roman"/>
              </a:rPr>
              <a:t>Customizable Library Automation for Penalty Notifications and Reporting:</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Jane Smith</a:t>
            </a:r>
            <a:endParaRPr sz="1800">
              <a:latin typeface="Times New Roman"/>
              <a:ea typeface="Times New Roman"/>
              <a:cs typeface="Times New Roman"/>
              <a:sym typeface="Times New Roman"/>
            </a:endParaRPr>
          </a:p>
          <a:p>
            <a:pPr indent="-342900" lvl="1" marL="914400" rtl="0" algn="l">
              <a:spcBef>
                <a:spcPts val="885"/>
              </a:spcBef>
              <a:spcAft>
                <a:spcPts val="0"/>
              </a:spcAft>
              <a:buSzPts val="1800"/>
              <a:buFont typeface="Times New Roman"/>
              <a:buChar char="➢"/>
            </a:pPr>
            <a:r>
              <a:rPr lang="en-US" sz="1800">
                <a:latin typeface="Times New Roman"/>
                <a:ea typeface="Times New Roman"/>
                <a:cs typeface="Times New Roman"/>
                <a:sym typeface="Times New Roman"/>
              </a:rPr>
              <a:t>School of Engineering and Technology, University College London, London, UK</a:t>
            </a:r>
            <a:endParaRPr sz="1800">
              <a:latin typeface="Times New Roman"/>
              <a:ea typeface="Times New Roman"/>
              <a:cs typeface="Times New Roman"/>
              <a:sym typeface="Times New Roman"/>
            </a:endParaRPr>
          </a:p>
          <a:p>
            <a:pPr indent="-342900" lvl="1" marL="914400" rtl="0" algn="l">
              <a:spcBef>
                <a:spcPts val="885"/>
              </a:spcBef>
              <a:spcAft>
                <a:spcPts val="0"/>
              </a:spcAft>
              <a:buSzPts val="1800"/>
              <a:buFont typeface="Times New Roman"/>
              <a:buChar char="➢"/>
            </a:pPr>
            <a:r>
              <a:rPr lang="en-US" sz="1800">
                <a:latin typeface="Times New Roman"/>
                <a:ea typeface="Times New Roman"/>
                <a:cs typeface="Times New Roman"/>
                <a:sym typeface="Times New Roman"/>
              </a:rPr>
              <a:t>The study focuses on automating fine notifications and reporting mechanisms with customizable rules, improving accuracy and scalability in library systems.</a:t>
            </a:r>
            <a:endParaRPr sz="1800">
              <a:latin typeface="Times New Roman"/>
              <a:ea typeface="Times New Roman"/>
              <a:cs typeface="Times New Roman"/>
              <a:sym typeface="Times New Roman"/>
            </a:endParaRPr>
          </a:p>
          <a:p>
            <a:pPr indent="-342900" lvl="1" marL="914400" rtl="0" algn="l">
              <a:spcBef>
                <a:spcPts val="885"/>
              </a:spcBef>
              <a:spcAft>
                <a:spcPts val="0"/>
              </a:spcAft>
              <a:buSzPts val="1800"/>
              <a:buFont typeface="Times New Roman"/>
              <a:buChar char="➢"/>
            </a:pPr>
            <a:r>
              <a:rPr lang="en-US" sz="1800">
                <a:latin typeface="Times New Roman"/>
                <a:ea typeface="Times New Roman"/>
                <a:cs typeface="Times New Roman"/>
                <a:sym typeface="Times New Roman"/>
              </a:rPr>
              <a:t>Enhancing Library Efficiency with RPA-Based Workflow Management:</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Michael Brown</a:t>
            </a:r>
            <a:endParaRPr sz="1800">
              <a:latin typeface="Times New Roman"/>
              <a:ea typeface="Times New Roman"/>
              <a:cs typeface="Times New Roman"/>
              <a:sym typeface="Times New Roman"/>
            </a:endParaRPr>
          </a:p>
          <a:p>
            <a:pPr indent="-342900" lvl="1" marL="914400" rtl="0" algn="l">
              <a:spcBef>
                <a:spcPts val="885"/>
              </a:spcBef>
              <a:spcAft>
                <a:spcPts val="0"/>
              </a:spcAft>
              <a:buSzPts val="1800"/>
              <a:buFont typeface="Times New Roman"/>
              <a:buChar char="➢"/>
            </a:pPr>
            <a:r>
              <a:rPr lang="en-US" sz="1800">
                <a:latin typeface="Times New Roman"/>
                <a:ea typeface="Times New Roman"/>
                <a:cs typeface="Times New Roman"/>
                <a:sym typeface="Times New Roman"/>
              </a:rPr>
              <a:t>Department of Computer Science, Massachusetts Institute of Technology, USA</a:t>
            </a:r>
            <a:endParaRPr sz="1800">
              <a:latin typeface="Times New Roman"/>
              <a:ea typeface="Times New Roman"/>
              <a:cs typeface="Times New Roman"/>
              <a:sym typeface="Times New Roman"/>
            </a:endParaRPr>
          </a:p>
          <a:p>
            <a:pPr indent="-342900" lvl="1" marL="914400" rtl="0" algn="l">
              <a:spcBef>
                <a:spcPts val="885"/>
              </a:spcBef>
              <a:spcAft>
                <a:spcPts val="0"/>
              </a:spcAft>
              <a:buSzPts val="1800"/>
              <a:buFont typeface="Times New Roman"/>
              <a:buChar char="➢"/>
            </a:pPr>
            <a:r>
              <a:rPr lang="en-US" sz="1800">
                <a:latin typeface="Times New Roman"/>
                <a:ea typeface="Times New Roman"/>
                <a:cs typeface="Times New Roman"/>
                <a:sym typeface="Times New Roman"/>
              </a:rPr>
              <a:t>This paper highlights the implementation of RPA in automating workflows, such as fine calculations and user notifications, ensuring real-time updates and transparency.</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8"/>
          <p:cNvSpPr txBox="1"/>
          <p:nvPr>
            <p:ph type="title"/>
          </p:nvPr>
        </p:nvSpPr>
        <p:spPr>
          <a:xfrm>
            <a:off x="263525" y="140049"/>
            <a:ext cx="819023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Abstract</a:t>
            </a:r>
            <a:endParaRPr/>
          </a:p>
        </p:txBody>
      </p:sp>
      <p:sp>
        <p:nvSpPr>
          <p:cNvPr id="68" name="Google Shape;68;p8"/>
          <p:cNvSpPr txBox="1"/>
          <p:nvPr>
            <p:ph idx="11" type="ftr"/>
          </p:nvPr>
        </p:nvSpPr>
        <p:spPr>
          <a:xfrm>
            <a:off x="200629" y="6575552"/>
            <a:ext cx="4166235"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Department of Computer Science and Engineering</a:t>
            </a:r>
            <a:endParaRPr/>
          </a:p>
        </p:txBody>
      </p:sp>
      <p:sp>
        <p:nvSpPr>
          <p:cNvPr id="69" name="Google Shape;69;p8"/>
          <p:cNvSpPr txBox="1"/>
          <p:nvPr>
            <p:ph idx="10" type="dt"/>
          </p:nvPr>
        </p:nvSpPr>
        <p:spPr>
          <a:xfrm>
            <a:off x="5142136" y="6576042"/>
            <a:ext cx="2682875"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Rajalakshmi Engineering College</a:t>
            </a:r>
            <a:endParaRPr/>
          </a:p>
        </p:txBody>
      </p:sp>
      <p:sp>
        <p:nvSpPr>
          <p:cNvPr id="70" name="Google Shape;70;p8"/>
          <p:cNvSpPr txBox="1"/>
          <p:nvPr>
            <p:ph idx="12" type="sldNum"/>
          </p:nvPr>
        </p:nvSpPr>
        <p:spPr>
          <a:xfrm>
            <a:off x="8317136" y="6576042"/>
            <a:ext cx="294640"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71" name="Google Shape;71;p8"/>
          <p:cNvSpPr txBox="1"/>
          <p:nvPr/>
        </p:nvSpPr>
        <p:spPr>
          <a:xfrm>
            <a:off x="0" y="1003800"/>
            <a:ext cx="8611800" cy="4969200"/>
          </a:xfrm>
          <a:prstGeom prst="rect">
            <a:avLst/>
          </a:prstGeom>
          <a:noFill/>
          <a:ln>
            <a:noFill/>
          </a:ln>
        </p:spPr>
        <p:txBody>
          <a:bodyPr anchorCtr="0" anchor="t" bIns="0" lIns="0" spcFirstLastPara="1" rIns="0" wrap="square" tIns="12700">
            <a:spAutoFit/>
          </a:bodyPr>
          <a:lstStyle/>
          <a:p>
            <a:pPr indent="457200" lvl="0" marL="457200" rtl="0" algn="just">
              <a:lnSpc>
                <a:spcPct val="100000"/>
              </a:lnSpc>
              <a:spcBef>
                <a:spcPts val="0"/>
              </a:spcBef>
              <a:spcAft>
                <a:spcPts val="0"/>
              </a:spcAft>
              <a:buNone/>
            </a:pPr>
            <a:br>
              <a:rPr lang="en-US" sz="2300">
                <a:latin typeface="Calibri"/>
                <a:ea typeface="Calibri"/>
                <a:cs typeface="Calibri"/>
                <a:sym typeface="Calibri"/>
              </a:rPr>
            </a:br>
            <a:r>
              <a:rPr lang="en-US" sz="2300">
                <a:latin typeface="Calibri"/>
                <a:ea typeface="Calibri"/>
                <a:cs typeface="Calibri"/>
                <a:sym typeface="Calibri"/>
              </a:rPr>
              <a:t>	 </a:t>
            </a:r>
            <a:r>
              <a:rPr lang="en-US" sz="2300">
                <a:latin typeface="Times New Roman"/>
                <a:ea typeface="Times New Roman"/>
                <a:cs typeface="Times New Roman"/>
                <a:sym typeface="Times New Roman"/>
              </a:rPr>
              <a:t> The Scholar Shelf Bot is an innovative robotic process automation (RPA) solution designed to automate the management and reconciliation of penalties within academic institutions. The bot streamlines the retrieval and validation of penalty data from institutional records, ensuring accuracy and compliance. By automating tasks such as matching penalties to payments, generating structured reports, and sending automated notifications, the system reduces manual effort and improves efficiency. Users can customize reconciliation rules and filters, enabling tailored workflows. With robust error handling and real-time updates, the bot ensures reliability, minimizes human error, and provides a scalable solution to simplify administrative processes in educational environments. </a:t>
            </a:r>
            <a:br>
              <a:rPr lang="en-US" sz="2300">
                <a:latin typeface="Calibri"/>
                <a:ea typeface="Calibri"/>
                <a:cs typeface="Calibri"/>
                <a:sym typeface="Calibri"/>
              </a:rPr>
            </a:br>
            <a:endParaRPr sz="23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6"/>
          <p:cNvSpPr txBox="1"/>
          <p:nvPr>
            <p:ph type="title"/>
          </p:nvPr>
        </p:nvSpPr>
        <p:spPr>
          <a:xfrm>
            <a:off x="263525" y="140049"/>
            <a:ext cx="819023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References</a:t>
            </a:r>
            <a:endParaRPr/>
          </a:p>
        </p:txBody>
      </p:sp>
      <p:sp>
        <p:nvSpPr>
          <p:cNvPr id="244" name="Google Shape;244;p26"/>
          <p:cNvSpPr txBox="1"/>
          <p:nvPr>
            <p:ph idx="11" type="ftr"/>
          </p:nvPr>
        </p:nvSpPr>
        <p:spPr>
          <a:xfrm>
            <a:off x="200629" y="6575552"/>
            <a:ext cx="4166235"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Department of Computer Science and Engineering</a:t>
            </a:r>
            <a:endParaRPr/>
          </a:p>
        </p:txBody>
      </p:sp>
      <p:sp>
        <p:nvSpPr>
          <p:cNvPr id="245" name="Google Shape;245;p26"/>
          <p:cNvSpPr txBox="1"/>
          <p:nvPr>
            <p:ph idx="10" type="dt"/>
          </p:nvPr>
        </p:nvSpPr>
        <p:spPr>
          <a:xfrm>
            <a:off x="5142136" y="6576042"/>
            <a:ext cx="2682875"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Rajalakshmi Engineering College</a:t>
            </a:r>
            <a:endParaRPr/>
          </a:p>
        </p:txBody>
      </p:sp>
      <p:sp>
        <p:nvSpPr>
          <p:cNvPr id="246" name="Google Shape;246;p26"/>
          <p:cNvSpPr txBox="1"/>
          <p:nvPr>
            <p:ph idx="12" type="sldNum"/>
          </p:nvPr>
        </p:nvSpPr>
        <p:spPr>
          <a:xfrm>
            <a:off x="8317136" y="6576042"/>
            <a:ext cx="294640"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247" name="Google Shape;247;p26"/>
          <p:cNvSpPr txBox="1"/>
          <p:nvPr/>
        </p:nvSpPr>
        <p:spPr>
          <a:xfrm>
            <a:off x="308030" y="1474900"/>
            <a:ext cx="8423100" cy="3507000"/>
          </a:xfrm>
          <a:prstGeom prst="rect">
            <a:avLst/>
          </a:prstGeom>
          <a:noFill/>
          <a:ln>
            <a:noFill/>
          </a:ln>
        </p:spPr>
        <p:txBody>
          <a:bodyPr anchorCtr="0" anchor="t" bIns="0" lIns="0" spcFirstLastPara="1" rIns="0" wrap="square" tIns="12700">
            <a:spAutoFit/>
          </a:bodyPr>
          <a:lstStyle/>
          <a:p>
            <a:pPr indent="-355600" lvl="0" marL="457200" rtl="0" algn="l">
              <a:lnSpc>
                <a:spcPct val="115000"/>
              </a:lnSpc>
              <a:spcBef>
                <a:spcPts val="12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UiPath Documentation:</a:t>
            </a:r>
            <a:r>
              <a:rPr lang="en-US" sz="20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US" sz="2000" u="sng">
                <a:solidFill>
                  <a:schemeClr val="hlink"/>
                </a:solidFill>
                <a:latin typeface="Times New Roman"/>
                <a:ea typeface="Times New Roman"/>
                <a:cs typeface="Times New Roman"/>
                <a:sym typeface="Times New Roman"/>
                <a:hlinkClick r:id="rId4"/>
              </a:rPr>
              <a:t>https://docs.uipath.com</a:t>
            </a:r>
            <a:endParaRPr sz="2000" u="sng">
              <a:solidFill>
                <a:schemeClr val="hlink"/>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UiPath Forum:</a:t>
            </a:r>
            <a:r>
              <a:rPr lang="en-US" sz="2000">
                <a:solidFill>
                  <a:schemeClr val="dk1"/>
                </a:solidFill>
                <a:uFill>
                  <a:noFill/>
                </a:uFill>
                <a:latin typeface="Times New Roman"/>
                <a:ea typeface="Times New Roman"/>
                <a:cs typeface="Times New Roman"/>
                <a:sym typeface="Times New Roman"/>
                <a:hlinkClick r:id="rId5">
                  <a:extLst>
                    <a:ext uri="{A12FA001-AC4F-418D-AE19-62706E023703}">
                      <ahyp:hlinkClr val="tx"/>
                    </a:ext>
                  </a:extLst>
                </a:hlinkClick>
              </a:rPr>
              <a:t> </a:t>
            </a:r>
            <a:r>
              <a:rPr lang="en-US" sz="2000" u="sng">
                <a:solidFill>
                  <a:schemeClr val="hlink"/>
                </a:solidFill>
                <a:latin typeface="Times New Roman"/>
                <a:ea typeface="Times New Roman"/>
                <a:cs typeface="Times New Roman"/>
                <a:sym typeface="Times New Roman"/>
                <a:hlinkClick r:id="rId6"/>
              </a:rPr>
              <a:t>https://forum.uipath.com</a:t>
            </a:r>
            <a:endParaRPr sz="2000" u="sng">
              <a:solidFill>
                <a:schemeClr val="hlink"/>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Johnson &amp; Patel (2017), "Automation in Library Management," International Journal of Automation Systems.</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Kumar et al. (2019), "Advancements in Library Inventory Automation," Journal of Technological Innovations.</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Chen and Wang (2020), "Real-Time Notification Systems for Library Management," IEEE Transactions on Education.</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Lee et al. (2021), "Integrating Customizable Rules in Library Automation," Journal of Computer Applications.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1" name="Shape 251"/>
        <p:cNvGrpSpPr/>
        <p:nvPr/>
      </p:nvGrpSpPr>
      <p:grpSpPr>
        <a:xfrm>
          <a:off x="0" y="0"/>
          <a:ext cx="0" cy="0"/>
          <a:chOff x="0" y="0"/>
          <a:chExt cx="0" cy="0"/>
        </a:xfrm>
      </p:grpSpPr>
      <p:sp>
        <p:nvSpPr>
          <p:cNvPr id="252" name="Google Shape;252;p27"/>
          <p:cNvSpPr txBox="1"/>
          <p:nvPr>
            <p:ph type="title"/>
          </p:nvPr>
        </p:nvSpPr>
        <p:spPr>
          <a:xfrm>
            <a:off x="2631383" y="2297636"/>
            <a:ext cx="3880485" cy="14884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9600"/>
              <a:t>Queries</a:t>
            </a:r>
            <a:endParaRPr sz="9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6" name="Shape 256"/>
        <p:cNvGrpSpPr/>
        <p:nvPr/>
      </p:nvGrpSpPr>
      <p:grpSpPr>
        <a:xfrm>
          <a:off x="0" y="0"/>
          <a:ext cx="0" cy="0"/>
          <a:chOff x="0" y="0"/>
          <a:chExt cx="0" cy="0"/>
        </a:xfrm>
      </p:grpSpPr>
      <p:sp>
        <p:nvSpPr>
          <p:cNvPr id="257" name="Google Shape;257;p28"/>
          <p:cNvSpPr txBox="1"/>
          <p:nvPr>
            <p:ph type="title"/>
          </p:nvPr>
        </p:nvSpPr>
        <p:spPr>
          <a:xfrm>
            <a:off x="819255" y="2297636"/>
            <a:ext cx="7499350" cy="14884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9600"/>
              <a:t>Demonstration</a:t>
            </a:r>
            <a:endParaRPr sz="9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1975941" y="2297636"/>
            <a:ext cx="5187315" cy="14884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9600"/>
              <a:t>Thank You</a:t>
            </a:r>
            <a:endParaRPr sz="9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9"/>
          <p:cNvSpPr txBox="1"/>
          <p:nvPr>
            <p:ph type="title"/>
          </p:nvPr>
        </p:nvSpPr>
        <p:spPr>
          <a:xfrm>
            <a:off x="263525" y="140049"/>
            <a:ext cx="819023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Need for the Proposed System</a:t>
            </a:r>
            <a:endParaRPr/>
          </a:p>
        </p:txBody>
      </p:sp>
      <p:sp>
        <p:nvSpPr>
          <p:cNvPr id="77" name="Google Shape;77;p9"/>
          <p:cNvSpPr txBox="1"/>
          <p:nvPr>
            <p:ph idx="11" type="ftr"/>
          </p:nvPr>
        </p:nvSpPr>
        <p:spPr>
          <a:xfrm>
            <a:off x="200629" y="6575552"/>
            <a:ext cx="4166235"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Department of Computer Science and Engineering</a:t>
            </a:r>
            <a:endParaRPr/>
          </a:p>
        </p:txBody>
      </p:sp>
      <p:sp>
        <p:nvSpPr>
          <p:cNvPr id="78" name="Google Shape;78;p9"/>
          <p:cNvSpPr txBox="1"/>
          <p:nvPr>
            <p:ph idx="10" type="dt"/>
          </p:nvPr>
        </p:nvSpPr>
        <p:spPr>
          <a:xfrm>
            <a:off x="5142136" y="6576042"/>
            <a:ext cx="2682875"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Rajalakshmi Engineering College</a:t>
            </a:r>
            <a:endParaRPr/>
          </a:p>
        </p:txBody>
      </p:sp>
      <p:sp>
        <p:nvSpPr>
          <p:cNvPr id="79" name="Google Shape;79;p9"/>
          <p:cNvSpPr txBox="1"/>
          <p:nvPr>
            <p:ph idx="12" type="sldNum"/>
          </p:nvPr>
        </p:nvSpPr>
        <p:spPr>
          <a:xfrm>
            <a:off x="8317136" y="6576042"/>
            <a:ext cx="294640"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80" name="Google Shape;80;p9"/>
          <p:cNvSpPr txBox="1"/>
          <p:nvPr/>
        </p:nvSpPr>
        <p:spPr>
          <a:xfrm>
            <a:off x="195900" y="1057414"/>
            <a:ext cx="8752200" cy="5923500"/>
          </a:xfrm>
          <a:prstGeom prst="rect">
            <a:avLst/>
          </a:prstGeom>
          <a:noFill/>
          <a:ln>
            <a:noFill/>
          </a:ln>
        </p:spPr>
        <p:txBody>
          <a:bodyPr anchorCtr="0" anchor="t" bIns="0" lIns="0" spcFirstLastPara="1" rIns="0" wrap="square" tIns="12700">
            <a:spAutoFit/>
          </a:bodyPr>
          <a:lstStyle/>
          <a:p>
            <a:pPr indent="-381000" lvl="1" marL="914400" rtl="0" algn="l">
              <a:lnSpc>
                <a:spcPct val="10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manual process of managing library penalties and records is time-consuming and error-prone.</a:t>
            </a:r>
            <a:endParaRPr sz="2400">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381000" lvl="1" marL="9144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Staff must manually review borrowing records, calculate fines, and update databases, leading to inefficiencies.</a:t>
            </a:r>
            <a:endParaRPr sz="2400">
              <a:latin typeface="Times New Roman"/>
              <a:ea typeface="Times New Roman"/>
              <a:cs typeface="Times New Roman"/>
              <a:sym typeface="Times New Roman"/>
            </a:endParaRPr>
          </a:p>
          <a:p>
            <a:pPr indent="0" lvl="0" marL="914400" rtl="0" algn="l">
              <a:spcBef>
                <a:spcPts val="0"/>
              </a:spcBef>
              <a:spcAft>
                <a:spcPts val="0"/>
              </a:spcAft>
              <a:buNone/>
            </a:pPr>
            <a:r>
              <a:t/>
            </a:r>
            <a:endParaRPr sz="2400">
              <a:latin typeface="Times New Roman"/>
              <a:ea typeface="Times New Roman"/>
              <a:cs typeface="Times New Roman"/>
              <a:sym typeface="Times New Roman"/>
            </a:endParaRPr>
          </a:p>
          <a:p>
            <a:pPr indent="-381000" lvl="1" marL="9144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Notifications regarding overdue penalties are often delayed, causing miscommunication.</a:t>
            </a:r>
            <a:endParaRPr sz="2400">
              <a:latin typeface="Times New Roman"/>
              <a:ea typeface="Times New Roman"/>
              <a:cs typeface="Times New Roman"/>
              <a:sym typeface="Times New Roman"/>
            </a:endParaRPr>
          </a:p>
          <a:p>
            <a:pPr indent="0" lvl="0" marL="914400" rtl="0" algn="l">
              <a:spcBef>
                <a:spcPts val="0"/>
              </a:spcBef>
              <a:spcAft>
                <a:spcPts val="0"/>
              </a:spcAft>
              <a:buNone/>
            </a:pPr>
            <a:r>
              <a:t/>
            </a:r>
            <a:endParaRPr sz="2400">
              <a:latin typeface="Times New Roman"/>
              <a:ea typeface="Times New Roman"/>
              <a:cs typeface="Times New Roman"/>
              <a:sym typeface="Times New Roman"/>
            </a:endParaRPr>
          </a:p>
          <a:p>
            <a:pPr indent="-381000" lvl="1" marL="9144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The system struggles to handle increasing user traffic and complex library operations.</a:t>
            </a:r>
            <a:endParaRPr sz="2400">
              <a:latin typeface="Times New Roman"/>
              <a:ea typeface="Times New Roman"/>
              <a:cs typeface="Times New Roman"/>
              <a:sym typeface="Times New Roman"/>
            </a:endParaRPr>
          </a:p>
          <a:p>
            <a:pPr indent="0" lvl="0" marL="914400" rtl="0" algn="l">
              <a:spcBef>
                <a:spcPts val="0"/>
              </a:spcBef>
              <a:spcAft>
                <a:spcPts val="0"/>
              </a:spcAft>
              <a:buNone/>
            </a:pPr>
            <a:r>
              <a:t/>
            </a:r>
            <a:endParaRPr sz="2400">
              <a:latin typeface="Times New Roman"/>
              <a:ea typeface="Times New Roman"/>
              <a:cs typeface="Times New Roman"/>
              <a:sym typeface="Times New Roman"/>
            </a:endParaRPr>
          </a:p>
          <a:p>
            <a:pPr indent="-381000" lvl="1" marL="9144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Automation with the Scholar Shelf Bot addresses these challenges, ensuring accuracy, efficiency, and real-time updates.</a:t>
            </a:r>
            <a:endParaRPr sz="2400">
              <a:latin typeface="Times New Roman"/>
              <a:ea typeface="Times New Roman"/>
              <a:cs typeface="Times New Roman"/>
              <a:sym typeface="Times New Roman"/>
            </a:endParaRPr>
          </a:p>
          <a:p>
            <a:pPr indent="0" lvl="0" marL="91440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0"/>
          <p:cNvSpPr txBox="1"/>
          <p:nvPr>
            <p:ph type="title"/>
          </p:nvPr>
        </p:nvSpPr>
        <p:spPr>
          <a:xfrm>
            <a:off x="263525" y="140049"/>
            <a:ext cx="819023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Advantages of the Proposed System</a:t>
            </a:r>
            <a:endParaRPr/>
          </a:p>
        </p:txBody>
      </p:sp>
      <p:sp>
        <p:nvSpPr>
          <p:cNvPr id="86" name="Google Shape;86;p10"/>
          <p:cNvSpPr txBox="1"/>
          <p:nvPr>
            <p:ph idx="11" type="ftr"/>
          </p:nvPr>
        </p:nvSpPr>
        <p:spPr>
          <a:xfrm>
            <a:off x="200629" y="6575552"/>
            <a:ext cx="4166235"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Department of Computer Science and Engineering</a:t>
            </a:r>
            <a:endParaRPr/>
          </a:p>
        </p:txBody>
      </p:sp>
      <p:sp>
        <p:nvSpPr>
          <p:cNvPr id="87" name="Google Shape;87;p10"/>
          <p:cNvSpPr txBox="1"/>
          <p:nvPr>
            <p:ph idx="10" type="dt"/>
          </p:nvPr>
        </p:nvSpPr>
        <p:spPr>
          <a:xfrm>
            <a:off x="5142136" y="6576042"/>
            <a:ext cx="2682875"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Rajalakshmi Engineering College</a:t>
            </a:r>
            <a:endParaRPr/>
          </a:p>
        </p:txBody>
      </p:sp>
      <p:sp>
        <p:nvSpPr>
          <p:cNvPr id="88" name="Google Shape;88;p10"/>
          <p:cNvSpPr txBox="1"/>
          <p:nvPr>
            <p:ph idx="12" type="sldNum"/>
          </p:nvPr>
        </p:nvSpPr>
        <p:spPr>
          <a:xfrm>
            <a:off x="8317136" y="6576042"/>
            <a:ext cx="294640"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89" name="Google Shape;89;p10"/>
          <p:cNvSpPr txBox="1"/>
          <p:nvPr/>
        </p:nvSpPr>
        <p:spPr>
          <a:xfrm>
            <a:off x="570775" y="1646975"/>
            <a:ext cx="8190300" cy="3707100"/>
          </a:xfrm>
          <a:prstGeom prst="rect">
            <a:avLst/>
          </a:prstGeom>
          <a:noFill/>
          <a:ln>
            <a:noFill/>
          </a:ln>
        </p:spPr>
        <p:txBody>
          <a:bodyPr anchorCtr="0" anchor="t" bIns="0" lIns="0" spcFirstLastPara="1" rIns="0" wrap="square" tIns="12700">
            <a:spAutoFit/>
          </a:bodyPr>
          <a:lstStyle/>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Reduces manual effort and saves time.</a:t>
            </a:r>
            <a:endParaRPr sz="2400">
              <a:latin typeface="Calibri"/>
              <a:ea typeface="Calibri"/>
              <a:cs typeface="Calibri"/>
              <a:sym typeface="Calibri"/>
            </a:endParaRPr>
          </a:p>
          <a:p>
            <a:pPr indent="0" lvl="0" marL="45720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E</a:t>
            </a:r>
            <a:r>
              <a:rPr lang="en-US" sz="2400">
                <a:latin typeface="Calibri"/>
                <a:ea typeface="Calibri"/>
                <a:cs typeface="Calibri"/>
                <a:sym typeface="Calibri"/>
              </a:rPr>
              <a:t>nsures accurate penalty calculation and reconciliation.</a:t>
            </a:r>
            <a:endParaRPr sz="2400">
              <a:latin typeface="Calibri"/>
              <a:ea typeface="Calibri"/>
              <a:cs typeface="Calibri"/>
              <a:sym typeface="Calibri"/>
            </a:endParaRPr>
          </a:p>
          <a:p>
            <a:pPr indent="0" lvl="0" marL="45720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Provides real-time updates and structured reports.</a:t>
            </a:r>
            <a:endParaRPr sz="2400">
              <a:latin typeface="Calibri"/>
              <a:ea typeface="Calibri"/>
              <a:cs typeface="Calibri"/>
              <a:sym typeface="Calibri"/>
            </a:endParaRPr>
          </a:p>
          <a:p>
            <a:pPr indent="0" lvl="0" marL="45720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Improves communication with automated notifications.</a:t>
            </a:r>
            <a:endParaRPr sz="2400">
              <a:latin typeface="Calibri"/>
              <a:ea typeface="Calibri"/>
              <a:cs typeface="Calibri"/>
              <a:sym typeface="Calibri"/>
            </a:endParaRPr>
          </a:p>
          <a:p>
            <a:pPr indent="0" lvl="0" marL="45720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Enhances efficiency and reliability of library operations.</a:t>
            </a:r>
            <a:endParaRPr sz="2400">
              <a:latin typeface="Calibri"/>
              <a:ea typeface="Calibri"/>
              <a:cs typeface="Calibri"/>
              <a:sym typeface="Calibri"/>
            </a:endParaRPr>
          </a:p>
          <a:p>
            <a:pPr indent="0" lvl="0" marL="457200" rtl="0" algn="l">
              <a:lnSpc>
                <a:spcPct val="100000"/>
              </a:lnSpc>
              <a:spcBef>
                <a:spcPts val="0"/>
              </a:spcBef>
              <a:spcAft>
                <a:spcPts val="0"/>
              </a:spcAft>
              <a:buNone/>
            </a:pPr>
            <a:r>
              <a:t/>
            </a:r>
            <a:endParaRPr sz="24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1"/>
          <p:cNvSpPr txBox="1"/>
          <p:nvPr>
            <p:ph type="title"/>
          </p:nvPr>
        </p:nvSpPr>
        <p:spPr>
          <a:xfrm>
            <a:off x="263525" y="140049"/>
            <a:ext cx="8190300" cy="696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Literature Survey</a:t>
            </a:r>
            <a:endParaRPr/>
          </a:p>
        </p:txBody>
      </p:sp>
      <p:sp>
        <p:nvSpPr>
          <p:cNvPr id="95" name="Google Shape;95;p11"/>
          <p:cNvSpPr txBox="1"/>
          <p:nvPr>
            <p:ph idx="11" type="ftr"/>
          </p:nvPr>
        </p:nvSpPr>
        <p:spPr>
          <a:xfrm>
            <a:off x="200629" y="6575552"/>
            <a:ext cx="4166235"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Department of Computer Science and Engineering</a:t>
            </a:r>
            <a:endParaRPr/>
          </a:p>
        </p:txBody>
      </p:sp>
      <p:sp>
        <p:nvSpPr>
          <p:cNvPr id="96" name="Google Shape;96;p11"/>
          <p:cNvSpPr txBox="1"/>
          <p:nvPr>
            <p:ph idx="10" type="dt"/>
          </p:nvPr>
        </p:nvSpPr>
        <p:spPr>
          <a:xfrm>
            <a:off x="5142136" y="6576042"/>
            <a:ext cx="2682875"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Rajalakshmi Engineering College</a:t>
            </a:r>
            <a:endParaRPr/>
          </a:p>
        </p:txBody>
      </p:sp>
      <p:sp>
        <p:nvSpPr>
          <p:cNvPr id="97" name="Google Shape;97;p11"/>
          <p:cNvSpPr txBox="1"/>
          <p:nvPr>
            <p:ph idx="12" type="sldNum"/>
          </p:nvPr>
        </p:nvSpPr>
        <p:spPr>
          <a:xfrm>
            <a:off x="8317136" y="6576042"/>
            <a:ext cx="294640"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98" name="Google Shape;98;p11"/>
          <p:cNvSpPr txBox="1"/>
          <p:nvPr/>
        </p:nvSpPr>
        <p:spPr>
          <a:xfrm>
            <a:off x="308028" y="891650"/>
            <a:ext cx="8655600" cy="5901900"/>
          </a:xfrm>
          <a:prstGeom prst="rect">
            <a:avLst/>
          </a:prstGeom>
          <a:noFill/>
          <a:ln>
            <a:noFill/>
          </a:ln>
        </p:spPr>
        <p:txBody>
          <a:bodyPr anchorCtr="0" anchor="t" bIns="0" lIns="0" spcFirstLastPara="1" rIns="0" wrap="square" tIns="124450">
            <a:spAutoFit/>
          </a:bodyPr>
          <a:lstStyle/>
          <a:p>
            <a:pPr indent="0" lvl="0" marL="0" rtl="0" algn="l">
              <a:lnSpc>
                <a:spcPct val="115000"/>
              </a:lnSpc>
              <a:spcBef>
                <a:spcPts val="1400"/>
              </a:spcBef>
              <a:spcAft>
                <a:spcPts val="0"/>
              </a:spcAft>
              <a:buNone/>
            </a:pPr>
            <a:r>
              <a:rPr b="1" lang="en-US" sz="1600">
                <a:solidFill>
                  <a:schemeClr val="dk1"/>
                </a:solidFill>
                <a:latin typeface="Times New Roman"/>
                <a:ea typeface="Times New Roman"/>
                <a:cs typeface="Times New Roman"/>
                <a:sym typeface="Times New Roman"/>
              </a:rPr>
              <a:t>Paper 1: Automation in Library Management (Johnson &amp; Patel, 2017)</a:t>
            </a:r>
            <a:endParaRPr b="1" sz="16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b="1" lang="en-US" sz="1600">
                <a:solidFill>
                  <a:schemeClr val="dk1"/>
                </a:solidFill>
                <a:latin typeface="Times New Roman"/>
                <a:ea typeface="Times New Roman"/>
                <a:cs typeface="Times New Roman"/>
                <a:sym typeface="Times New Roman"/>
              </a:rPr>
              <a:t>Advantages</a:t>
            </a:r>
            <a:endParaRPr b="1" sz="1600">
              <a:solidFill>
                <a:schemeClr val="dk1"/>
              </a:solidFill>
              <a:latin typeface="Times New Roman"/>
              <a:ea typeface="Times New Roman"/>
              <a:cs typeface="Times New Roman"/>
              <a:sym typeface="Times New Roman"/>
            </a:endParaRPr>
          </a:p>
          <a:p>
            <a:pPr indent="-330200" lvl="0" marL="1371600" rtl="0" algn="l">
              <a:lnSpc>
                <a:spcPct val="115000"/>
              </a:lnSpc>
              <a:spcBef>
                <a:spcPts val="120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Streamlined overdue notifications improved user communication.</a:t>
            </a:r>
            <a:endParaRPr sz="1600">
              <a:solidFill>
                <a:schemeClr val="dk1"/>
              </a:solidFill>
              <a:latin typeface="Times New Roman"/>
              <a:ea typeface="Times New Roman"/>
              <a:cs typeface="Times New Roman"/>
              <a:sym typeface="Times New Roman"/>
            </a:endParaRPr>
          </a:p>
          <a:p>
            <a:pPr indent="-330200" lvl="0" marL="1371600" rtl="0" algn="l">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Reduced administrative workload by automating repetitive tasks.</a:t>
            </a:r>
            <a:endParaRPr sz="16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b="1" lang="en-US" sz="1600">
                <a:solidFill>
                  <a:schemeClr val="dk1"/>
                </a:solidFill>
                <a:latin typeface="Times New Roman"/>
                <a:ea typeface="Times New Roman"/>
                <a:cs typeface="Times New Roman"/>
                <a:sym typeface="Times New Roman"/>
              </a:rPr>
              <a:t>Disadvantages</a:t>
            </a:r>
            <a:endParaRPr b="1" sz="1600">
              <a:solidFill>
                <a:schemeClr val="dk1"/>
              </a:solidFill>
              <a:latin typeface="Times New Roman"/>
              <a:ea typeface="Times New Roman"/>
              <a:cs typeface="Times New Roman"/>
              <a:sym typeface="Times New Roman"/>
            </a:endParaRPr>
          </a:p>
          <a:p>
            <a:pPr indent="-330200" lvl="0" marL="1371600" rtl="0" algn="l">
              <a:lnSpc>
                <a:spcPct val="115000"/>
              </a:lnSpc>
              <a:spcBef>
                <a:spcPts val="120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Lacked real-time updates and error handling for penalties.</a:t>
            </a:r>
            <a:endParaRPr sz="1600">
              <a:solidFill>
                <a:schemeClr val="dk1"/>
              </a:solidFill>
              <a:latin typeface="Times New Roman"/>
              <a:ea typeface="Times New Roman"/>
              <a:cs typeface="Times New Roman"/>
              <a:sym typeface="Times New Roman"/>
            </a:endParaRPr>
          </a:p>
          <a:p>
            <a:pPr indent="-330200" lvl="0" marL="1371600" rtl="0" algn="l">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Limited customization options for fine calculation.</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b="1" lang="en-US" sz="1600">
                <a:solidFill>
                  <a:schemeClr val="dk1"/>
                </a:solidFill>
                <a:latin typeface="Times New Roman"/>
                <a:ea typeface="Times New Roman"/>
                <a:cs typeface="Times New Roman"/>
                <a:sym typeface="Times New Roman"/>
              </a:rPr>
              <a:t>Paper 2: Inventory Automation (Kumar et al., 2019)</a:t>
            </a:r>
            <a:endParaRPr b="1" sz="16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b="1" lang="en-US" sz="1600">
                <a:solidFill>
                  <a:schemeClr val="dk1"/>
                </a:solidFill>
                <a:latin typeface="Times New Roman"/>
                <a:ea typeface="Times New Roman"/>
                <a:cs typeface="Times New Roman"/>
                <a:sym typeface="Times New Roman"/>
              </a:rPr>
              <a:t>Advantages</a:t>
            </a:r>
            <a:endParaRPr b="1" sz="1600">
              <a:solidFill>
                <a:schemeClr val="dk1"/>
              </a:solidFill>
              <a:latin typeface="Times New Roman"/>
              <a:ea typeface="Times New Roman"/>
              <a:cs typeface="Times New Roman"/>
              <a:sym typeface="Times New Roman"/>
            </a:endParaRPr>
          </a:p>
          <a:p>
            <a:pPr indent="-330200" lvl="0" marL="1371600" rtl="0" algn="l">
              <a:lnSpc>
                <a:spcPct val="115000"/>
              </a:lnSpc>
              <a:spcBef>
                <a:spcPts val="120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Enhanced accuracy in tracking inventory records.</a:t>
            </a:r>
            <a:endParaRPr sz="1600">
              <a:solidFill>
                <a:schemeClr val="dk1"/>
              </a:solidFill>
              <a:latin typeface="Times New Roman"/>
              <a:ea typeface="Times New Roman"/>
              <a:cs typeface="Times New Roman"/>
              <a:sym typeface="Times New Roman"/>
            </a:endParaRPr>
          </a:p>
          <a:p>
            <a:pPr indent="-330200" lvl="0" marL="1371600" rtl="0" algn="l">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Reduced delays in library resource availability updates.</a:t>
            </a:r>
            <a:endParaRPr sz="16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b="1" lang="en-US" sz="1600">
                <a:solidFill>
                  <a:schemeClr val="dk1"/>
                </a:solidFill>
                <a:latin typeface="Times New Roman"/>
                <a:ea typeface="Times New Roman"/>
                <a:cs typeface="Times New Roman"/>
                <a:sym typeface="Times New Roman"/>
              </a:rPr>
              <a:t>Disadvantages</a:t>
            </a:r>
            <a:endParaRPr b="1" sz="1600">
              <a:solidFill>
                <a:schemeClr val="dk1"/>
              </a:solidFill>
              <a:latin typeface="Times New Roman"/>
              <a:ea typeface="Times New Roman"/>
              <a:cs typeface="Times New Roman"/>
              <a:sym typeface="Times New Roman"/>
            </a:endParaRPr>
          </a:p>
          <a:p>
            <a:pPr indent="-330200" lvl="0" marL="1371600" rtl="0" algn="l">
              <a:lnSpc>
                <a:spcPct val="115000"/>
              </a:lnSpc>
              <a:spcBef>
                <a:spcPts val="120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Did not integrate penalty management workflows.</a:t>
            </a:r>
            <a:endParaRPr sz="1600">
              <a:solidFill>
                <a:schemeClr val="dk1"/>
              </a:solidFill>
              <a:latin typeface="Times New Roman"/>
              <a:ea typeface="Times New Roman"/>
              <a:cs typeface="Times New Roman"/>
              <a:sym typeface="Times New Roman"/>
            </a:endParaRPr>
          </a:p>
          <a:p>
            <a:pPr indent="-330200" lvl="0" marL="1371600" rtl="0" algn="l">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No support for user-specific reconciliation processes or reports.</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2"/>
          <p:cNvSpPr txBox="1"/>
          <p:nvPr>
            <p:ph type="title"/>
          </p:nvPr>
        </p:nvSpPr>
        <p:spPr>
          <a:xfrm>
            <a:off x="263525" y="140049"/>
            <a:ext cx="819023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Main Objective</a:t>
            </a:r>
            <a:endParaRPr/>
          </a:p>
        </p:txBody>
      </p:sp>
      <p:sp>
        <p:nvSpPr>
          <p:cNvPr id="104" name="Google Shape;104;p12"/>
          <p:cNvSpPr txBox="1"/>
          <p:nvPr>
            <p:ph idx="11" type="ftr"/>
          </p:nvPr>
        </p:nvSpPr>
        <p:spPr>
          <a:xfrm>
            <a:off x="200629" y="6575552"/>
            <a:ext cx="4166235"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Department of Computer Science and Engineering</a:t>
            </a:r>
            <a:endParaRPr/>
          </a:p>
        </p:txBody>
      </p:sp>
      <p:sp>
        <p:nvSpPr>
          <p:cNvPr id="105" name="Google Shape;105;p12"/>
          <p:cNvSpPr txBox="1"/>
          <p:nvPr>
            <p:ph idx="10" type="dt"/>
          </p:nvPr>
        </p:nvSpPr>
        <p:spPr>
          <a:xfrm>
            <a:off x="5142136" y="6576042"/>
            <a:ext cx="2682875"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Rajalakshmi Engineering College</a:t>
            </a:r>
            <a:endParaRPr/>
          </a:p>
        </p:txBody>
      </p:sp>
      <p:sp>
        <p:nvSpPr>
          <p:cNvPr id="106" name="Google Shape;106;p12"/>
          <p:cNvSpPr txBox="1"/>
          <p:nvPr>
            <p:ph idx="12" type="sldNum"/>
          </p:nvPr>
        </p:nvSpPr>
        <p:spPr>
          <a:xfrm>
            <a:off x="8317136" y="6576042"/>
            <a:ext cx="294640"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107" name="Google Shape;107;p12"/>
          <p:cNvSpPr txBox="1"/>
          <p:nvPr/>
        </p:nvSpPr>
        <p:spPr>
          <a:xfrm>
            <a:off x="263529" y="1667572"/>
            <a:ext cx="8835900" cy="4076400"/>
          </a:xfrm>
          <a:prstGeom prst="rect">
            <a:avLst/>
          </a:prstGeom>
          <a:noFill/>
          <a:ln>
            <a:noFill/>
          </a:ln>
        </p:spPr>
        <p:txBody>
          <a:bodyPr anchorCtr="0" anchor="t" bIns="0" lIns="0" spcFirstLastPara="1" rIns="0" wrap="square" tIns="12700">
            <a:spAutoFit/>
          </a:bodyPr>
          <a:lstStyle/>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Automate the reconciliation of library penalties to reduce manual effort and errors.</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Provide real-time updates and structured reports for accurate record management.</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Customize fine calculation rules and workflows to suit institutional needs.</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Enhance communication through automated notifications to users and administrators.</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Deliver a scalable, user-friendly, and efficient solution for library management.</a:t>
            </a:r>
            <a:endParaRPr sz="2400">
              <a:latin typeface="Calibri"/>
              <a:ea typeface="Calibri"/>
              <a:cs typeface="Calibri"/>
              <a:sym typeface="Calibri"/>
            </a:endParaRPr>
          </a:p>
          <a:p>
            <a:pPr indent="0" lvl="0" marL="0" rtl="0" algn="l">
              <a:lnSpc>
                <a:spcPct val="100000"/>
              </a:lnSpc>
              <a:spcBef>
                <a:spcPts val="0"/>
              </a:spcBef>
              <a:spcAft>
                <a:spcPts val="0"/>
              </a:spcAft>
              <a:buNone/>
            </a:pPr>
            <a:r>
              <a:t/>
            </a:r>
            <a:endParaRPr sz="24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3"/>
          <p:cNvSpPr txBox="1"/>
          <p:nvPr>
            <p:ph type="title"/>
          </p:nvPr>
        </p:nvSpPr>
        <p:spPr>
          <a:xfrm>
            <a:off x="263525" y="140049"/>
            <a:ext cx="819023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Architecture</a:t>
            </a:r>
            <a:endParaRPr/>
          </a:p>
        </p:txBody>
      </p:sp>
      <p:sp>
        <p:nvSpPr>
          <p:cNvPr id="113" name="Google Shape;113;p13"/>
          <p:cNvSpPr txBox="1"/>
          <p:nvPr>
            <p:ph idx="11" type="ftr"/>
          </p:nvPr>
        </p:nvSpPr>
        <p:spPr>
          <a:xfrm>
            <a:off x="200629" y="6575552"/>
            <a:ext cx="4166235"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Department of Computer Science and Engineering</a:t>
            </a:r>
            <a:endParaRPr/>
          </a:p>
        </p:txBody>
      </p:sp>
      <p:sp>
        <p:nvSpPr>
          <p:cNvPr id="114" name="Google Shape;114;p13"/>
          <p:cNvSpPr txBox="1"/>
          <p:nvPr>
            <p:ph idx="10" type="dt"/>
          </p:nvPr>
        </p:nvSpPr>
        <p:spPr>
          <a:xfrm>
            <a:off x="5142136" y="6576042"/>
            <a:ext cx="2682875"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Rajalakshmi Engineering College</a:t>
            </a:r>
            <a:endParaRPr/>
          </a:p>
        </p:txBody>
      </p:sp>
      <p:sp>
        <p:nvSpPr>
          <p:cNvPr id="115" name="Google Shape;115;p13"/>
          <p:cNvSpPr txBox="1"/>
          <p:nvPr>
            <p:ph idx="12" type="sldNum"/>
          </p:nvPr>
        </p:nvSpPr>
        <p:spPr>
          <a:xfrm>
            <a:off x="8317136" y="6576042"/>
            <a:ext cx="294640"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116" name="Google Shape;116;p13"/>
          <p:cNvSpPr txBox="1"/>
          <p:nvPr/>
        </p:nvSpPr>
        <p:spPr>
          <a:xfrm>
            <a:off x="308025" y="1003800"/>
            <a:ext cx="4040400" cy="4938300"/>
          </a:xfrm>
          <a:prstGeom prst="rect">
            <a:avLst/>
          </a:prstGeom>
          <a:noFill/>
          <a:ln>
            <a:noFill/>
          </a:ln>
        </p:spPr>
        <p:txBody>
          <a:bodyPr anchorCtr="0" anchor="t" bIns="0" lIns="0" spcFirstLastPara="1" rIns="0" wrap="square" tIns="12700">
            <a:spAutoFit/>
          </a:bodyPr>
          <a:lstStyle/>
          <a:p>
            <a:pPr indent="-381000" lvl="0" marL="457200" rtl="0" algn="l">
              <a:spcBef>
                <a:spcPts val="0"/>
              </a:spcBef>
              <a:spcAft>
                <a:spcPts val="0"/>
              </a:spcAft>
              <a:buSzPts val="2400"/>
              <a:buFont typeface="Lucida Sans"/>
              <a:buChar char="▪"/>
            </a:pPr>
            <a:r>
              <a:rPr b="1" lang="en-US" sz="1100">
                <a:solidFill>
                  <a:schemeClr val="dk1"/>
                </a:solidFill>
                <a:latin typeface="Times New Roman"/>
                <a:ea typeface="Times New Roman"/>
                <a:cs typeface="Times New Roman"/>
                <a:sym typeface="Times New Roman"/>
              </a:rPr>
              <a:t>User Input Layer</a:t>
            </a:r>
            <a:r>
              <a:rPr lang="en-US" sz="1100">
                <a:solidFill>
                  <a:schemeClr val="dk1"/>
                </a:solidFill>
                <a:latin typeface="Times New Roman"/>
                <a:ea typeface="Times New Roman"/>
                <a:cs typeface="Times New Roman"/>
                <a:sym typeface="Times New Roman"/>
              </a:rPr>
              <a:t>: Captures essential data such as user IDs, book details, return dates, and penalty rules. This layer ensures accurate input collection for further processing.</a:t>
            </a:r>
            <a:endParaRPr sz="11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SzPts val="2400"/>
              <a:buFont typeface="Lucida Sans"/>
              <a:buChar char="▪"/>
            </a:pPr>
            <a:r>
              <a:rPr b="1" lang="en-US" sz="1100">
                <a:solidFill>
                  <a:schemeClr val="dk1"/>
                </a:solidFill>
                <a:latin typeface="Times New Roman"/>
                <a:ea typeface="Times New Roman"/>
                <a:cs typeface="Times New Roman"/>
                <a:sym typeface="Times New Roman"/>
              </a:rPr>
              <a:t>Data Processing Layer</a:t>
            </a:r>
            <a:r>
              <a:rPr lang="en-US" sz="1100">
                <a:solidFill>
                  <a:schemeClr val="dk1"/>
                </a:solidFill>
                <a:latin typeface="Times New Roman"/>
                <a:ea typeface="Times New Roman"/>
                <a:cs typeface="Times New Roman"/>
                <a:sym typeface="Times New Roman"/>
              </a:rPr>
              <a:t>: Automates the calculation and reconciliation of overdue penalties. It applies predefined rules and organizes data into structured formats for efficient management.</a:t>
            </a:r>
            <a:endParaRPr sz="11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SzPts val="2400"/>
              <a:buFont typeface="Lucida Sans"/>
              <a:buChar char="▪"/>
            </a:pPr>
            <a:r>
              <a:rPr b="1" lang="en-US" sz="1100">
                <a:solidFill>
                  <a:schemeClr val="dk1"/>
                </a:solidFill>
                <a:latin typeface="Times New Roman"/>
                <a:ea typeface="Times New Roman"/>
                <a:cs typeface="Times New Roman"/>
                <a:sym typeface="Times New Roman"/>
              </a:rPr>
              <a:t>Notification and Storage Layers</a:t>
            </a:r>
            <a:r>
              <a:rPr lang="en-US" sz="1100">
                <a:solidFill>
                  <a:schemeClr val="dk1"/>
                </a:solidFill>
                <a:latin typeface="Times New Roman"/>
                <a:ea typeface="Times New Roman"/>
                <a:cs typeface="Times New Roman"/>
                <a:sym typeface="Times New Roman"/>
              </a:rPr>
              <a:t>: Stores processed data in databases or Excel sheets and sends real-time notifications to users and administrators, ensuring transparency and prompt updates.</a:t>
            </a:r>
            <a:endParaRPr sz="11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SzPts val="2400"/>
              <a:buFont typeface="Calibri"/>
              <a:buChar char="▪"/>
            </a:pPr>
            <a:r>
              <a:rPr b="1" lang="en-US" sz="1100">
                <a:solidFill>
                  <a:schemeClr val="dk1"/>
                </a:solidFill>
                <a:latin typeface="Times New Roman"/>
                <a:ea typeface="Times New Roman"/>
                <a:cs typeface="Times New Roman"/>
                <a:sym typeface="Times New Roman"/>
              </a:rPr>
              <a:t>User Input Layer</a:t>
            </a:r>
            <a:r>
              <a:rPr lang="en-US" sz="1100">
                <a:solidFill>
                  <a:schemeClr val="dk1"/>
                </a:solidFill>
                <a:latin typeface="Times New Roman"/>
                <a:ea typeface="Times New Roman"/>
                <a:cs typeface="Times New Roman"/>
                <a:sym typeface="Times New Roman"/>
              </a:rPr>
              <a:t>: Captures essential data such as user IDs, book details, return dates, and penalty rules. This layer ensures accurate input collection for further processing.</a:t>
            </a:r>
            <a:endParaRPr sz="11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SzPts val="2400"/>
              <a:buFont typeface="Calibri"/>
              <a:buChar char="▪"/>
            </a:pPr>
            <a:r>
              <a:rPr b="1" lang="en-US" sz="1100">
                <a:solidFill>
                  <a:schemeClr val="dk1"/>
                </a:solidFill>
                <a:latin typeface="Times New Roman"/>
                <a:ea typeface="Times New Roman"/>
                <a:cs typeface="Times New Roman"/>
                <a:sym typeface="Times New Roman"/>
              </a:rPr>
              <a:t>Data Processing Layer</a:t>
            </a:r>
            <a:r>
              <a:rPr lang="en-US" sz="1100">
                <a:solidFill>
                  <a:schemeClr val="dk1"/>
                </a:solidFill>
                <a:latin typeface="Times New Roman"/>
                <a:ea typeface="Times New Roman"/>
                <a:cs typeface="Times New Roman"/>
                <a:sym typeface="Times New Roman"/>
              </a:rPr>
              <a:t>: Automates the calculation and reconciliation of overdue penalties. It applies predefined rules and organizes data into structured formats for efficient management.</a:t>
            </a:r>
            <a:endParaRPr sz="11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SzPts val="2400"/>
              <a:buFont typeface="Calibri"/>
              <a:buChar char="▪"/>
            </a:pPr>
            <a:r>
              <a:rPr b="1" lang="en-US" sz="1100">
                <a:solidFill>
                  <a:schemeClr val="dk1"/>
                </a:solidFill>
                <a:latin typeface="Times New Roman"/>
                <a:ea typeface="Times New Roman"/>
                <a:cs typeface="Times New Roman"/>
                <a:sym typeface="Times New Roman"/>
              </a:rPr>
              <a:t>Notification and Storage Layers</a:t>
            </a:r>
            <a:r>
              <a:rPr lang="en-US" sz="1100">
                <a:solidFill>
                  <a:schemeClr val="dk1"/>
                </a:solidFill>
                <a:latin typeface="Times New Roman"/>
                <a:ea typeface="Times New Roman"/>
                <a:cs typeface="Times New Roman"/>
                <a:sym typeface="Times New Roman"/>
              </a:rPr>
              <a:t>: Stores processed data in databases or Excel sheets and sends real-time notifications to users and administrators, ensuring transparency and prompt updates.</a:t>
            </a:r>
            <a:endParaRPr sz="2400">
              <a:latin typeface="Times New Roman"/>
              <a:ea typeface="Times New Roman"/>
              <a:cs typeface="Times New Roman"/>
              <a:sym typeface="Times New Roman"/>
            </a:endParaRPr>
          </a:p>
        </p:txBody>
      </p:sp>
      <p:pic>
        <p:nvPicPr>
          <p:cNvPr id="117" name="Google Shape;117;p13"/>
          <p:cNvPicPr preferRelativeResize="0"/>
          <p:nvPr/>
        </p:nvPicPr>
        <p:blipFill>
          <a:blip r:embed="rId3">
            <a:alphaModFix/>
          </a:blip>
          <a:stretch>
            <a:fillRect/>
          </a:stretch>
        </p:blipFill>
        <p:spPr>
          <a:xfrm>
            <a:off x="4820213" y="836000"/>
            <a:ext cx="4040525" cy="4841201"/>
          </a:xfrm>
          <a:prstGeom prst="rect">
            <a:avLst/>
          </a:prstGeom>
          <a:noFill/>
          <a:ln>
            <a:noFill/>
          </a:ln>
        </p:spPr>
      </p:pic>
      <p:sp>
        <p:nvSpPr>
          <p:cNvPr id="118" name="Google Shape;118;p13"/>
          <p:cNvSpPr txBox="1"/>
          <p:nvPr/>
        </p:nvSpPr>
        <p:spPr>
          <a:xfrm>
            <a:off x="5142125" y="5614025"/>
            <a:ext cx="3763200" cy="4926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None/>
            </a:pPr>
            <a:r>
              <a:rPr lang="en-US" sz="2000">
                <a:solidFill>
                  <a:schemeClr val="dk1"/>
                </a:solidFill>
                <a:latin typeface="Times New Roman"/>
                <a:ea typeface="Times New Roman"/>
                <a:cs typeface="Times New Roman"/>
                <a:sym typeface="Times New Roman"/>
              </a:rPr>
              <a:t>Fig1.1 Architecture Diagram</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4"/>
          <p:cNvSpPr txBox="1"/>
          <p:nvPr>
            <p:ph type="title"/>
          </p:nvPr>
        </p:nvSpPr>
        <p:spPr>
          <a:xfrm>
            <a:off x="263525" y="140049"/>
            <a:ext cx="8190230" cy="6959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System Requirements</a:t>
            </a:r>
            <a:endParaRPr/>
          </a:p>
        </p:txBody>
      </p:sp>
      <p:sp>
        <p:nvSpPr>
          <p:cNvPr id="124" name="Google Shape;124;p14"/>
          <p:cNvSpPr txBox="1"/>
          <p:nvPr>
            <p:ph idx="11" type="ftr"/>
          </p:nvPr>
        </p:nvSpPr>
        <p:spPr>
          <a:xfrm>
            <a:off x="200629" y="6575552"/>
            <a:ext cx="4166235"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Department of Computer Science and Engineering</a:t>
            </a:r>
            <a:endParaRPr/>
          </a:p>
        </p:txBody>
      </p:sp>
      <p:sp>
        <p:nvSpPr>
          <p:cNvPr id="125" name="Google Shape;125;p14"/>
          <p:cNvSpPr txBox="1"/>
          <p:nvPr>
            <p:ph idx="10" type="dt"/>
          </p:nvPr>
        </p:nvSpPr>
        <p:spPr>
          <a:xfrm>
            <a:off x="5142136" y="6576042"/>
            <a:ext cx="2682875" cy="2286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Rajalakshmi Engineering College</a:t>
            </a:r>
            <a:endParaRPr/>
          </a:p>
        </p:txBody>
      </p:sp>
      <p:sp>
        <p:nvSpPr>
          <p:cNvPr id="126" name="Google Shape;126;p14"/>
          <p:cNvSpPr txBox="1"/>
          <p:nvPr>
            <p:ph idx="12" type="sldNum"/>
          </p:nvPr>
        </p:nvSpPr>
        <p:spPr>
          <a:xfrm>
            <a:off x="8317136" y="6576042"/>
            <a:ext cx="294640" cy="2286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127" name="Google Shape;127;p14"/>
          <p:cNvSpPr txBox="1"/>
          <p:nvPr/>
        </p:nvSpPr>
        <p:spPr>
          <a:xfrm>
            <a:off x="353330" y="1240041"/>
            <a:ext cx="8835900" cy="4803000"/>
          </a:xfrm>
          <a:prstGeom prst="rect">
            <a:avLst/>
          </a:prstGeom>
          <a:noFill/>
          <a:ln>
            <a:noFill/>
          </a:ln>
        </p:spPr>
        <p:txBody>
          <a:bodyPr anchorCtr="0" anchor="t" bIns="0" lIns="0" spcFirstLastPara="1" rIns="0" wrap="square" tIns="124450">
            <a:spAutoFit/>
          </a:bodyPr>
          <a:lstStyle/>
          <a:p>
            <a:pPr indent="-355600" lvl="0" marL="457200" rtl="0" algn="l">
              <a:lnSpc>
                <a:spcPct val="150000"/>
              </a:lnSpc>
              <a:spcBef>
                <a:spcPts val="0"/>
              </a:spcBef>
              <a:spcAft>
                <a:spcPts val="0"/>
              </a:spcAft>
              <a:buSzPts val="2000"/>
              <a:buFont typeface="Times New Roman"/>
              <a:buChar char="➢"/>
            </a:pPr>
            <a:r>
              <a:rPr b="1" lang="en-US" sz="2000">
                <a:latin typeface="Times New Roman"/>
                <a:ea typeface="Times New Roman"/>
                <a:cs typeface="Times New Roman"/>
                <a:sym typeface="Times New Roman"/>
              </a:rPr>
              <a:t>Hardwar</a:t>
            </a:r>
            <a:r>
              <a:rPr b="1" lang="en-US" sz="2000">
                <a:latin typeface="Times New Roman"/>
                <a:ea typeface="Times New Roman"/>
                <a:cs typeface="Times New Roman"/>
                <a:sym typeface="Times New Roman"/>
              </a:rPr>
              <a:t>e</a:t>
            </a:r>
            <a:endParaRPr b="1" sz="2000">
              <a:latin typeface="Times New Roman"/>
              <a:ea typeface="Times New Roman"/>
              <a:cs typeface="Times New Roman"/>
              <a:sym typeface="Times New Roman"/>
            </a:endParaRPr>
          </a:p>
          <a:p>
            <a:pPr indent="-342900" lvl="1" marL="9144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PC/Laptop with a minimum of 4GB RAM.</a:t>
            </a:r>
            <a:endParaRPr sz="1800">
              <a:latin typeface="Times New Roman"/>
              <a:ea typeface="Times New Roman"/>
              <a:cs typeface="Times New Roman"/>
              <a:sym typeface="Times New Roman"/>
            </a:endParaRPr>
          </a:p>
          <a:p>
            <a:pPr indent="-342900" lvl="1" marL="9144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Processor: 2.5GHz or higher.</a:t>
            </a:r>
            <a:endParaRPr sz="1800">
              <a:latin typeface="Times New Roman"/>
              <a:ea typeface="Times New Roman"/>
              <a:cs typeface="Times New Roman"/>
              <a:sym typeface="Times New Roman"/>
            </a:endParaRPr>
          </a:p>
          <a:p>
            <a:pPr indent="-342900" lvl="1" marL="9144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Storage: At least 20GB of free space.</a:t>
            </a:r>
            <a:endParaRPr sz="1800">
              <a:latin typeface="Times New Roman"/>
              <a:ea typeface="Times New Roman"/>
              <a:cs typeface="Times New Roman"/>
              <a:sym typeface="Times New Roman"/>
            </a:endParaRPr>
          </a:p>
          <a:p>
            <a:pPr indent="-342900" lvl="1" marL="9144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Internet connection for email and updates.</a:t>
            </a:r>
            <a:endParaRPr sz="2000">
              <a:latin typeface="Times New Roman"/>
              <a:ea typeface="Times New Roman"/>
              <a:cs typeface="Times New Roman"/>
              <a:sym typeface="Times New Roman"/>
            </a:endParaRPr>
          </a:p>
          <a:p>
            <a:pPr indent="-272415" lvl="0" marL="310515" rtl="0" algn="l">
              <a:lnSpc>
                <a:spcPct val="150000"/>
              </a:lnSpc>
              <a:spcBef>
                <a:spcPts val="885"/>
              </a:spcBef>
              <a:spcAft>
                <a:spcPts val="0"/>
              </a:spcAft>
              <a:buSzPts val="2000"/>
              <a:buFont typeface="Times New Roman"/>
              <a:buChar char="➢"/>
            </a:pPr>
            <a:r>
              <a:rPr b="1" lang="en-US" sz="2000">
                <a:latin typeface="Times New Roman"/>
                <a:ea typeface="Times New Roman"/>
                <a:cs typeface="Times New Roman"/>
                <a:sym typeface="Times New Roman"/>
              </a:rPr>
              <a:t>Software</a:t>
            </a:r>
            <a:endParaRPr b="1" sz="2000">
              <a:latin typeface="Times New Roman"/>
              <a:ea typeface="Times New Roman"/>
              <a:cs typeface="Times New Roman"/>
              <a:sym typeface="Times New Roman"/>
            </a:endParaRPr>
          </a:p>
          <a:p>
            <a:pPr indent="-342900" lvl="1" marL="914400" rtl="0" algn="l">
              <a:lnSpc>
                <a:spcPct val="150000"/>
              </a:lnSpc>
              <a:spcBef>
                <a:spcPts val="885"/>
              </a:spcBef>
              <a:spcAft>
                <a:spcPts val="0"/>
              </a:spcAft>
              <a:buSzPts val="1800"/>
              <a:buFont typeface="Times New Roman"/>
              <a:buChar char="○"/>
            </a:pPr>
            <a:r>
              <a:rPr lang="en-US" sz="1800">
                <a:latin typeface="Times New Roman"/>
                <a:ea typeface="Times New Roman"/>
                <a:cs typeface="Times New Roman"/>
                <a:sym typeface="Times New Roman"/>
              </a:rPr>
              <a:t>UiPath Studio (latest version recommended).</a:t>
            </a:r>
            <a:endParaRPr sz="1800">
              <a:latin typeface="Times New Roman"/>
              <a:ea typeface="Times New Roman"/>
              <a:cs typeface="Times New Roman"/>
              <a:sym typeface="Times New Roman"/>
            </a:endParaRPr>
          </a:p>
          <a:p>
            <a:pPr indent="-342900" lvl="1" marL="914400" rtl="0" algn="l">
              <a:lnSpc>
                <a:spcPct val="150000"/>
              </a:lnSpc>
              <a:spcBef>
                <a:spcPts val="885"/>
              </a:spcBef>
              <a:spcAft>
                <a:spcPts val="0"/>
              </a:spcAft>
              <a:buSzPts val="1800"/>
              <a:buFont typeface="Times New Roman"/>
              <a:buChar char="○"/>
            </a:pPr>
            <a:r>
              <a:rPr lang="en-US" sz="1800">
                <a:latin typeface="Times New Roman"/>
                <a:ea typeface="Times New Roman"/>
                <a:cs typeface="Times New Roman"/>
                <a:sym typeface="Times New Roman"/>
              </a:rPr>
              <a:t>Microsoft Excel for data management.</a:t>
            </a:r>
            <a:endParaRPr sz="1800">
              <a:latin typeface="Times New Roman"/>
              <a:ea typeface="Times New Roman"/>
              <a:cs typeface="Times New Roman"/>
              <a:sym typeface="Times New Roman"/>
            </a:endParaRPr>
          </a:p>
          <a:p>
            <a:pPr indent="-342900" lvl="1" marL="914400" rtl="0" algn="l">
              <a:lnSpc>
                <a:spcPct val="150000"/>
              </a:lnSpc>
              <a:spcBef>
                <a:spcPts val="885"/>
              </a:spcBef>
              <a:spcAft>
                <a:spcPts val="0"/>
              </a:spcAft>
              <a:buSzPts val="1800"/>
              <a:buFont typeface="Times New Roman"/>
              <a:buChar char="○"/>
            </a:pPr>
            <a:r>
              <a:rPr lang="en-US" sz="1800">
                <a:latin typeface="Times New Roman"/>
                <a:ea typeface="Times New Roman"/>
                <a:cs typeface="Times New Roman"/>
                <a:sym typeface="Times New Roman"/>
              </a:rPr>
              <a:t>Email client with SMTP configuration.</a:t>
            </a:r>
            <a:endParaRPr sz="1800">
              <a:latin typeface="Times New Roman"/>
              <a:ea typeface="Times New Roman"/>
              <a:cs typeface="Times New Roman"/>
              <a:sym typeface="Times New Roman"/>
            </a:endParaRPr>
          </a:p>
          <a:p>
            <a:pPr indent="-342900" lvl="1" marL="914400" rtl="0" algn="l">
              <a:lnSpc>
                <a:spcPct val="150000"/>
              </a:lnSpc>
              <a:spcBef>
                <a:spcPts val="885"/>
              </a:spcBef>
              <a:spcAft>
                <a:spcPts val="0"/>
              </a:spcAft>
              <a:buSzPts val="1800"/>
              <a:buFont typeface="Times New Roman"/>
              <a:buChar char="○"/>
            </a:pPr>
            <a:r>
              <a:rPr lang="en-US" sz="1800">
                <a:latin typeface="Times New Roman"/>
                <a:ea typeface="Times New Roman"/>
                <a:cs typeface="Times New Roman"/>
                <a:sym typeface="Times New Roman"/>
              </a:rPr>
              <a:t>Windows 10 or above operating system</a:t>
            </a:r>
            <a:r>
              <a:rPr lang="en-US" sz="18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txBox="1"/>
          <p:nvPr>
            <p:ph type="title"/>
          </p:nvPr>
        </p:nvSpPr>
        <p:spPr>
          <a:xfrm>
            <a:off x="263525" y="140049"/>
            <a:ext cx="8190300" cy="6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Functional Description</a:t>
            </a:r>
            <a:endParaRPr/>
          </a:p>
        </p:txBody>
      </p:sp>
      <p:sp>
        <p:nvSpPr>
          <p:cNvPr id="133" name="Google Shape;133;p15"/>
          <p:cNvSpPr txBox="1"/>
          <p:nvPr>
            <p:ph idx="11" type="ftr"/>
          </p:nvPr>
        </p:nvSpPr>
        <p:spPr>
          <a:xfrm>
            <a:off x="200629" y="6575552"/>
            <a:ext cx="4166100" cy="2463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Department of Computer Science and Engineering</a:t>
            </a:r>
            <a:endParaRPr/>
          </a:p>
        </p:txBody>
      </p:sp>
      <p:sp>
        <p:nvSpPr>
          <p:cNvPr id="134" name="Google Shape;134;p15"/>
          <p:cNvSpPr txBox="1"/>
          <p:nvPr>
            <p:ph idx="10" type="dt"/>
          </p:nvPr>
        </p:nvSpPr>
        <p:spPr>
          <a:xfrm>
            <a:off x="5142136" y="6576042"/>
            <a:ext cx="2682900" cy="246300"/>
          </a:xfrm>
          <a:prstGeom prst="rect">
            <a:avLst/>
          </a:prstGeom>
          <a:noFill/>
          <a:ln>
            <a:noFill/>
          </a:ln>
        </p:spPr>
        <p:txBody>
          <a:bodyPr anchorCtr="0" anchor="t" bIns="0" lIns="0" spcFirstLastPara="1" rIns="0" wrap="square" tIns="0">
            <a:spAutoFit/>
          </a:bodyPr>
          <a:lstStyle/>
          <a:p>
            <a:pPr indent="0" lvl="0" marL="12700" rtl="0" algn="l">
              <a:lnSpc>
                <a:spcPct val="101250"/>
              </a:lnSpc>
              <a:spcBef>
                <a:spcPts val="0"/>
              </a:spcBef>
              <a:spcAft>
                <a:spcPts val="0"/>
              </a:spcAft>
              <a:buNone/>
            </a:pPr>
            <a:r>
              <a:rPr lang="en-US"/>
              <a:t>Rajalakshmi Engineering College</a:t>
            </a:r>
            <a:endParaRPr/>
          </a:p>
        </p:txBody>
      </p:sp>
      <p:sp>
        <p:nvSpPr>
          <p:cNvPr id="135" name="Google Shape;135;p15"/>
          <p:cNvSpPr txBox="1"/>
          <p:nvPr>
            <p:ph idx="12" type="sldNum"/>
          </p:nvPr>
        </p:nvSpPr>
        <p:spPr>
          <a:xfrm>
            <a:off x="8317136" y="6576042"/>
            <a:ext cx="294600" cy="246300"/>
          </a:xfrm>
          <a:prstGeom prst="rect">
            <a:avLst/>
          </a:prstGeom>
          <a:noFill/>
          <a:ln>
            <a:noFill/>
          </a:ln>
        </p:spPr>
        <p:txBody>
          <a:bodyPr anchorCtr="0" anchor="t" bIns="0" lIns="0" spcFirstLastPara="1" rIns="0" wrap="square" tIns="0">
            <a:spAutoFit/>
          </a:bodyPr>
          <a:lstStyle/>
          <a:p>
            <a:pPr indent="0" lvl="0" marL="38100" rtl="0" algn="l">
              <a:lnSpc>
                <a:spcPct val="101250"/>
              </a:lnSpc>
              <a:spcBef>
                <a:spcPts val="0"/>
              </a:spcBef>
              <a:spcAft>
                <a:spcPts val="0"/>
              </a:spcAft>
              <a:buNone/>
            </a:pPr>
            <a:fld id="{00000000-1234-1234-1234-123412341234}" type="slidenum">
              <a:rPr lang="en-US"/>
              <a:t>‹#›</a:t>
            </a:fld>
            <a:endParaRPr/>
          </a:p>
        </p:txBody>
      </p:sp>
      <p:sp>
        <p:nvSpPr>
          <p:cNvPr id="136" name="Google Shape;136;p15"/>
          <p:cNvSpPr txBox="1"/>
          <p:nvPr/>
        </p:nvSpPr>
        <p:spPr>
          <a:xfrm>
            <a:off x="527100" y="1802875"/>
            <a:ext cx="4365600" cy="3996900"/>
          </a:xfrm>
          <a:prstGeom prst="rect">
            <a:avLst/>
          </a:prstGeom>
          <a:noFill/>
          <a:ln>
            <a:noFill/>
          </a:ln>
        </p:spPr>
        <p:txBody>
          <a:bodyPr anchorCtr="0" anchor="t" bIns="0" lIns="0" spcFirstLastPara="1" rIns="0" wrap="square" tIns="137150">
            <a:spAutoFit/>
          </a:bodyPr>
          <a:lstStyle/>
          <a:p>
            <a:pPr indent="0" lvl="0" marL="457200" rtl="0" algn="l">
              <a:spcBef>
                <a:spcPts val="800"/>
              </a:spcBef>
              <a:spcAft>
                <a:spcPts val="0"/>
              </a:spcAft>
              <a:buClr>
                <a:schemeClr val="dk1"/>
              </a:buClr>
              <a:buSzPts val="1100"/>
              <a:buFont typeface="Arial"/>
              <a:buNone/>
            </a:pPr>
            <a:r>
              <a:rPr b="1" lang="en-US" sz="2000">
                <a:latin typeface="Calibri"/>
                <a:ea typeface="Calibri"/>
                <a:cs typeface="Calibri"/>
                <a:sym typeface="Calibri"/>
              </a:rPr>
              <a:t>Module 1: Data Collection and Input Handling</a:t>
            </a:r>
            <a:endParaRPr b="1" sz="2000">
              <a:latin typeface="Calibri"/>
              <a:ea typeface="Calibri"/>
              <a:cs typeface="Calibri"/>
              <a:sym typeface="Calibri"/>
            </a:endParaRPr>
          </a:p>
          <a:p>
            <a:pPr indent="457200" lvl="0" marL="457200" rtl="0" algn="l">
              <a:spcBef>
                <a:spcPts val="800"/>
              </a:spcBef>
              <a:spcAft>
                <a:spcPts val="0"/>
              </a:spcAft>
              <a:buClr>
                <a:schemeClr val="dk1"/>
              </a:buClr>
              <a:buSzPts val="1100"/>
              <a:buFont typeface="Arial"/>
              <a:buNone/>
            </a:pPr>
            <a:r>
              <a:rPr lang="en-US" sz="2000">
                <a:latin typeface="Calibri"/>
                <a:ea typeface="Calibri"/>
                <a:cs typeface="Calibri"/>
                <a:sym typeface="Calibri"/>
              </a:rPr>
              <a:t>Captures user inputs such as book details, return dates, and user IDs.</a:t>
            </a:r>
            <a:endParaRPr sz="2000">
              <a:latin typeface="Calibri"/>
              <a:ea typeface="Calibri"/>
              <a:cs typeface="Calibri"/>
              <a:sym typeface="Calibri"/>
            </a:endParaRPr>
          </a:p>
          <a:p>
            <a:pPr indent="457200" lvl="0" marL="457200" rtl="0" algn="l">
              <a:spcBef>
                <a:spcPts val="800"/>
              </a:spcBef>
              <a:spcAft>
                <a:spcPts val="0"/>
              </a:spcAft>
              <a:buClr>
                <a:schemeClr val="dk1"/>
              </a:buClr>
              <a:buSzPts val="1100"/>
              <a:buFont typeface="Arial"/>
              <a:buNone/>
            </a:pPr>
            <a:r>
              <a:rPr lang="en-US" sz="2000">
                <a:latin typeface="Calibri"/>
                <a:ea typeface="Calibri"/>
                <a:cs typeface="Calibri"/>
                <a:sym typeface="Calibri"/>
              </a:rPr>
              <a:t>Validates input data for accuracy and completeness.</a:t>
            </a:r>
            <a:endParaRPr sz="2000">
              <a:latin typeface="Calibri"/>
              <a:ea typeface="Calibri"/>
              <a:cs typeface="Calibri"/>
              <a:sym typeface="Calibri"/>
            </a:endParaRPr>
          </a:p>
          <a:p>
            <a:pPr indent="457200" lvl="0" marL="457200" rtl="0" algn="l">
              <a:spcBef>
                <a:spcPts val="800"/>
              </a:spcBef>
              <a:spcAft>
                <a:spcPts val="0"/>
              </a:spcAft>
              <a:buClr>
                <a:schemeClr val="dk1"/>
              </a:buClr>
              <a:buSzPts val="1100"/>
              <a:buFont typeface="Arial"/>
              <a:buNone/>
            </a:pPr>
            <a:r>
              <a:rPr lang="en-US" sz="2000">
                <a:latin typeface="Calibri"/>
                <a:ea typeface="Calibri"/>
                <a:cs typeface="Calibri"/>
                <a:sym typeface="Calibri"/>
              </a:rPr>
              <a:t>Provides a foundation for penalty calculation by organizing collected data</a:t>
            </a:r>
            <a:endParaRPr sz="2000">
              <a:latin typeface="Calibri"/>
              <a:ea typeface="Calibri"/>
              <a:cs typeface="Calibri"/>
              <a:sym typeface="Calibri"/>
            </a:endParaRPr>
          </a:p>
          <a:p>
            <a:pPr indent="0" lvl="0" marL="457200" rtl="0" algn="l">
              <a:lnSpc>
                <a:spcPct val="100000"/>
              </a:lnSpc>
              <a:spcBef>
                <a:spcPts val="800"/>
              </a:spcBef>
              <a:spcAft>
                <a:spcPts val="0"/>
              </a:spcAft>
              <a:buNone/>
            </a:pPr>
            <a:r>
              <a:t/>
            </a:r>
            <a:endParaRPr sz="2400">
              <a:latin typeface="Calibri"/>
              <a:ea typeface="Calibri"/>
              <a:cs typeface="Calibri"/>
              <a:sym typeface="Calibri"/>
            </a:endParaRPr>
          </a:p>
        </p:txBody>
      </p:sp>
      <p:pic>
        <p:nvPicPr>
          <p:cNvPr id="137" name="Google Shape;137;p15"/>
          <p:cNvPicPr preferRelativeResize="0"/>
          <p:nvPr/>
        </p:nvPicPr>
        <p:blipFill>
          <a:blip r:embed="rId3">
            <a:alphaModFix/>
          </a:blip>
          <a:stretch>
            <a:fillRect/>
          </a:stretch>
        </p:blipFill>
        <p:spPr>
          <a:xfrm>
            <a:off x="5511825" y="982449"/>
            <a:ext cx="3253593" cy="544119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