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9"/>
  </p:notesMasterIdLst>
  <p:sldIdLst>
    <p:sldId id="256" r:id="rId2"/>
    <p:sldId id="290" r:id="rId3"/>
    <p:sldId id="301" r:id="rId4"/>
    <p:sldId id="299" r:id="rId5"/>
    <p:sldId id="300" r:id="rId6"/>
    <p:sldId id="352" r:id="rId7"/>
    <p:sldId id="287" r:id="rId8"/>
    <p:sldId id="297" r:id="rId9"/>
    <p:sldId id="379" r:id="rId10"/>
    <p:sldId id="309" r:id="rId11"/>
    <p:sldId id="310" r:id="rId12"/>
    <p:sldId id="311" r:id="rId13"/>
    <p:sldId id="380" r:id="rId14"/>
    <p:sldId id="381"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7" r:id="rId40"/>
    <p:sldId id="378" r:id="rId41"/>
    <p:sldId id="344" r:id="rId42"/>
    <p:sldId id="345" r:id="rId43"/>
    <p:sldId id="346" r:id="rId44"/>
    <p:sldId id="288" r:id="rId45"/>
    <p:sldId id="298" r:id="rId46"/>
    <p:sldId id="289" r:id="rId47"/>
    <p:sldId id="28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1F39F-D7E1-4A88-84B5-333A045C345F}" type="datetimeFigureOut">
              <a:rPr lang="en-US" smtClean="0"/>
              <a:t>7/20/2017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E328F-3A0A-4296-8E56-7249CEFBD8A0}" type="slidenum">
              <a:rPr lang="en-US" smtClean="0"/>
              <a:t>‹#›</a:t>
            </a:fld>
            <a:endParaRPr lang="en-US"/>
          </a:p>
        </p:txBody>
      </p:sp>
    </p:spTree>
    <p:extLst>
      <p:ext uri="{BB962C8B-B14F-4D97-AF65-F5344CB8AC3E}">
        <p14:creationId xmlns:p14="http://schemas.microsoft.com/office/powerpoint/2010/main" val="3546849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1</a:t>
            </a:fld>
            <a:endParaRPr lang="en-US"/>
          </a:p>
        </p:txBody>
      </p:sp>
    </p:spTree>
    <p:extLst>
      <p:ext uri="{BB962C8B-B14F-4D97-AF65-F5344CB8AC3E}">
        <p14:creationId xmlns:p14="http://schemas.microsoft.com/office/powerpoint/2010/main" val="4044124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10</a:t>
            </a:fld>
            <a:endParaRPr lang="en-US"/>
          </a:p>
        </p:txBody>
      </p:sp>
    </p:spTree>
    <p:extLst>
      <p:ext uri="{BB962C8B-B14F-4D97-AF65-F5344CB8AC3E}">
        <p14:creationId xmlns:p14="http://schemas.microsoft.com/office/powerpoint/2010/main" val="504903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11</a:t>
            </a:fld>
            <a:endParaRPr lang="en-US"/>
          </a:p>
        </p:txBody>
      </p:sp>
    </p:spTree>
    <p:extLst>
      <p:ext uri="{BB962C8B-B14F-4D97-AF65-F5344CB8AC3E}">
        <p14:creationId xmlns:p14="http://schemas.microsoft.com/office/powerpoint/2010/main" val="3207483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12</a:t>
            </a:fld>
            <a:endParaRPr lang="en-US"/>
          </a:p>
        </p:txBody>
      </p:sp>
    </p:spTree>
    <p:extLst>
      <p:ext uri="{BB962C8B-B14F-4D97-AF65-F5344CB8AC3E}">
        <p14:creationId xmlns:p14="http://schemas.microsoft.com/office/powerpoint/2010/main" val="1806418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13</a:t>
            </a:fld>
            <a:endParaRPr lang="en-US"/>
          </a:p>
        </p:txBody>
      </p:sp>
    </p:spTree>
    <p:extLst>
      <p:ext uri="{BB962C8B-B14F-4D97-AF65-F5344CB8AC3E}">
        <p14:creationId xmlns:p14="http://schemas.microsoft.com/office/powerpoint/2010/main" val="286868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14</a:t>
            </a:fld>
            <a:endParaRPr lang="en-US"/>
          </a:p>
        </p:txBody>
      </p:sp>
    </p:spTree>
    <p:extLst>
      <p:ext uri="{BB962C8B-B14F-4D97-AF65-F5344CB8AC3E}">
        <p14:creationId xmlns:p14="http://schemas.microsoft.com/office/powerpoint/2010/main" val="2990243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15</a:t>
            </a:fld>
            <a:endParaRPr lang="en-US"/>
          </a:p>
        </p:txBody>
      </p:sp>
    </p:spTree>
    <p:extLst>
      <p:ext uri="{BB962C8B-B14F-4D97-AF65-F5344CB8AC3E}">
        <p14:creationId xmlns:p14="http://schemas.microsoft.com/office/powerpoint/2010/main" val="1569466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16</a:t>
            </a:fld>
            <a:endParaRPr lang="en-US"/>
          </a:p>
        </p:txBody>
      </p:sp>
    </p:spTree>
    <p:extLst>
      <p:ext uri="{BB962C8B-B14F-4D97-AF65-F5344CB8AC3E}">
        <p14:creationId xmlns:p14="http://schemas.microsoft.com/office/powerpoint/2010/main" val="3471657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17</a:t>
            </a:fld>
            <a:endParaRPr lang="en-US"/>
          </a:p>
        </p:txBody>
      </p:sp>
    </p:spTree>
    <p:extLst>
      <p:ext uri="{BB962C8B-B14F-4D97-AF65-F5344CB8AC3E}">
        <p14:creationId xmlns:p14="http://schemas.microsoft.com/office/powerpoint/2010/main" val="3112188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18</a:t>
            </a:fld>
            <a:endParaRPr lang="en-US"/>
          </a:p>
        </p:txBody>
      </p:sp>
    </p:spTree>
    <p:extLst>
      <p:ext uri="{BB962C8B-B14F-4D97-AF65-F5344CB8AC3E}">
        <p14:creationId xmlns:p14="http://schemas.microsoft.com/office/powerpoint/2010/main" val="785491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19</a:t>
            </a:fld>
            <a:endParaRPr lang="en-US"/>
          </a:p>
        </p:txBody>
      </p:sp>
    </p:spTree>
    <p:extLst>
      <p:ext uri="{BB962C8B-B14F-4D97-AF65-F5344CB8AC3E}">
        <p14:creationId xmlns:p14="http://schemas.microsoft.com/office/powerpoint/2010/main" val="146998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2</a:t>
            </a:fld>
            <a:endParaRPr lang="en-US"/>
          </a:p>
        </p:txBody>
      </p:sp>
    </p:spTree>
    <p:extLst>
      <p:ext uri="{BB962C8B-B14F-4D97-AF65-F5344CB8AC3E}">
        <p14:creationId xmlns:p14="http://schemas.microsoft.com/office/powerpoint/2010/main" val="767497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20</a:t>
            </a:fld>
            <a:endParaRPr lang="en-US"/>
          </a:p>
        </p:txBody>
      </p:sp>
    </p:spTree>
    <p:extLst>
      <p:ext uri="{BB962C8B-B14F-4D97-AF65-F5344CB8AC3E}">
        <p14:creationId xmlns:p14="http://schemas.microsoft.com/office/powerpoint/2010/main" val="2885680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21</a:t>
            </a:fld>
            <a:endParaRPr lang="en-US"/>
          </a:p>
        </p:txBody>
      </p:sp>
    </p:spTree>
    <p:extLst>
      <p:ext uri="{BB962C8B-B14F-4D97-AF65-F5344CB8AC3E}">
        <p14:creationId xmlns:p14="http://schemas.microsoft.com/office/powerpoint/2010/main" val="3071599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22</a:t>
            </a:fld>
            <a:endParaRPr lang="en-US"/>
          </a:p>
        </p:txBody>
      </p:sp>
    </p:spTree>
    <p:extLst>
      <p:ext uri="{BB962C8B-B14F-4D97-AF65-F5344CB8AC3E}">
        <p14:creationId xmlns:p14="http://schemas.microsoft.com/office/powerpoint/2010/main" val="300312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23</a:t>
            </a:fld>
            <a:endParaRPr lang="en-US"/>
          </a:p>
        </p:txBody>
      </p:sp>
    </p:spTree>
    <p:extLst>
      <p:ext uri="{BB962C8B-B14F-4D97-AF65-F5344CB8AC3E}">
        <p14:creationId xmlns:p14="http://schemas.microsoft.com/office/powerpoint/2010/main" val="1864039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24</a:t>
            </a:fld>
            <a:endParaRPr lang="en-US"/>
          </a:p>
        </p:txBody>
      </p:sp>
    </p:spTree>
    <p:extLst>
      <p:ext uri="{BB962C8B-B14F-4D97-AF65-F5344CB8AC3E}">
        <p14:creationId xmlns:p14="http://schemas.microsoft.com/office/powerpoint/2010/main" val="1328848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25</a:t>
            </a:fld>
            <a:endParaRPr lang="en-US"/>
          </a:p>
        </p:txBody>
      </p:sp>
    </p:spTree>
    <p:extLst>
      <p:ext uri="{BB962C8B-B14F-4D97-AF65-F5344CB8AC3E}">
        <p14:creationId xmlns:p14="http://schemas.microsoft.com/office/powerpoint/2010/main" val="2280567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26</a:t>
            </a:fld>
            <a:endParaRPr lang="en-US"/>
          </a:p>
        </p:txBody>
      </p:sp>
    </p:spTree>
    <p:extLst>
      <p:ext uri="{BB962C8B-B14F-4D97-AF65-F5344CB8AC3E}">
        <p14:creationId xmlns:p14="http://schemas.microsoft.com/office/powerpoint/2010/main" val="1962366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27</a:t>
            </a:fld>
            <a:endParaRPr lang="en-US"/>
          </a:p>
        </p:txBody>
      </p:sp>
    </p:spTree>
    <p:extLst>
      <p:ext uri="{BB962C8B-B14F-4D97-AF65-F5344CB8AC3E}">
        <p14:creationId xmlns:p14="http://schemas.microsoft.com/office/powerpoint/2010/main" val="2672879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28</a:t>
            </a:fld>
            <a:endParaRPr lang="en-US"/>
          </a:p>
        </p:txBody>
      </p:sp>
    </p:spTree>
    <p:extLst>
      <p:ext uri="{BB962C8B-B14F-4D97-AF65-F5344CB8AC3E}">
        <p14:creationId xmlns:p14="http://schemas.microsoft.com/office/powerpoint/2010/main" val="2157516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29</a:t>
            </a:fld>
            <a:endParaRPr lang="en-US"/>
          </a:p>
        </p:txBody>
      </p:sp>
    </p:spTree>
    <p:extLst>
      <p:ext uri="{BB962C8B-B14F-4D97-AF65-F5344CB8AC3E}">
        <p14:creationId xmlns:p14="http://schemas.microsoft.com/office/powerpoint/2010/main" val="2847429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3</a:t>
            </a:fld>
            <a:endParaRPr lang="en-US"/>
          </a:p>
        </p:txBody>
      </p:sp>
    </p:spTree>
    <p:extLst>
      <p:ext uri="{BB962C8B-B14F-4D97-AF65-F5344CB8AC3E}">
        <p14:creationId xmlns:p14="http://schemas.microsoft.com/office/powerpoint/2010/main" val="10400764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30</a:t>
            </a:fld>
            <a:endParaRPr lang="en-US"/>
          </a:p>
        </p:txBody>
      </p:sp>
    </p:spTree>
    <p:extLst>
      <p:ext uri="{BB962C8B-B14F-4D97-AF65-F5344CB8AC3E}">
        <p14:creationId xmlns:p14="http://schemas.microsoft.com/office/powerpoint/2010/main" val="160279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31</a:t>
            </a:fld>
            <a:endParaRPr lang="en-US"/>
          </a:p>
        </p:txBody>
      </p:sp>
    </p:spTree>
    <p:extLst>
      <p:ext uri="{BB962C8B-B14F-4D97-AF65-F5344CB8AC3E}">
        <p14:creationId xmlns:p14="http://schemas.microsoft.com/office/powerpoint/2010/main" val="2495150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32</a:t>
            </a:fld>
            <a:endParaRPr lang="en-US"/>
          </a:p>
        </p:txBody>
      </p:sp>
    </p:spTree>
    <p:extLst>
      <p:ext uri="{BB962C8B-B14F-4D97-AF65-F5344CB8AC3E}">
        <p14:creationId xmlns:p14="http://schemas.microsoft.com/office/powerpoint/2010/main" val="3281377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33</a:t>
            </a:fld>
            <a:endParaRPr lang="en-US"/>
          </a:p>
        </p:txBody>
      </p:sp>
    </p:spTree>
    <p:extLst>
      <p:ext uri="{BB962C8B-B14F-4D97-AF65-F5344CB8AC3E}">
        <p14:creationId xmlns:p14="http://schemas.microsoft.com/office/powerpoint/2010/main" val="19415478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34</a:t>
            </a:fld>
            <a:endParaRPr lang="en-US"/>
          </a:p>
        </p:txBody>
      </p:sp>
    </p:spTree>
    <p:extLst>
      <p:ext uri="{BB962C8B-B14F-4D97-AF65-F5344CB8AC3E}">
        <p14:creationId xmlns:p14="http://schemas.microsoft.com/office/powerpoint/2010/main" val="27844260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35</a:t>
            </a:fld>
            <a:endParaRPr lang="en-US"/>
          </a:p>
        </p:txBody>
      </p:sp>
    </p:spTree>
    <p:extLst>
      <p:ext uri="{BB962C8B-B14F-4D97-AF65-F5344CB8AC3E}">
        <p14:creationId xmlns:p14="http://schemas.microsoft.com/office/powerpoint/2010/main" val="37756154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36</a:t>
            </a:fld>
            <a:endParaRPr lang="en-US"/>
          </a:p>
        </p:txBody>
      </p:sp>
    </p:spTree>
    <p:extLst>
      <p:ext uri="{BB962C8B-B14F-4D97-AF65-F5344CB8AC3E}">
        <p14:creationId xmlns:p14="http://schemas.microsoft.com/office/powerpoint/2010/main" val="22153449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37</a:t>
            </a:fld>
            <a:endParaRPr lang="en-US"/>
          </a:p>
        </p:txBody>
      </p:sp>
    </p:spTree>
    <p:extLst>
      <p:ext uri="{BB962C8B-B14F-4D97-AF65-F5344CB8AC3E}">
        <p14:creationId xmlns:p14="http://schemas.microsoft.com/office/powerpoint/2010/main" val="2413747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38</a:t>
            </a:fld>
            <a:endParaRPr lang="en-US"/>
          </a:p>
        </p:txBody>
      </p:sp>
    </p:spTree>
    <p:extLst>
      <p:ext uri="{BB962C8B-B14F-4D97-AF65-F5344CB8AC3E}">
        <p14:creationId xmlns:p14="http://schemas.microsoft.com/office/powerpoint/2010/main" val="1321451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39</a:t>
            </a:fld>
            <a:endParaRPr lang="en-US"/>
          </a:p>
        </p:txBody>
      </p:sp>
    </p:spTree>
    <p:extLst>
      <p:ext uri="{BB962C8B-B14F-4D97-AF65-F5344CB8AC3E}">
        <p14:creationId xmlns:p14="http://schemas.microsoft.com/office/powerpoint/2010/main" val="386115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4</a:t>
            </a:fld>
            <a:endParaRPr lang="en-US"/>
          </a:p>
        </p:txBody>
      </p:sp>
    </p:spTree>
    <p:extLst>
      <p:ext uri="{BB962C8B-B14F-4D97-AF65-F5344CB8AC3E}">
        <p14:creationId xmlns:p14="http://schemas.microsoft.com/office/powerpoint/2010/main" val="9987251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40</a:t>
            </a:fld>
            <a:endParaRPr lang="en-US"/>
          </a:p>
        </p:txBody>
      </p:sp>
    </p:spTree>
    <p:extLst>
      <p:ext uri="{BB962C8B-B14F-4D97-AF65-F5344CB8AC3E}">
        <p14:creationId xmlns:p14="http://schemas.microsoft.com/office/powerpoint/2010/main" val="26104718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41</a:t>
            </a:fld>
            <a:endParaRPr lang="en-US"/>
          </a:p>
        </p:txBody>
      </p:sp>
    </p:spTree>
    <p:extLst>
      <p:ext uri="{BB962C8B-B14F-4D97-AF65-F5344CB8AC3E}">
        <p14:creationId xmlns:p14="http://schemas.microsoft.com/office/powerpoint/2010/main" val="36351907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42</a:t>
            </a:fld>
            <a:endParaRPr lang="en-US"/>
          </a:p>
        </p:txBody>
      </p:sp>
    </p:spTree>
    <p:extLst>
      <p:ext uri="{BB962C8B-B14F-4D97-AF65-F5344CB8AC3E}">
        <p14:creationId xmlns:p14="http://schemas.microsoft.com/office/powerpoint/2010/main" val="30402928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43</a:t>
            </a:fld>
            <a:endParaRPr lang="en-US"/>
          </a:p>
        </p:txBody>
      </p:sp>
    </p:spTree>
    <p:extLst>
      <p:ext uri="{BB962C8B-B14F-4D97-AF65-F5344CB8AC3E}">
        <p14:creationId xmlns:p14="http://schemas.microsoft.com/office/powerpoint/2010/main" val="37659222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C43140-CABA-4E66-A57C-FC34AD1D7429}" type="slidenum">
              <a:rPr lang="en-US"/>
              <a:t>44</a:t>
            </a:fld>
            <a:endParaRPr lang="en-US"/>
          </a:p>
        </p:txBody>
      </p:sp>
    </p:spTree>
    <p:extLst>
      <p:ext uri="{BB962C8B-B14F-4D97-AF65-F5344CB8AC3E}">
        <p14:creationId xmlns:p14="http://schemas.microsoft.com/office/powerpoint/2010/main" val="20988311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46</a:t>
            </a:fld>
            <a:endParaRPr lang="en-US"/>
          </a:p>
        </p:txBody>
      </p:sp>
    </p:spTree>
    <p:extLst>
      <p:ext uri="{BB962C8B-B14F-4D97-AF65-F5344CB8AC3E}">
        <p14:creationId xmlns:p14="http://schemas.microsoft.com/office/powerpoint/2010/main" val="41551389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47</a:t>
            </a:fld>
            <a:endParaRPr lang="en-US"/>
          </a:p>
        </p:txBody>
      </p:sp>
    </p:spTree>
    <p:extLst>
      <p:ext uri="{BB962C8B-B14F-4D97-AF65-F5344CB8AC3E}">
        <p14:creationId xmlns:p14="http://schemas.microsoft.com/office/powerpoint/2010/main" val="1495488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5</a:t>
            </a:fld>
            <a:endParaRPr lang="en-US"/>
          </a:p>
        </p:txBody>
      </p:sp>
    </p:spTree>
    <p:extLst>
      <p:ext uri="{BB962C8B-B14F-4D97-AF65-F5344CB8AC3E}">
        <p14:creationId xmlns:p14="http://schemas.microsoft.com/office/powerpoint/2010/main" val="3054377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6</a:t>
            </a:fld>
            <a:endParaRPr lang="en-US"/>
          </a:p>
        </p:txBody>
      </p:sp>
    </p:spTree>
    <p:extLst>
      <p:ext uri="{BB962C8B-B14F-4D97-AF65-F5344CB8AC3E}">
        <p14:creationId xmlns:p14="http://schemas.microsoft.com/office/powerpoint/2010/main" val="3052569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C43140-CABA-4E66-A57C-FC34AD1D7429}" type="slidenum">
              <a:rPr lang="en-US"/>
              <a:t>7</a:t>
            </a:fld>
            <a:endParaRPr lang="en-US"/>
          </a:p>
        </p:txBody>
      </p:sp>
    </p:spTree>
    <p:extLst>
      <p:ext uri="{BB962C8B-B14F-4D97-AF65-F5344CB8AC3E}">
        <p14:creationId xmlns:p14="http://schemas.microsoft.com/office/powerpoint/2010/main" val="201235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8</a:t>
            </a:fld>
            <a:endParaRPr lang="en-US"/>
          </a:p>
        </p:txBody>
      </p:sp>
    </p:spTree>
    <p:extLst>
      <p:ext uri="{BB962C8B-B14F-4D97-AF65-F5344CB8AC3E}">
        <p14:creationId xmlns:p14="http://schemas.microsoft.com/office/powerpoint/2010/main" val="2340776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1E328F-3A0A-4296-8E56-7249CEFBD8A0}" type="slidenum">
              <a:rPr lang="en-US" smtClean="0"/>
              <a:t>9</a:t>
            </a:fld>
            <a:endParaRPr lang="en-US"/>
          </a:p>
        </p:txBody>
      </p:sp>
    </p:spTree>
    <p:extLst>
      <p:ext uri="{BB962C8B-B14F-4D97-AF65-F5344CB8AC3E}">
        <p14:creationId xmlns:p14="http://schemas.microsoft.com/office/powerpoint/2010/main" val="3358219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256865"/>
            <a:ext cx="4572000" cy="574899"/>
          </a:xfrm>
          <a:prstGeom prst="rect">
            <a:avLst/>
          </a:prstGeom>
        </p:spPr>
      </p:pic>
    </p:spTree>
    <p:extLst>
      <p:ext uri="{BB962C8B-B14F-4D97-AF65-F5344CB8AC3E}">
        <p14:creationId xmlns:p14="http://schemas.microsoft.com/office/powerpoint/2010/main" val="14817577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p:nvSpPr>
        <p:spPr>
          <a:xfrm>
            <a:off x="5682344" y="6504997"/>
            <a:ext cx="3265714" cy="300082"/>
          </a:xfrm>
          <a:prstGeom prst="rect">
            <a:avLst/>
          </a:prstGeom>
          <a:noFill/>
        </p:spPr>
        <p:txBody>
          <a:bodyPr wrap="square" rtlCol="0">
            <a:spAutoFit/>
          </a:bodyPr>
          <a:lstStyle/>
          <a:p>
            <a:r>
              <a:rPr lang="en-US" sz="1350" dirty="0" smtClean="0">
                <a:solidFill>
                  <a:schemeClr val="bg1">
                    <a:lumMod val="95000"/>
                  </a:schemeClr>
                </a:solidFill>
              </a:rPr>
              <a:t>University</a:t>
            </a:r>
            <a:r>
              <a:rPr lang="en-US" sz="1350" baseline="0" dirty="0" smtClean="0">
                <a:solidFill>
                  <a:schemeClr val="bg1">
                    <a:lumMod val="95000"/>
                  </a:schemeClr>
                </a:solidFill>
              </a:rPr>
              <a:t> of HOUSTON | CACDS</a:t>
            </a:r>
            <a:endParaRPr lang="en-US" sz="1350" dirty="0">
              <a:solidFill>
                <a:schemeClr val="bg1">
                  <a:lumMod val="95000"/>
                </a:schemeClr>
              </a:solidFill>
            </a:endParaRPr>
          </a:p>
        </p:txBody>
      </p:sp>
    </p:spTree>
    <p:extLst>
      <p:ext uri="{BB962C8B-B14F-4D97-AF65-F5344CB8AC3E}">
        <p14:creationId xmlns:p14="http://schemas.microsoft.com/office/powerpoint/2010/main" val="12836834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20D2B21-F03F-C943-BB00-B4B0D8BB230D}" type="datetimeFigureOut">
              <a:rPr lang="en-US" smtClean="0"/>
              <a:pPr/>
              <a:t>7/20/2017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00CC60B-340B-324F-A2F6-DCBE7FF04BF1}" type="slidenum">
              <a:rPr lang="en-US" smtClean="0"/>
              <a:pPr/>
              <a:t>‹#›</a:t>
            </a:fld>
            <a:endParaRPr lang="en-US"/>
          </a:p>
        </p:txBody>
      </p:sp>
    </p:spTree>
    <p:extLst>
      <p:ext uri="{BB962C8B-B14F-4D97-AF65-F5344CB8AC3E}">
        <p14:creationId xmlns:p14="http://schemas.microsoft.com/office/powerpoint/2010/main" val="31372923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0000"/>
        </a:solidFill>
        <a:effectLst/>
      </p:bgPr>
    </p:bg>
    <p:spTree>
      <p:nvGrpSpPr>
        <p:cNvPr id="1" name=""/>
        <p:cNvGrpSpPr/>
        <p:nvPr/>
      </p:nvGrpSpPr>
      <p:grpSpPr>
        <a:xfrm>
          <a:off x="0" y="0"/>
          <a:ext cx="0" cy="0"/>
          <a:chOff x="0" y="0"/>
          <a:chExt cx="0" cy="0"/>
        </a:xfrm>
      </p:grpSpPr>
      <p:sp>
        <p:nvSpPr>
          <p:cNvPr id="9" name="Round Diagonal Corner Rectangle 5"/>
          <p:cNvSpPr/>
          <p:nvPr/>
        </p:nvSpPr>
        <p:spPr>
          <a:xfrm>
            <a:off x="171451" y="-4704"/>
            <a:ext cx="8972549" cy="6536133"/>
          </a:xfrm>
          <a:prstGeom prst="rect">
            <a:avLst/>
          </a:prstGeom>
          <a:solidFill>
            <a:schemeClr val="bg1"/>
          </a:solidFill>
          <a:ln>
            <a:noFill/>
          </a:ln>
          <a:effectLst>
            <a:outerShdw blurRad="40005" dist="22987" dir="5400000" algn="tl" rotWithShape="0">
              <a:srgbClr val="000000">
                <a:alpha val="35000"/>
              </a:srgbClr>
            </a:outerShdw>
          </a:effectLst>
        </p:spPr>
        <p:style>
          <a:lnRef idx="1">
            <a:schemeClr val="dk1"/>
          </a:lnRef>
          <a:fillRef idx="3">
            <a:schemeClr val="dk1"/>
          </a:fillRef>
          <a:effectRef idx="2">
            <a:schemeClr val="dk1"/>
          </a:effectRef>
          <a:fontRef idx="minor">
            <a:schemeClr val="lt1"/>
          </a:fontRef>
        </p:style>
        <p:txBody>
          <a:bodyPr/>
          <a:lstStyle/>
          <a:p>
            <a:endParaRPr lang="en-US" sz="1350"/>
          </a:p>
        </p:txBody>
      </p:sp>
    </p:spTree>
    <p:extLst>
      <p:ext uri="{BB962C8B-B14F-4D97-AF65-F5344CB8AC3E}">
        <p14:creationId xmlns:p14="http://schemas.microsoft.com/office/powerpoint/2010/main" val="15303090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eb.mit.edu/gnu/doc/html/gdb_1.html" TargetMode="External"/><Relationship Id="rId7" Type="http://schemas.openxmlformats.org/officeDocument/2006/relationships/hyperlink" Target="https://doc.itc.rwth-aachen.de/display/CCP/Tools+for+Debugging,+Correctness+Checking+and+Optimization"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heather.cs.ucdavis.edu/~matloff/Debug/Debug.pdf" TargetMode="External"/><Relationship Id="rId5" Type="http://schemas.openxmlformats.org/officeDocument/2006/relationships/hyperlink" Target="http://www.unknownroad.com/rtfm/gdbtut/gdbtoc.html" TargetMode="External"/><Relationship Id="rId4" Type="http://schemas.openxmlformats.org/officeDocument/2006/relationships/hyperlink" Target="http://sourceware.org/gdb/current/onlinedocs/gdb/"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mailto:aramritkar@uh.edu"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r>
              <a:rPr lang="en-US" dirty="0" smtClean="0"/>
              <a:t>Debugging</a:t>
            </a:r>
            <a:endParaRPr lang="en-US" dirty="0"/>
          </a:p>
        </p:txBody>
      </p:sp>
      <p:sp>
        <p:nvSpPr>
          <p:cNvPr id="3" name="Subtitle 2"/>
          <p:cNvSpPr>
            <a:spLocks noGrp="1"/>
          </p:cNvSpPr>
          <p:nvPr>
            <p:ph type="subTitle" idx="1"/>
          </p:nvPr>
        </p:nvSpPr>
        <p:spPr/>
        <p:txBody>
          <a:bodyPr/>
          <a:lstStyle/>
          <a:p>
            <a:r>
              <a:rPr lang="en-US" dirty="0" smtClean="0"/>
              <a:t>Amit Amritkar</a:t>
            </a:r>
          </a:p>
        </p:txBody>
      </p:sp>
    </p:spTree>
    <p:extLst>
      <p:ext uri="{BB962C8B-B14F-4D97-AF65-F5344CB8AC3E}">
        <p14:creationId xmlns:p14="http://schemas.microsoft.com/office/powerpoint/2010/main" val="1034376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a:t>
            </a:r>
            <a:endParaRPr lang="en-US" dirty="0"/>
          </a:p>
        </p:txBody>
      </p:sp>
      <p:sp>
        <p:nvSpPr>
          <p:cNvPr id="3" name="Content Placeholder 2"/>
          <p:cNvSpPr>
            <a:spLocks noGrp="1"/>
          </p:cNvSpPr>
          <p:nvPr>
            <p:ph idx="1"/>
          </p:nvPr>
        </p:nvSpPr>
        <p:spPr/>
        <p:txBody>
          <a:bodyPr/>
          <a:lstStyle/>
          <a:p>
            <a:r>
              <a:rPr lang="en-US" dirty="0" smtClean="0"/>
              <a:t>Let’s try a Fortran program that fills an array</a:t>
            </a:r>
          </a:p>
          <a:p>
            <a:endParaRPr lang="en-US" dirty="0" smtClean="0"/>
          </a:p>
          <a:p>
            <a:endParaRPr lang="en-US" dirty="0" smtClean="0"/>
          </a:p>
          <a:p>
            <a:endParaRPr lang="en-US" dirty="0" smtClean="0"/>
          </a:p>
          <a:p>
            <a:endParaRPr lang="en-US" dirty="0" smtClean="0"/>
          </a:p>
          <a:p>
            <a:endParaRPr lang="en-US" dirty="0" smtClean="0"/>
          </a:p>
          <a:p>
            <a:r>
              <a:rPr lang="en-US" dirty="0" smtClean="0"/>
              <a:t>Compile</a:t>
            </a:r>
          </a:p>
          <a:p>
            <a:pPr lvl="1"/>
            <a:r>
              <a:rPr lang="da-DK" dirty="0"/>
              <a:t> gfortran -o g2 -g g2.f90</a:t>
            </a:r>
            <a:endParaRPr lang="en-US" dirty="0" smtClean="0"/>
          </a:p>
          <a:p>
            <a:endParaRPr lang="en-US" dirty="0"/>
          </a:p>
          <a:p>
            <a:r>
              <a:rPr lang="en-US" dirty="0" smtClean="0"/>
              <a:t>When I run this, I get a “Bus error”</a:t>
            </a:r>
            <a:endParaRPr lang="en-US" dirty="0"/>
          </a:p>
        </p:txBody>
      </p:sp>
      <p:sp>
        <p:nvSpPr>
          <p:cNvPr id="5" name="TextBox 4"/>
          <p:cNvSpPr txBox="1"/>
          <p:nvPr/>
        </p:nvSpPr>
        <p:spPr>
          <a:xfrm>
            <a:off x="3487305" y="2268961"/>
            <a:ext cx="1477538" cy="1938992"/>
          </a:xfrm>
          <a:prstGeom prst="rect">
            <a:avLst/>
          </a:prstGeom>
          <a:noFill/>
        </p:spPr>
        <p:txBody>
          <a:bodyPr wrap="none" rtlCol="0">
            <a:spAutoFit/>
          </a:bodyPr>
          <a:lstStyle/>
          <a:p>
            <a:r>
              <a:rPr lang="en-US" sz="1200" dirty="0" smtClean="0">
                <a:latin typeface="Courier"/>
                <a:cs typeface="Courier"/>
              </a:rPr>
              <a:t>program g2</a:t>
            </a:r>
          </a:p>
          <a:p>
            <a:r>
              <a:rPr lang="en-US" sz="1200" dirty="0" smtClean="0">
                <a:latin typeface="Courier"/>
                <a:cs typeface="Courier"/>
              </a:rPr>
              <a:t>  real A(10)</a:t>
            </a:r>
          </a:p>
          <a:p>
            <a:r>
              <a:rPr lang="en-US" sz="1200" dirty="0" smtClean="0">
                <a:latin typeface="Courier"/>
                <a:cs typeface="Courier"/>
              </a:rPr>
              <a:t>  integer </a:t>
            </a:r>
            <a:r>
              <a:rPr lang="en-US" sz="1200" dirty="0" err="1" smtClean="0">
                <a:latin typeface="Courier"/>
                <a:cs typeface="Courier"/>
              </a:rPr>
              <a:t>i</a:t>
            </a:r>
            <a:endParaRPr lang="en-US" sz="1200" dirty="0" smtClean="0">
              <a:latin typeface="Courier"/>
              <a:cs typeface="Courier"/>
            </a:endParaRPr>
          </a:p>
          <a:p>
            <a:endParaRPr lang="en-US" sz="1200" dirty="0" smtClean="0">
              <a:latin typeface="Courier"/>
              <a:cs typeface="Courier"/>
            </a:endParaRPr>
          </a:p>
          <a:p>
            <a:r>
              <a:rPr lang="en-US" sz="1200" dirty="0" smtClean="0">
                <a:latin typeface="Courier"/>
                <a:cs typeface="Courier"/>
              </a:rPr>
              <a:t>  do </a:t>
            </a:r>
            <a:r>
              <a:rPr lang="en-US" sz="1200" dirty="0" err="1" smtClean="0">
                <a:latin typeface="Courier"/>
                <a:cs typeface="Courier"/>
              </a:rPr>
              <a:t>i</a:t>
            </a:r>
            <a:r>
              <a:rPr lang="en-US" sz="1200" dirty="0" smtClean="0">
                <a:latin typeface="Courier"/>
                <a:cs typeface="Courier"/>
              </a:rPr>
              <a:t> = 1,100</a:t>
            </a:r>
          </a:p>
          <a:p>
            <a:r>
              <a:rPr lang="en-US" sz="1200" dirty="0" smtClean="0">
                <a:latin typeface="Courier"/>
                <a:cs typeface="Courier"/>
              </a:rPr>
              <a:t>    </a:t>
            </a:r>
            <a:r>
              <a:rPr lang="en-US" sz="1200" dirty="0" err="1" smtClean="0">
                <a:latin typeface="Courier"/>
                <a:cs typeface="Courier"/>
              </a:rPr>
              <a:t>A(i</a:t>
            </a:r>
            <a:r>
              <a:rPr lang="en-US" sz="1200" dirty="0" smtClean="0">
                <a:latin typeface="Courier"/>
                <a:cs typeface="Courier"/>
              </a:rPr>
              <a:t>) = 1.0</a:t>
            </a:r>
          </a:p>
          <a:p>
            <a:r>
              <a:rPr lang="en-US" sz="1200" dirty="0" smtClean="0">
                <a:latin typeface="Courier"/>
                <a:cs typeface="Courier"/>
              </a:rPr>
              <a:t>  end do</a:t>
            </a:r>
          </a:p>
          <a:p>
            <a:endParaRPr lang="en-US" sz="1200" dirty="0" smtClean="0">
              <a:latin typeface="Courier"/>
              <a:cs typeface="Courier"/>
            </a:endParaRPr>
          </a:p>
          <a:p>
            <a:r>
              <a:rPr lang="en-US" sz="1200" dirty="0" smtClean="0">
                <a:latin typeface="Courier"/>
                <a:cs typeface="Courier"/>
              </a:rPr>
              <a:t>end program</a:t>
            </a:r>
          </a:p>
          <a:p>
            <a:endParaRPr lang="en-US" sz="1200" dirty="0">
              <a:latin typeface="Courier"/>
              <a:cs typeface="Courier"/>
            </a:endParaRPr>
          </a:p>
        </p:txBody>
      </p:sp>
    </p:spTree>
    <p:extLst>
      <p:ext uri="{BB962C8B-B14F-4D97-AF65-F5344CB8AC3E}">
        <p14:creationId xmlns:p14="http://schemas.microsoft.com/office/powerpoint/2010/main" val="1194591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Gdb</a:t>
            </a:r>
            <a:r>
              <a:rPr lang="en-US" dirty="0" smtClean="0"/>
              <a:t> session</a:t>
            </a:r>
            <a:endParaRPr lang="en-US" dirty="0"/>
          </a:p>
        </p:txBody>
      </p:sp>
      <p:sp>
        <p:nvSpPr>
          <p:cNvPr id="7" name="TextBox 6"/>
          <p:cNvSpPr txBox="1"/>
          <p:nvPr/>
        </p:nvSpPr>
        <p:spPr>
          <a:xfrm>
            <a:off x="1362985" y="1600200"/>
            <a:ext cx="4926349" cy="4154984"/>
          </a:xfrm>
          <a:prstGeom prst="rect">
            <a:avLst/>
          </a:prstGeom>
          <a:noFill/>
        </p:spPr>
        <p:txBody>
          <a:bodyPr wrap="none" rtlCol="0">
            <a:spAutoFit/>
          </a:bodyPr>
          <a:lstStyle/>
          <a:p>
            <a:r>
              <a:rPr lang="en-US" sz="1200" dirty="0" smtClean="0">
                <a:latin typeface="Courier"/>
                <a:cs typeface="Courier"/>
              </a:rPr>
              <a:t>amritkar@cacds200(~) </a:t>
            </a:r>
            <a:r>
              <a:rPr lang="en-US" sz="1200" dirty="0" err="1" smtClean="0">
                <a:latin typeface="Courier"/>
                <a:cs typeface="Courier"/>
              </a:rPr>
              <a:t>gdb</a:t>
            </a:r>
            <a:r>
              <a:rPr lang="en-US" sz="1200" dirty="0" smtClean="0">
                <a:latin typeface="Courier"/>
                <a:cs typeface="Courier"/>
              </a:rPr>
              <a:t> ./g2</a:t>
            </a:r>
          </a:p>
          <a:p>
            <a:r>
              <a:rPr lang="en-US" sz="1200" dirty="0">
                <a:latin typeface="Courier"/>
                <a:cs typeface="Courier"/>
              </a:rPr>
              <a:t>GNU </a:t>
            </a:r>
            <a:r>
              <a:rPr lang="en-US" sz="1200" dirty="0" err="1">
                <a:latin typeface="Courier"/>
                <a:cs typeface="Courier"/>
              </a:rPr>
              <a:t>gdb</a:t>
            </a:r>
            <a:r>
              <a:rPr lang="en-US" sz="1200" dirty="0">
                <a:latin typeface="Courier"/>
                <a:cs typeface="Courier"/>
              </a:rPr>
              <a:t> (GDB) Red Hat Enterprise Linux (7.2-83.el6)</a:t>
            </a:r>
          </a:p>
          <a:p>
            <a:r>
              <a:rPr lang="en-US" sz="1200" dirty="0" smtClean="0">
                <a:latin typeface="Courier"/>
                <a:cs typeface="Courier"/>
              </a:rPr>
              <a:t>…</a:t>
            </a:r>
          </a:p>
          <a:p>
            <a:r>
              <a:rPr lang="en-US" sz="1200" dirty="0" smtClean="0">
                <a:latin typeface="Courier"/>
                <a:cs typeface="Courier"/>
              </a:rPr>
              <a:t>Reading symbols from /home/amritkar/</a:t>
            </a:r>
            <a:r>
              <a:rPr lang="en-US" sz="1200" dirty="0" err="1" smtClean="0">
                <a:latin typeface="Courier"/>
                <a:cs typeface="Courier"/>
              </a:rPr>
              <a:t>dbg</a:t>
            </a:r>
            <a:r>
              <a:rPr lang="en-US" sz="1200" dirty="0" smtClean="0">
                <a:latin typeface="Courier"/>
                <a:cs typeface="Courier"/>
              </a:rPr>
              <a:t>/g2...done.</a:t>
            </a:r>
          </a:p>
          <a:p>
            <a:r>
              <a:rPr lang="en-US" sz="1200" dirty="0" smtClean="0">
                <a:latin typeface="Courier"/>
                <a:cs typeface="Courier"/>
              </a:rPr>
              <a:t>(</a:t>
            </a:r>
            <a:r>
              <a:rPr lang="en-US" sz="1200" dirty="0" err="1" smtClean="0">
                <a:latin typeface="Courier"/>
                <a:cs typeface="Courier"/>
              </a:rPr>
              <a:t>gdb</a:t>
            </a:r>
            <a:r>
              <a:rPr lang="en-US" sz="1200" dirty="0" smtClean="0">
                <a:latin typeface="Courier"/>
                <a:cs typeface="Courier"/>
              </a:rPr>
              <a:t>) </a:t>
            </a:r>
            <a:r>
              <a:rPr lang="en-US" sz="1200" dirty="0" err="1" smtClean="0">
                <a:latin typeface="Courier"/>
                <a:cs typeface="Courier"/>
              </a:rPr>
              <a:t>r</a:t>
            </a:r>
            <a:endParaRPr lang="en-US" sz="1200" dirty="0" smtClean="0">
              <a:latin typeface="Courier"/>
              <a:cs typeface="Courier"/>
            </a:endParaRPr>
          </a:p>
          <a:p>
            <a:r>
              <a:rPr lang="en-US" sz="1200" dirty="0" smtClean="0">
                <a:latin typeface="Courier"/>
                <a:cs typeface="Courier"/>
              </a:rPr>
              <a:t>Starting program: </a:t>
            </a:r>
            <a:r>
              <a:rPr lang="en-US" sz="1200" dirty="0">
                <a:latin typeface="Courier"/>
                <a:cs typeface="Courier"/>
              </a:rPr>
              <a:t>/</a:t>
            </a:r>
            <a:r>
              <a:rPr lang="en-US" sz="1200" dirty="0" smtClean="0">
                <a:latin typeface="Courier"/>
                <a:cs typeface="Courier"/>
              </a:rPr>
              <a:t>home/amritkar/</a:t>
            </a:r>
            <a:r>
              <a:rPr lang="en-US" sz="1200" dirty="0" err="1" smtClean="0">
                <a:latin typeface="Courier"/>
                <a:cs typeface="Courier"/>
              </a:rPr>
              <a:t>dbg</a:t>
            </a:r>
            <a:r>
              <a:rPr lang="en-US" sz="1200" dirty="0" smtClean="0">
                <a:latin typeface="Courier"/>
                <a:cs typeface="Courier"/>
              </a:rPr>
              <a:t>/g2 </a:t>
            </a:r>
          </a:p>
          <a:p>
            <a:endParaRPr lang="en-US" sz="1200" dirty="0" smtClean="0">
              <a:latin typeface="Courier"/>
              <a:cs typeface="Courier"/>
            </a:endParaRPr>
          </a:p>
          <a:p>
            <a:r>
              <a:rPr lang="en-US" sz="1200" dirty="0" smtClean="0">
                <a:latin typeface="Courier"/>
                <a:cs typeface="Courier"/>
              </a:rPr>
              <a:t>Program received signal SIGBUS, Bus error.</a:t>
            </a:r>
          </a:p>
          <a:p>
            <a:r>
              <a:rPr lang="en-US" sz="1200" dirty="0" smtClean="0">
                <a:latin typeface="Courier"/>
                <a:cs typeface="Courier"/>
              </a:rPr>
              <a:t>0x000000000040063f in MAIN__ () at g2.f90:6</a:t>
            </a:r>
          </a:p>
          <a:p>
            <a:r>
              <a:rPr lang="en-US" sz="1200" dirty="0" smtClean="0">
                <a:latin typeface="Courier"/>
                <a:cs typeface="Courier"/>
              </a:rPr>
              <a:t>6	    </a:t>
            </a:r>
            <a:r>
              <a:rPr lang="en-US" sz="1200" dirty="0" err="1" smtClean="0">
                <a:latin typeface="Courier"/>
                <a:cs typeface="Courier"/>
              </a:rPr>
              <a:t>A(i</a:t>
            </a:r>
            <a:r>
              <a:rPr lang="en-US" sz="1200" dirty="0" smtClean="0">
                <a:latin typeface="Courier"/>
                <a:cs typeface="Courier"/>
              </a:rPr>
              <a:t>) = 1.0</a:t>
            </a:r>
          </a:p>
          <a:p>
            <a:r>
              <a:rPr lang="en-US" sz="1200" dirty="0" smtClean="0">
                <a:latin typeface="Courier"/>
                <a:cs typeface="Courier"/>
              </a:rPr>
              <a:t>(</a:t>
            </a:r>
            <a:r>
              <a:rPr lang="en-US" sz="1200" dirty="0" err="1" smtClean="0">
                <a:latin typeface="Courier"/>
                <a:cs typeface="Courier"/>
              </a:rPr>
              <a:t>gdb</a:t>
            </a:r>
            <a:r>
              <a:rPr lang="en-US" sz="1200" dirty="0" smtClean="0">
                <a:latin typeface="Courier"/>
                <a:cs typeface="Courier"/>
              </a:rPr>
              <a:t>) </a:t>
            </a:r>
            <a:r>
              <a:rPr lang="en-US" sz="1200" dirty="0" err="1" smtClean="0">
                <a:latin typeface="Courier"/>
                <a:cs typeface="Courier"/>
              </a:rPr>
              <a:t>backtrace</a:t>
            </a:r>
            <a:r>
              <a:rPr lang="en-US" sz="1200" dirty="0" smtClean="0">
                <a:latin typeface="Courier"/>
                <a:cs typeface="Courier"/>
              </a:rPr>
              <a:t> </a:t>
            </a:r>
          </a:p>
          <a:p>
            <a:r>
              <a:rPr lang="en-US" sz="1200" dirty="0" smtClean="0">
                <a:latin typeface="Courier"/>
                <a:cs typeface="Courier"/>
              </a:rPr>
              <a:t>#0  0x000000000040063f in MAIN__ () at g2.f90:6</a:t>
            </a:r>
          </a:p>
          <a:p>
            <a:r>
              <a:rPr lang="en-US" sz="1200" dirty="0" smtClean="0">
                <a:latin typeface="Courier"/>
                <a:cs typeface="Courier"/>
              </a:rPr>
              <a:t>#1  0x000000000040066e in main ()</a:t>
            </a:r>
          </a:p>
          <a:p>
            <a:r>
              <a:rPr lang="en-US" sz="1200" dirty="0" smtClean="0">
                <a:latin typeface="Courier"/>
                <a:cs typeface="Courier"/>
              </a:rPr>
              <a:t>(</a:t>
            </a:r>
            <a:r>
              <a:rPr lang="en-US" sz="1200" dirty="0" err="1" smtClean="0">
                <a:latin typeface="Courier"/>
                <a:cs typeface="Courier"/>
              </a:rPr>
              <a:t>gdb</a:t>
            </a:r>
            <a:r>
              <a:rPr lang="en-US" sz="1200" dirty="0" smtClean="0">
                <a:latin typeface="Courier"/>
                <a:cs typeface="Courier"/>
              </a:rPr>
              <a:t>) </a:t>
            </a:r>
            <a:r>
              <a:rPr lang="en-US" sz="1200" dirty="0" err="1" smtClean="0">
                <a:latin typeface="Courier"/>
                <a:cs typeface="Courier"/>
              </a:rPr>
              <a:t>whatis</a:t>
            </a:r>
            <a:r>
              <a:rPr lang="en-US" sz="1200" dirty="0" smtClean="0">
                <a:latin typeface="Courier"/>
                <a:cs typeface="Courier"/>
              </a:rPr>
              <a:t> A</a:t>
            </a:r>
          </a:p>
          <a:p>
            <a:r>
              <a:rPr lang="en-US" sz="1200" dirty="0" smtClean="0">
                <a:latin typeface="Courier"/>
                <a:cs typeface="Courier"/>
              </a:rPr>
              <a:t>type = real4 (10)</a:t>
            </a:r>
          </a:p>
          <a:p>
            <a:r>
              <a:rPr lang="en-US" sz="1200" dirty="0" smtClean="0">
                <a:latin typeface="Courier"/>
                <a:cs typeface="Courier"/>
              </a:rPr>
              <a:t>(</a:t>
            </a:r>
            <a:r>
              <a:rPr lang="en-US" sz="1200" dirty="0" err="1" smtClean="0">
                <a:latin typeface="Courier"/>
                <a:cs typeface="Courier"/>
              </a:rPr>
              <a:t>gdb</a:t>
            </a:r>
            <a:r>
              <a:rPr lang="en-US" sz="1200" dirty="0" smtClean="0">
                <a:latin typeface="Courier"/>
                <a:cs typeface="Courier"/>
              </a:rPr>
              <a:t>) </a:t>
            </a:r>
            <a:r>
              <a:rPr lang="en-US" sz="1200" dirty="0" err="1" smtClean="0">
                <a:latin typeface="Courier"/>
                <a:cs typeface="Courier"/>
              </a:rPr>
              <a:t>p</a:t>
            </a:r>
            <a:r>
              <a:rPr lang="en-US" sz="1200" dirty="0" smtClean="0">
                <a:latin typeface="Courier"/>
                <a:cs typeface="Courier"/>
              </a:rPr>
              <a:t> A</a:t>
            </a:r>
          </a:p>
          <a:p>
            <a:r>
              <a:rPr lang="en-US" sz="1200" dirty="0" smtClean="0">
                <a:latin typeface="Courier"/>
                <a:cs typeface="Courier"/>
              </a:rPr>
              <a:t>$1 = (1, 1, 1, 1, 1, 1, 1, 1, 1, 1)</a:t>
            </a:r>
          </a:p>
          <a:p>
            <a:r>
              <a:rPr lang="en-US" sz="1200" dirty="0" smtClean="0">
                <a:latin typeface="Courier"/>
                <a:cs typeface="Courier"/>
              </a:rPr>
              <a:t>(</a:t>
            </a:r>
            <a:r>
              <a:rPr lang="en-US" sz="1200" dirty="0" err="1" smtClean="0">
                <a:latin typeface="Courier"/>
                <a:cs typeface="Courier"/>
              </a:rPr>
              <a:t>gdb</a:t>
            </a:r>
            <a:r>
              <a:rPr lang="en-US" sz="1200" dirty="0" smtClean="0">
                <a:latin typeface="Courier"/>
                <a:cs typeface="Courier"/>
              </a:rPr>
              <a:t>) </a:t>
            </a:r>
            <a:r>
              <a:rPr lang="en-US" sz="1200" dirty="0" err="1" smtClean="0">
                <a:latin typeface="Courier"/>
                <a:cs typeface="Courier"/>
              </a:rPr>
              <a:t>whatis</a:t>
            </a:r>
            <a:r>
              <a:rPr lang="en-US" sz="1200" dirty="0" smtClean="0">
                <a:latin typeface="Courier"/>
                <a:cs typeface="Courier"/>
              </a:rPr>
              <a:t> </a:t>
            </a:r>
            <a:r>
              <a:rPr lang="en-US" sz="1200" dirty="0" err="1" smtClean="0">
                <a:latin typeface="Courier"/>
                <a:cs typeface="Courier"/>
              </a:rPr>
              <a:t>i</a:t>
            </a:r>
            <a:endParaRPr lang="en-US" sz="1200" dirty="0" smtClean="0">
              <a:latin typeface="Courier"/>
              <a:cs typeface="Courier"/>
            </a:endParaRPr>
          </a:p>
          <a:p>
            <a:r>
              <a:rPr lang="en-US" sz="1200" dirty="0" smtClean="0">
                <a:latin typeface="Courier"/>
                <a:cs typeface="Courier"/>
              </a:rPr>
              <a:t>type = int4</a:t>
            </a:r>
          </a:p>
          <a:p>
            <a:r>
              <a:rPr lang="en-US" sz="1200" dirty="0" smtClean="0">
                <a:latin typeface="Courier"/>
                <a:cs typeface="Courier"/>
              </a:rPr>
              <a:t>(</a:t>
            </a:r>
            <a:r>
              <a:rPr lang="en-US" sz="1200" dirty="0" err="1" smtClean="0">
                <a:latin typeface="Courier"/>
                <a:cs typeface="Courier"/>
              </a:rPr>
              <a:t>gdb</a:t>
            </a:r>
            <a:r>
              <a:rPr lang="en-US" sz="1200" dirty="0" smtClean="0">
                <a:latin typeface="Courier"/>
                <a:cs typeface="Courier"/>
              </a:rPr>
              <a:t>) </a:t>
            </a:r>
            <a:r>
              <a:rPr lang="en-US" sz="1200" dirty="0" err="1" smtClean="0">
                <a:latin typeface="Courier"/>
                <a:cs typeface="Courier"/>
              </a:rPr>
              <a:t>p</a:t>
            </a:r>
            <a:r>
              <a:rPr lang="en-US" sz="1200" dirty="0" smtClean="0">
                <a:latin typeface="Courier"/>
                <a:cs typeface="Courier"/>
              </a:rPr>
              <a:t> </a:t>
            </a:r>
            <a:r>
              <a:rPr lang="en-US" sz="1200" dirty="0" err="1" smtClean="0">
                <a:latin typeface="Courier"/>
                <a:cs typeface="Courier"/>
              </a:rPr>
              <a:t>i</a:t>
            </a:r>
            <a:endParaRPr lang="en-US" sz="1200" dirty="0" smtClean="0">
              <a:latin typeface="Courier"/>
              <a:cs typeface="Courier"/>
            </a:endParaRPr>
          </a:p>
          <a:p>
            <a:r>
              <a:rPr lang="en-US" sz="1200" dirty="0" smtClean="0">
                <a:latin typeface="Courier"/>
                <a:cs typeface="Courier"/>
              </a:rPr>
              <a:t>$2 = 1065353217</a:t>
            </a:r>
          </a:p>
          <a:p>
            <a:r>
              <a:rPr lang="en-US" sz="1200" dirty="0" smtClean="0">
                <a:latin typeface="Courier"/>
                <a:cs typeface="Courier"/>
              </a:rPr>
              <a:t>(</a:t>
            </a:r>
            <a:r>
              <a:rPr lang="en-US" sz="1200" dirty="0" err="1" smtClean="0">
                <a:latin typeface="Courier"/>
                <a:cs typeface="Courier"/>
              </a:rPr>
              <a:t>gdb</a:t>
            </a:r>
            <a:r>
              <a:rPr lang="en-US" sz="1200" dirty="0" smtClean="0">
                <a:latin typeface="Courier"/>
                <a:cs typeface="Courier"/>
              </a:rPr>
              <a:t>) </a:t>
            </a:r>
          </a:p>
        </p:txBody>
      </p:sp>
      <p:sp>
        <p:nvSpPr>
          <p:cNvPr id="5" name="TextBox 4"/>
          <p:cNvSpPr txBox="1"/>
          <p:nvPr/>
        </p:nvSpPr>
        <p:spPr>
          <a:xfrm>
            <a:off x="6613573" y="4459784"/>
            <a:ext cx="1819316" cy="369332"/>
          </a:xfrm>
          <a:prstGeom prst="rect">
            <a:avLst/>
          </a:prstGeom>
          <a:noFill/>
        </p:spPr>
        <p:txBody>
          <a:bodyPr wrap="none" rtlCol="0">
            <a:spAutoFit/>
          </a:bodyPr>
          <a:lstStyle/>
          <a:p>
            <a:r>
              <a:rPr lang="en-US" dirty="0" smtClean="0">
                <a:solidFill>
                  <a:srgbClr val="0000FF"/>
                </a:solidFill>
              </a:rPr>
              <a:t>Wait, A is size 10!</a:t>
            </a:r>
            <a:endParaRPr lang="en-US" dirty="0">
              <a:solidFill>
                <a:srgbClr val="0000FF"/>
              </a:solidFill>
            </a:endParaRPr>
          </a:p>
        </p:txBody>
      </p:sp>
      <p:cxnSp>
        <p:nvCxnSpPr>
          <p:cNvPr id="8" name="Straight Arrow Connector 7"/>
          <p:cNvCxnSpPr/>
          <p:nvPr/>
        </p:nvCxnSpPr>
        <p:spPr>
          <a:xfrm rot="10800000">
            <a:off x="3051227" y="4275117"/>
            <a:ext cx="3562346" cy="36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0800000" flipV="1">
            <a:off x="2493643" y="4644450"/>
            <a:ext cx="4119931" cy="6374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288488" y="5755183"/>
            <a:ext cx="2352665" cy="369332"/>
          </a:xfrm>
          <a:prstGeom prst="rect">
            <a:avLst/>
          </a:prstGeom>
          <a:noFill/>
        </p:spPr>
        <p:txBody>
          <a:bodyPr wrap="none" rtlCol="0">
            <a:spAutoFit/>
          </a:bodyPr>
          <a:lstStyle/>
          <a:p>
            <a:r>
              <a:rPr lang="en-US" dirty="0" smtClean="0">
                <a:solidFill>
                  <a:srgbClr val="0000FF"/>
                </a:solidFill>
              </a:rPr>
              <a:t>What happened to “</a:t>
            </a:r>
            <a:r>
              <a:rPr lang="en-US" dirty="0" err="1" smtClean="0">
                <a:solidFill>
                  <a:srgbClr val="0000FF"/>
                </a:solidFill>
              </a:rPr>
              <a:t>i</a:t>
            </a:r>
            <a:r>
              <a:rPr lang="en-US" dirty="0" smtClean="0">
                <a:solidFill>
                  <a:srgbClr val="0000FF"/>
                </a:solidFill>
              </a:rPr>
              <a:t>”?</a:t>
            </a:r>
            <a:endParaRPr lang="en-US" dirty="0">
              <a:solidFill>
                <a:srgbClr val="0000FF"/>
              </a:solidFill>
            </a:endParaRPr>
          </a:p>
        </p:txBody>
      </p:sp>
    </p:spTree>
    <p:extLst>
      <p:ext uri="{BB962C8B-B14F-4D97-AF65-F5344CB8AC3E}">
        <p14:creationId xmlns:p14="http://schemas.microsoft.com/office/powerpoint/2010/main" val="2992364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 checking options</a:t>
            </a:r>
            <a:endParaRPr lang="en-US" dirty="0"/>
          </a:p>
        </p:txBody>
      </p:sp>
      <p:sp>
        <p:nvSpPr>
          <p:cNvPr id="3" name="Content Placeholder 2"/>
          <p:cNvSpPr>
            <a:spLocks noGrp="1"/>
          </p:cNvSpPr>
          <p:nvPr>
            <p:ph idx="1"/>
          </p:nvPr>
        </p:nvSpPr>
        <p:spPr/>
        <p:txBody>
          <a:bodyPr/>
          <a:lstStyle/>
          <a:p>
            <a:r>
              <a:rPr lang="en-US" dirty="0" smtClean="0"/>
              <a:t>Some compilers also have runtime bounds checking</a:t>
            </a:r>
          </a:p>
          <a:p>
            <a:pPr lvl="1"/>
            <a:r>
              <a:rPr lang="en-US" dirty="0" err="1"/>
              <a:t>g</a:t>
            </a:r>
            <a:r>
              <a:rPr lang="en-US" dirty="0" err="1" smtClean="0"/>
              <a:t>fortran</a:t>
            </a:r>
            <a:r>
              <a:rPr lang="en-US" dirty="0" smtClean="0"/>
              <a:t>: -</a:t>
            </a:r>
            <a:r>
              <a:rPr lang="en-US" dirty="0" err="1" smtClean="0"/>
              <a:t>fbounds</a:t>
            </a:r>
            <a:r>
              <a:rPr lang="en-US" dirty="0" smtClean="0"/>
              <a:t>-check</a:t>
            </a:r>
          </a:p>
          <a:p>
            <a:pPr lvl="1"/>
            <a:r>
              <a:rPr lang="en-US" dirty="0" smtClean="0"/>
              <a:t>Sun Studio: -C</a:t>
            </a:r>
            <a:endParaRPr lang="en-US" dirty="0"/>
          </a:p>
          <a:p>
            <a:pPr>
              <a:buNone/>
            </a:pPr>
            <a:endParaRPr lang="en-US" dirty="0" smtClean="0"/>
          </a:p>
        </p:txBody>
      </p:sp>
      <p:sp>
        <p:nvSpPr>
          <p:cNvPr id="9" name="TextBox 8"/>
          <p:cNvSpPr txBox="1"/>
          <p:nvPr/>
        </p:nvSpPr>
        <p:spPr>
          <a:xfrm>
            <a:off x="457200" y="3154780"/>
            <a:ext cx="8273419" cy="2862322"/>
          </a:xfrm>
          <a:prstGeom prst="rect">
            <a:avLst/>
          </a:prstGeom>
          <a:noFill/>
        </p:spPr>
        <p:txBody>
          <a:bodyPr wrap="none" rtlCol="0">
            <a:spAutoFit/>
          </a:bodyPr>
          <a:lstStyle/>
          <a:p>
            <a:r>
              <a:rPr lang="en-US" sz="1200" dirty="0">
                <a:latin typeface="Courier"/>
                <a:cs typeface="Courier"/>
              </a:rPr>
              <a:t>amritkar@cacds200(~) </a:t>
            </a:r>
            <a:r>
              <a:rPr lang="en-US" sz="1200" dirty="0" err="1" smtClean="0">
                <a:latin typeface="Courier"/>
                <a:cs typeface="Courier"/>
              </a:rPr>
              <a:t>gfortran</a:t>
            </a:r>
            <a:r>
              <a:rPr lang="en-US" sz="1200" dirty="0" smtClean="0">
                <a:latin typeface="Courier"/>
                <a:cs typeface="Courier"/>
              </a:rPr>
              <a:t> -g -o g2 -</a:t>
            </a:r>
            <a:r>
              <a:rPr lang="en-US" sz="1200" dirty="0" err="1" smtClean="0">
                <a:latin typeface="Courier"/>
                <a:cs typeface="Courier"/>
              </a:rPr>
              <a:t>fbounds</a:t>
            </a:r>
            <a:r>
              <a:rPr lang="en-US" sz="1200" dirty="0" smtClean="0">
                <a:latin typeface="Courier"/>
                <a:cs typeface="Courier"/>
              </a:rPr>
              <a:t>-check g2.f90 </a:t>
            </a:r>
          </a:p>
          <a:p>
            <a:r>
              <a:rPr lang="en-US" sz="1200" dirty="0">
                <a:latin typeface="Courier"/>
                <a:cs typeface="Courier"/>
              </a:rPr>
              <a:t>amritkar@cacds200(~) </a:t>
            </a:r>
            <a:r>
              <a:rPr lang="en-US" sz="1200" dirty="0" smtClean="0">
                <a:latin typeface="Courier"/>
                <a:cs typeface="Courier"/>
              </a:rPr>
              <a:t>./g2</a:t>
            </a:r>
          </a:p>
          <a:p>
            <a:r>
              <a:rPr lang="en-US" sz="1200" dirty="0" smtClean="0">
                <a:latin typeface="Courier"/>
                <a:cs typeface="Courier"/>
              </a:rPr>
              <a:t>Fortran runtime error: Array reference out of bounds for array 'a', \</a:t>
            </a:r>
          </a:p>
          <a:p>
            <a:r>
              <a:rPr lang="en-US" sz="1200" dirty="0" smtClean="0">
                <a:latin typeface="Courier"/>
                <a:cs typeface="Courier"/>
              </a:rPr>
              <a:t>                      upper bound of dimension 1 exceeded (in file 'g2.f90', at line 6)</a:t>
            </a:r>
          </a:p>
          <a:p>
            <a:endParaRPr lang="en-US" sz="1200" dirty="0" smtClean="0">
              <a:latin typeface="Courier"/>
              <a:cs typeface="Courier"/>
            </a:endParaRPr>
          </a:p>
          <a:p>
            <a:endParaRPr lang="en-US" sz="1200" dirty="0" smtClean="0">
              <a:latin typeface="Courier"/>
              <a:cs typeface="Courier"/>
            </a:endParaRPr>
          </a:p>
          <a:p>
            <a:endParaRPr lang="en-US" sz="1200" dirty="0">
              <a:latin typeface="Courier"/>
              <a:cs typeface="Courier"/>
            </a:endParaRPr>
          </a:p>
          <a:p>
            <a:r>
              <a:rPr lang="en-US" sz="1200" dirty="0" err="1" smtClean="0">
                <a:latin typeface="Courier"/>
                <a:cs typeface="Courier"/>
              </a:rPr>
              <a:t>amritkar@coil</a:t>
            </a:r>
            <a:r>
              <a:rPr lang="en-US" sz="1200" dirty="0" smtClean="0">
                <a:latin typeface="Courier"/>
                <a:cs typeface="Courier"/>
              </a:rPr>
              <a:t>(~) sunf90 -g -o g2 -C g2.f90 </a:t>
            </a:r>
          </a:p>
          <a:p>
            <a:r>
              <a:rPr lang="en-US" sz="1200" dirty="0" err="1" smtClean="0">
                <a:latin typeface="Courier"/>
                <a:cs typeface="Courier"/>
              </a:rPr>
              <a:t>amritkar@coil</a:t>
            </a:r>
            <a:r>
              <a:rPr lang="en-US" sz="1200" dirty="0" smtClean="0">
                <a:latin typeface="Courier"/>
                <a:cs typeface="Courier"/>
              </a:rPr>
              <a:t>(~) ./g2</a:t>
            </a:r>
          </a:p>
          <a:p>
            <a:endParaRPr lang="en-US" sz="1200" dirty="0" smtClean="0">
              <a:latin typeface="Courier"/>
              <a:cs typeface="Courier"/>
            </a:endParaRPr>
          </a:p>
          <a:p>
            <a:r>
              <a:rPr lang="en-US" sz="1200" dirty="0" smtClean="0">
                <a:latin typeface="Courier"/>
                <a:cs typeface="Courier"/>
              </a:rPr>
              <a:t> ******  FORTRAN RUN-TIME SYSTEM  ******</a:t>
            </a:r>
          </a:p>
          <a:p>
            <a:r>
              <a:rPr lang="en-US" sz="1200" dirty="0" smtClean="0">
                <a:latin typeface="Courier"/>
                <a:cs typeface="Courier"/>
              </a:rPr>
              <a:t>Subscript out of range. Location:  line 6 column 7 of 'g2.f90'</a:t>
            </a:r>
          </a:p>
          <a:p>
            <a:r>
              <a:rPr lang="en-US" sz="1200" dirty="0" smtClean="0">
                <a:latin typeface="Courier"/>
                <a:cs typeface="Courier"/>
              </a:rPr>
              <a:t>Subscript number 1 has value 11 in array 'A'</a:t>
            </a:r>
          </a:p>
          <a:p>
            <a:r>
              <a:rPr lang="en-US" sz="1200" dirty="0" smtClean="0">
                <a:latin typeface="Courier"/>
                <a:cs typeface="Courier"/>
              </a:rPr>
              <a:t>Aborted</a:t>
            </a:r>
          </a:p>
          <a:p>
            <a:endParaRPr lang="en-US" sz="1200" dirty="0">
              <a:latin typeface="Courier"/>
              <a:cs typeface="Courier"/>
            </a:endParaRPr>
          </a:p>
        </p:txBody>
      </p:sp>
    </p:spTree>
    <p:extLst>
      <p:ext uri="{BB962C8B-B14F-4D97-AF65-F5344CB8AC3E}">
        <p14:creationId xmlns:p14="http://schemas.microsoft.com/office/powerpoint/2010/main" val="2158751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1b</a:t>
            </a:r>
            <a:endParaRPr lang="en-US" dirty="0"/>
          </a:p>
        </p:txBody>
      </p:sp>
      <p:sp>
        <p:nvSpPr>
          <p:cNvPr id="3" name="Content Placeholder 2"/>
          <p:cNvSpPr>
            <a:spLocks noGrp="1"/>
          </p:cNvSpPr>
          <p:nvPr>
            <p:ph idx="1"/>
          </p:nvPr>
        </p:nvSpPr>
        <p:spPr/>
        <p:txBody>
          <a:bodyPr/>
          <a:lstStyle/>
          <a:p>
            <a:r>
              <a:rPr lang="en-US" dirty="0" smtClean="0"/>
              <a:t>Compile and execute sample problem crash.cc</a:t>
            </a:r>
          </a:p>
          <a:p>
            <a:endParaRPr lang="en-US" dirty="0"/>
          </a:p>
          <a:p>
            <a:pPr marL="342900" lvl="1" indent="0">
              <a:buNone/>
            </a:pPr>
            <a:r>
              <a:rPr lang="en-US" dirty="0" smtClean="0"/>
              <a:t>$</a:t>
            </a:r>
            <a:r>
              <a:rPr lang="en-US" dirty="0"/>
              <a:t>g++ -g </a:t>
            </a:r>
            <a:r>
              <a:rPr lang="en-US" dirty="0" smtClean="0"/>
              <a:t>crash.cc </a:t>
            </a:r>
            <a:r>
              <a:rPr lang="en-US" dirty="0"/>
              <a:t>-o crash </a:t>
            </a:r>
            <a:endParaRPr lang="en-US" dirty="0" smtClean="0"/>
          </a:p>
          <a:p>
            <a:endParaRPr lang="en-US" dirty="0" smtClean="0"/>
          </a:p>
          <a:p>
            <a:r>
              <a:rPr lang="en-US" dirty="0" smtClean="0"/>
              <a:t>Identify the issue with </a:t>
            </a:r>
            <a:r>
              <a:rPr lang="en-US" dirty="0" err="1" smtClean="0"/>
              <a:t>gdb</a:t>
            </a:r>
            <a:endParaRPr lang="en-US" dirty="0" smtClean="0"/>
          </a:p>
          <a:p>
            <a:pPr lvl="1"/>
            <a:endParaRPr lang="en-US" dirty="0"/>
          </a:p>
          <a:p>
            <a:pPr marL="342900" lvl="1" indent="0">
              <a:buNone/>
            </a:pPr>
            <a:r>
              <a:rPr lang="en-US" dirty="0" err="1" smtClean="0"/>
              <a:t>gdb</a:t>
            </a:r>
            <a:r>
              <a:rPr lang="en-US" dirty="0" smtClean="0"/>
              <a:t> crash</a:t>
            </a:r>
          </a:p>
          <a:p>
            <a:pPr marL="342900" lvl="1" indent="0">
              <a:buNone/>
            </a:pPr>
            <a:endParaRPr lang="en-US" dirty="0"/>
          </a:p>
          <a:p>
            <a:r>
              <a:rPr lang="en-US" dirty="0"/>
              <a:t>In this example, it is fairly obvious that the crash occurs because of the attempt to divide an integer by 0.</a:t>
            </a:r>
          </a:p>
        </p:txBody>
      </p:sp>
    </p:spTree>
    <p:extLst>
      <p:ext uri="{BB962C8B-B14F-4D97-AF65-F5344CB8AC3E}">
        <p14:creationId xmlns:p14="http://schemas.microsoft.com/office/powerpoint/2010/main" val="207031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Gdb</a:t>
            </a:r>
            <a:r>
              <a:rPr lang="en-US" dirty="0" smtClean="0"/>
              <a:t> session</a:t>
            </a:r>
            <a:endParaRPr lang="en-US" dirty="0"/>
          </a:p>
        </p:txBody>
      </p:sp>
      <p:sp>
        <p:nvSpPr>
          <p:cNvPr id="3" name="Content Placeholder 2"/>
          <p:cNvSpPr>
            <a:spLocks noGrp="1"/>
          </p:cNvSpPr>
          <p:nvPr>
            <p:ph idx="1"/>
          </p:nvPr>
        </p:nvSpPr>
        <p:spPr/>
        <p:txBody>
          <a:bodyPr>
            <a:normAutofit fontScale="32500" lnSpcReduction="20000"/>
          </a:bodyPr>
          <a:lstStyle/>
          <a:p>
            <a:pPr marL="0" indent="0">
              <a:buNone/>
            </a:pPr>
            <a:r>
              <a:rPr lang="en-US" dirty="0"/>
              <a:t>$</a:t>
            </a:r>
            <a:r>
              <a:rPr lang="en-US" dirty="0" err="1"/>
              <a:t>gdb</a:t>
            </a:r>
            <a:r>
              <a:rPr lang="en-US" dirty="0"/>
              <a:t> crash </a:t>
            </a:r>
          </a:p>
          <a:p>
            <a:pPr marL="0" indent="0">
              <a:buNone/>
            </a:pPr>
            <a:r>
              <a:rPr lang="en-US" dirty="0"/>
              <a:t># </a:t>
            </a:r>
            <a:r>
              <a:rPr lang="en-US" dirty="0" err="1"/>
              <a:t>Gdb</a:t>
            </a:r>
            <a:r>
              <a:rPr lang="en-US" dirty="0"/>
              <a:t> prints summary information and then the (</a:t>
            </a:r>
            <a:r>
              <a:rPr lang="en-US" dirty="0" err="1"/>
              <a:t>gdb</a:t>
            </a:r>
            <a:r>
              <a:rPr lang="en-US" dirty="0"/>
              <a:t>) prompt</a:t>
            </a:r>
          </a:p>
          <a:p>
            <a:pPr marL="0" indent="0">
              <a:buNone/>
            </a:pPr>
            <a:r>
              <a:rPr lang="en-US" dirty="0"/>
              <a:t>  </a:t>
            </a:r>
          </a:p>
          <a:p>
            <a:pPr marL="0" indent="0">
              <a:buNone/>
            </a:pPr>
            <a:r>
              <a:rPr lang="en-US" dirty="0"/>
              <a:t>(</a:t>
            </a:r>
            <a:r>
              <a:rPr lang="en-US" dirty="0" err="1"/>
              <a:t>gdb</a:t>
            </a:r>
            <a:r>
              <a:rPr lang="en-US" dirty="0"/>
              <a:t>) r </a:t>
            </a:r>
          </a:p>
          <a:p>
            <a:pPr marL="0" indent="0">
              <a:buNone/>
            </a:pPr>
            <a:r>
              <a:rPr lang="en-US" dirty="0"/>
              <a:t>Program received signal SIGFPE, Arithmetic exception. </a:t>
            </a:r>
          </a:p>
          <a:p>
            <a:pPr marL="0" indent="0">
              <a:buNone/>
            </a:pPr>
            <a:r>
              <a:rPr lang="en-US" dirty="0"/>
              <a:t>0x08048681 in </a:t>
            </a:r>
            <a:r>
              <a:rPr lang="en-US" dirty="0" err="1"/>
              <a:t>divint</a:t>
            </a:r>
            <a:r>
              <a:rPr lang="en-US" dirty="0"/>
              <a:t>(</a:t>
            </a:r>
            <a:r>
              <a:rPr lang="en-US" dirty="0" err="1"/>
              <a:t>int</a:t>
            </a:r>
            <a:r>
              <a:rPr lang="en-US" dirty="0"/>
              <a:t>, </a:t>
            </a:r>
            <a:r>
              <a:rPr lang="en-US" dirty="0" err="1"/>
              <a:t>int</a:t>
            </a:r>
            <a:r>
              <a:rPr lang="en-US" dirty="0"/>
              <a:t>) (a=3, b=0) at crash.cc:21 </a:t>
            </a:r>
          </a:p>
          <a:p>
            <a:pPr marL="0" indent="0">
              <a:buNone/>
            </a:pPr>
            <a:r>
              <a:rPr lang="en-US" dirty="0"/>
              <a:t>21        return a / b; </a:t>
            </a:r>
          </a:p>
          <a:p>
            <a:pPr marL="0" indent="0">
              <a:buNone/>
            </a:pPr>
            <a:endParaRPr lang="en-US" dirty="0"/>
          </a:p>
          <a:p>
            <a:pPr marL="0" indent="0">
              <a:buNone/>
            </a:pPr>
            <a:r>
              <a:rPr lang="en-US" dirty="0"/>
              <a:t># 'r' runs the program inside the debugger </a:t>
            </a:r>
          </a:p>
          <a:p>
            <a:pPr marL="0" indent="0">
              <a:buNone/>
            </a:pPr>
            <a:r>
              <a:rPr lang="en-US" dirty="0"/>
              <a:t># In this case the program crashed and </a:t>
            </a:r>
            <a:r>
              <a:rPr lang="en-US" dirty="0" err="1"/>
              <a:t>gdb</a:t>
            </a:r>
            <a:r>
              <a:rPr lang="en-US" dirty="0"/>
              <a:t> prints out some </a:t>
            </a:r>
          </a:p>
          <a:p>
            <a:pPr marL="0" indent="0">
              <a:buNone/>
            </a:pPr>
            <a:r>
              <a:rPr lang="en-US" dirty="0"/>
              <a:t># relevant information.  In particular, it crashed trying </a:t>
            </a:r>
          </a:p>
          <a:p>
            <a:pPr marL="0" indent="0">
              <a:buNone/>
            </a:pPr>
            <a:r>
              <a:rPr lang="en-US" dirty="0"/>
              <a:t># to execute line 21 of crash.cc.  The function parameters </a:t>
            </a:r>
          </a:p>
          <a:p>
            <a:pPr marL="0" indent="0">
              <a:buNone/>
            </a:pPr>
            <a:r>
              <a:rPr lang="en-US" dirty="0"/>
              <a:t># 'a' and 'b' had values 3 and 0 respectively.  </a:t>
            </a:r>
          </a:p>
          <a:p>
            <a:pPr marL="0" indent="0">
              <a:buNone/>
            </a:pPr>
            <a:endParaRPr lang="en-US" dirty="0"/>
          </a:p>
          <a:p>
            <a:pPr marL="0" indent="0">
              <a:buNone/>
            </a:pPr>
            <a:r>
              <a:rPr lang="en-US" dirty="0"/>
              <a:t>(</a:t>
            </a:r>
            <a:r>
              <a:rPr lang="en-US" dirty="0" err="1"/>
              <a:t>gdb</a:t>
            </a:r>
            <a:r>
              <a:rPr lang="en-US" dirty="0"/>
              <a:t>) l </a:t>
            </a:r>
          </a:p>
          <a:p>
            <a:pPr marL="0" indent="0">
              <a:buNone/>
            </a:pPr>
            <a:r>
              <a:rPr lang="en-US" dirty="0"/>
              <a:t># l is short for 'list'.  Useful for seeing the context of </a:t>
            </a:r>
          </a:p>
          <a:p>
            <a:pPr marL="0" indent="0">
              <a:buNone/>
            </a:pPr>
            <a:r>
              <a:rPr lang="en-US" dirty="0"/>
              <a:t># the crash, lists code lines near around 21 of crash.cc  </a:t>
            </a:r>
          </a:p>
          <a:p>
            <a:pPr marL="0" indent="0">
              <a:buNone/>
            </a:pPr>
            <a:endParaRPr lang="en-US" dirty="0"/>
          </a:p>
          <a:p>
            <a:pPr marL="0" indent="0">
              <a:buNone/>
            </a:pPr>
            <a:r>
              <a:rPr lang="en-US" dirty="0"/>
              <a:t>(</a:t>
            </a:r>
            <a:r>
              <a:rPr lang="en-US" dirty="0" err="1"/>
              <a:t>gdb</a:t>
            </a:r>
            <a:r>
              <a:rPr lang="en-US" dirty="0"/>
              <a:t>) where </a:t>
            </a:r>
          </a:p>
          <a:p>
            <a:pPr marL="0" indent="0">
              <a:buNone/>
            </a:pPr>
            <a:r>
              <a:rPr lang="en-US" dirty="0"/>
              <a:t>#0  0x08048681 in </a:t>
            </a:r>
            <a:r>
              <a:rPr lang="en-US" dirty="0" err="1"/>
              <a:t>divint</a:t>
            </a:r>
            <a:r>
              <a:rPr lang="en-US" dirty="0"/>
              <a:t>(</a:t>
            </a:r>
            <a:r>
              <a:rPr lang="en-US" dirty="0" err="1"/>
              <a:t>int</a:t>
            </a:r>
            <a:r>
              <a:rPr lang="en-US" dirty="0"/>
              <a:t>, </a:t>
            </a:r>
            <a:r>
              <a:rPr lang="en-US" dirty="0" err="1"/>
              <a:t>int</a:t>
            </a:r>
            <a:r>
              <a:rPr lang="en-US" dirty="0"/>
              <a:t>) (a=3, b=0) at crash.cc:21 </a:t>
            </a:r>
          </a:p>
          <a:p>
            <a:pPr marL="0" indent="0">
              <a:buNone/>
            </a:pPr>
            <a:r>
              <a:rPr lang="en-US" dirty="0"/>
              <a:t>#1  0x08048654 in main () at crash.cc:13 </a:t>
            </a:r>
          </a:p>
          <a:p>
            <a:pPr marL="0" indent="0">
              <a:buNone/>
            </a:pPr>
            <a:r>
              <a:rPr lang="en-US" dirty="0"/>
              <a:t># Equivalent to '</a:t>
            </a:r>
            <a:r>
              <a:rPr lang="en-US" dirty="0" err="1"/>
              <a:t>bt</a:t>
            </a:r>
            <a:r>
              <a:rPr lang="en-US" dirty="0"/>
              <a:t>' or </a:t>
            </a:r>
            <a:r>
              <a:rPr lang="en-US" dirty="0" err="1"/>
              <a:t>backtrace</a:t>
            </a:r>
            <a:r>
              <a:rPr lang="en-US" dirty="0"/>
              <a:t>.  Produces what is known </a:t>
            </a:r>
          </a:p>
          <a:p>
            <a:pPr marL="0" indent="0">
              <a:buNone/>
            </a:pPr>
            <a:r>
              <a:rPr lang="en-US" dirty="0"/>
              <a:t># as a 'stack trace'.  Read this as follows:  The crash occurred </a:t>
            </a:r>
          </a:p>
          <a:p>
            <a:pPr marL="0" indent="0">
              <a:buNone/>
            </a:pPr>
            <a:r>
              <a:rPr lang="en-US" dirty="0"/>
              <a:t># in the function </a:t>
            </a:r>
            <a:r>
              <a:rPr lang="en-US" dirty="0" err="1"/>
              <a:t>divint</a:t>
            </a:r>
            <a:r>
              <a:rPr lang="en-US" dirty="0"/>
              <a:t> at line 21 of crash.cc.  This, in turn, </a:t>
            </a:r>
          </a:p>
          <a:p>
            <a:pPr marL="0" indent="0">
              <a:buNone/>
            </a:pPr>
            <a:r>
              <a:rPr lang="en-US" dirty="0"/>
              <a:t># was called from the function main at line 13 of crash.cc  </a:t>
            </a:r>
          </a:p>
          <a:p>
            <a:pPr marL="0" indent="0">
              <a:buNone/>
            </a:pPr>
            <a:endParaRPr lang="en-US" dirty="0"/>
          </a:p>
          <a:p>
            <a:pPr marL="0" indent="0">
              <a:buNone/>
            </a:pPr>
            <a:r>
              <a:rPr lang="en-US" dirty="0"/>
              <a:t>(</a:t>
            </a:r>
            <a:r>
              <a:rPr lang="en-US" dirty="0" err="1"/>
              <a:t>gdb</a:t>
            </a:r>
            <a:r>
              <a:rPr lang="en-US" dirty="0"/>
              <a:t>) up </a:t>
            </a:r>
          </a:p>
          <a:p>
            <a:pPr marL="0" indent="0">
              <a:buNone/>
            </a:pPr>
            <a:r>
              <a:rPr lang="en-US" dirty="0"/>
              <a:t># Move from the default level '0' of the stack trace up one level </a:t>
            </a:r>
          </a:p>
          <a:p>
            <a:pPr marL="0" indent="0">
              <a:buNone/>
            </a:pPr>
            <a:r>
              <a:rPr lang="en-US" dirty="0"/>
              <a:t># to level 1.  </a:t>
            </a:r>
          </a:p>
          <a:p>
            <a:pPr marL="0" indent="0">
              <a:buNone/>
            </a:pPr>
            <a:endParaRPr lang="en-US" dirty="0"/>
          </a:p>
          <a:p>
            <a:pPr marL="0" indent="0">
              <a:buNone/>
            </a:pPr>
            <a:r>
              <a:rPr lang="en-US" dirty="0"/>
              <a:t>(</a:t>
            </a:r>
            <a:r>
              <a:rPr lang="en-US" dirty="0" err="1"/>
              <a:t>gdb</a:t>
            </a:r>
            <a:r>
              <a:rPr lang="en-US" dirty="0"/>
              <a:t>) list </a:t>
            </a:r>
          </a:p>
          <a:p>
            <a:pPr marL="0" indent="0">
              <a:buNone/>
            </a:pPr>
            <a:r>
              <a:rPr lang="en-US" dirty="0"/>
              <a:t># list now lists the code lines near line 13 of crash.cc  </a:t>
            </a:r>
          </a:p>
          <a:p>
            <a:pPr marL="0" indent="0">
              <a:buNone/>
            </a:pPr>
            <a:endParaRPr lang="en-US" dirty="0"/>
          </a:p>
          <a:p>
            <a:pPr marL="0" indent="0">
              <a:buNone/>
            </a:pPr>
            <a:r>
              <a:rPr lang="en-US" dirty="0"/>
              <a:t>(</a:t>
            </a:r>
            <a:r>
              <a:rPr lang="en-US" dirty="0" err="1"/>
              <a:t>gdb</a:t>
            </a:r>
            <a:r>
              <a:rPr lang="en-US" dirty="0"/>
              <a:t>) p x </a:t>
            </a:r>
          </a:p>
          <a:p>
            <a:pPr marL="0" indent="0">
              <a:buNone/>
            </a:pPr>
            <a:r>
              <a:rPr lang="en-US" dirty="0"/>
              <a:t># print the value of the local (to main) variable x </a:t>
            </a:r>
          </a:p>
        </p:txBody>
      </p:sp>
    </p:spTree>
    <p:extLst>
      <p:ext uri="{BB962C8B-B14F-4D97-AF65-F5344CB8AC3E}">
        <p14:creationId xmlns:p14="http://schemas.microsoft.com/office/powerpoint/2010/main" val="402872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 logical errors using GUI</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NumInputs</a:t>
            </a:r>
            <a:r>
              <a:rPr lang="en-US" dirty="0"/>
              <a:t> numbers to be placed in array Y, ascending order.</a:t>
            </a:r>
          </a:p>
          <a:p>
            <a:r>
              <a:rPr lang="en-US" dirty="0"/>
              <a:t>Pseudocode:</a:t>
            </a:r>
          </a:p>
          <a:p>
            <a:pPr marL="342900" lvl="1" indent="0">
              <a:buNone/>
            </a:pPr>
            <a:r>
              <a:rPr lang="en-US" dirty="0"/>
              <a:t>set Y array to empty</a:t>
            </a:r>
          </a:p>
          <a:p>
            <a:pPr marL="342900" lvl="1" indent="0">
              <a:buNone/>
            </a:pPr>
            <a:r>
              <a:rPr lang="en-US" dirty="0"/>
              <a:t>get </a:t>
            </a:r>
            <a:r>
              <a:rPr lang="en-US" dirty="0" err="1"/>
              <a:t>NumInputs</a:t>
            </a:r>
            <a:r>
              <a:rPr lang="en-US" dirty="0"/>
              <a:t> numbers from command line</a:t>
            </a:r>
          </a:p>
          <a:p>
            <a:pPr marL="342900" lvl="1" indent="0">
              <a:buNone/>
            </a:pPr>
            <a:r>
              <a:rPr lang="en-US" dirty="0"/>
              <a:t>for I = 1 to </a:t>
            </a:r>
            <a:r>
              <a:rPr lang="en-US" dirty="0" err="1"/>
              <a:t>NumInputs</a:t>
            </a:r>
            <a:endParaRPr lang="en-US" dirty="0"/>
          </a:p>
          <a:p>
            <a:pPr marL="342900" lvl="1" indent="0">
              <a:buNone/>
            </a:pPr>
            <a:r>
              <a:rPr lang="en-US" dirty="0"/>
              <a:t>get new element </a:t>
            </a:r>
            <a:r>
              <a:rPr lang="en-US" dirty="0" err="1"/>
              <a:t>NewY</a:t>
            </a:r>
            <a:endParaRPr lang="en-US" dirty="0"/>
          </a:p>
          <a:p>
            <a:pPr marL="342900" lvl="1" indent="0">
              <a:buNone/>
            </a:pPr>
            <a:r>
              <a:rPr lang="en-US" dirty="0"/>
              <a:t>find first Y[J] for which </a:t>
            </a:r>
            <a:r>
              <a:rPr lang="en-US" dirty="0" err="1"/>
              <a:t>NewY</a:t>
            </a:r>
            <a:r>
              <a:rPr lang="en-US" dirty="0"/>
              <a:t> &lt; Y[J]</a:t>
            </a:r>
          </a:p>
          <a:p>
            <a:pPr marL="342900" lvl="1" indent="0">
              <a:buNone/>
            </a:pPr>
            <a:r>
              <a:rPr lang="en-US" dirty="0"/>
              <a:t>shift Y[J], Y[J+1], ... to right,</a:t>
            </a:r>
          </a:p>
          <a:p>
            <a:pPr marL="342900" lvl="1" indent="0">
              <a:buNone/>
            </a:pPr>
            <a:r>
              <a:rPr lang="en-US" dirty="0"/>
              <a:t>to make room for </a:t>
            </a:r>
            <a:r>
              <a:rPr lang="en-US" dirty="0" err="1"/>
              <a:t>NewY</a:t>
            </a:r>
            <a:endParaRPr lang="en-US" dirty="0"/>
          </a:p>
          <a:p>
            <a:pPr marL="342900" lvl="1" indent="0">
              <a:buNone/>
            </a:pPr>
            <a:r>
              <a:rPr lang="en-US" dirty="0"/>
              <a:t>set Y[J] = </a:t>
            </a:r>
            <a:r>
              <a:rPr lang="en-US" dirty="0" err="1"/>
              <a:t>NewY</a:t>
            </a:r>
            <a:endParaRPr lang="en-US" dirty="0"/>
          </a:p>
          <a:p>
            <a:endParaRPr lang="en-US" dirty="0" smtClean="0"/>
          </a:p>
          <a:p>
            <a:r>
              <a:rPr lang="en-US" dirty="0" smtClean="0"/>
              <a:t>Call </a:t>
            </a:r>
            <a:r>
              <a:rPr lang="en-US" dirty="0"/>
              <a:t>tree:</a:t>
            </a:r>
          </a:p>
          <a:p>
            <a:pPr marL="342900" lvl="1" indent="0">
              <a:buNone/>
            </a:pPr>
            <a:r>
              <a:rPr lang="en-US" dirty="0"/>
              <a:t>main() -&gt; </a:t>
            </a:r>
            <a:r>
              <a:rPr lang="en-US" dirty="0" err="1"/>
              <a:t>GetArgs</a:t>
            </a:r>
            <a:r>
              <a:rPr lang="en-US" dirty="0"/>
              <a:t>()</a:t>
            </a:r>
          </a:p>
          <a:p>
            <a:pPr marL="342900" lvl="1" indent="0">
              <a:buNone/>
            </a:pPr>
            <a:r>
              <a:rPr lang="en-US" dirty="0"/>
              <a:t>-&gt; </a:t>
            </a:r>
            <a:r>
              <a:rPr lang="en-US" dirty="0" err="1"/>
              <a:t>ProcessData</a:t>
            </a:r>
            <a:r>
              <a:rPr lang="en-US" dirty="0"/>
              <a:t>() -&gt; Insert() -&gt; </a:t>
            </a:r>
            <a:r>
              <a:rPr lang="en-US" dirty="0" err="1"/>
              <a:t>ScootOver</a:t>
            </a:r>
            <a:r>
              <a:rPr lang="en-US" dirty="0"/>
              <a:t>()</a:t>
            </a:r>
          </a:p>
          <a:p>
            <a:pPr marL="342900" lvl="1" indent="0">
              <a:buNone/>
            </a:pPr>
            <a:r>
              <a:rPr lang="en-US" dirty="0"/>
              <a:t>-&gt; </a:t>
            </a:r>
            <a:r>
              <a:rPr lang="en-US" dirty="0" err="1"/>
              <a:t>PrintResults</a:t>
            </a:r>
            <a:r>
              <a:rPr lang="en-US" dirty="0"/>
              <a:t>()</a:t>
            </a:r>
          </a:p>
        </p:txBody>
      </p:sp>
    </p:spTree>
    <p:extLst>
      <p:ext uri="{BB962C8B-B14F-4D97-AF65-F5344CB8AC3E}">
        <p14:creationId xmlns:p14="http://schemas.microsoft.com/office/powerpoint/2010/main" val="3799538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US" dirty="0"/>
              <a:t>Let's try compiling (note -g option) and running the program:</a:t>
            </a:r>
          </a:p>
          <a:p>
            <a:pPr marL="342900" lvl="1" indent="0">
              <a:buNone/>
            </a:pPr>
            <a:r>
              <a:rPr lang="de-DE" dirty="0"/>
              <a:t>% gcc -o ins -g Ins.c</a:t>
            </a:r>
          </a:p>
          <a:p>
            <a:pPr marL="342900" lvl="1" indent="0">
              <a:buNone/>
            </a:pPr>
            <a:r>
              <a:rPr lang="de-DE" dirty="0"/>
              <a:t>% ins 12 5 9 3 2 25 8 19 200 10</a:t>
            </a:r>
          </a:p>
          <a:p>
            <a:pPr marL="342900" lvl="1" indent="0">
              <a:buNone/>
            </a:pPr>
            <a:r>
              <a:rPr lang="en-US" dirty="0"/>
              <a:t>(no output, no return to OS prompt)</a:t>
            </a:r>
          </a:p>
          <a:p>
            <a:r>
              <a:rPr lang="en-US" dirty="0"/>
              <a:t>Program just hangs!</a:t>
            </a:r>
          </a:p>
          <a:p>
            <a:endParaRPr lang="en-US" dirty="0" smtClean="0"/>
          </a:p>
          <a:p>
            <a:r>
              <a:rPr lang="en-US" dirty="0" smtClean="0"/>
              <a:t>OK</a:t>
            </a:r>
            <a:r>
              <a:rPr lang="en-US" dirty="0"/>
              <a:t>, let's apply DDD:</a:t>
            </a:r>
          </a:p>
          <a:p>
            <a:pPr marL="342900" lvl="1" indent="0">
              <a:buNone/>
            </a:pPr>
            <a:r>
              <a:rPr lang="en-US" dirty="0"/>
              <a:t>% </a:t>
            </a:r>
            <a:r>
              <a:rPr lang="en-US" dirty="0" err="1"/>
              <a:t>ddd</a:t>
            </a:r>
            <a:r>
              <a:rPr lang="en-US" dirty="0"/>
              <a:t> ins</a:t>
            </a:r>
          </a:p>
          <a:p>
            <a:pPr marL="342900" lvl="1" indent="0">
              <a:buNone/>
            </a:pPr>
            <a:r>
              <a:rPr lang="en-US" dirty="0"/>
              <a:t>Or:</a:t>
            </a:r>
          </a:p>
          <a:p>
            <a:pPr marL="342900" lvl="1" indent="0">
              <a:buNone/>
            </a:pPr>
            <a:r>
              <a:rPr lang="en-US" dirty="0"/>
              <a:t>% </a:t>
            </a:r>
            <a:r>
              <a:rPr lang="en-US" dirty="0" err="1"/>
              <a:t>ddd</a:t>
            </a:r>
            <a:r>
              <a:rPr lang="en-US" dirty="0"/>
              <a:t> --separate ins</a:t>
            </a:r>
          </a:p>
        </p:txBody>
      </p:sp>
    </p:spTree>
    <p:extLst>
      <p:ext uri="{BB962C8B-B14F-4D97-AF65-F5344CB8AC3E}">
        <p14:creationId xmlns:p14="http://schemas.microsoft.com/office/powerpoint/2010/main" val="19067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 GUI to </a:t>
            </a:r>
            <a:r>
              <a:rPr lang="en-US" dirty="0" err="1" smtClean="0"/>
              <a:t>gdb</a:t>
            </a:r>
            <a:endParaRPr lang="en-US" dirty="0"/>
          </a:p>
        </p:txBody>
      </p:sp>
      <p:pic>
        <p:nvPicPr>
          <p:cNvPr id="4" name="Content Placeholder 3" descr="DDD: /home/amritkar/dbg/Ins.c"/>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7851" y="1600200"/>
            <a:ext cx="4768297" cy="4525963"/>
          </a:xfrm>
          <a:prstGeom prst="rect">
            <a:avLst/>
          </a:prstGeom>
        </p:spPr>
      </p:pic>
      <p:sp>
        <p:nvSpPr>
          <p:cNvPr id="5" name="TextBox 4"/>
          <p:cNvSpPr txBox="1"/>
          <p:nvPr/>
        </p:nvSpPr>
        <p:spPr>
          <a:xfrm>
            <a:off x="4080933" y="4216400"/>
            <a:ext cx="196932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Source file window</a:t>
            </a:r>
            <a:endParaRPr lang="en-US" dirty="0"/>
          </a:p>
        </p:txBody>
      </p:sp>
      <p:sp>
        <p:nvSpPr>
          <p:cNvPr id="6" name="TextBox 5"/>
          <p:cNvSpPr txBox="1"/>
          <p:nvPr/>
        </p:nvSpPr>
        <p:spPr>
          <a:xfrm>
            <a:off x="5164666" y="3022600"/>
            <a:ext cx="237763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Command tool window</a:t>
            </a:r>
            <a:endParaRPr lang="en-US" dirty="0"/>
          </a:p>
        </p:txBody>
      </p:sp>
      <p:sp>
        <p:nvSpPr>
          <p:cNvPr id="7" name="TextBox 6"/>
          <p:cNvSpPr txBox="1"/>
          <p:nvPr/>
        </p:nvSpPr>
        <p:spPr>
          <a:xfrm>
            <a:off x="3454400" y="5410200"/>
            <a:ext cx="2717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Debugger console window</a:t>
            </a:r>
            <a:endParaRPr lang="en-US" dirty="0"/>
          </a:p>
        </p:txBody>
      </p:sp>
    </p:spTree>
    <p:extLst>
      <p:ext uri="{BB962C8B-B14F-4D97-AF65-F5344CB8AC3E}">
        <p14:creationId xmlns:p14="http://schemas.microsoft.com/office/powerpoint/2010/main" val="77268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Where </a:t>
            </a:r>
            <a:r>
              <a:rPr lang="en-US" dirty="0"/>
              <a:t>is our </a:t>
            </a:r>
            <a:r>
              <a:rPr lang="en-US" dirty="0" smtClean="0"/>
              <a:t>“approximate </a:t>
            </a:r>
            <a:r>
              <a:rPr lang="en-US" dirty="0"/>
              <a:t>halfway point" here in </a:t>
            </a:r>
            <a:r>
              <a:rPr lang="en-US" dirty="0" err="1"/>
              <a:t>Ins.c</a:t>
            </a:r>
            <a:r>
              <a:rPr lang="en-US" dirty="0"/>
              <a:t>? </a:t>
            </a:r>
            <a:endParaRPr lang="en-US" dirty="0" smtClean="0"/>
          </a:p>
          <a:p>
            <a:r>
              <a:rPr lang="en-US" dirty="0" smtClean="0"/>
              <a:t>A</a:t>
            </a:r>
            <a:r>
              <a:rPr lang="en-US" dirty="0"/>
              <a:t> </a:t>
            </a:r>
            <a:r>
              <a:rPr lang="en-US" dirty="0" smtClean="0"/>
              <a:t>look </a:t>
            </a:r>
            <a:r>
              <a:rPr lang="en-US" dirty="0"/>
              <a:t>at main(),</a:t>
            </a:r>
          </a:p>
          <a:p>
            <a:pPr marL="342900" lvl="1" indent="0">
              <a:buNone/>
            </a:pPr>
            <a:r>
              <a:rPr lang="en-US" dirty="0" err="1"/>
              <a:t>GetArgs</a:t>
            </a:r>
            <a:r>
              <a:rPr lang="en-US" dirty="0"/>
              <a:t>(</a:t>
            </a:r>
            <a:r>
              <a:rPr lang="en-US" dirty="0" err="1"/>
              <a:t>Argc,Argv</a:t>
            </a:r>
            <a:r>
              <a:rPr lang="en-US" dirty="0"/>
              <a:t>);</a:t>
            </a:r>
          </a:p>
          <a:p>
            <a:pPr marL="342900" lvl="1" indent="0">
              <a:buNone/>
            </a:pPr>
            <a:r>
              <a:rPr lang="en-US" dirty="0" err="1"/>
              <a:t>ProcessData</a:t>
            </a:r>
            <a:r>
              <a:rPr lang="en-US" dirty="0"/>
              <a:t>();</a:t>
            </a:r>
          </a:p>
          <a:p>
            <a:pPr marL="342900" lvl="1" indent="0">
              <a:buNone/>
            </a:pPr>
            <a:r>
              <a:rPr lang="en-US" dirty="0" err="1"/>
              <a:t>PrintResults</a:t>
            </a:r>
            <a:r>
              <a:rPr lang="en-US" dirty="0"/>
              <a:t>();</a:t>
            </a:r>
          </a:p>
          <a:p>
            <a:pPr marL="228600" lvl="1" indent="0">
              <a:buNone/>
            </a:pPr>
            <a:r>
              <a:rPr lang="en-US" sz="2400" dirty="0" smtClean="0"/>
              <a:t>suggests </a:t>
            </a:r>
            <a:r>
              <a:rPr lang="en-US" sz="2400" dirty="0"/>
              <a:t>we take as our </a:t>
            </a:r>
            <a:r>
              <a:rPr lang="en-US" sz="2400" dirty="0" smtClean="0"/>
              <a:t>first confirmation </a:t>
            </a:r>
            <a:r>
              <a:rPr lang="en-US" sz="2400" dirty="0"/>
              <a:t>point the </a:t>
            </a:r>
            <a:r>
              <a:rPr lang="en-US" sz="2400" dirty="0" smtClean="0"/>
              <a:t>beginning of </a:t>
            </a:r>
            <a:r>
              <a:rPr lang="en-US" sz="2400" dirty="0" err="1"/>
              <a:t>ProcessData</a:t>
            </a:r>
            <a:r>
              <a:rPr lang="en-US" sz="2400" dirty="0"/>
              <a:t>().</a:t>
            </a:r>
          </a:p>
          <a:p>
            <a:r>
              <a:rPr lang="en-US" dirty="0"/>
              <a:t>So, we will set a breakpoint </a:t>
            </a:r>
            <a:r>
              <a:rPr lang="en-US" dirty="0" smtClean="0"/>
              <a:t>- </a:t>
            </a:r>
            <a:r>
              <a:rPr lang="en-US" dirty="0"/>
              <a:t>a place where DDD will </a:t>
            </a:r>
            <a:r>
              <a:rPr lang="en-US" dirty="0" smtClean="0"/>
              <a:t>make execution </a:t>
            </a:r>
            <a:r>
              <a:rPr lang="en-US" dirty="0"/>
              <a:t>of the program pause </a:t>
            </a:r>
            <a:r>
              <a:rPr lang="en-US" dirty="0" smtClean="0"/>
              <a:t>- </a:t>
            </a:r>
            <a:r>
              <a:rPr lang="en-US" dirty="0"/>
              <a:t>at the call to </a:t>
            </a:r>
            <a:r>
              <a:rPr lang="en-US" dirty="0" err="1"/>
              <a:t>ProcessData</a:t>
            </a:r>
            <a:r>
              <a:rPr lang="en-US" dirty="0"/>
              <a:t>():</a:t>
            </a:r>
          </a:p>
        </p:txBody>
      </p:sp>
    </p:spTree>
    <p:extLst>
      <p:ext uri="{BB962C8B-B14F-4D97-AF65-F5344CB8AC3E}">
        <p14:creationId xmlns:p14="http://schemas.microsoft.com/office/powerpoint/2010/main" val="1590309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Move the mouse cursor to the line where </a:t>
            </a:r>
            <a:r>
              <a:rPr lang="en-US" dirty="0" err="1"/>
              <a:t>ProcessData</a:t>
            </a:r>
            <a:r>
              <a:rPr lang="en-US" dirty="0"/>
              <a:t>() </a:t>
            </a:r>
            <a:r>
              <a:rPr lang="en-US" dirty="0" smtClean="0"/>
              <a:t>is called</a:t>
            </a:r>
            <a:r>
              <a:rPr lang="en-US" dirty="0"/>
              <a:t>.</a:t>
            </a:r>
          </a:p>
          <a:p>
            <a:pPr lvl="1"/>
            <a:r>
              <a:rPr lang="en-US" dirty="0" smtClean="0"/>
              <a:t>Click </a:t>
            </a:r>
            <a:r>
              <a:rPr lang="en-US" dirty="0"/>
              <a:t>on the left end of the line.</a:t>
            </a:r>
          </a:p>
          <a:p>
            <a:pPr lvl="1"/>
            <a:r>
              <a:rPr lang="en-US" dirty="0" smtClean="0"/>
              <a:t>Click </a:t>
            </a:r>
            <a:r>
              <a:rPr lang="en-US" dirty="0"/>
              <a:t>on Break (stop-sign icon).</a:t>
            </a:r>
          </a:p>
          <a:p>
            <a:endParaRPr lang="en-US" dirty="0" smtClean="0"/>
          </a:p>
          <a:p>
            <a:r>
              <a:rPr lang="en-US" dirty="0" smtClean="0"/>
              <a:t>A </a:t>
            </a:r>
            <a:r>
              <a:rPr lang="en-US" dirty="0"/>
              <a:t>red stop sign will then appear on the line, showing that </a:t>
            </a:r>
            <a:r>
              <a:rPr lang="en-US" dirty="0" smtClean="0"/>
              <a:t>DDD will </a:t>
            </a:r>
            <a:r>
              <a:rPr lang="en-US" dirty="0"/>
              <a:t>stop there:</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495" y="428206"/>
            <a:ext cx="6335009" cy="6001588"/>
          </a:xfrm>
          <a:prstGeom prst="rect">
            <a:avLst/>
          </a:prstGeom>
        </p:spPr>
      </p:pic>
    </p:spTree>
    <p:extLst>
      <p:ext uri="{BB962C8B-B14F-4D97-AF65-F5344CB8AC3E}">
        <p14:creationId xmlns:p14="http://schemas.microsoft.com/office/powerpoint/2010/main" val="387932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a:t>Understanding debugging</a:t>
            </a:r>
          </a:p>
          <a:p>
            <a:r>
              <a:rPr lang="en-US" dirty="0" smtClean="0"/>
              <a:t>Naïve </a:t>
            </a:r>
            <a:r>
              <a:rPr lang="en-US" dirty="0"/>
              <a:t>debugging</a:t>
            </a:r>
          </a:p>
          <a:p>
            <a:r>
              <a:rPr lang="en-US" dirty="0"/>
              <a:t>Introduction of </a:t>
            </a:r>
            <a:r>
              <a:rPr lang="en-US" dirty="0" smtClean="0"/>
              <a:t>debuggers</a:t>
            </a:r>
          </a:p>
          <a:p>
            <a:pPr lvl="1"/>
            <a:r>
              <a:rPr lang="en-US" dirty="0" smtClean="0"/>
              <a:t>IDB</a:t>
            </a:r>
          </a:p>
          <a:p>
            <a:pPr lvl="1"/>
            <a:r>
              <a:rPr lang="en-US" dirty="0" smtClean="0"/>
              <a:t>GDB debugger</a:t>
            </a:r>
          </a:p>
          <a:p>
            <a:r>
              <a:rPr lang="en-US" dirty="0" smtClean="0"/>
              <a:t>Serial </a:t>
            </a:r>
            <a:r>
              <a:rPr lang="en-US" dirty="0"/>
              <a:t>code </a:t>
            </a:r>
            <a:r>
              <a:rPr lang="en-US" dirty="0" smtClean="0"/>
              <a:t>debugging</a:t>
            </a:r>
          </a:p>
          <a:p>
            <a:pPr lvl="1"/>
            <a:r>
              <a:rPr lang="en-US" dirty="0" smtClean="0"/>
              <a:t>Programs that crash</a:t>
            </a:r>
          </a:p>
          <a:p>
            <a:pPr lvl="1"/>
            <a:r>
              <a:rPr lang="en-US" dirty="0" smtClean="0"/>
              <a:t>Programs that hang/give incorrect results</a:t>
            </a:r>
            <a:endParaRPr lang="en-US" dirty="0"/>
          </a:p>
        </p:txBody>
      </p:sp>
    </p:spTree>
    <p:extLst>
      <p:ext uri="{BB962C8B-B14F-4D97-AF65-F5344CB8AC3E}">
        <p14:creationId xmlns:p14="http://schemas.microsoft.com/office/powerpoint/2010/main" val="3205544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Now, let's run the program via DDD:</a:t>
            </a:r>
          </a:p>
          <a:p>
            <a:pPr lvl="1"/>
            <a:r>
              <a:rPr lang="en-US" dirty="0"/>
              <a:t> Click on Program, then on Run to get the Run </a:t>
            </a:r>
            <a:r>
              <a:rPr lang="en-US" dirty="0" smtClean="0"/>
              <a:t>Program window</a:t>
            </a:r>
            <a:r>
              <a:rPr lang="en-US" dirty="0"/>
              <a:t>.</a:t>
            </a:r>
          </a:p>
          <a:p>
            <a:pPr lvl="1"/>
            <a:r>
              <a:rPr lang="en-US" dirty="0"/>
              <a:t> Fill in the command line arguments (12, 5, ...) in </a:t>
            </a:r>
            <a:r>
              <a:rPr lang="en-US" dirty="0" smtClean="0"/>
              <a:t>that window</a:t>
            </a:r>
            <a:r>
              <a:rPr lang="en-US" dirty="0"/>
              <a:t>.</a:t>
            </a:r>
          </a:p>
          <a:p>
            <a:pPr lvl="1"/>
            <a:r>
              <a:rPr lang="en-US" dirty="0"/>
              <a:t> Click on Run in that window.</a:t>
            </a:r>
          </a:p>
        </p:txBody>
      </p:sp>
      <p:pic>
        <p:nvPicPr>
          <p:cNvPr id="6" name="Picture 5" descr="DDD: /home/amritkar/dbg/Ins.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443" y="404390"/>
            <a:ext cx="6373114" cy="6049219"/>
          </a:xfrm>
          <a:prstGeom prst="rect">
            <a:avLst/>
          </a:prstGeom>
        </p:spPr>
      </p:pic>
    </p:spTree>
    <p:extLst>
      <p:ext uri="{BB962C8B-B14F-4D97-AF65-F5344CB8AC3E}">
        <p14:creationId xmlns:p14="http://schemas.microsoft.com/office/powerpoint/2010/main" val="193179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DDD runs our program, stopping at the breakpoint. The </a:t>
            </a:r>
            <a:r>
              <a:rPr lang="en-US" dirty="0" smtClean="0"/>
              <a:t>green arrow </a:t>
            </a:r>
            <a:r>
              <a:rPr lang="en-US" dirty="0"/>
              <a:t>shows our current line, i.e. the one about to be executed:</a:t>
            </a:r>
          </a:p>
        </p:txBody>
      </p:sp>
      <p:pic>
        <p:nvPicPr>
          <p:cNvPr id="4" name="Picture 3" descr="DDD: /home/amritkar/dbg/Ins.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443" y="404390"/>
            <a:ext cx="6373114" cy="6049219"/>
          </a:xfrm>
          <a:prstGeom prst="rect">
            <a:avLst/>
          </a:prstGeom>
        </p:spPr>
      </p:pic>
    </p:spTree>
    <p:extLst>
      <p:ext uri="{BB962C8B-B14F-4D97-AF65-F5344CB8AC3E}">
        <p14:creationId xmlns:p14="http://schemas.microsoft.com/office/powerpoint/2010/main" val="69497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Now, let's </a:t>
            </a:r>
            <a:r>
              <a:rPr lang="en-US" dirty="0" smtClean="0"/>
              <a:t>confirm </a:t>
            </a:r>
            <a:r>
              <a:rPr lang="en-US" dirty="0"/>
              <a:t>that the program is running correctly so </a:t>
            </a:r>
            <a:r>
              <a:rPr lang="en-US" dirty="0" smtClean="0"/>
              <a:t>far. All </a:t>
            </a:r>
            <a:r>
              <a:rPr lang="en-US" dirty="0"/>
              <a:t>it's done is set </a:t>
            </a:r>
            <a:r>
              <a:rPr lang="en-US" dirty="0" err="1"/>
              <a:t>NumInputs</a:t>
            </a:r>
            <a:r>
              <a:rPr lang="en-US" dirty="0"/>
              <a:t> and the array X, so let's </a:t>
            </a:r>
            <a:r>
              <a:rPr lang="en-US" dirty="0" smtClean="0"/>
              <a:t>check them</a:t>
            </a:r>
            <a:r>
              <a:rPr lang="en-US" dirty="0"/>
              <a:t>:</a:t>
            </a:r>
          </a:p>
          <a:p>
            <a:r>
              <a:rPr lang="en-US" dirty="0"/>
              <a:t>So, let's verify that </a:t>
            </a:r>
            <a:r>
              <a:rPr lang="en-US" dirty="0" err="1"/>
              <a:t>NumInputs</a:t>
            </a:r>
            <a:r>
              <a:rPr lang="en-US" dirty="0"/>
              <a:t> = 10, and that X has the </a:t>
            </a:r>
            <a:r>
              <a:rPr lang="en-US" dirty="0" smtClean="0"/>
              <a:t>correct values </a:t>
            </a:r>
            <a:r>
              <a:rPr lang="en-US" dirty="0"/>
              <a:t>(12, 5, ...):</a:t>
            </a:r>
          </a:p>
          <a:p>
            <a:pPr lvl="1"/>
            <a:r>
              <a:rPr lang="en-US" dirty="0" smtClean="0"/>
              <a:t>Move </a:t>
            </a:r>
            <a:r>
              <a:rPr lang="en-US" dirty="0"/>
              <a:t>the mouse cursor to any place where </a:t>
            </a:r>
            <a:r>
              <a:rPr lang="en-US" dirty="0" err="1"/>
              <a:t>NumInputs</a:t>
            </a:r>
            <a:r>
              <a:rPr lang="en-US" dirty="0"/>
              <a:t> </a:t>
            </a:r>
            <a:r>
              <a:rPr lang="en-US" dirty="0" smtClean="0"/>
              <a:t>appears in </a:t>
            </a:r>
            <a:r>
              <a:rPr lang="en-US" dirty="0"/>
              <a:t>the Source Code window.</a:t>
            </a:r>
          </a:p>
          <a:p>
            <a:pPr lvl="1"/>
            <a:r>
              <a:rPr lang="en-US" dirty="0"/>
              <a:t>Rest there for a half second or so.</a:t>
            </a:r>
          </a:p>
          <a:p>
            <a:pPr lvl="1"/>
            <a:r>
              <a:rPr lang="en-US" dirty="0" smtClean="0"/>
              <a:t>The </a:t>
            </a:r>
            <a:r>
              <a:rPr lang="en-US" dirty="0"/>
              <a:t>value of </a:t>
            </a:r>
            <a:r>
              <a:rPr lang="en-US" dirty="0" err="1"/>
              <a:t>NumInputs</a:t>
            </a:r>
            <a:r>
              <a:rPr lang="en-US" dirty="0"/>
              <a:t> will appear in a yellow box </a:t>
            </a:r>
            <a:r>
              <a:rPr lang="en-US" dirty="0" smtClean="0"/>
              <a:t>near the </a:t>
            </a:r>
            <a:r>
              <a:rPr lang="en-US" dirty="0"/>
              <a:t>mouse cursor (the cursor doesn't appear here), and </a:t>
            </a:r>
            <a:r>
              <a:rPr lang="en-US" dirty="0" smtClean="0"/>
              <a:t>at the </a:t>
            </a:r>
            <a:r>
              <a:rPr lang="en-US" dirty="0"/>
              <a:t>edge below the Debugger Console.</a:t>
            </a:r>
          </a:p>
          <a:p>
            <a:pPr lvl="1"/>
            <a:r>
              <a:rPr lang="en-US" dirty="0" smtClean="0"/>
              <a:t>Do </a:t>
            </a:r>
            <a:r>
              <a:rPr lang="en-US" dirty="0"/>
              <a:t>the same for X.</a:t>
            </a:r>
          </a:p>
        </p:txBody>
      </p:sp>
    </p:spTree>
    <p:extLst>
      <p:ext uri="{BB962C8B-B14F-4D97-AF65-F5344CB8AC3E}">
        <p14:creationId xmlns:p14="http://schemas.microsoft.com/office/powerpoint/2010/main" val="2177685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OK, both </a:t>
            </a:r>
            <a:r>
              <a:rPr lang="en-US" dirty="0" err="1"/>
              <a:t>NumInputs</a:t>
            </a:r>
            <a:r>
              <a:rPr lang="en-US" dirty="0"/>
              <a:t> and X are all </a:t>
            </a:r>
            <a:r>
              <a:rPr lang="en-US" dirty="0" smtClean="0"/>
              <a:t>right. But </a:t>
            </a:r>
            <a:r>
              <a:rPr lang="en-US" dirty="0"/>
              <a:t>if there had been a bug within </a:t>
            </a:r>
            <a:r>
              <a:rPr lang="en-US" dirty="0" err="1"/>
              <a:t>GetArgs</a:t>
            </a:r>
            <a:r>
              <a:rPr lang="en-US" dirty="0"/>
              <a:t>(), </a:t>
            </a:r>
            <a:r>
              <a:rPr lang="en-US" dirty="0" smtClean="0"/>
              <a:t>say</a:t>
            </a:r>
          </a:p>
          <a:p>
            <a:pPr marL="342900" lvl="1" indent="0">
              <a:buNone/>
            </a:pPr>
            <a:r>
              <a:rPr lang="en-US" dirty="0" smtClean="0"/>
              <a:t>X[I] = </a:t>
            </a:r>
            <a:r>
              <a:rPr lang="en-US" dirty="0" err="1" smtClean="0"/>
              <a:t>atoi</a:t>
            </a:r>
            <a:r>
              <a:rPr lang="en-US" dirty="0" smtClean="0"/>
              <a:t>(AV[I]);</a:t>
            </a:r>
          </a:p>
          <a:p>
            <a:pPr marL="228600" lvl="1" indent="0">
              <a:buNone/>
            </a:pPr>
            <a:r>
              <a:rPr lang="en-US" sz="2400" dirty="0" smtClean="0"/>
              <a:t>we </a:t>
            </a:r>
            <a:r>
              <a:rPr lang="en-US" sz="2400" dirty="0"/>
              <a:t>would have found it here, by checking the values of the </a:t>
            </a:r>
            <a:r>
              <a:rPr lang="en-US" sz="2400" dirty="0" smtClean="0"/>
              <a:t>AV strings</a:t>
            </a:r>
            <a:r>
              <a:rPr lang="en-US" sz="2400" dirty="0"/>
              <a:t>, etc.</a:t>
            </a:r>
            <a:endParaRPr lang="en-US" dirty="0"/>
          </a:p>
          <a:p>
            <a:r>
              <a:rPr lang="en-US" dirty="0"/>
              <a:t>By the way, if we had just wanted to check the value of </a:t>
            </a:r>
            <a:r>
              <a:rPr lang="en-US" dirty="0" smtClean="0"/>
              <a:t>X[I] here</a:t>
            </a:r>
            <a:r>
              <a:rPr lang="en-US" dirty="0"/>
              <a:t>, not all of X (what if X had had 10,000 elements instead </a:t>
            </a:r>
            <a:r>
              <a:rPr lang="en-US" dirty="0" smtClean="0"/>
              <a:t>of just </a:t>
            </a:r>
            <a:r>
              <a:rPr lang="en-US" dirty="0"/>
              <a:t>10?), we could have used the mouse to highlight the </a:t>
            </a:r>
            <a:r>
              <a:rPr lang="en-US" dirty="0" smtClean="0"/>
              <a:t>whole expression "X[I</a:t>
            </a:r>
            <a:r>
              <a:rPr lang="en-US" dirty="0"/>
              <a:t>]", then right-clicked on it and selected </a:t>
            </a:r>
            <a:r>
              <a:rPr lang="en-US" dirty="0" smtClean="0"/>
              <a:t>"Print X[I</a:t>
            </a:r>
            <a:r>
              <a:rPr lang="en-US" dirty="0"/>
              <a:t>]". The value would be printed to the Debugger </a:t>
            </a:r>
            <a:r>
              <a:rPr lang="en-US" dirty="0" smtClean="0"/>
              <a:t>Console. Or </a:t>
            </a:r>
            <a:r>
              <a:rPr lang="en-US" dirty="0"/>
              <a:t>we could select </a:t>
            </a:r>
            <a:r>
              <a:rPr lang="en-US" dirty="0" smtClean="0"/>
              <a:t>"Display </a:t>
            </a:r>
            <a:r>
              <a:rPr lang="en-US" dirty="0"/>
              <a:t>X[I]", which would create a </a:t>
            </a:r>
            <a:r>
              <a:rPr lang="en-US" dirty="0" err="1" smtClean="0"/>
              <a:t>subwindow</a:t>
            </a:r>
            <a:r>
              <a:rPr lang="en-US" dirty="0" smtClean="0"/>
              <a:t> in </a:t>
            </a:r>
            <a:r>
              <a:rPr lang="en-US" dirty="0"/>
              <a:t>which X[I] would be continuously displayed.</a:t>
            </a:r>
          </a:p>
        </p:txBody>
      </p:sp>
    </p:spTree>
    <p:extLst>
      <p:ext uri="{BB962C8B-B14F-4D97-AF65-F5344CB8AC3E}">
        <p14:creationId xmlns:p14="http://schemas.microsoft.com/office/powerpoint/2010/main" val="2781330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Let's browse some more, say in Insert().</a:t>
            </a:r>
          </a:p>
          <a:p>
            <a:pPr lvl="1"/>
            <a:r>
              <a:rPr lang="en-US" dirty="0" smtClean="0"/>
              <a:t>Place </a:t>
            </a:r>
            <a:r>
              <a:rPr lang="en-US" dirty="0"/>
              <a:t>a breakpoint in the </a:t>
            </a:r>
            <a:r>
              <a:rPr lang="en-US" dirty="0" smtClean="0"/>
              <a:t>definition </a:t>
            </a:r>
            <a:r>
              <a:rPr lang="en-US" dirty="0"/>
              <a:t>of Insert().</a:t>
            </a:r>
          </a:p>
          <a:p>
            <a:pPr lvl="1"/>
            <a:r>
              <a:rPr lang="en-US" dirty="0" smtClean="0"/>
              <a:t>Hit </a:t>
            </a:r>
            <a:r>
              <a:rPr lang="en-US" dirty="0" err="1"/>
              <a:t>Cont</a:t>
            </a:r>
            <a:r>
              <a:rPr lang="en-US" dirty="0"/>
              <a:t> to continue to the next breakpoint, which will </a:t>
            </a:r>
            <a:r>
              <a:rPr lang="en-US" dirty="0" smtClean="0"/>
              <a:t>be the </a:t>
            </a:r>
            <a:r>
              <a:rPr lang="en-US" dirty="0"/>
              <a:t>one we just placed in Insert().</a:t>
            </a:r>
          </a:p>
          <a:p>
            <a:pPr lvl="1"/>
            <a:r>
              <a:rPr lang="en-US" dirty="0" smtClean="0"/>
              <a:t>Once </a:t>
            </a:r>
            <a:r>
              <a:rPr lang="en-US" dirty="0"/>
              <a:t>we get into Insert(), the green arrow points to the line</a:t>
            </a:r>
          </a:p>
          <a:p>
            <a:pPr marL="342900" lvl="1" indent="0">
              <a:buNone/>
            </a:pPr>
            <a:r>
              <a:rPr lang="en-US" dirty="0"/>
              <a:t>if (</a:t>
            </a:r>
            <a:r>
              <a:rPr lang="en-US" dirty="0" err="1"/>
              <a:t>NumY</a:t>
            </a:r>
            <a:r>
              <a:rPr lang="en-US" dirty="0"/>
              <a:t> = 0) { // Y empty so far, easy case</a:t>
            </a:r>
          </a:p>
        </p:txBody>
      </p:sp>
      <p:pic>
        <p:nvPicPr>
          <p:cNvPr id="4" name="Picture 3" descr="DDD: /home/amritkar/dbg/Ins.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443" y="404390"/>
            <a:ext cx="6373114" cy="6049219"/>
          </a:xfrm>
          <a:prstGeom prst="rect">
            <a:avLst/>
          </a:prstGeom>
        </p:spPr>
      </p:pic>
    </p:spTree>
    <p:extLst>
      <p:ext uri="{BB962C8B-B14F-4D97-AF65-F5344CB8AC3E}">
        <p14:creationId xmlns:p14="http://schemas.microsoft.com/office/powerpoint/2010/main" val="340259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is the </a:t>
            </a:r>
            <a:r>
              <a:rPr lang="en-US" dirty="0" smtClean="0"/>
              <a:t>first </a:t>
            </a:r>
            <a:r>
              <a:rPr lang="en-US" dirty="0"/>
              <a:t>time we've hit Insert(), so </a:t>
            </a:r>
            <a:r>
              <a:rPr lang="en-US" dirty="0" err="1"/>
              <a:t>NumY</a:t>
            </a:r>
            <a:r>
              <a:rPr lang="en-US" dirty="0"/>
              <a:t> should </a:t>
            </a:r>
            <a:r>
              <a:rPr lang="en-US" dirty="0" smtClean="0"/>
              <a:t>be 0</a:t>
            </a:r>
            <a:r>
              <a:rPr lang="en-US" dirty="0"/>
              <a:t>. But we need to </a:t>
            </a:r>
            <a:r>
              <a:rPr lang="en-US" dirty="0" smtClean="0"/>
              <a:t>confirm </a:t>
            </a:r>
            <a:r>
              <a:rPr lang="en-US" dirty="0"/>
              <a:t>it, by moving the mouse </a:t>
            </a:r>
            <a:r>
              <a:rPr lang="en-US" dirty="0" smtClean="0"/>
              <a:t>cursor to </a:t>
            </a:r>
            <a:r>
              <a:rPr lang="en-US" dirty="0" err="1"/>
              <a:t>NumY</a:t>
            </a:r>
            <a:r>
              <a:rPr lang="en-US" dirty="0"/>
              <a:t>. </a:t>
            </a:r>
            <a:r>
              <a:rPr lang="en-US" dirty="0" smtClean="0"/>
              <a:t>(it's </a:t>
            </a:r>
            <a:r>
              <a:rPr lang="en-US" dirty="0"/>
              <a:t>0</a:t>
            </a:r>
            <a:r>
              <a:rPr lang="en-US" dirty="0" smtClean="0"/>
              <a:t>.)</a:t>
            </a:r>
            <a:endParaRPr lang="en-US" dirty="0"/>
          </a:p>
          <a:p>
            <a:r>
              <a:rPr lang="en-US" dirty="0" smtClean="0"/>
              <a:t>Hitting </a:t>
            </a:r>
            <a:r>
              <a:rPr lang="en-US" dirty="0"/>
              <a:t>Step (or Next) that \should" take us to the line</a:t>
            </a:r>
          </a:p>
          <a:p>
            <a:pPr marL="342900" lvl="1" indent="0">
              <a:buNone/>
            </a:pPr>
            <a:r>
              <a:rPr lang="en-US" dirty="0"/>
              <a:t>Y[0] = </a:t>
            </a:r>
            <a:r>
              <a:rPr lang="en-US" dirty="0" err="1"/>
              <a:t>NewY</a:t>
            </a:r>
            <a:r>
              <a:rPr lang="en-US" dirty="0"/>
              <a:t>;</a:t>
            </a:r>
          </a:p>
          <a:p>
            <a:pPr marL="0" indent="0">
              <a:buNone/>
            </a:pPr>
            <a:r>
              <a:rPr lang="en-US" dirty="0" smtClean="0"/>
              <a:t>	but </a:t>
            </a:r>
            <a:r>
              <a:rPr lang="en-US" dirty="0"/>
              <a:t>once again, we must </a:t>
            </a:r>
            <a:r>
              <a:rPr lang="en-US" dirty="0" smtClean="0"/>
              <a:t>confirm </a:t>
            </a:r>
            <a:r>
              <a:rPr lang="en-US" dirty="0"/>
              <a:t>it. </a:t>
            </a:r>
            <a:endParaRPr lang="en-US" dirty="0" smtClean="0"/>
          </a:p>
          <a:p>
            <a:pPr marL="0" indent="0">
              <a:buNone/>
            </a:pPr>
            <a:r>
              <a:rPr lang="en-US" dirty="0" smtClean="0"/>
              <a:t>What do you get</a:t>
            </a:r>
            <a:r>
              <a:rPr lang="en-US" dirty="0"/>
              <a:t>?</a:t>
            </a:r>
            <a:r>
              <a:rPr lang="en-US" dirty="0" smtClean="0"/>
              <a:t>	</a:t>
            </a:r>
            <a:endParaRPr lang="en-US" dirty="0"/>
          </a:p>
        </p:txBody>
      </p:sp>
      <p:pic>
        <p:nvPicPr>
          <p:cNvPr id="4" name="Picture 3" descr="DDD: /home/amritkar/dbg/Ins.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443" y="404390"/>
            <a:ext cx="6373114" cy="6049219"/>
          </a:xfrm>
          <a:prstGeom prst="rect">
            <a:avLst/>
          </a:prstGeom>
        </p:spPr>
      </p:pic>
    </p:spTree>
    <p:extLst>
      <p:ext uri="{BB962C8B-B14F-4D97-AF65-F5344CB8AC3E}">
        <p14:creationId xmlns:p14="http://schemas.microsoft.com/office/powerpoint/2010/main" val="76424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a:t>
            </a:r>
            <a:r>
              <a:rPr lang="en-US" dirty="0"/>
              <a:t>skipped right over the if, going straight to the </a:t>
            </a:r>
            <a:r>
              <a:rPr lang="en-US" dirty="0" smtClean="0"/>
              <a:t>for loop</a:t>
            </a:r>
            <a:r>
              <a:rPr lang="en-US" dirty="0"/>
              <a:t>!</a:t>
            </a:r>
          </a:p>
          <a:p>
            <a:r>
              <a:rPr lang="en-US" dirty="0"/>
              <a:t>So (</a:t>
            </a:r>
            <a:r>
              <a:rPr lang="en-US" dirty="0" err="1"/>
              <a:t>NumY</a:t>
            </a:r>
            <a:r>
              <a:rPr lang="en-US" dirty="0"/>
              <a:t> = 0) must have been false. But we </a:t>
            </a:r>
            <a:r>
              <a:rPr lang="en-US" dirty="0" smtClean="0"/>
              <a:t>confirmed that </a:t>
            </a:r>
            <a:r>
              <a:rPr lang="en-US" dirty="0" err="1" smtClean="0"/>
              <a:t>NumY</a:t>
            </a:r>
            <a:r>
              <a:rPr lang="en-US" dirty="0" smtClean="0"/>
              <a:t> </a:t>
            </a:r>
            <a:r>
              <a:rPr lang="en-US" dirty="0"/>
              <a:t>was 0!</a:t>
            </a:r>
          </a:p>
          <a:p>
            <a:r>
              <a:rPr lang="en-US" dirty="0" smtClean="0"/>
              <a:t>The </a:t>
            </a:r>
            <a:r>
              <a:rPr lang="en-US" dirty="0"/>
              <a:t>old classic C learner's error { we used </a:t>
            </a:r>
            <a:r>
              <a:rPr lang="en-US" dirty="0" smtClean="0"/>
              <a:t>= instead</a:t>
            </a:r>
            <a:r>
              <a:rPr lang="en-US" dirty="0"/>
              <a:t> </a:t>
            </a:r>
            <a:r>
              <a:rPr lang="en-US" dirty="0" smtClean="0"/>
              <a:t>of == </a:t>
            </a:r>
            <a:r>
              <a:rPr lang="en-US" dirty="0"/>
              <a:t>The if line should have been</a:t>
            </a:r>
          </a:p>
          <a:p>
            <a:pPr marL="342900" lvl="1" indent="0">
              <a:buNone/>
            </a:pPr>
            <a:r>
              <a:rPr lang="en-US" dirty="0"/>
              <a:t>if (</a:t>
            </a:r>
            <a:r>
              <a:rPr lang="en-US" dirty="0" err="1"/>
              <a:t>NumY</a:t>
            </a:r>
            <a:r>
              <a:rPr lang="en-US" dirty="0"/>
              <a:t> == 0) {</a:t>
            </a:r>
          </a:p>
          <a:p>
            <a:r>
              <a:rPr lang="en-US" dirty="0"/>
              <a:t>That's what made the program hang: It kept assigning 0 </a:t>
            </a:r>
            <a:r>
              <a:rPr lang="en-US" dirty="0" smtClean="0"/>
              <a:t>to </a:t>
            </a:r>
            <a:r>
              <a:rPr lang="en-US" dirty="0" err="1" smtClean="0"/>
              <a:t>NumY</a:t>
            </a:r>
            <a:r>
              <a:rPr lang="en-US" dirty="0"/>
              <a:t>, so the Y array never grew.</a:t>
            </a:r>
          </a:p>
        </p:txBody>
      </p:sp>
    </p:spTree>
    <p:extLst>
      <p:ext uri="{BB962C8B-B14F-4D97-AF65-F5344CB8AC3E}">
        <p14:creationId xmlns:p14="http://schemas.microsoft.com/office/powerpoint/2010/main" val="84827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Open another terminal</a:t>
            </a:r>
          </a:p>
          <a:p>
            <a:pPr lvl="1"/>
            <a:r>
              <a:rPr lang="en-US" dirty="0" smtClean="0"/>
              <a:t>Fix the error, recompile and run again.</a:t>
            </a:r>
          </a:p>
          <a:p>
            <a:endParaRPr lang="en-US" dirty="0" smtClean="0"/>
          </a:p>
          <a:p>
            <a:endParaRPr lang="en-US" dirty="0"/>
          </a:p>
          <a:p>
            <a:r>
              <a:rPr lang="en-US" dirty="0"/>
              <a:t>A </a:t>
            </a:r>
            <a:r>
              <a:rPr lang="en-US" dirty="0" err="1"/>
              <a:t>seg</a:t>
            </a:r>
            <a:r>
              <a:rPr lang="en-US" dirty="0"/>
              <a:t> fault in Unix means an execution error due to the </a:t>
            </a:r>
            <a:r>
              <a:rPr lang="en-US" dirty="0" smtClean="0"/>
              <a:t>program's accessing </a:t>
            </a:r>
            <a:r>
              <a:rPr lang="en-US" dirty="0"/>
              <a:t>memory which is not allocated to it.</a:t>
            </a:r>
          </a:p>
          <a:p>
            <a:r>
              <a:rPr lang="en-US" dirty="0"/>
              <a:t>Fundamental Principle for Execution Errors:</a:t>
            </a:r>
          </a:p>
          <a:p>
            <a:pPr lvl="1"/>
            <a:r>
              <a:rPr lang="en-US" dirty="0"/>
              <a:t>The </a:t>
            </a:r>
            <a:r>
              <a:rPr lang="en-US" dirty="0" smtClean="0"/>
              <a:t>first </a:t>
            </a:r>
            <a:r>
              <a:rPr lang="en-US" dirty="0"/>
              <a:t>step to take after an execution error is to run </a:t>
            </a:r>
            <a:r>
              <a:rPr lang="en-US" dirty="0" smtClean="0"/>
              <a:t>the program </a:t>
            </a:r>
            <a:r>
              <a:rPr lang="en-US" dirty="0"/>
              <a:t>through DDD (if the error occurred when run </a:t>
            </a:r>
            <a:r>
              <a:rPr lang="en-US" dirty="0" smtClean="0"/>
              <a:t>without DDD</a:t>
            </a:r>
            <a:r>
              <a:rPr lang="en-US" dirty="0"/>
              <a:t>), to determine where the execution error occurred.</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31" y="2536274"/>
            <a:ext cx="7966737" cy="418591"/>
          </a:xfrm>
          <a:prstGeom prst="rect">
            <a:avLst/>
          </a:prstGeom>
        </p:spPr>
      </p:pic>
    </p:spTree>
    <p:extLst>
      <p:ext uri="{BB962C8B-B14F-4D97-AF65-F5344CB8AC3E}">
        <p14:creationId xmlns:p14="http://schemas.microsoft.com/office/powerpoint/2010/main" val="179926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re-rerun the program within DDD.</a:t>
            </a:r>
          </a:p>
        </p:txBody>
      </p:sp>
      <p:pic>
        <p:nvPicPr>
          <p:cNvPr id="6" name="Picture 5" descr="DDD: /home/amritkar/dbg/Ins.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443" y="404390"/>
            <a:ext cx="6373114" cy="6049219"/>
          </a:xfrm>
          <a:prstGeom prst="rect">
            <a:avLst/>
          </a:prstGeom>
        </p:spPr>
      </p:pic>
    </p:spTree>
    <p:extLst>
      <p:ext uri="{BB962C8B-B14F-4D97-AF65-F5344CB8AC3E}">
        <p14:creationId xmlns:p14="http://schemas.microsoft.com/office/powerpoint/2010/main" val="40447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Remember, a </a:t>
            </a:r>
            <a:r>
              <a:rPr lang="en-US" dirty="0" err="1"/>
              <a:t>seg</a:t>
            </a:r>
            <a:r>
              <a:rPr lang="en-US" dirty="0"/>
              <a:t> fault occurs when the program is accessing </a:t>
            </a:r>
            <a:r>
              <a:rPr lang="en-US" dirty="0" smtClean="0"/>
              <a:t>a portion </a:t>
            </a:r>
            <a:r>
              <a:rPr lang="en-US" dirty="0"/>
              <a:t>of memory to which it is not permitted access. So, </a:t>
            </a:r>
            <a:r>
              <a:rPr lang="en-US" dirty="0" smtClean="0"/>
              <a:t>we suspect </a:t>
            </a:r>
            <a:r>
              <a:rPr lang="en-US" dirty="0"/>
              <a:t>that K has a value outside the range of Y, which </a:t>
            </a:r>
            <a:r>
              <a:rPr lang="en-US" dirty="0" smtClean="0"/>
              <a:t>has only </a:t>
            </a:r>
            <a:r>
              <a:rPr lang="en-US" dirty="0"/>
              <a:t>10 elements.</a:t>
            </a:r>
          </a:p>
          <a:p>
            <a:r>
              <a:rPr lang="en-US" dirty="0"/>
              <a:t>Let's check, once again by moving the mouse cursor to </a:t>
            </a:r>
            <a:r>
              <a:rPr lang="en-US" dirty="0" smtClean="0"/>
              <a:t>any place </a:t>
            </a:r>
            <a:r>
              <a:rPr lang="en-US" dirty="0"/>
              <a:t>K appears</a:t>
            </a:r>
            <a:r>
              <a:rPr lang="en-US" dirty="0" smtClean="0"/>
              <a:t>:</a:t>
            </a:r>
          </a:p>
          <a:p>
            <a:pPr lvl="1"/>
            <a:r>
              <a:rPr lang="en-US" dirty="0" smtClean="0"/>
              <a:t>K=280 (out of range)</a:t>
            </a:r>
            <a:endParaRPr lang="en-US" dirty="0"/>
          </a:p>
        </p:txBody>
      </p:sp>
    </p:spTree>
    <p:extLst>
      <p:ext uri="{BB962C8B-B14F-4D97-AF65-F5344CB8AC3E}">
        <p14:creationId xmlns:p14="http://schemas.microsoft.com/office/powerpoint/2010/main" val="54711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Content Placeholder 2"/>
          <p:cNvSpPr>
            <a:spLocks noGrp="1"/>
          </p:cNvSpPr>
          <p:nvPr>
            <p:ph idx="1"/>
          </p:nvPr>
        </p:nvSpPr>
        <p:spPr/>
        <p:txBody>
          <a:bodyPr>
            <a:normAutofit/>
          </a:bodyPr>
          <a:lstStyle/>
          <a:p>
            <a:r>
              <a:rPr lang="en-US" dirty="0"/>
              <a:t>Debugging is the process of finding and resolving bugs or defects that prevent correct operation of computer software or a system. </a:t>
            </a:r>
            <a:endParaRPr lang="en-US" dirty="0" smtClean="0"/>
          </a:p>
          <a:p>
            <a:r>
              <a:rPr lang="en-US" dirty="0" smtClean="0"/>
              <a:t>Finding a bug is a process of confirming the many things that you believe are true until you find the one which is not true.</a:t>
            </a:r>
          </a:p>
          <a:p>
            <a:r>
              <a:rPr lang="en-US" dirty="0" smtClean="0"/>
              <a:t>The </a:t>
            </a:r>
            <a:r>
              <a:rPr lang="en-US" dirty="0"/>
              <a:t>Binary Search Principle:</a:t>
            </a:r>
          </a:p>
          <a:p>
            <a:pPr lvl="1"/>
            <a:r>
              <a:rPr lang="en-US" dirty="0"/>
              <a:t>First try to </a:t>
            </a:r>
            <a:r>
              <a:rPr lang="en-US" dirty="0" smtClean="0"/>
              <a:t>confirm </a:t>
            </a:r>
            <a:r>
              <a:rPr lang="en-US" dirty="0"/>
              <a:t>that everything is OK at the </a:t>
            </a:r>
            <a:r>
              <a:rPr lang="en-US" dirty="0" smtClean="0"/>
              <a:t>“approximate“ halfway </a:t>
            </a:r>
            <a:r>
              <a:rPr lang="en-US" dirty="0"/>
              <a:t>point in the program. If so, then check at </a:t>
            </a:r>
            <a:r>
              <a:rPr lang="en-US" dirty="0" smtClean="0"/>
              <a:t>the approximate </a:t>
            </a:r>
            <a:r>
              <a:rPr lang="en-US" dirty="0"/>
              <a:t>3/4-way point; if not, check at the 1/4-way </a:t>
            </a:r>
            <a:r>
              <a:rPr lang="en-US" dirty="0" smtClean="0"/>
              <a:t>point. Each </a:t>
            </a:r>
            <a:r>
              <a:rPr lang="en-US" dirty="0"/>
              <a:t>time, narrow down the </a:t>
            </a:r>
            <a:r>
              <a:rPr lang="en-US" dirty="0" err="1"/>
              <a:t>big's</a:t>
            </a:r>
            <a:r>
              <a:rPr lang="en-US" dirty="0"/>
              <a:t> location to one half of </a:t>
            </a:r>
            <a:r>
              <a:rPr lang="en-US" dirty="0" smtClean="0"/>
              <a:t>the previous </a:t>
            </a:r>
            <a:r>
              <a:rPr lang="en-US" dirty="0"/>
              <a:t>portion</a:t>
            </a:r>
            <a:r>
              <a:rPr lang="en-US" dirty="0" smtClean="0"/>
              <a:t>.</a:t>
            </a:r>
            <a:endParaRPr lang="en-US" dirty="0"/>
          </a:p>
        </p:txBody>
      </p:sp>
    </p:spTree>
    <p:extLst>
      <p:ext uri="{BB962C8B-B14F-4D97-AF65-F5344CB8AC3E}">
        <p14:creationId xmlns:p14="http://schemas.microsoft.com/office/powerpoint/2010/main" val="2359617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K </a:t>
            </a:r>
            <a:r>
              <a:rPr lang="en-US" dirty="0"/>
              <a:t>= 10 or 11 did not cause a </a:t>
            </a:r>
            <a:r>
              <a:rPr lang="en-US" dirty="0" err="1"/>
              <a:t>seg</a:t>
            </a:r>
            <a:r>
              <a:rPr lang="en-US" dirty="0"/>
              <a:t> fault, as we </a:t>
            </a:r>
            <a:r>
              <a:rPr lang="en-US" dirty="0" smtClean="0"/>
              <a:t>were still </a:t>
            </a:r>
            <a:r>
              <a:rPr lang="en-US" dirty="0"/>
              <a:t>in the same page of virtual memory</a:t>
            </a:r>
            <a:r>
              <a:rPr lang="en-US" dirty="0" smtClean="0"/>
              <a:t>.</a:t>
            </a:r>
            <a:endParaRPr lang="en-US" dirty="0"/>
          </a:p>
          <a:p>
            <a:r>
              <a:rPr lang="en-US" dirty="0"/>
              <a:t>Let's look at the code which is setting K:</a:t>
            </a:r>
          </a:p>
          <a:p>
            <a:pPr marL="0" indent="0">
              <a:buNone/>
            </a:pPr>
            <a:r>
              <a:rPr lang="en-US" dirty="0" smtClean="0"/>
              <a:t>	for </a:t>
            </a:r>
            <a:r>
              <a:rPr lang="en-US" dirty="0"/>
              <a:t>(K = NumY-1; K &gt; JJ; K++)</a:t>
            </a:r>
          </a:p>
          <a:p>
            <a:pPr marL="0" indent="0">
              <a:buNone/>
            </a:pPr>
            <a:r>
              <a:rPr lang="en-US" dirty="0" smtClean="0"/>
              <a:t>		Y[K</a:t>
            </a:r>
            <a:r>
              <a:rPr lang="en-US" dirty="0"/>
              <a:t>] = Y[K-1];</a:t>
            </a:r>
          </a:p>
          <a:p>
            <a:r>
              <a:rPr lang="en-US" dirty="0"/>
              <a:t>Recall that this code was supposed to shift the Ys over to </a:t>
            </a:r>
            <a:r>
              <a:rPr lang="en-US" dirty="0" smtClean="0"/>
              <a:t>the right</a:t>
            </a:r>
            <a:r>
              <a:rPr lang="en-US" dirty="0"/>
              <a:t>, </a:t>
            </a:r>
            <a:r>
              <a:rPr lang="en-US" dirty="0" smtClean="0"/>
              <a:t>first </a:t>
            </a:r>
            <a:r>
              <a:rPr lang="en-US" dirty="0"/>
              <a:t>moving the rightmost Y, then shifting the </a:t>
            </a:r>
            <a:r>
              <a:rPr lang="en-US" dirty="0" smtClean="0"/>
              <a:t>next-to-rightmost Y</a:t>
            </a:r>
            <a:r>
              <a:rPr lang="en-US" dirty="0"/>
              <a:t>, etc.</a:t>
            </a:r>
          </a:p>
          <a:p>
            <a:r>
              <a:rPr lang="en-US" dirty="0"/>
              <a:t>In other words, this was supposed to be a </a:t>
            </a:r>
            <a:r>
              <a:rPr lang="en-US" dirty="0" smtClean="0"/>
              <a:t>"down</a:t>
            </a:r>
            <a:r>
              <a:rPr lang="en-US" dirty="0"/>
              <a:t>" loop; K</a:t>
            </a:r>
            <a:r>
              <a:rPr lang="en-US" dirty="0" smtClean="0"/>
              <a:t>++ should </a:t>
            </a:r>
            <a:r>
              <a:rPr lang="en-US" dirty="0"/>
              <a:t>be </a:t>
            </a:r>
            <a:r>
              <a:rPr lang="en-US" dirty="0" smtClean="0"/>
              <a:t>K--.</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94" y="3786048"/>
            <a:ext cx="7970780" cy="2138502"/>
          </a:xfrm>
          <a:prstGeom prst="rect">
            <a:avLst/>
          </a:prstGeom>
        </p:spPr>
      </p:pic>
    </p:spTree>
    <p:extLst>
      <p:ext uri="{BB962C8B-B14F-4D97-AF65-F5344CB8AC3E}">
        <p14:creationId xmlns:p14="http://schemas.microsoft.com/office/powerpoint/2010/main" val="266719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Let's go to </a:t>
            </a:r>
            <a:r>
              <a:rPr lang="en-US" dirty="0" err="1"/>
              <a:t>ProcessData</a:t>
            </a:r>
            <a:r>
              <a:rPr lang="en-US" dirty="0"/>
              <a:t>() and do some spot checks for </a:t>
            </a:r>
            <a:r>
              <a:rPr lang="en-US" dirty="0" smtClean="0"/>
              <a:t>various values </a:t>
            </a:r>
            <a:r>
              <a:rPr lang="en-US" dirty="0"/>
              <a:t>of </a:t>
            </a:r>
            <a:r>
              <a:rPr lang="en-US" dirty="0" err="1"/>
              <a:t>NumY</a:t>
            </a:r>
            <a:r>
              <a:rPr lang="en-US" dirty="0"/>
              <a:t> in the loop there:</a:t>
            </a:r>
          </a:p>
          <a:p>
            <a:pPr marL="0" indent="0">
              <a:buNone/>
            </a:pPr>
            <a:r>
              <a:rPr lang="da-DK" dirty="0" smtClean="0"/>
              <a:t>	for </a:t>
            </a:r>
            <a:r>
              <a:rPr lang="da-DK" dirty="0"/>
              <a:t>(NumY = 0; NumY &lt; NumInputs; NumY++)</a:t>
            </a:r>
          </a:p>
          <a:p>
            <a:pPr marL="0" indent="0">
              <a:buNone/>
            </a:pPr>
            <a:r>
              <a:rPr lang="en-US" dirty="0" smtClean="0"/>
              <a:t>		// </a:t>
            </a:r>
            <a:r>
              <a:rPr lang="en-US" dirty="0"/>
              <a:t>insert new Y in the proper place</a:t>
            </a:r>
          </a:p>
          <a:p>
            <a:pPr marL="0" indent="0">
              <a:buNone/>
            </a:pPr>
            <a:r>
              <a:rPr lang="en-US" dirty="0" smtClean="0"/>
              <a:t>		// </a:t>
            </a:r>
            <a:r>
              <a:rPr lang="en-US" dirty="0"/>
              <a:t>among Y[0],...,Y[NumY-1]</a:t>
            </a:r>
          </a:p>
          <a:p>
            <a:pPr marL="0" indent="0">
              <a:buNone/>
            </a:pPr>
            <a:r>
              <a:rPr lang="en-US" dirty="0" smtClean="0"/>
              <a:t>		Insert(X[</a:t>
            </a:r>
            <a:r>
              <a:rPr lang="en-US" dirty="0" err="1" smtClean="0"/>
              <a:t>NumY</a:t>
            </a:r>
            <a:r>
              <a:rPr lang="en-US" dirty="0"/>
              <a:t>]);</a:t>
            </a:r>
          </a:p>
          <a:p>
            <a:r>
              <a:rPr lang="en-US" dirty="0"/>
              <a:t>Trying the Binary Search Principle, let's </a:t>
            </a:r>
            <a:r>
              <a:rPr lang="en-US" dirty="0" err="1"/>
              <a:t>rst</a:t>
            </a:r>
            <a:r>
              <a:rPr lang="en-US" dirty="0"/>
              <a:t> do a check for </a:t>
            </a:r>
            <a:r>
              <a:rPr lang="en-US" dirty="0" smtClean="0"/>
              <a:t>the </a:t>
            </a:r>
            <a:r>
              <a:rPr lang="en-US" dirty="0" err="1" smtClean="0"/>
              <a:t>NumY</a:t>
            </a:r>
            <a:r>
              <a:rPr lang="en-US" dirty="0" smtClean="0"/>
              <a:t> </a:t>
            </a:r>
            <a:r>
              <a:rPr lang="en-US" dirty="0"/>
              <a:t>value which is halfway through, i.e. </a:t>
            </a:r>
            <a:r>
              <a:rPr lang="en-US" dirty="0" err="1"/>
              <a:t>NumInputs</a:t>
            </a:r>
            <a:r>
              <a:rPr lang="en-US" dirty="0"/>
              <a:t>/2 = 5</a:t>
            </a:r>
            <a:r>
              <a:rPr lang="en-US" dirty="0" smtClean="0"/>
              <a:t>:</a:t>
            </a:r>
          </a:p>
          <a:p>
            <a:endParaRPr lang="en-US" dirty="0"/>
          </a:p>
        </p:txBody>
      </p:sp>
    </p:spTree>
    <p:extLst>
      <p:ext uri="{BB962C8B-B14F-4D97-AF65-F5344CB8AC3E}">
        <p14:creationId xmlns:p14="http://schemas.microsoft.com/office/powerpoint/2010/main" val="10408345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Put a breakpoint on the line which calls Insert().</a:t>
            </a:r>
          </a:p>
          <a:p>
            <a:r>
              <a:rPr lang="en-US" dirty="0"/>
              <a:t> Right-click on this breakpoint's stop-sign icon.</a:t>
            </a:r>
          </a:p>
          <a:p>
            <a:r>
              <a:rPr lang="en-US" dirty="0"/>
              <a:t> Select Properties.</a:t>
            </a:r>
          </a:p>
          <a:p>
            <a:r>
              <a:rPr lang="en-US" dirty="0"/>
              <a:t> Specify Condition as </a:t>
            </a:r>
            <a:r>
              <a:rPr lang="en-US" dirty="0" err="1"/>
              <a:t>NumY</a:t>
            </a:r>
            <a:r>
              <a:rPr lang="en-US" dirty="0"/>
              <a:t> == 5 (not </a:t>
            </a:r>
            <a:r>
              <a:rPr lang="en-US" dirty="0" err="1"/>
              <a:t>NumY</a:t>
            </a:r>
            <a:r>
              <a:rPr lang="en-US" dirty="0"/>
              <a:t> = 5!).</a:t>
            </a:r>
          </a:p>
          <a:p>
            <a:r>
              <a:rPr lang="en-US" dirty="0"/>
              <a:t> Hit the Run button.</a:t>
            </a:r>
          </a:p>
          <a:p>
            <a:endParaRPr lang="en-US" dirty="0" smtClean="0"/>
          </a:p>
          <a:p>
            <a:r>
              <a:rPr lang="en-US" dirty="0" smtClean="0"/>
              <a:t>DDD </a:t>
            </a:r>
            <a:r>
              <a:rPr lang="en-US" dirty="0"/>
              <a:t>will stop at the call to Insert() when </a:t>
            </a:r>
            <a:r>
              <a:rPr lang="en-US" dirty="0" err="1"/>
              <a:t>NumY</a:t>
            </a:r>
            <a:r>
              <a:rPr lang="en-US" dirty="0"/>
              <a:t> is 5, </a:t>
            </a:r>
            <a:r>
              <a:rPr lang="en-US" dirty="0" smtClean="0"/>
              <a:t>skipping the </a:t>
            </a:r>
            <a:r>
              <a:rPr lang="en-US" dirty="0"/>
              <a:t>previous calls to Insert().</a:t>
            </a:r>
          </a:p>
          <a:p>
            <a:r>
              <a:rPr lang="en-US" dirty="0"/>
              <a:t>This is a small convenience for this case in which X is only </a:t>
            </a:r>
            <a:r>
              <a:rPr lang="en-US" dirty="0" smtClean="0"/>
              <a:t>10 elements</a:t>
            </a:r>
            <a:r>
              <a:rPr lang="en-US" dirty="0"/>
              <a:t>, but would be crucial of X had 10,000 elements.</a:t>
            </a:r>
          </a:p>
        </p:txBody>
      </p:sp>
    </p:spTree>
    <p:extLst>
      <p:ext uri="{BB962C8B-B14F-4D97-AF65-F5344CB8AC3E}">
        <p14:creationId xmlns:p14="http://schemas.microsoft.com/office/powerpoint/2010/main" val="9390053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We then check Y (by moving mouse cursor to Y). It turns </a:t>
            </a:r>
            <a:r>
              <a:rPr lang="en-US" dirty="0" smtClean="0"/>
              <a:t>out that</a:t>
            </a:r>
            <a:endParaRPr lang="en-US" dirty="0"/>
          </a:p>
          <a:p>
            <a:pPr marL="0" indent="0">
              <a:buNone/>
            </a:pPr>
            <a:r>
              <a:rPr lang="en-US" dirty="0" smtClean="0"/>
              <a:t>	Y </a:t>
            </a:r>
            <a:r>
              <a:rPr lang="en-US" dirty="0"/>
              <a:t>= {2,3,5,0,0,0,0,0,0,0}</a:t>
            </a:r>
          </a:p>
          <a:p>
            <a:r>
              <a:rPr lang="en-US" dirty="0"/>
              <a:t>just as after the end of full </a:t>
            </a:r>
            <a:r>
              <a:rPr lang="en-US" dirty="0" smtClean="0"/>
              <a:t>execution</a:t>
            </a:r>
            <a:r>
              <a:rPr lang="en-US" dirty="0"/>
              <a:t>.</a:t>
            </a:r>
          </a:p>
          <a:p>
            <a:r>
              <a:rPr lang="en-US" dirty="0"/>
              <a:t>So, the problem occurred during </a:t>
            </a:r>
            <a:r>
              <a:rPr lang="en-US" dirty="0" smtClean="0"/>
              <a:t>the "first </a:t>
            </a:r>
            <a:r>
              <a:rPr lang="en-US" dirty="0"/>
              <a:t>half." Well, </a:t>
            </a:r>
            <a:r>
              <a:rPr lang="en-US" dirty="0" smtClean="0"/>
              <a:t>let's start </a:t>
            </a:r>
            <a:r>
              <a:rPr lang="en-US" dirty="0"/>
              <a:t>at the beginning, since the </a:t>
            </a:r>
            <a:r>
              <a:rPr lang="en-US" dirty="0" err="1"/>
              <a:t>rst</a:t>
            </a:r>
            <a:r>
              <a:rPr lang="en-US" dirty="0"/>
              <a:t> X, 12, doesn't appear </a:t>
            </a:r>
            <a:r>
              <a:rPr lang="en-US" dirty="0" smtClean="0"/>
              <a:t>in Y</a:t>
            </a:r>
            <a:r>
              <a:rPr lang="en-US" dirty="0"/>
              <a:t>:</a:t>
            </a:r>
          </a:p>
          <a:p>
            <a:pPr lvl="1"/>
            <a:r>
              <a:rPr lang="en-US" dirty="0" smtClean="0"/>
              <a:t>Remove </a:t>
            </a:r>
            <a:r>
              <a:rPr lang="en-US" dirty="0"/>
              <a:t>the Condition </a:t>
            </a:r>
            <a:r>
              <a:rPr lang="en-US" dirty="0" err="1"/>
              <a:t>NumY</a:t>
            </a:r>
            <a:r>
              <a:rPr lang="en-US" dirty="0"/>
              <a:t> == 5 from the breakpoint </a:t>
            </a:r>
            <a:r>
              <a:rPr lang="en-US" dirty="0" smtClean="0"/>
              <a:t>at the </a:t>
            </a:r>
            <a:r>
              <a:rPr lang="en-US" dirty="0"/>
              <a:t>call to Insert(): Right-click on its stop sign icon, </a:t>
            </a:r>
            <a:r>
              <a:rPr lang="en-US" dirty="0" smtClean="0"/>
              <a:t>choose Properties</a:t>
            </a:r>
            <a:r>
              <a:rPr lang="en-US" dirty="0"/>
              <a:t>, erase the Condition.</a:t>
            </a:r>
          </a:p>
          <a:p>
            <a:pPr lvl="1"/>
            <a:r>
              <a:rPr lang="en-US" dirty="0" smtClean="0"/>
              <a:t>Hit </a:t>
            </a:r>
            <a:r>
              <a:rPr lang="en-US" dirty="0"/>
              <a:t>the Run button to restart.</a:t>
            </a:r>
          </a:p>
          <a:p>
            <a:pPr lvl="1"/>
            <a:r>
              <a:rPr lang="en-US" dirty="0" smtClean="0"/>
              <a:t>Each </a:t>
            </a:r>
            <a:r>
              <a:rPr lang="en-US" dirty="0"/>
              <a:t>time DDD stops at the call to Insert(), do:</a:t>
            </a:r>
          </a:p>
          <a:p>
            <a:pPr lvl="2"/>
            <a:r>
              <a:rPr lang="en-US" dirty="0" smtClean="0"/>
              <a:t>Check </a:t>
            </a:r>
            <a:r>
              <a:rPr lang="en-US" dirty="0"/>
              <a:t>Y (as usual, by moving the mouse to an </a:t>
            </a:r>
            <a:r>
              <a:rPr lang="en-US" dirty="0" smtClean="0"/>
              <a:t>instance of </a:t>
            </a:r>
            <a:r>
              <a:rPr lang="en-US" dirty="0"/>
              <a:t>Y anywhere in the code) to </a:t>
            </a:r>
            <a:r>
              <a:rPr lang="en-US" dirty="0" smtClean="0"/>
              <a:t>confirm </a:t>
            </a:r>
            <a:r>
              <a:rPr lang="en-US" dirty="0"/>
              <a:t>it is what </a:t>
            </a:r>
            <a:r>
              <a:rPr lang="en-US" dirty="0" smtClean="0"/>
              <a:t>it should </a:t>
            </a:r>
            <a:r>
              <a:rPr lang="en-US" dirty="0"/>
              <a:t>be at this stage.</a:t>
            </a:r>
          </a:p>
          <a:p>
            <a:pPr lvl="2"/>
            <a:r>
              <a:rPr lang="en-US" dirty="0" smtClean="0"/>
              <a:t>Hit </a:t>
            </a:r>
            <a:r>
              <a:rPr lang="en-US" dirty="0"/>
              <a:t>the </a:t>
            </a:r>
            <a:r>
              <a:rPr lang="en-US" dirty="0" err="1"/>
              <a:t>Cont</a:t>
            </a:r>
            <a:r>
              <a:rPr lang="en-US" dirty="0"/>
              <a:t> button to have DDD continue until </a:t>
            </a:r>
            <a:r>
              <a:rPr lang="en-US" dirty="0" smtClean="0"/>
              <a:t>the next </a:t>
            </a:r>
            <a:r>
              <a:rPr lang="en-US" dirty="0"/>
              <a:t>breakpoint (which will be this one again).</a:t>
            </a:r>
          </a:p>
        </p:txBody>
      </p:sp>
    </p:spTree>
    <p:extLst>
      <p:ext uri="{BB962C8B-B14F-4D97-AF65-F5344CB8AC3E}">
        <p14:creationId xmlns:p14="http://schemas.microsoft.com/office/powerpoint/2010/main" val="13275751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We </a:t>
            </a:r>
            <a:r>
              <a:rPr lang="en-US" dirty="0" smtClean="0"/>
              <a:t>find </a:t>
            </a:r>
            <a:r>
              <a:rPr lang="en-US" dirty="0"/>
              <a:t>that the case </a:t>
            </a:r>
            <a:r>
              <a:rPr lang="en-US" dirty="0" err="1"/>
              <a:t>NumY</a:t>
            </a:r>
            <a:r>
              <a:rPr lang="en-US" dirty="0"/>
              <a:t> = 0 works ne, i.e. Y[0] = </a:t>
            </a:r>
            <a:r>
              <a:rPr lang="en-US" dirty="0" smtClean="0"/>
              <a:t>12. But </a:t>
            </a:r>
            <a:r>
              <a:rPr lang="en-US" dirty="0"/>
              <a:t>the next case, </a:t>
            </a:r>
            <a:r>
              <a:rPr lang="en-US" dirty="0" err="1"/>
              <a:t>NumY</a:t>
            </a:r>
            <a:r>
              <a:rPr lang="en-US" dirty="0"/>
              <a:t> = 1, fails: Y[0] becomes 5, and </a:t>
            </a:r>
            <a:r>
              <a:rPr lang="en-US" dirty="0" smtClean="0"/>
              <a:t>the 12 </a:t>
            </a:r>
            <a:r>
              <a:rPr lang="en-US" dirty="0"/>
              <a:t>disappears.</a:t>
            </a:r>
          </a:p>
          <a:p>
            <a:r>
              <a:rPr lang="en-US" dirty="0"/>
              <a:t>So, we've narrowed the problem down to the events within Insert</a:t>
            </a:r>
            <a:r>
              <a:rPr lang="en-US" dirty="0" smtClean="0"/>
              <a:t>() when </a:t>
            </a:r>
            <a:r>
              <a:rPr lang="en-US" dirty="0" err="1"/>
              <a:t>NumY</a:t>
            </a:r>
            <a:r>
              <a:rPr lang="en-US" dirty="0"/>
              <a:t> = 1.</a:t>
            </a:r>
          </a:p>
          <a:p>
            <a:r>
              <a:rPr lang="en-US" dirty="0"/>
              <a:t>Here's the main part of Insert():</a:t>
            </a:r>
          </a:p>
          <a:p>
            <a:pPr marL="0" indent="0">
              <a:buNone/>
            </a:pPr>
            <a:r>
              <a:rPr lang="da-DK" dirty="0" smtClean="0"/>
              <a:t>	for </a:t>
            </a:r>
            <a:r>
              <a:rPr lang="da-DK" dirty="0"/>
              <a:t>(J = 0; J &lt; NumY; J++) {</a:t>
            </a:r>
          </a:p>
          <a:p>
            <a:pPr marL="0" indent="0">
              <a:buNone/>
            </a:pPr>
            <a:r>
              <a:rPr lang="en-US" dirty="0" smtClean="0"/>
              <a:t>		if </a:t>
            </a:r>
            <a:r>
              <a:rPr lang="en-US" dirty="0"/>
              <a:t>(</a:t>
            </a:r>
            <a:r>
              <a:rPr lang="en-US" dirty="0" err="1"/>
              <a:t>NewY</a:t>
            </a:r>
            <a:r>
              <a:rPr lang="en-US" dirty="0"/>
              <a:t> &lt; Y[J]) {</a:t>
            </a:r>
          </a:p>
          <a:p>
            <a:pPr marL="0" indent="0">
              <a:buNone/>
            </a:pPr>
            <a:r>
              <a:rPr lang="en-US" dirty="0" smtClean="0"/>
              <a:t>			// </a:t>
            </a:r>
            <a:r>
              <a:rPr lang="en-US" dirty="0"/>
              <a:t>shift Y[J], Y[J+1],... rightward</a:t>
            </a:r>
          </a:p>
          <a:p>
            <a:pPr marL="0" indent="0">
              <a:buNone/>
            </a:pPr>
            <a:r>
              <a:rPr lang="en-US" dirty="0" smtClean="0"/>
              <a:t>			// </a:t>
            </a:r>
            <a:r>
              <a:rPr lang="en-US" dirty="0"/>
              <a:t>before inserting </a:t>
            </a:r>
            <a:r>
              <a:rPr lang="en-US" dirty="0" err="1"/>
              <a:t>NewY</a:t>
            </a:r>
            <a:endParaRPr lang="en-US" dirty="0"/>
          </a:p>
          <a:p>
            <a:pPr marL="0" indent="0">
              <a:buNone/>
            </a:pPr>
            <a:r>
              <a:rPr lang="en-US" dirty="0" smtClean="0"/>
              <a:t>			</a:t>
            </a:r>
            <a:r>
              <a:rPr lang="en-US" dirty="0" err="1" smtClean="0"/>
              <a:t>ScootOver</a:t>
            </a:r>
            <a:r>
              <a:rPr lang="en-US" dirty="0" smtClean="0"/>
              <a:t>(J</a:t>
            </a:r>
            <a:r>
              <a:rPr lang="en-US" dirty="0"/>
              <a:t>);</a:t>
            </a:r>
          </a:p>
          <a:p>
            <a:pPr marL="0" indent="0">
              <a:buNone/>
            </a:pPr>
            <a:r>
              <a:rPr lang="en-US" dirty="0" smtClean="0"/>
              <a:t>			Y[J</a:t>
            </a:r>
            <a:r>
              <a:rPr lang="en-US" dirty="0"/>
              <a:t>] = </a:t>
            </a:r>
            <a:r>
              <a:rPr lang="en-US" dirty="0" err="1"/>
              <a:t>NewY</a:t>
            </a:r>
            <a:r>
              <a:rPr lang="en-US" dirty="0"/>
              <a:t>;</a:t>
            </a:r>
          </a:p>
          <a:p>
            <a:pPr marL="0" indent="0">
              <a:buNone/>
            </a:pPr>
            <a:r>
              <a:rPr lang="en-US" dirty="0" smtClean="0"/>
              <a:t>			return</a:t>
            </a:r>
            <a:r>
              <a:rPr lang="en-US" dirty="0"/>
              <a:t>;</a:t>
            </a:r>
          </a:p>
          <a:p>
            <a:pPr marL="0" indent="0">
              <a:buNone/>
            </a:pPr>
            <a:r>
              <a:rPr lang="en-US" dirty="0" smtClean="0"/>
              <a:t>		}</a:t>
            </a:r>
            <a:endParaRPr lang="en-US" dirty="0"/>
          </a:p>
          <a:p>
            <a:pPr marL="0" indent="0">
              <a:buNone/>
            </a:pPr>
            <a:r>
              <a:rPr lang="en-US" dirty="0" smtClean="0"/>
              <a:t>	}</a:t>
            </a:r>
            <a:endParaRPr lang="en-US" dirty="0"/>
          </a:p>
          <a:p>
            <a:r>
              <a:rPr lang="en-US" dirty="0"/>
              <a:t>We need to step through these lines for this case </a:t>
            </a:r>
            <a:r>
              <a:rPr lang="en-US" dirty="0" err="1"/>
              <a:t>NumY</a:t>
            </a:r>
            <a:r>
              <a:rPr lang="en-US" dirty="0"/>
              <a:t> = 1:</a:t>
            </a:r>
          </a:p>
        </p:txBody>
      </p:sp>
    </p:spTree>
    <p:extLst>
      <p:ext uri="{BB962C8B-B14F-4D97-AF65-F5344CB8AC3E}">
        <p14:creationId xmlns:p14="http://schemas.microsoft.com/office/powerpoint/2010/main" val="2140232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Re-run by hitting Run.</a:t>
            </a:r>
          </a:p>
          <a:p>
            <a:r>
              <a:rPr lang="en-US" dirty="0" smtClean="0"/>
              <a:t>The first </a:t>
            </a:r>
            <a:r>
              <a:rPr lang="en-US" dirty="0"/>
              <a:t>time we hit the breakpoint at the call to Insert</a:t>
            </a:r>
            <a:r>
              <a:rPr lang="en-US" dirty="0" smtClean="0"/>
              <a:t>(), </a:t>
            </a:r>
            <a:r>
              <a:rPr lang="en-US" dirty="0" err="1" smtClean="0"/>
              <a:t>NumY</a:t>
            </a:r>
            <a:r>
              <a:rPr lang="en-US" dirty="0" smtClean="0"/>
              <a:t> </a:t>
            </a:r>
            <a:r>
              <a:rPr lang="en-US" dirty="0"/>
              <a:t>is 0, so hit Cont.</a:t>
            </a:r>
          </a:p>
          <a:p>
            <a:r>
              <a:rPr lang="en-US" dirty="0" smtClean="0"/>
              <a:t>Hit </a:t>
            </a:r>
            <a:r>
              <a:rPr lang="en-US" dirty="0"/>
              <a:t>Step (not Next) to enter Insert().</a:t>
            </a:r>
          </a:p>
          <a:p>
            <a:r>
              <a:rPr lang="en-US" dirty="0" smtClean="0"/>
              <a:t>Hit </a:t>
            </a:r>
            <a:r>
              <a:rPr lang="en-US" dirty="0"/>
              <a:t>Step or Next twice to get to the if within the for loop.</a:t>
            </a:r>
          </a:p>
          <a:p>
            <a:r>
              <a:rPr lang="en-US" dirty="0" smtClean="0"/>
              <a:t>Take </a:t>
            </a:r>
            <a:r>
              <a:rPr lang="en-US" dirty="0"/>
              <a:t>a look around: </a:t>
            </a:r>
            <a:r>
              <a:rPr lang="en-US" dirty="0" smtClean="0"/>
              <a:t>Confirm </a:t>
            </a:r>
            <a:r>
              <a:rPr lang="en-US" dirty="0"/>
              <a:t>our expected values for </a:t>
            </a:r>
            <a:r>
              <a:rPr lang="en-US" dirty="0" err="1" smtClean="0"/>
              <a:t>NumY</a:t>
            </a:r>
            <a:r>
              <a:rPr lang="en-US" dirty="0" smtClean="0"/>
              <a:t> (should </a:t>
            </a:r>
            <a:r>
              <a:rPr lang="en-US" dirty="0"/>
              <a:t>be 1), </a:t>
            </a:r>
            <a:r>
              <a:rPr lang="en-US" dirty="0" err="1"/>
              <a:t>NewY</a:t>
            </a:r>
            <a:r>
              <a:rPr lang="en-US" dirty="0"/>
              <a:t> (should be 5), and Y (should be </a:t>
            </a:r>
            <a:r>
              <a:rPr lang="en-US" dirty="0" smtClean="0"/>
              <a:t>12, 0</a:t>
            </a:r>
            <a:r>
              <a:rPr lang="en-US" dirty="0"/>
              <a:t>, 0, ...). Yes, all OK.</a:t>
            </a:r>
          </a:p>
          <a:p>
            <a:r>
              <a:rPr lang="en-US" dirty="0" smtClean="0"/>
              <a:t>Now </a:t>
            </a:r>
            <a:r>
              <a:rPr lang="en-US" dirty="0"/>
              <a:t>(</a:t>
            </a:r>
            <a:r>
              <a:rPr lang="en-US" dirty="0" err="1"/>
              <a:t>NewY</a:t>
            </a:r>
            <a:r>
              <a:rPr lang="en-US" dirty="0"/>
              <a:t> &lt; Y[J]) should be true; </a:t>
            </a:r>
            <a:r>
              <a:rPr lang="en-US" dirty="0" smtClean="0"/>
              <a:t>confirm </a:t>
            </a:r>
            <a:r>
              <a:rPr lang="en-US" dirty="0"/>
              <a:t>it: Hit </a:t>
            </a:r>
            <a:r>
              <a:rPr lang="en-US" dirty="0" smtClean="0"/>
              <a:t>Step or </a:t>
            </a:r>
            <a:r>
              <a:rPr lang="en-US" dirty="0"/>
              <a:t>Next. Yes, we do go to the call to </a:t>
            </a:r>
            <a:r>
              <a:rPr lang="en-US" dirty="0" err="1"/>
              <a:t>ScootOver</a:t>
            </a:r>
            <a:r>
              <a:rPr lang="en-US" dirty="0"/>
              <a:t>().</a:t>
            </a:r>
          </a:p>
          <a:p>
            <a:r>
              <a:rPr lang="en-US" dirty="0" smtClean="0"/>
              <a:t>Let's </a:t>
            </a:r>
            <a:r>
              <a:rPr lang="en-US" dirty="0"/>
              <a:t>skip over </a:t>
            </a:r>
            <a:r>
              <a:rPr lang="en-US" dirty="0" err="1"/>
              <a:t>ScootOver</a:t>
            </a:r>
            <a:r>
              <a:rPr lang="en-US" dirty="0"/>
              <a:t>(), i.e. execute it but not enter </a:t>
            </a:r>
            <a:r>
              <a:rPr lang="en-US" dirty="0" smtClean="0"/>
              <a:t>it: Hit </a:t>
            </a:r>
            <a:r>
              <a:rPr lang="en-US" dirty="0"/>
              <a:t>Next (not Step).</a:t>
            </a:r>
          </a:p>
          <a:p>
            <a:r>
              <a:rPr lang="en-US" dirty="0" smtClean="0"/>
              <a:t>Let's confirm </a:t>
            </a:r>
            <a:r>
              <a:rPr lang="en-US" dirty="0"/>
              <a:t>that the Y array was shifted rightward: </a:t>
            </a:r>
            <a:r>
              <a:rPr lang="en-US" dirty="0" smtClean="0"/>
              <a:t>Move the </a:t>
            </a:r>
            <a:r>
              <a:rPr lang="en-US" dirty="0"/>
              <a:t>mouse cursor to display the values in Y. Aha! The </a:t>
            </a:r>
            <a:r>
              <a:rPr lang="en-US" dirty="0" smtClean="0"/>
              <a:t>12 is </a:t>
            </a:r>
            <a:r>
              <a:rPr lang="en-US" dirty="0"/>
              <a:t>still in Y[0], instead of in Y[1].</a:t>
            </a:r>
          </a:p>
        </p:txBody>
      </p:sp>
    </p:spTree>
    <p:extLst>
      <p:ext uri="{BB962C8B-B14F-4D97-AF65-F5344CB8AC3E}">
        <p14:creationId xmlns:p14="http://schemas.microsoft.com/office/powerpoint/2010/main" val="11871159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 we need to go into </a:t>
            </a:r>
            <a:r>
              <a:rPr lang="en-US" dirty="0" err="1"/>
              <a:t>ScootOver</a:t>
            </a:r>
            <a:r>
              <a:rPr lang="en-US" dirty="0"/>
              <a:t>().</a:t>
            </a:r>
          </a:p>
          <a:p>
            <a:pPr lvl="1"/>
            <a:r>
              <a:rPr lang="en-US" dirty="0" smtClean="0"/>
              <a:t>Disable </a:t>
            </a:r>
            <a:r>
              <a:rPr lang="en-US" dirty="0"/>
              <a:t>existing breakpoints, and add a new one at the </a:t>
            </a:r>
            <a:r>
              <a:rPr lang="en-US" dirty="0" smtClean="0"/>
              <a:t>call to </a:t>
            </a:r>
            <a:r>
              <a:rPr lang="en-US" dirty="0" err="1"/>
              <a:t>ScootOver</a:t>
            </a:r>
            <a:r>
              <a:rPr lang="en-US" dirty="0"/>
              <a:t>().</a:t>
            </a:r>
          </a:p>
          <a:p>
            <a:pPr lvl="1"/>
            <a:r>
              <a:rPr lang="en-US" dirty="0" smtClean="0"/>
              <a:t>Re-run </a:t>
            </a:r>
            <a:r>
              <a:rPr lang="en-US" dirty="0"/>
              <a:t>the program.</a:t>
            </a:r>
          </a:p>
          <a:p>
            <a:pPr lvl="1"/>
            <a:r>
              <a:rPr lang="en-US" dirty="0" smtClean="0"/>
              <a:t>The first </a:t>
            </a:r>
            <a:r>
              <a:rPr lang="en-US" dirty="0"/>
              <a:t>time the breakpoint is hit, this should be the </a:t>
            </a:r>
            <a:r>
              <a:rPr lang="en-US" dirty="0" smtClean="0"/>
              <a:t>case </a:t>
            </a:r>
            <a:r>
              <a:rPr lang="en-US" dirty="0" err="1" smtClean="0"/>
              <a:t>NumY</a:t>
            </a:r>
            <a:r>
              <a:rPr lang="en-US" dirty="0" smtClean="0"/>
              <a:t> </a:t>
            </a:r>
            <a:r>
              <a:rPr lang="en-US" dirty="0"/>
              <a:t>= 1, but </a:t>
            </a:r>
            <a:r>
              <a:rPr lang="en-US" dirty="0" smtClean="0"/>
              <a:t>confirm </a:t>
            </a:r>
            <a:r>
              <a:rPr lang="en-US" dirty="0"/>
              <a:t>it. Yes, OK.</a:t>
            </a:r>
          </a:p>
          <a:p>
            <a:pPr lvl="1"/>
            <a:r>
              <a:rPr lang="en-US" dirty="0" smtClean="0"/>
              <a:t>Hit </a:t>
            </a:r>
            <a:r>
              <a:rPr lang="en-US" dirty="0"/>
              <a:t>Step (not Next) to enter </a:t>
            </a:r>
            <a:r>
              <a:rPr lang="en-US" dirty="0" err="1"/>
              <a:t>ScootOver</a:t>
            </a:r>
            <a:r>
              <a:rPr lang="en-US" dirty="0"/>
              <a:t>().</a:t>
            </a:r>
          </a:p>
          <a:p>
            <a:pPr lvl="1"/>
            <a:r>
              <a:rPr lang="en-US" dirty="0" smtClean="0"/>
              <a:t>Remember</a:t>
            </a:r>
            <a:r>
              <a:rPr lang="en-US" dirty="0"/>
              <a:t>, at this time Y consists of just one element, </a:t>
            </a:r>
            <a:r>
              <a:rPr lang="en-US" dirty="0" smtClean="0"/>
              <a:t>12, which </a:t>
            </a:r>
            <a:r>
              <a:rPr lang="en-US" dirty="0"/>
              <a:t>we must shift to the right to make room for </a:t>
            </a:r>
            <a:r>
              <a:rPr lang="en-US" dirty="0" err="1" smtClean="0"/>
              <a:t>NewY</a:t>
            </a:r>
            <a:r>
              <a:rPr lang="en-US" dirty="0" smtClean="0"/>
              <a:t>, 5</a:t>
            </a:r>
            <a:r>
              <a:rPr lang="en-US" dirty="0"/>
              <a:t>, which is to be inserted. We will try to </a:t>
            </a:r>
            <a:r>
              <a:rPr lang="en-US" dirty="0" smtClean="0"/>
              <a:t>confirm </a:t>
            </a:r>
            <a:r>
              <a:rPr lang="en-US" dirty="0"/>
              <a:t>this.</a:t>
            </a:r>
          </a:p>
          <a:p>
            <a:pPr lvl="1"/>
            <a:r>
              <a:rPr lang="en-US" dirty="0" smtClean="0"/>
              <a:t>Hit </a:t>
            </a:r>
            <a:r>
              <a:rPr lang="en-US" dirty="0"/>
              <a:t>Step or Next to execute the </a:t>
            </a:r>
            <a:r>
              <a:rPr lang="en-US" dirty="0" smtClean="0"/>
              <a:t>first </a:t>
            </a:r>
            <a:r>
              <a:rPr lang="en-US" dirty="0"/>
              <a:t>line.</a:t>
            </a:r>
          </a:p>
        </p:txBody>
      </p:sp>
    </p:spTree>
    <p:extLst>
      <p:ext uri="{BB962C8B-B14F-4D97-AF65-F5344CB8AC3E}">
        <p14:creationId xmlns:p14="http://schemas.microsoft.com/office/powerpoint/2010/main" val="28453958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loop to shift Y rightward wasn't executed at all.</a:t>
            </a:r>
          </a:p>
          <a:p>
            <a:r>
              <a:rPr lang="en-US" dirty="0"/>
              <a:t>A closer look shows why: Since </a:t>
            </a:r>
            <a:r>
              <a:rPr lang="en-US" dirty="0" err="1"/>
              <a:t>NumY</a:t>
            </a:r>
            <a:r>
              <a:rPr lang="en-US" dirty="0"/>
              <a:t> was 1 and JJ was 0, </a:t>
            </a:r>
            <a:r>
              <a:rPr lang="en-US" dirty="0" smtClean="0"/>
              <a:t>the loop </a:t>
            </a:r>
            <a:r>
              <a:rPr lang="en-US" dirty="0"/>
              <a:t>amounted </a:t>
            </a:r>
            <a:r>
              <a:rPr lang="en-US" dirty="0" smtClean="0"/>
              <a:t>to</a:t>
            </a:r>
          </a:p>
          <a:p>
            <a:pPr marL="0" indent="0">
              <a:buNone/>
            </a:pPr>
            <a:r>
              <a:rPr lang="en-US" dirty="0"/>
              <a:t>	</a:t>
            </a:r>
            <a:r>
              <a:rPr lang="nn-NO" dirty="0" smtClean="0"/>
              <a:t>for </a:t>
            </a:r>
            <a:r>
              <a:rPr lang="nn-NO" dirty="0"/>
              <a:t>(K = 0; K &gt; 0; K--)</a:t>
            </a:r>
          </a:p>
          <a:p>
            <a:r>
              <a:rPr lang="en-US" dirty="0"/>
              <a:t>so the loop wasn't executed.</a:t>
            </a:r>
          </a:p>
          <a:p>
            <a:r>
              <a:rPr lang="en-US" dirty="0"/>
              <a:t>A bit more thought reveals that the expression NumY-1 in </a:t>
            </a:r>
            <a:r>
              <a:rPr lang="en-US" dirty="0" smtClean="0"/>
              <a:t>the loop </a:t>
            </a:r>
            <a:r>
              <a:rPr lang="en-US" dirty="0"/>
              <a:t>should have been </a:t>
            </a:r>
            <a:r>
              <a:rPr lang="en-US" dirty="0" err="1"/>
              <a:t>NumY</a:t>
            </a:r>
            <a:r>
              <a:rPr lang="en-US" dirty="0" smtClean="0"/>
              <a:t>.</a:t>
            </a:r>
          </a:p>
          <a:p>
            <a:endParaRPr lang="en-US" dirty="0"/>
          </a:p>
          <a:p>
            <a:r>
              <a:rPr lang="en-US" dirty="0"/>
              <a:t>So, recompile and re-run:</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503" y="4028936"/>
            <a:ext cx="7125694" cy="1981477"/>
          </a:xfrm>
          <a:prstGeom prst="rect">
            <a:avLst/>
          </a:prstGeom>
        </p:spPr>
      </p:pic>
    </p:spTree>
    <p:extLst>
      <p:ext uri="{BB962C8B-B14F-4D97-AF65-F5344CB8AC3E}">
        <p14:creationId xmlns:p14="http://schemas.microsoft.com/office/powerpoint/2010/main" val="38778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 </a:t>
            </a:r>
            <a:r>
              <a:rPr lang="en-US" dirty="0" smtClean="0"/>
              <a:t>first </a:t>
            </a:r>
            <a:r>
              <a:rPr lang="en-US" dirty="0"/>
              <a:t>element missing in the output above is </a:t>
            </a:r>
            <a:r>
              <a:rPr lang="en-US" dirty="0" smtClean="0"/>
              <a:t>8, </a:t>
            </a:r>
            <a:r>
              <a:rPr lang="en-US" dirty="0"/>
              <a:t>so let's </a:t>
            </a:r>
            <a:r>
              <a:rPr lang="en-US" dirty="0" smtClean="0"/>
              <a:t>see what </a:t>
            </a:r>
            <a:r>
              <a:rPr lang="en-US" dirty="0"/>
              <a:t>happened when it was inserted into Y.</a:t>
            </a:r>
          </a:p>
          <a:p>
            <a:r>
              <a:rPr lang="en-US" dirty="0"/>
              <a:t> Re-enable the breakpoint at the call to Insert().</a:t>
            </a:r>
          </a:p>
          <a:p>
            <a:r>
              <a:rPr lang="en-US" dirty="0"/>
              <a:t> Add the condition X[</a:t>
            </a:r>
            <a:r>
              <a:rPr lang="en-US" dirty="0" err="1"/>
              <a:t>NumY</a:t>
            </a:r>
            <a:r>
              <a:rPr lang="en-US" dirty="0"/>
              <a:t>] == </a:t>
            </a:r>
            <a:r>
              <a:rPr lang="en-US" dirty="0" smtClean="0"/>
              <a:t>8.</a:t>
            </a:r>
            <a:endParaRPr lang="en-US" dirty="0"/>
          </a:p>
          <a:p>
            <a:r>
              <a:rPr lang="en-US" dirty="0"/>
              <a:t> Hit the Run button, then Step to enter Insert().</a:t>
            </a:r>
          </a:p>
          <a:p>
            <a:r>
              <a:rPr lang="en-US" dirty="0"/>
              <a:t> We anticipate that we may be checking Y a lot, so it's </a:t>
            </a:r>
            <a:r>
              <a:rPr lang="en-US" dirty="0" smtClean="0"/>
              <a:t>easier to </a:t>
            </a:r>
            <a:r>
              <a:rPr lang="en-US" dirty="0"/>
              <a:t>continuously display it:</a:t>
            </a:r>
          </a:p>
          <a:p>
            <a:pPr lvl="1"/>
            <a:r>
              <a:rPr lang="en-US" dirty="0" smtClean="0"/>
              <a:t>Go </a:t>
            </a:r>
            <a:r>
              <a:rPr lang="en-US" dirty="0"/>
              <a:t>to any instance of Y in the Source File window.</a:t>
            </a:r>
          </a:p>
          <a:p>
            <a:pPr lvl="1"/>
            <a:r>
              <a:rPr lang="en-US" dirty="0" smtClean="0"/>
              <a:t>Right-click </a:t>
            </a:r>
            <a:r>
              <a:rPr lang="en-US" dirty="0"/>
              <a:t>on it.</a:t>
            </a:r>
          </a:p>
          <a:p>
            <a:pPr lvl="1"/>
            <a:r>
              <a:rPr lang="en-US" dirty="0" smtClean="0"/>
              <a:t>Select "Display </a:t>
            </a:r>
            <a:r>
              <a:rPr lang="en-US" dirty="0"/>
              <a:t>Y".</a:t>
            </a:r>
          </a:p>
          <a:p>
            <a:pPr lvl="1"/>
            <a:r>
              <a:rPr lang="en-US" dirty="0" smtClean="0"/>
              <a:t>A </a:t>
            </a:r>
            <a:r>
              <a:rPr lang="en-US" dirty="0"/>
              <a:t>Data window will open above the Source File window.</a:t>
            </a:r>
          </a:p>
          <a:p>
            <a:pPr lvl="1"/>
            <a:r>
              <a:rPr lang="en-US" dirty="0" smtClean="0"/>
              <a:t>You </a:t>
            </a:r>
            <a:r>
              <a:rPr lang="en-US" dirty="0"/>
              <a:t>may wish to resize the DDD window, and the </a:t>
            </a:r>
            <a:r>
              <a:rPr lang="en-US" dirty="0" smtClean="0"/>
              <a:t>Data and </a:t>
            </a:r>
            <a:r>
              <a:rPr lang="en-US" dirty="0"/>
              <a:t>Source File windows.</a:t>
            </a:r>
          </a:p>
          <a:p>
            <a:r>
              <a:rPr lang="en-US" dirty="0"/>
              <a:t> Keep hitting Next until we see a change in Y.</a:t>
            </a:r>
          </a:p>
        </p:txBody>
      </p:sp>
      <p:pic>
        <p:nvPicPr>
          <p:cNvPr id="4" name="Picture 3" descr="DDD: /home/amritkar/dbg/Ins.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942" y="66205"/>
            <a:ext cx="7278116" cy="6725589"/>
          </a:xfrm>
          <a:prstGeom prst="rect">
            <a:avLst/>
          </a:prstGeom>
        </p:spPr>
      </p:pic>
    </p:spTree>
    <p:extLst>
      <p:ext uri="{BB962C8B-B14F-4D97-AF65-F5344CB8AC3E}">
        <p14:creationId xmlns:p14="http://schemas.microsoft.com/office/powerpoint/2010/main" val="49852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Y never changed! The </a:t>
            </a:r>
            <a:r>
              <a:rPr lang="en-US" dirty="0" smtClean="0"/>
              <a:t>8 was </a:t>
            </a:r>
            <a:r>
              <a:rPr lang="en-US" dirty="0"/>
              <a:t>ignored.</a:t>
            </a:r>
          </a:p>
          <a:p>
            <a:r>
              <a:rPr lang="en-US" dirty="0"/>
              <a:t>After some thought, we realize that the for loop only </a:t>
            </a:r>
            <a:r>
              <a:rPr lang="en-US" dirty="0" smtClean="0"/>
              <a:t>handles the </a:t>
            </a:r>
            <a:r>
              <a:rPr lang="en-US" dirty="0"/>
              <a:t>case in which </a:t>
            </a:r>
            <a:r>
              <a:rPr lang="en-US" dirty="0" err="1"/>
              <a:t>NewY</a:t>
            </a:r>
            <a:r>
              <a:rPr lang="en-US" dirty="0"/>
              <a:t> is inserted within Y. We need </a:t>
            </a:r>
            <a:r>
              <a:rPr lang="en-US" dirty="0" smtClean="0"/>
              <a:t>separate code </a:t>
            </a:r>
            <a:r>
              <a:rPr lang="en-US" dirty="0"/>
              <a:t>for the case in which </a:t>
            </a:r>
            <a:r>
              <a:rPr lang="en-US" dirty="0" err="1"/>
              <a:t>NewY</a:t>
            </a:r>
            <a:r>
              <a:rPr lang="en-US" dirty="0"/>
              <a:t> is added at the right end </a:t>
            </a:r>
            <a:r>
              <a:rPr lang="en-US" dirty="0" smtClean="0"/>
              <a:t>of Y</a:t>
            </a:r>
            <a:r>
              <a:rPr lang="en-US" dirty="0"/>
              <a:t>.</a:t>
            </a:r>
          </a:p>
          <a:p>
            <a:r>
              <a:rPr lang="en-US" dirty="0"/>
              <a:t>After the for loop, add the code:</a:t>
            </a:r>
          </a:p>
          <a:p>
            <a:pPr marL="0" indent="0">
              <a:buNone/>
            </a:pPr>
            <a:r>
              <a:rPr lang="en-US" dirty="0" smtClean="0"/>
              <a:t>	// </a:t>
            </a:r>
            <a:r>
              <a:rPr lang="en-US" dirty="0"/>
              <a:t>one more case: </a:t>
            </a:r>
            <a:r>
              <a:rPr lang="en-US" dirty="0" err="1"/>
              <a:t>NewY</a:t>
            </a:r>
            <a:r>
              <a:rPr lang="en-US" dirty="0"/>
              <a:t> &gt; all existing Y elements</a:t>
            </a:r>
          </a:p>
          <a:p>
            <a:pPr marL="0" indent="0">
              <a:buNone/>
            </a:pPr>
            <a:r>
              <a:rPr lang="en-US" dirty="0" smtClean="0"/>
              <a:t>	Y[</a:t>
            </a:r>
            <a:r>
              <a:rPr lang="en-US" dirty="0" err="1" smtClean="0"/>
              <a:t>NumY</a:t>
            </a:r>
            <a:r>
              <a:rPr lang="en-US" dirty="0"/>
              <a:t>] = </a:t>
            </a:r>
            <a:r>
              <a:rPr lang="en-US" dirty="0" err="1"/>
              <a:t>NewY</a:t>
            </a:r>
            <a:r>
              <a:rPr lang="en-US" dirty="0"/>
              <a:t>;</a:t>
            </a:r>
          </a:p>
        </p:txBody>
      </p:sp>
    </p:spTree>
    <p:extLst>
      <p:ext uri="{BB962C8B-B14F-4D97-AF65-F5344CB8AC3E}">
        <p14:creationId xmlns:p14="http://schemas.microsoft.com/office/powerpoint/2010/main" val="2781590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lstStyle/>
          <a:p>
            <a:r>
              <a:rPr lang="en-US" dirty="0"/>
              <a:t>Parallel programs offer yet more opportunities for errors and non-optimal </a:t>
            </a:r>
            <a:r>
              <a:rPr lang="en-US" dirty="0" smtClean="0"/>
              <a:t>behavior, </a:t>
            </a:r>
            <a:r>
              <a:rPr lang="en-US" dirty="0"/>
              <a:t>making the usage of special tools not only matter of taste but essential for successful </a:t>
            </a:r>
            <a:r>
              <a:rPr lang="en-US" dirty="0" smtClean="0"/>
              <a:t>development.</a:t>
            </a:r>
          </a:p>
          <a:p>
            <a:r>
              <a:rPr lang="en-US" dirty="0" smtClean="0"/>
              <a:t>There </a:t>
            </a:r>
            <a:r>
              <a:rPr lang="en-US" dirty="0"/>
              <a:t>are tools for</a:t>
            </a:r>
          </a:p>
          <a:p>
            <a:pPr lvl="1"/>
            <a:r>
              <a:rPr lang="en-US" dirty="0"/>
              <a:t>debugging (including memory debugging, debugging of parallel applications),</a:t>
            </a:r>
          </a:p>
          <a:p>
            <a:pPr lvl="1"/>
            <a:r>
              <a:rPr lang="en-US" dirty="0"/>
              <a:t>correctness checking of parallel programs,</a:t>
            </a:r>
          </a:p>
          <a:p>
            <a:pPr lvl="1"/>
            <a:r>
              <a:rPr lang="en-US" dirty="0"/>
              <a:t>performance explorations,</a:t>
            </a:r>
          </a:p>
          <a:p>
            <a:pPr lvl="1"/>
            <a:r>
              <a:rPr lang="en-US" dirty="0"/>
              <a:t>comfort of development (IDE's),</a:t>
            </a:r>
          </a:p>
          <a:p>
            <a:pPr lvl="1"/>
            <a:r>
              <a:rPr lang="en-US" dirty="0" smtClean="0"/>
              <a:t>... </a:t>
            </a:r>
            <a:r>
              <a:rPr lang="en-US" dirty="0"/>
              <a:t>and of course tools with more than one skill</a:t>
            </a:r>
            <a:r>
              <a:rPr lang="en-US" dirty="0" smtClean="0"/>
              <a:t>.</a:t>
            </a:r>
            <a:endParaRPr lang="en-US" dirty="0"/>
          </a:p>
        </p:txBody>
      </p:sp>
    </p:spTree>
    <p:extLst>
      <p:ext uri="{BB962C8B-B14F-4D97-AF65-F5344CB8AC3E}">
        <p14:creationId xmlns:p14="http://schemas.microsoft.com/office/powerpoint/2010/main" val="222155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Examining arrays passed as function arguments:</a:t>
            </a:r>
          </a:p>
          <a:p>
            <a:r>
              <a:rPr lang="en-US" dirty="0"/>
              <a:t>Many people avoid using global variables. Suppose for </a:t>
            </a:r>
            <a:r>
              <a:rPr lang="en-US" dirty="0" smtClean="0"/>
              <a:t>example the </a:t>
            </a:r>
            <a:r>
              <a:rPr lang="en-US" dirty="0"/>
              <a:t>arrays X and Y in our insert-sort example had been </a:t>
            </a:r>
            <a:r>
              <a:rPr lang="en-US" dirty="0" smtClean="0"/>
              <a:t>declared local </a:t>
            </a:r>
            <a:r>
              <a:rPr lang="en-US" dirty="0"/>
              <a:t>to main(). The call to </a:t>
            </a:r>
            <a:r>
              <a:rPr lang="en-US" dirty="0" err="1"/>
              <a:t>GetArgs</a:t>
            </a:r>
            <a:r>
              <a:rPr lang="en-US" dirty="0"/>
              <a:t>(), for instance, would </a:t>
            </a:r>
            <a:r>
              <a:rPr lang="en-US" dirty="0" smtClean="0"/>
              <a:t>now be </a:t>
            </a:r>
            <a:r>
              <a:rPr lang="en-US" dirty="0" err="1" smtClean="0"/>
              <a:t>GetArgs</a:t>
            </a:r>
            <a:r>
              <a:rPr lang="en-US" dirty="0" smtClean="0"/>
              <a:t>(</a:t>
            </a:r>
            <a:r>
              <a:rPr lang="en-US" dirty="0" err="1" smtClean="0"/>
              <a:t>X,Argc,Argv</a:t>
            </a:r>
            <a:r>
              <a:rPr lang="en-US" dirty="0" smtClean="0"/>
              <a:t>); </a:t>
            </a:r>
          </a:p>
          <a:p>
            <a:r>
              <a:rPr lang="en-US" dirty="0" smtClean="0"/>
              <a:t>and </a:t>
            </a:r>
            <a:r>
              <a:rPr lang="en-US" dirty="0" err="1"/>
              <a:t>GetArgs</a:t>
            </a:r>
            <a:r>
              <a:rPr lang="en-US" dirty="0"/>
              <a:t>() itself would look like this:</a:t>
            </a:r>
          </a:p>
          <a:p>
            <a:pPr marL="0" indent="0">
              <a:buNone/>
            </a:pPr>
            <a:r>
              <a:rPr lang="sv-SE" dirty="0" smtClean="0"/>
              <a:t>	void </a:t>
            </a:r>
            <a:r>
              <a:rPr lang="sv-SE" dirty="0"/>
              <a:t>GetArgs(int XX[], int AC, char **AV)</a:t>
            </a:r>
          </a:p>
          <a:p>
            <a:pPr marL="0" indent="0">
              <a:buNone/>
            </a:pPr>
            <a:r>
              <a:rPr lang="en-US" dirty="0" smtClean="0"/>
              <a:t>	{ </a:t>
            </a:r>
            <a:r>
              <a:rPr lang="en-US" dirty="0" err="1"/>
              <a:t>int</a:t>
            </a:r>
            <a:r>
              <a:rPr lang="en-US" dirty="0"/>
              <a:t> I;</a:t>
            </a:r>
          </a:p>
          <a:p>
            <a:pPr marL="0" indent="0">
              <a:buNone/>
            </a:pPr>
            <a:r>
              <a:rPr lang="en-US" dirty="0" smtClean="0"/>
              <a:t>		</a:t>
            </a:r>
            <a:r>
              <a:rPr lang="en-US" dirty="0" err="1" smtClean="0"/>
              <a:t>NumInputs</a:t>
            </a:r>
            <a:r>
              <a:rPr lang="en-US" dirty="0" smtClean="0"/>
              <a:t> </a:t>
            </a:r>
            <a:r>
              <a:rPr lang="en-US" dirty="0"/>
              <a:t>= AC - 1;</a:t>
            </a:r>
          </a:p>
          <a:p>
            <a:pPr marL="0" indent="0">
              <a:buNone/>
            </a:pPr>
            <a:r>
              <a:rPr lang="en-US" dirty="0" smtClean="0"/>
              <a:t>		for </a:t>
            </a:r>
            <a:r>
              <a:rPr lang="en-US" dirty="0"/>
              <a:t>(I = 0; I &lt; </a:t>
            </a:r>
            <a:r>
              <a:rPr lang="en-US" dirty="0" err="1"/>
              <a:t>NumInputs</a:t>
            </a:r>
            <a:r>
              <a:rPr lang="en-US" dirty="0"/>
              <a:t>; I++)</a:t>
            </a:r>
          </a:p>
          <a:p>
            <a:pPr marL="0" indent="0">
              <a:buNone/>
            </a:pPr>
            <a:r>
              <a:rPr lang="en-US" dirty="0" smtClean="0"/>
              <a:t>		XX[I</a:t>
            </a:r>
            <a:r>
              <a:rPr lang="en-US" dirty="0"/>
              <a:t>] = </a:t>
            </a:r>
            <a:r>
              <a:rPr lang="en-US" dirty="0" err="1"/>
              <a:t>atoi</a:t>
            </a:r>
            <a:r>
              <a:rPr lang="en-US" dirty="0"/>
              <a:t>(AV[I+1]);</a:t>
            </a:r>
          </a:p>
          <a:p>
            <a:pPr marL="0" indent="0">
              <a:buNone/>
            </a:pPr>
            <a:r>
              <a:rPr lang="en-US" dirty="0" smtClean="0"/>
              <a:t>	}</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75" y="3647934"/>
            <a:ext cx="7344800" cy="2019582"/>
          </a:xfrm>
          <a:prstGeom prst="rect">
            <a:avLst/>
          </a:prstGeom>
        </p:spPr>
      </p:pic>
    </p:spTree>
    <p:extLst>
      <p:ext uri="{BB962C8B-B14F-4D97-AF65-F5344CB8AC3E}">
        <p14:creationId xmlns:p14="http://schemas.microsoft.com/office/powerpoint/2010/main" val="190250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attaching </a:t>
            </a:r>
            <a:r>
              <a:rPr lang="en-US" dirty="0" err="1" smtClean="0"/>
              <a:t>gdb</a:t>
            </a:r>
            <a:r>
              <a:rPr lang="en-US" dirty="0" smtClean="0"/>
              <a:t> to running processes</a:t>
            </a:r>
            <a:endParaRPr lang="en-US" dirty="0"/>
          </a:p>
        </p:txBody>
      </p:sp>
      <p:sp>
        <p:nvSpPr>
          <p:cNvPr id="3" name="Content Placeholder 2"/>
          <p:cNvSpPr>
            <a:spLocks noGrp="1"/>
          </p:cNvSpPr>
          <p:nvPr>
            <p:ph idx="1"/>
          </p:nvPr>
        </p:nvSpPr>
        <p:spPr/>
        <p:txBody>
          <a:bodyPr>
            <a:normAutofit fontScale="92500"/>
          </a:bodyPr>
          <a:lstStyle/>
          <a:p>
            <a:r>
              <a:rPr lang="en-US" dirty="0"/>
              <a:t>GDB can attach to already running processes using the attach [process-id] command. After attaching to a process GDB will stop it from running. This allows you to prepare the debug session using GDB commands, e.g. setting breakpoints or </a:t>
            </a:r>
            <a:r>
              <a:rPr lang="en-US" dirty="0" err="1"/>
              <a:t>watchpoints</a:t>
            </a:r>
            <a:r>
              <a:rPr lang="en-US" dirty="0"/>
              <a:t>. Then use the continue command to let the process continue running.</a:t>
            </a:r>
            <a:br>
              <a:rPr lang="en-US" dirty="0"/>
            </a:br>
            <a:r>
              <a:rPr lang="en-US" dirty="0"/>
              <a:t>Although GDB is a serial debugger you can examine parallel programs by attaching to individual processes of the program. For instance, when running batch jobs you can log into one of the compute nodes of the job and attach to one of the running </a:t>
            </a:r>
            <a:r>
              <a:rPr lang="en-US" dirty="0" smtClean="0"/>
              <a:t>processes.</a:t>
            </a:r>
          </a:p>
          <a:p>
            <a:r>
              <a:rPr lang="en-US" dirty="0" smtClean="0"/>
              <a:t>The </a:t>
            </a:r>
            <a:r>
              <a:rPr lang="en-US" dirty="0"/>
              <a:t>listing below displays a sample debug session attaching to one of the processes of a running </a:t>
            </a:r>
            <a:r>
              <a:rPr lang="en-US" dirty="0" smtClean="0"/>
              <a:t>job </a:t>
            </a:r>
            <a:r>
              <a:rPr lang="en-US" dirty="0"/>
              <a:t>for examining data (lines starting with # are comments): </a:t>
            </a:r>
          </a:p>
        </p:txBody>
      </p:sp>
    </p:spTree>
    <p:extLst>
      <p:ext uri="{BB962C8B-B14F-4D97-AF65-F5344CB8AC3E}">
        <p14:creationId xmlns:p14="http://schemas.microsoft.com/office/powerpoint/2010/main" val="3185292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457200" y="1754914"/>
            <a:ext cx="5562741"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gdb</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gdb</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 List the processes of the MPI program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gdb</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shell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ps</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eo</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pid,comm</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 grep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mpi_prog</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14957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mpi_prog</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14961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mpi_prog</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14962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mpi_prog</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...etc.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gdb</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 Attach to one of the MPI processes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gdb</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attach 14961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Attaching to process 14961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Reading symbols from /path/to/executable/</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mpi_prog</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...done.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etc</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gdb</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 Set a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watchpoint</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to stop execution when the variable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Uc</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is updated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gdb</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watch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Uc</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Hardware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watchpoint</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1: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Uc</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gdb</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 Continue the execution of the program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gdb</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continue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Continuing.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Hardware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watchpoint</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1: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Uc</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Old value = -3.33545399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New value = -2.11184907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POTTEMP::</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ptemp</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ldiad</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etc</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at ptemp1.f90:298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298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Vc</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dsdx</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(2,1,ie2)*u0 +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dsdx</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(2,2,ie2)*v0 + </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dsdx</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(2,3,ie2)*w0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a:r>
            <a:br>
              <a:rPr kumimoji="0" lang="en-US" altLang="en-US" sz="1000" b="0" i="0" u="none" strike="noStrike" cap="none" normalizeH="0" baseline="0" dirty="0" smtClean="0">
                <a:ln>
                  <a:noFill/>
                </a:ln>
                <a:solidFill>
                  <a:schemeClr val="tx1"/>
                </a:solidFill>
                <a:effectLst/>
                <a:latin typeface="Arial Unicode MS" panose="020B0604020202020204" pitchFamily="34" charset="-128"/>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44236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defTabSz="914400" eaLnBrk="0" fontAlgn="base" hangingPunct="0">
              <a:spcBef>
                <a:spcPct val="0"/>
              </a:spcBef>
              <a:spcAft>
                <a:spcPct val="0"/>
              </a:spcAft>
              <a:buNone/>
            </a:pPr>
            <a:r>
              <a:rPr lang="en-US" altLang="en-US" sz="1000" dirty="0">
                <a:solidFill>
                  <a:prstClr val="black"/>
                </a:solidFill>
                <a:latin typeface="Arial Unicode MS" panose="020B0604020202020204" pitchFamily="34" charset="-128"/>
              </a:rPr>
              <a:t>(</a:t>
            </a:r>
            <a:r>
              <a:rPr lang="en-US" altLang="en-US" sz="1000" dirty="0" err="1">
                <a:solidFill>
                  <a:prstClr val="black"/>
                </a:solidFill>
                <a:latin typeface="Arial Unicode MS" panose="020B0604020202020204" pitchFamily="34" charset="-128"/>
              </a:rPr>
              <a:t>gdb</a:t>
            </a:r>
            <a:r>
              <a:rPr lang="en-US" altLang="en-US" sz="1000" dirty="0">
                <a:solidFill>
                  <a:prstClr val="black"/>
                </a:solidFill>
                <a:latin typeface="Arial Unicode MS" panose="020B0604020202020204" pitchFamily="34" charset="-128"/>
              </a:rPr>
              <a:t>) # Set the list command to display 16 lines...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a:t>
            </a:r>
            <a:r>
              <a:rPr lang="en-US" altLang="en-US" sz="1000" dirty="0" err="1">
                <a:solidFill>
                  <a:prstClr val="black"/>
                </a:solidFill>
                <a:latin typeface="Arial Unicode MS" panose="020B0604020202020204" pitchFamily="34" charset="-128"/>
              </a:rPr>
              <a:t>gdb</a:t>
            </a:r>
            <a:r>
              <a:rPr lang="en-US" altLang="en-US" sz="1000" dirty="0">
                <a:solidFill>
                  <a:prstClr val="black"/>
                </a:solidFill>
                <a:latin typeface="Arial Unicode MS" panose="020B0604020202020204" pitchFamily="34" charset="-128"/>
              </a:rPr>
              <a:t>) set </a:t>
            </a:r>
            <a:r>
              <a:rPr lang="en-US" altLang="en-US" sz="1000" dirty="0" err="1">
                <a:solidFill>
                  <a:prstClr val="black"/>
                </a:solidFill>
                <a:latin typeface="Arial Unicode MS" panose="020B0604020202020204" pitchFamily="34" charset="-128"/>
              </a:rPr>
              <a:t>listsize</a:t>
            </a:r>
            <a:r>
              <a:rPr lang="en-US" altLang="en-US" sz="1000" dirty="0">
                <a:solidFill>
                  <a:prstClr val="black"/>
                </a:solidFill>
                <a:latin typeface="Arial Unicode MS" panose="020B0604020202020204" pitchFamily="34" charset="-128"/>
              </a:rPr>
              <a:t> 16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a:t>
            </a:r>
            <a:r>
              <a:rPr lang="en-US" altLang="en-US" sz="1000" dirty="0" err="1">
                <a:solidFill>
                  <a:prstClr val="black"/>
                </a:solidFill>
                <a:latin typeface="Arial Unicode MS" panose="020B0604020202020204" pitchFamily="34" charset="-128"/>
              </a:rPr>
              <a:t>gdb</a:t>
            </a:r>
            <a:r>
              <a:rPr lang="en-US" altLang="en-US" sz="1000" dirty="0">
                <a:solidFill>
                  <a:prstClr val="black"/>
                </a:solidFill>
                <a:latin typeface="Arial Unicode MS" panose="020B0604020202020204" pitchFamily="34" charset="-128"/>
              </a:rPr>
              <a:t>) # ...and display the source backwards starting 2 lines below the current one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a:t>
            </a:r>
            <a:r>
              <a:rPr lang="en-US" altLang="en-US" sz="1000" dirty="0" err="1">
                <a:solidFill>
                  <a:prstClr val="black"/>
                </a:solidFill>
                <a:latin typeface="Arial Unicode MS" panose="020B0604020202020204" pitchFamily="34" charset="-128"/>
              </a:rPr>
              <a:t>gdb</a:t>
            </a:r>
            <a:r>
              <a:rPr lang="en-US" altLang="en-US" sz="1000" dirty="0">
                <a:solidFill>
                  <a:prstClr val="black"/>
                </a:solidFill>
                <a:latin typeface="Arial Unicode MS" panose="020B0604020202020204" pitchFamily="34" charset="-128"/>
              </a:rPr>
              <a:t>) list +2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284 do k= 1, 8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285 </a:t>
            </a:r>
            <a:r>
              <a:rPr lang="en-US" altLang="en-US" sz="1000" dirty="0" err="1">
                <a:solidFill>
                  <a:prstClr val="black"/>
                </a:solidFill>
                <a:latin typeface="Arial Unicode MS" panose="020B0604020202020204" pitchFamily="34" charset="-128"/>
              </a:rPr>
              <a:t>kp</a:t>
            </a:r>
            <a:r>
              <a:rPr lang="en-US" altLang="en-US" sz="1000" dirty="0">
                <a:solidFill>
                  <a:prstClr val="black"/>
                </a:solidFill>
                <a:latin typeface="Arial Unicode MS" panose="020B0604020202020204" pitchFamily="34" charset="-128"/>
              </a:rPr>
              <a:t>= lnode2(k,ie2)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286 u0= u0 + u12(</a:t>
            </a:r>
            <a:r>
              <a:rPr lang="en-US" altLang="en-US" sz="1000" dirty="0" err="1">
                <a:solidFill>
                  <a:prstClr val="black"/>
                </a:solidFill>
                <a:latin typeface="Arial Unicode MS" panose="020B0604020202020204" pitchFamily="34" charset="-128"/>
              </a:rPr>
              <a:t>kp</a:t>
            </a:r>
            <a:r>
              <a:rPr lang="en-US" altLang="en-US" sz="1000" dirty="0">
                <a:solidFill>
                  <a:prstClr val="black"/>
                </a:solidFill>
                <a:latin typeface="Arial Unicode MS" panose="020B0604020202020204" pitchFamily="34" charset="-128"/>
              </a:rPr>
              <a:t>)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287 v0= v0 + u22(</a:t>
            </a:r>
            <a:r>
              <a:rPr lang="en-US" altLang="en-US" sz="1000" dirty="0" err="1">
                <a:solidFill>
                  <a:prstClr val="black"/>
                </a:solidFill>
                <a:latin typeface="Arial Unicode MS" panose="020B0604020202020204" pitchFamily="34" charset="-128"/>
              </a:rPr>
              <a:t>kp</a:t>
            </a:r>
            <a:r>
              <a:rPr lang="en-US" altLang="en-US" sz="1000" dirty="0">
                <a:solidFill>
                  <a:prstClr val="black"/>
                </a:solidFill>
                <a:latin typeface="Arial Unicode MS" panose="020B0604020202020204" pitchFamily="34" charset="-128"/>
              </a:rPr>
              <a:t>)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288 w0= w0 + u32(</a:t>
            </a:r>
            <a:r>
              <a:rPr lang="en-US" altLang="en-US" sz="1000" dirty="0" err="1">
                <a:solidFill>
                  <a:prstClr val="black"/>
                </a:solidFill>
                <a:latin typeface="Arial Unicode MS" panose="020B0604020202020204" pitchFamily="34" charset="-128"/>
              </a:rPr>
              <a:t>kp</a:t>
            </a:r>
            <a:r>
              <a:rPr lang="en-US" altLang="en-US" sz="1000" dirty="0">
                <a:solidFill>
                  <a:prstClr val="black"/>
                </a:solidFill>
                <a:latin typeface="Arial Unicode MS" panose="020B0604020202020204" pitchFamily="34" charset="-128"/>
              </a:rPr>
              <a:t>)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289 </a:t>
            </a:r>
            <a:r>
              <a:rPr lang="en-US" altLang="en-US" sz="1000" dirty="0" err="1">
                <a:solidFill>
                  <a:prstClr val="black"/>
                </a:solidFill>
                <a:latin typeface="Arial Unicode MS" panose="020B0604020202020204" pitchFamily="34" charset="-128"/>
              </a:rPr>
              <a:t>vt</a:t>
            </a:r>
            <a:r>
              <a:rPr lang="en-US" altLang="en-US" sz="1000" dirty="0">
                <a:solidFill>
                  <a:prstClr val="black"/>
                </a:solidFill>
                <a:latin typeface="Arial Unicode MS" panose="020B0604020202020204" pitchFamily="34" charset="-128"/>
              </a:rPr>
              <a:t>= </a:t>
            </a:r>
            <a:r>
              <a:rPr lang="en-US" altLang="en-US" sz="1000" dirty="0" err="1">
                <a:solidFill>
                  <a:prstClr val="black"/>
                </a:solidFill>
                <a:latin typeface="Arial Unicode MS" panose="020B0604020202020204" pitchFamily="34" charset="-128"/>
              </a:rPr>
              <a:t>vt</a:t>
            </a:r>
            <a:r>
              <a:rPr lang="en-US" altLang="en-US" sz="1000" dirty="0">
                <a:solidFill>
                  <a:prstClr val="black"/>
                </a:solidFill>
                <a:latin typeface="Arial Unicode MS" panose="020B0604020202020204" pitchFamily="34" charset="-128"/>
              </a:rPr>
              <a:t> + vtef2(</a:t>
            </a:r>
            <a:r>
              <a:rPr lang="en-US" altLang="en-US" sz="1000" dirty="0" err="1">
                <a:solidFill>
                  <a:prstClr val="black"/>
                </a:solidFill>
                <a:latin typeface="Arial Unicode MS" panose="020B0604020202020204" pitchFamily="34" charset="-128"/>
              </a:rPr>
              <a:t>kp</a:t>
            </a:r>
            <a:r>
              <a:rPr lang="en-US" altLang="en-US" sz="1000" dirty="0">
                <a:solidFill>
                  <a:prstClr val="black"/>
                </a:solidFill>
                <a:latin typeface="Arial Unicode MS" panose="020B0604020202020204" pitchFamily="34" charset="-128"/>
              </a:rPr>
              <a:t>)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290 </a:t>
            </a:r>
            <a:r>
              <a:rPr lang="en-US" altLang="en-US" sz="1000" dirty="0" err="1">
                <a:solidFill>
                  <a:prstClr val="black"/>
                </a:solidFill>
                <a:latin typeface="Arial Unicode MS" panose="020B0604020202020204" pitchFamily="34" charset="-128"/>
              </a:rPr>
              <a:t>enddo</a:t>
            </a:r>
            <a:r>
              <a:rPr lang="en-US" altLang="en-US" sz="1000" dirty="0">
                <a:solidFill>
                  <a:prstClr val="black"/>
                </a:solidFill>
                <a:latin typeface="Arial Unicode MS" panose="020B0604020202020204" pitchFamily="34" charset="-128"/>
              </a:rPr>
              <a:t>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291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292 u0= 0.125*u0; v0= 0.125*v0; w0= 0.125*w0; </a:t>
            </a:r>
            <a:r>
              <a:rPr lang="en-US" altLang="en-US" sz="1000" dirty="0" err="1">
                <a:solidFill>
                  <a:prstClr val="black"/>
                </a:solidFill>
                <a:latin typeface="Arial Unicode MS" panose="020B0604020202020204" pitchFamily="34" charset="-128"/>
              </a:rPr>
              <a:t>vt</a:t>
            </a:r>
            <a:r>
              <a:rPr lang="en-US" altLang="en-US" sz="1000" dirty="0">
                <a:solidFill>
                  <a:prstClr val="black"/>
                </a:solidFill>
                <a:latin typeface="Arial Unicode MS" panose="020B0604020202020204" pitchFamily="34" charset="-128"/>
              </a:rPr>
              <a:t>= 0.125*</a:t>
            </a:r>
            <a:r>
              <a:rPr lang="en-US" altLang="en-US" sz="1000" dirty="0" err="1">
                <a:solidFill>
                  <a:prstClr val="black"/>
                </a:solidFill>
                <a:latin typeface="Arial Unicode MS" panose="020B0604020202020204" pitchFamily="34" charset="-128"/>
              </a:rPr>
              <a:t>vt</a:t>
            </a:r>
            <a:r>
              <a:rPr lang="en-US" altLang="en-US" sz="1000" dirty="0">
                <a:solidFill>
                  <a:prstClr val="black"/>
                </a:solidFill>
                <a:latin typeface="Arial Unicode MS" panose="020B0604020202020204" pitchFamily="34" charset="-128"/>
              </a:rPr>
              <a:t>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293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294 !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295 !---- Contravariant velocity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296 !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297 </a:t>
            </a:r>
            <a:r>
              <a:rPr lang="en-US" altLang="en-US" sz="1000" dirty="0" err="1">
                <a:solidFill>
                  <a:prstClr val="black"/>
                </a:solidFill>
                <a:latin typeface="Arial Unicode MS" panose="020B0604020202020204" pitchFamily="34" charset="-128"/>
              </a:rPr>
              <a:t>Uc</a:t>
            </a:r>
            <a:r>
              <a:rPr lang="en-US" altLang="en-US" sz="1000" dirty="0">
                <a:solidFill>
                  <a:prstClr val="black"/>
                </a:solidFill>
                <a:latin typeface="Arial Unicode MS" panose="020B0604020202020204" pitchFamily="34" charset="-128"/>
              </a:rPr>
              <a:t>= </a:t>
            </a:r>
            <a:r>
              <a:rPr lang="en-US" altLang="en-US" sz="1000" dirty="0" err="1">
                <a:solidFill>
                  <a:prstClr val="black"/>
                </a:solidFill>
                <a:latin typeface="Arial Unicode MS" panose="020B0604020202020204" pitchFamily="34" charset="-128"/>
              </a:rPr>
              <a:t>dsdx</a:t>
            </a:r>
            <a:r>
              <a:rPr lang="en-US" altLang="en-US" sz="1000" dirty="0">
                <a:solidFill>
                  <a:prstClr val="black"/>
                </a:solidFill>
                <a:latin typeface="Arial Unicode MS" panose="020B0604020202020204" pitchFamily="34" charset="-128"/>
              </a:rPr>
              <a:t>(1,1,ie2)*u0 + </a:t>
            </a:r>
            <a:r>
              <a:rPr lang="en-US" altLang="en-US" sz="1000" dirty="0" err="1">
                <a:solidFill>
                  <a:prstClr val="black"/>
                </a:solidFill>
                <a:latin typeface="Arial Unicode MS" panose="020B0604020202020204" pitchFamily="34" charset="-128"/>
              </a:rPr>
              <a:t>dsdx</a:t>
            </a:r>
            <a:r>
              <a:rPr lang="en-US" altLang="en-US" sz="1000" dirty="0">
                <a:solidFill>
                  <a:prstClr val="black"/>
                </a:solidFill>
                <a:latin typeface="Arial Unicode MS" panose="020B0604020202020204" pitchFamily="34" charset="-128"/>
              </a:rPr>
              <a:t>(1,2,ie2)*v0 + </a:t>
            </a:r>
            <a:r>
              <a:rPr lang="en-US" altLang="en-US" sz="1000" dirty="0" err="1">
                <a:solidFill>
                  <a:prstClr val="black"/>
                </a:solidFill>
                <a:latin typeface="Arial Unicode MS" panose="020B0604020202020204" pitchFamily="34" charset="-128"/>
              </a:rPr>
              <a:t>dsdx</a:t>
            </a:r>
            <a:r>
              <a:rPr lang="en-US" altLang="en-US" sz="1000" dirty="0">
                <a:solidFill>
                  <a:prstClr val="black"/>
                </a:solidFill>
                <a:latin typeface="Arial Unicode MS" panose="020B0604020202020204" pitchFamily="34" charset="-128"/>
              </a:rPr>
              <a:t>(1,3,ie2)*w0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298 </a:t>
            </a:r>
            <a:r>
              <a:rPr lang="en-US" altLang="en-US" sz="1000" dirty="0" err="1">
                <a:solidFill>
                  <a:prstClr val="black"/>
                </a:solidFill>
                <a:latin typeface="Arial Unicode MS" panose="020B0604020202020204" pitchFamily="34" charset="-128"/>
              </a:rPr>
              <a:t>Vc</a:t>
            </a:r>
            <a:r>
              <a:rPr lang="en-US" altLang="en-US" sz="1000" dirty="0">
                <a:solidFill>
                  <a:prstClr val="black"/>
                </a:solidFill>
                <a:latin typeface="Arial Unicode MS" panose="020B0604020202020204" pitchFamily="34" charset="-128"/>
              </a:rPr>
              <a:t>= </a:t>
            </a:r>
            <a:r>
              <a:rPr lang="en-US" altLang="en-US" sz="1000" dirty="0" err="1">
                <a:solidFill>
                  <a:prstClr val="black"/>
                </a:solidFill>
                <a:latin typeface="Arial Unicode MS" panose="020B0604020202020204" pitchFamily="34" charset="-128"/>
              </a:rPr>
              <a:t>dsdx</a:t>
            </a:r>
            <a:r>
              <a:rPr lang="en-US" altLang="en-US" sz="1000" dirty="0">
                <a:solidFill>
                  <a:prstClr val="black"/>
                </a:solidFill>
                <a:latin typeface="Arial Unicode MS" panose="020B0604020202020204" pitchFamily="34" charset="-128"/>
              </a:rPr>
              <a:t>(2,1,ie2)*u0 + </a:t>
            </a:r>
            <a:r>
              <a:rPr lang="en-US" altLang="en-US" sz="1000" dirty="0" err="1">
                <a:solidFill>
                  <a:prstClr val="black"/>
                </a:solidFill>
                <a:latin typeface="Arial Unicode MS" panose="020B0604020202020204" pitchFamily="34" charset="-128"/>
              </a:rPr>
              <a:t>dsdx</a:t>
            </a:r>
            <a:r>
              <a:rPr lang="en-US" altLang="en-US" sz="1000" dirty="0">
                <a:solidFill>
                  <a:prstClr val="black"/>
                </a:solidFill>
                <a:latin typeface="Arial Unicode MS" panose="020B0604020202020204" pitchFamily="34" charset="-128"/>
              </a:rPr>
              <a:t>(2,2,ie2)*v0 + </a:t>
            </a:r>
            <a:r>
              <a:rPr lang="en-US" altLang="en-US" sz="1000" dirty="0" err="1">
                <a:solidFill>
                  <a:prstClr val="black"/>
                </a:solidFill>
                <a:latin typeface="Arial Unicode MS" panose="020B0604020202020204" pitchFamily="34" charset="-128"/>
              </a:rPr>
              <a:t>dsdx</a:t>
            </a:r>
            <a:r>
              <a:rPr lang="en-US" altLang="en-US" sz="1000" dirty="0">
                <a:solidFill>
                  <a:prstClr val="black"/>
                </a:solidFill>
                <a:latin typeface="Arial Unicode MS" panose="020B0604020202020204" pitchFamily="34" charset="-128"/>
              </a:rPr>
              <a:t>(2,3,ie2)*w0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299 </a:t>
            </a:r>
            <a:r>
              <a:rPr lang="en-US" altLang="en-US" sz="1000" dirty="0" err="1">
                <a:solidFill>
                  <a:prstClr val="black"/>
                </a:solidFill>
                <a:latin typeface="Arial Unicode MS" panose="020B0604020202020204" pitchFamily="34" charset="-128"/>
              </a:rPr>
              <a:t>Wc</a:t>
            </a:r>
            <a:r>
              <a:rPr lang="en-US" altLang="en-US" sz="1000" dirty="0">
                <a:solidFill>
                  <a:prstClr val="black"/>
                </a:solidFill>
                <a:latin typeface="Arial Unicode MS" panose="020B0604020202020204" pitchFamily="34" charset="-128"/>
              </a:rPr>
              <a:t>= </a:t>
            </a:r>
            <a:r>
              <a:rPr lang="en-US" altLang="en-US" sz="1000" dirty="0" err="1">
                <a:solidFill>
                  <a:prstClr val="black"/>
                </a:solidFill>
                <a:latin typeface="Arial Unicode MS" panose="020B0604020202020204" pitchFamily="34" charset="-128"/>
              </a:rPr>
              <a:t>dsdx</a:t>
            </a:r>
            <a:r>
              <a:rPr lang="en-US" altLang="en-US" sz="1000" dirty="0">
                <a:solidFill>
                  <a:prstClr val="black"/>
                </a:solidFill>
                <a:latin typeface="Arial Unicode MS" panose="020B0604020202020204" pitchFamily="34" charset="-128"/>
              </a:rPr>
              <a:t>(3,1,ie2)*u0 + </a:t>
            </a:r>
            <a:r>
              <a:rPr lang="en-US" altLang="en-US" sz="1000" dirty="0" err="1">
                <a:solidFill>
                  <a:prstClr val="black"/>
                </a:solidFill>
                <a:latin typeface="Arial Unicode MS" panose="020B0604020202020204" pitchFamily="34" charset="-128"/>
              </a:rPr>
              <a:t>dsdx</a:t>
            </a:r>
            <a:r>
              <a:rPr lang="en-US" altLang="en-US" sz="1000" dirty="0">
                <a:solidFill>
                  <a:prstClr val="black"/>
                </a:solidFill>
                <a:latin typeface="Arial Unicode MS" panose="020B0604020202020204" pitchFamily="34" charset="-128"/>
              </a:rPr>
              <a:t>(3,2,ie2)*v0 + </a:t>
            </a:r>
            <a:r>
              <a:rPr lang="en-US" altLang="en-US" sz="1000" dirty="0" err="1">
                <a:solidFill>
                  <a:prstClr val="black"/>
                </a:solidFill>
                <a:latin typeface="Arial Unicode MS" panose="020B0604020202020204" pitchFamily="34" charset="-128"/>
              </a:rPr>
              <a:t>dsdx</a:t>
            </a:r>
            <a:r>
              <a:rPr lang="en-US" altLang="en-US" sz="1000" dirty="0">
                <a:solidFill>
                  <a:prstClr val="black"/>
                </a:solidFill>
                <a:latin typeface="Arial Unicode MS" panose="020B0604020202020204" pitchFamily="34" charset="-128"/>
              </a:rPr>
              <a:t>(3,3,ie2)*w0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a:t>
            </a:r>
            <a:r>
              <a:rPr lang="en-US" altLang="en-US" sz="1000" dirty="0" err="1">
                <a:solidFill>
                  <a:prstClr val="black"/>
                </a:solidFill>
                <a:latin typeface="Arial Unicode MS" panose="020B0604020202020204" pitchFamily="34" charset="-128"/>
              </a:rPr>
              <a:t>gdb</a:t>
            </a:r>
            <a:r>
              <a:rPr lang="en-US" altLang="en-US" sz="1000" dirty="0">
                <a:solidFill>
                  <a:prstClr val="black"/>
                </a:solidFill>
                <a:latin typeface="Arial Unicode MS" panose="020B0604020202020204" pitchFamily="34" charset="-128"/>
              </a:rPr>
              <a:t>) # Print a 5 element slice of the variable u12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a:t>
            </a:r>
            <a:r>
              <a:rPr lang="en-US" altLang="en-US" sz="1000" dirty="0" err="1">
                <a:solidFill>
                  <a:prstClr val="black"/>
                </a:solidFill>
                <a:latin typeface="Arial Unicode MS" panose="020B0604020202020204" pitchFamily="34" charset="-128"/>
              </a:rPr>
              <a:t>gdb</a:t>
            </a:r>
            <a:r>
              <a:rPr lang="en-US" altLang="en-US" sz="1000" dirty="0">
                <a:solidFill>
                  <a:prstClr val="black"/>
                </a:solidFill>
                <a:latin typeface="Arial Unicode MS" panose="020B0604020202020204" pitchFamily="34" charset="-128"/>
              </a:rPr>
              <a:t>) print u12(3006:3010)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$1 = (0.0186802763, 0.0188683271, 0.0145201795, 0.00553302653, -0.00918145757)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a:t>
            </a:r>
            <a:r>
              <a:rPr lang="en-US" altLang="en-US" sz="1000" dirty="0" err="1">
                <a:solidFill>
                  <a:prstClr val="black"/>
                </a:solidFill>
                <a:latin typeface="Arial Unicode MS" panose="020B0604020202020204" pitchFamily="34" charset="-128"/>
              </a:rPr>
              <a:t>gdb</a:t>
            </a:r>
            <a:r>
              <a:rPr lang="en-US" altLang="en-US" sz="1000" dirty="0">
                <a:solidFill>
                  <a:prstClr val="black"/>
                </a:solidFill>
                <a:latin typeface="Arial Unicode MS" panose="020B0604020202020204" pitchFamily="34" charset="-128"/>
              </a:rPr>
              <a:t>) # Release the process from GDB control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a:t>
            </a:r>
            <a:r>
              <a:rPr lang="en-US" altLang="en-US" sz="1000" dirty="0" err="1">
                <a:solidFill>
                  <a:prstClr val="black"/>
                </a:solidFill>
                <a:latin typeface="Arial Unicode MS" panose="020B0604020202020204" pitchFamily="34" charset="-128"/>
              </a:rPr>
              <a:t>gdb</a:t>
            </a:r>
            <a:r>
              <a:rPr lang="en-US" altLang="en-US" sz="1000" dirty="0">
                <a:solidFill>
                  <a:prstClr val="black"/>
                </a:solidFill>
                <a:latin typeface="Arial Unicode MS" panose="020B0604020202020204" pitchFamily="34" charset="-128"/>
              </a:rPr>
              <a:t>) detach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Detaching from program: /path/to/executable/</a:t>
            </a:r>
            <a:r>
              <a:rPr lang="en-US" altLang="en-US" sz="1000" dirty="0" err="1">
                <a:solidFill>
                  <a:prstClr val="black"/>
                </a:solidFill>
                <a:latin typeface="Arial Unicode MS" panose="020B0604020202020204" pitchFamily="34" charset="-128"/>
              </a:rPr>
              <a:t>mpi_prog</a:t>
            </a:r>
            <a:r>
              <a:rPr lang="en-US" altLang="en-US" sz="1000" dirty="0">
                <a:solidFill>
                  <a:prstClr val="black"/>
                </a:solidFill>
                <a:latin typeface="Arial Unicode MS" panose="020B0604020202020204" pitchFamily="34" charset="-128"/>
              </a:rPr>
              <a:t>, process 14961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
            </a:r>
            <a:br>
              <a:rPr lang="en-US" altLang="en-US" sz="1000" dirty="0">
                <a:solidFill>
                  <a:prstClr val="black"/>
                </a:solidFill>
                <a:latin typeface="Arial Unicode MS" panose="020B0604020202020204" pitchFamily="34" charset="-128"/>
              </a:rPr>
            </a:br>
            <a:r>
              <a:rPr lang="en-US" altLang="en-US" sz="1000" dirty="0">
                <a:solidFill>
                  <a:prstClr val="black"/>
                </a:solidFill>
                <a:latin typeface="Arial Unicode MS" panose="020B0604020202020204" pitchFamily="34" charset="-128"/>
              </a:rPr>
              <a:t>(</a:t>
            </a:r>
            <a:r>
              <a:rPr lang="en-US" altLang="en-US" sz="1000" dirty="0" err="1">
                <a:solidFill>
                  <a:prstClr val="black"/>
                </a:solidFill>
                <a:latin typeface="Arial Unicode MS" panose="020B0604020202020204" pitchFamily="34" charset="-128"/>
              </a:rPr>
              <a:t>gdb</a:t>
            </a:r>
            <a:r>
              <a:rPr lang="en-US" altLang="en-US" sz="1000" dirty="0">
                <a:solidFill>
                  <a:prstClr val="black"/>
                </a:solidFill>
                <a:latin typeface="Arial Unicode MS" panose="020B0604020202020204" pitchFamily="34" charset="-128"/>
              </a:rPr>
              <a:t>) quit</a:t>
            </a:r>
            <a:r>
              <a:rPr lang="en-US" altLang="en-US" sz="600" dirty="0">
                <a:solidFill>
                  <a:prstClr val="black"/>
                </a:solidFill>
              </a:rPr>
              <a:t> </a:t>
            </a:r>
            <a:endParaRPr lang="en-US" altLang="en-US" sz="1800" dirty="0">
              <a:solidFill>
                <a:prstClr val="black"/>
              </a:solidFill>
              <a:latin typeface="Arial" panose="020B0604020202020204" pitchFamily="34" charset="0"/>
            </a:endParaRPr>
          </a:p>
        </p:txBody>
      </p:sp>
    </p:spTree>
    <p:extLst>
      <p:ext uri="{BB962C8B-B14F-4D97-AF65-F5344CB8AC3E}">
        <p14:creationId xmlns:p14="http://schemas.microsoft.com/office/powerpoint/2010/main" val="2824385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GDB quick guide</a:t>
            </a:r>
            <a:endParaRPr lang="en-US" dirty="0"/>
          </a:p>
        </p:txBody>
      </p:sp>
      <p:graphicFrame>
        <p:nvGraphicFramePr>
          <p:cNvPr id="4" name="Content Placeholder 3"/>
          <p:cNvGraphicFramePr>
            <a:graphicFrameLocks noGrp="1"/>
          </p:cNvGraphicFramePr>
          <p:nvPr>
            <p:ph idx="1"/>
            <p:extLst/>
          </p:nvPr>
        </p:nvGraphicFramePr>
        <p:xfrm>
          <a:off x="628650" y="2020729"/>
          <a:ext cx="7886701" cy="3245644"/>
        </p:xfrm>
        <a:graphic>
          <a:graphicData uri="http://schemas.openxmlformats.org/drawingml/2006/table">
            <a:tbl>
              <a:tblPr firstRow="1" bandRow="1">
                <a:tableStyleId>{5C22544A-7EE6-4342-B048-85BDC9FD1C3A}</a:tableStyleId>
              </a:tblPr>
              <a:tblGrid>
                <a:gridCol w="2774633">
                  <a:extLst>
                    <a:ext uri="{9D8B030D-6E8A-4147-A177-3AD203B41FA5}">
                      <a16:colId xmlns="" xmlns:a16="http://schemas.microsoft.com/office/drawing/2014/main" val="273643791"/>
                    </a:ext>
                  </a:extLst>
                </a:gridCol>
                <a:gridCol w="5112068">
                  <a:extLst>
                    <a:ext uri="{9D8B030D-6E8A-4147-A177-3AD203B41FA5}">
                      <a16:colId xmlns="" xmlns:a16="http://schemas.microsoft.com/office/drawing/2014/main" val="3924080029"/>
                    </a:ext>
                  </a:extLst>
                </a:gridCol>
              </a:tblGrid>
              <a:tr h="278130">
                <a:tc>
                  <a:txBody>
                    <a:bodyPr/>
                    <a:lstStyle/>
                    <a:p>
                      <a:r>
                        <a:rPr lang="en-US" sz="1000" dirty="0" smtClean="0"/>
                        <a:t>Command</a:t>
                      </a:r>
                      <a:endParaRPr lang="en-US" sz="1000" dirty="0"/>
                    </a:p>
                  </a:txBody>
                  <a:tcPr marL="68580" marR="68580" marT="34290" marB="34290"/>
                </a:tc>
                <a:tc>
                  <a:txBody>
                    <a:bodyPr/>
                    <a:lstStyle/>
                    <a:p>
                      <a:r>
                        <a:rPr lang="en-US" sz="1000" dirty="0" smtClean="0"/>
                        <a:t>Explanation</a:t>
                      </a:r>
                      <a:endParaRPr lang="en-US" sz="1000" dirty="0"/>
                    </a:p>
                  </a:txBody>
                  <a:tcPr marL="68580" marR="68580" marT="34290" marB="34290"/>
                </a:tc>
                <a:extLst>
                  <a:ext uri="{0D108BD9-81ED-4DB2-BD59-A6C34878D82A}">
                    <a16:rowId xmlns="" xmlns:a16="http://schemas.microsoft.com/office/drawing/2014/main" val="2664753242"/>
                  </a:ext>
                </a:extLst>
              </a:tr>
              <a:tr h="278130">
                <a:tc>
                  <a:txBody>
                    <a:bodyPr/>
                    <a:lstStyle/>
                    <a:p>
                      <a:r>
                        <a:rPr lang="en-US" sz="1000" dirty="0" smtClean="0"/>
                        <a:t>run</a:t>
                      </a:r>
                      <a:endParaRPr lang="en-US" sz="1000" dirty="0"/>
                    </a:p>
                  </a:txBody>
                  <a:tcPr marL="68580" marR="68580" marT="34290" marB="34290"/>
                </a:tc>
                <a:tc>
                  <a:txBody>
                    <a:bodyPr/>
                    <a:lstStyle/>
                    <a:p>
                      <a:r>
                        <a:rPr lang="en-US" sz="1000" dirty="0" smtClean="0"/>
                        <a:t>Start running the code</a:t>
                      </a:r>
                      <a:endParaRPr lang="en-US" sz="1000" dirty="0"/>
                    </a:p>
                  </a:txBody>
                  <a:tcPr marL="68580" marR="68580" marT="34290" marB="34290"/>
                </a:tc>
                <a:extLst>
                  <a:ext uri="{0D108BD9-81ED-4DB2-BD59-A6C34878D82A}">
                    <a16:rowId xmlns="" xmlns:a16="http://schemas.microsoft.com/office/drawing/2014/main" val="174853390"/>
                  </a:ext>
                </a:extLst>
              </a:tr>
              <a:tr h="278130">
                <a:tc>
                  <a:txBody>
                    <a:bodyPr/>
                    <a:lstStyle/>
                    <a:p>
                      <a:r>
                        <a:rPr lang="en-US" sz="1000" baseline="0" dirty="0" smtClean="0"/>
                        <a:t>n (next)</a:t>
                      </a:r>
                      <a:endParaRPr lang="en-US" sz="1000" dirty="0"/>
                    </a:p>
                  </a:txBody>
                  <a:tcPr marL="68580" marR="68580" marT="34290" marB="34290"/>
                </a:tc>
                <a:tc>
                  <a:txBody>
                    <a:bodyPr/>
                    <a:lstStyle/>
                    <a:p>
                      <a:r>
                        <a:rPr lang="en-US" sz="1000" dirty="0" smtClean="0"/>
                        <a:t>Advance execution to the next line of the current function</a:t>
                      </a:r>
                      <a:endParaRPr lang="en-US" sz="1000" dirty="0"/>
                    </a:p>
                  </a:txBody>
                  <a:tcPr marL="68580" marR="68580" marT="34290" marB="34290"/>
                </a:tc>
                <a:extLst>
                  <a:ext uri="{0D108BD9-81ED-4DB2-BD59-A6C34878D82A}">
                    <a16:rowId xmlns="" xmlns:a16="http://schemas.microsoft.com/office/drawing/2014/main" val="2366868047"/>
                  </a:ext>
                </a:extLst>
              </a:tr>
              <a:tr h="278130">
                <a:tc>
                  <a:txBody>
                    <a:bodyPr/>
                    <a:lstStyle/>
                    <a:p>
                      <a:r>
                        <a:rPr lang="en-US" sz="1000" dirty="0" smtClean="0"/>
                        <a:t>s (step)</a:t>
                      </a:r>
                      <a:endParaRPr lang="en-US" sz="1000" dirty="0"/>
                    </a:p>
                  </a:txBody>
                  <a:tcPr marL="68580" marR="68580" marT="34290" marB="34290"/>
                </a:tc>
                <a:tc>
                  <a:txBody>
                    <a:bodyPr/>
                    <a:lstStyle/>
                    <a:p>
                      <a:r>
                        <a:rPr lang="en-US" sz="1000" dirty="0" smtClean="0"/>
                        <a:t>Step into a subroutine</a:t>
                      </a:r>
                      <a:r>
                        <a:rPr lang="en-US" sz="1000" baseline="0" dirty="0" smtClean="0"/>
                        <a:t> or function call</a:t>
                      </a:r>
                      <a:endParaRPr lang="en-US" sz="1000" dirty="0"/>
                    </a:p>
                  </a:txBody>
                  <a:tcPr marL="68580" marR="68580" marT="34290" marB="34290"/>
                </a:tc>
                <a:extLst>
                  <a:ext uri="{0D108BD9-81ED-4DB2-BD59-A6C34878D82A}">
                    <a16:rowId xmlns="" xmlns:a16="http://schemas.microsoft.com/office/drawing/2014/main" val="1041056333"/>
                  </a:ext>
                </a:extLst>
              </a:tr>
              <a:tr h="278130">
                <a:tc>
                  <a:txBody>
                    <a:bodyPr/>
                    <a:lstStyle/>
                    <a:p>
                      <a:r>
                        <a:rPr lang="en-US" sz="1000" dirty="0" err="1" smtClean="0"/>
                        <a:t>bt</a:t>
                      </a:r>
                      <a:r>
                        <a:rPr lang="en-US" sz="1000" dirty="0" smtClean="0"/>
                        <a:t> (back trace)</a:t>
                      </a:r>
                      <a:endParaRPr lang="en-US" sz="1000" dirty="0"/>
                    </a:p>
                  </a:txBody>
                  <a:tcPr marL="68580" marR="68580" marT="34290" marB="34290"/>
                </a:tc>
                <a:tc>
                  <a:txBody>
                    <a:bodyPr/>
                    <a:lstStyle/>
                    <a:p>
                      <a:r>
                        <a:rPr lang="en-US" sz="1000" dirty="0" smtClean="0"/>
                        <a:t>Stack frame for each active subroutine</a:t>
                      </a:r>
                      <a:endParaRPr lang="en-US" sz="1000" dirty="0"/>
                    </a:p>
                  </a:txBody>
                  <a:tcPr marL="68580" marR="68580" marT="34290" marB="34290"/>
                </a:tc>
                <a:extLst>
                  <a:ext uri="{0D108BD9-81ED-4DB2-BD59-A6C34878D82A}">
                    <a16:rowId xmlns="" xmlns:a16="http://schemas.microsoft.com/office/drawing/2014/main" val="4035319114"/>
                  </a:ext>
                </a:extLst>
              </a:tr>
              <a:tr h="278130">
                <a:tc>
                  <a:txBody>
                    <a:bodyPr/>
                    <a:lstStyle/>
                    <a:p>
                      <a:r>
                        <a:rPr lang="en-US" sz="1000" dirty="0" smtClean="0"/>
                        <a:t>l (list)</a:t>
                      </a:r>
                      <a:endParaRPr lang="en-US" sz="1000" dirty="0"/>
                    </a:p>
                  </a:txBody>
                  <a:tcPr marL="68580" marR="68580" marT="34290" marB="34290"/>
                </a:tc>
                <a:tc>
                  <a:txBody>
                    <a:bodyPr/>
                    <a:lstStyle/>
                    <a:p>
                      <a:r>
                        <a:rPr lang="en-US" sz="1000" dirty="0" smtClean="0"/>
                        <a:t>Ten lines of source code surrounding the current line</a:t>
                      </a:r>
                      <a:endParaRPr lang="en-US" sz="1000" dirty="0"/>
                    </a:p>
                  </a:txBody>
                  <a:tcPr marL="68580" marR="68580" marT="34290" marB="34290"/>
                </a:tc>
                <a:extLst>
                  <a:ext uri="{0D108BD9-81ED-4DB2-BD59-A6C34878D82A}">
                    <a16:rowId xmlns="" xmlns:a16="http://schemas.microsoft.com/office/drawing/2014/main" val="3036649476"/>
                  </a:ext>
                </a:extLst>
              </a:tr>
              <a:tr h="222885">
                <a:tc>
                  <a:txBody>
                    <a:bodyPr/>
                    <a:lstStyle/>
                    <a:p>
                      <a:r>
                        <a:rPr lang="en-US" sz="1000" dirty="0" smtClean="0"/>
                        <a:t>p (print) </a:t>
                      </a:r>
                      <a:r>
                        <a:rPr lang="en-US" sz="1000" i="1" dirty="0" smtClean="0"/>
                        <a:t>&lt;variable&gt;</a:t>
                      </a:r>
                      <a:endParaRPr lang="en-US" sz="1000" i="1" dirty="0"/>
                    </a:p>
                  </a:txBody>
                  <a:tcPr marL="68580" marR="68580" marT="34290" marB="34290"/>
                </a:tc>
                <a:tc>
                  <a:txBody>
                    <a:bodyPr/>
                    <a:lstStyle/>
                    <a:p>
                      <a:r>
                        <a:rPr lang="en-US" sz="1000" dirty="0" smtClean="0"/>
                        <a:t>Print &lt;variable&gt; in a format appropriate to its data type</a:t>
                      </a:r>
                      <a:endParaRPr lang="en-US" sz="1000" dirty="0"/>
                    </a:p>
                  </a:txBody>
                  <a:tcPr marL="68580" marR="68580" marT="34290" marB="34290"/>
                </a:tc>
                <a:extLst>
                  <a:ext uri="{0D108BD9-81ED-4DB2-BD59-A6C34878D82A}">
                    <a16:rowId xmlns="" xmlns:a16="http://schemas.microsoft.com/office/drawing/2014/main" val="4122514313"/>
                  </a:ext>
                </a:extLst>
              </a:tr>
              <a:tr h="239554">
                <a:tc>
                  <a:txBody>
                    <a:bodyPr/>
                    <a:lstStyle/>
                    <a:p>
                      <a:r>
                        <a:rPr lang="en-US" sz="1000" dirty="0" smtClean="0"/>
                        <a:t>c</a:t>
                      </a:r>
                      <a:r>
                        <a:rPr lang="en-US" sz="1000" baseline="0" dirty="0" smtClean="0"/>
                        <a:t> (continue)</a:t>
                      </a:r>
                      <a:endParaRPr lang="en-US" sz="1000" dirty="0"/>
                    </a:p>
                  </a:txBody>
                  <a:tcPr marL="68580" marR="68580" marT="34290" marB="34290"/>
                </a:tc>
                <a:tc>
                  <a:txBody>
                    <a:bodyPr/>
                    <a:lstStyle/>
                    <a:p>
                      <a:r>
                        <a:rPr lang="en-US" sz="1000" dirty="0" smtClean="0"/>
                        <a:t>Continue</a:t>
                      </a:r>
                      <a:r>
                        <a:rPr lang="en-US" sz="1000" baseline="0" dirty="0" smtClean="0"/>
                        <a:t> execution</a:t>
                      </a:r>
                      <a:endParaRPr lang="en-US" sz="1000" dirty="0"/>
                    </a:p>
                  </a:txBody>
                  <a:tcPr marL="68580" marR="68580" marT="34290" marB="34290"/>
                </a:tc>
                <a:extLst>
                  <a:ext uri="{0D108BD9-81ED-4DB2-BD59-A6C34878D82A}">
                    <a16:rowId xmlns="" xmlns:a16="http://schemas.microsoft.com/office/drawing/2014/main" val="2076976733"/>
                  </a:ext>
                </a:extLst>
              </a:tr>
              <a:tr h="222885">
                <a:tc>
                  <a:txBody>
                    <a:bodyPr/>
                    <a:lstStyle/>
                    <a:p>
                      <a:r>
                        <a:rPr lang="en-US" sz="1000" dirty="0" smtClean="0"/>
                        <a:t>b</a:t>
                      </a:r>
                      <a:r>
                        <a:rPr lang="en-US" sz="1000" baseline="0" dirty="0" smtClean="0"/>
                        <a:t> (break point) </a:t>
                      </a:r>
                      <a:r>
                        <a:rPr lang="en-US" sz="1000" i="1" baseline="0" dirty="0" smtClean="0"/>
                        <a:t>&lt;file&gt;:&lt;line number&gt;</a:t>
                      </a:r>
                      <a:endParaRPr lang="en-US" sz="1000" i="1" dirty="0"/>
                    </a:p>
                  </a:txBody>
                  <a:tcPr marL="68580" marR="68580" marT="34290" marB="34290"/>
                </a:tc>
                <a:tc>
                  <a:txBody>
                    <a:bodyPr/>
                    <a:lstStyle/>
                    <a:p>
                      <a:r>
                        <a:rPr lang="en-US" sz="1000" dirty="0" smtClean="0"/>
                        <a:t>Insert break</a:t>
                      </a:r>
                      <a:r>
                        <a:rPr lang="en-US" sz="1000" baseline="0" dirty="0" smtClean="0"/>
                        <a:t> point in &lt;file&gt; on &lt;line number&gt;</a:t>
                      </a:r>
                      <a:endParaRPr lang="en-US" sz="1000" dirty="0"/>
                    </a:p>
                  </a:txBody>
                  <a:tcPr marL="68580" marR="68580" marT="34290" marB="34290"/>
                </a:tc>
                <a:extLst>
                  <a:ext uri="{0D108BD9-81ED-4DB2-BD59-A6C34878D82A}">
                    <a16:rowId xmlns="" xmlns:a16="http://schemas.microsoft.com/office/drawing/2014/main" val="671452085"/>
                  </a:ext>
                </a:extLst>
              </a:tr>
              <a:tr h="222885">
                <a:tc>
                  <a:txBody>
                    <a:bodyPr/>
                    <a:lstStyle/>
                    <a:p>
                      <a:r>
                        <a:rPr lang="en-US" sz="1000" dirty="0" smtClean="0"/>
                        <a:t>watch </a:t>
                      </a:r>
                      <a:r>
                        <a:rPr lang="en-US" sz="1000" i="1" dirty="0" smtClean="0"/>
                        <a:t>&lt;expr&gt;</a:t>
                      </a:r>
                      <a:endParaRPr lang="en-US" sz="1000" dirty="0"/>
                    </a:p>
                  </a:txBody>
                  <a:tcPr marL="68580" marR="68580" marT="34290" marB="34290"/>
                </a:tc>
                <a:tc>
                  <a:txBody>
                    <a:bodyPr/>
                    <a:lstStyle/>
                    <a:p>
                      <a:r>
                        <a:rPr lang="en-US" sz="1000" dirty="0" smtClean="0"/>
                        <a:t>Insert watch point</a:t>
                      </a:r>
                      <a:endParaRPr lang="en-US" sz="1000" dirty="0"/>
                    </a:p>
                  </a:txBody>
                  <a:tcPr marL="68580" marR="68580" marT="34290" marB="34290"/>
                </a:tc>
                <a:extLst>
                  <a:ext uri="{0D108BD9-81ED-4DB2-BD59-A6C34878D82A}">
                    <a16:rowId xmlns="" xmlns:a16="http://schemas.microsoft.com/office/drawing/2014/main" val="3132311982"/>
                  </a:ext>
                </a:extLst>
              </a:tr>
              <a:tr h="222885">
                <a:tc>
                  <a:txBody>
                    <a:bodyPr/>
                    <a:lstStyle/>
                    <a:p>
                      <a:r>
                        <a:rPr lang="en-US" sz="1000" dirty="0" smtClean="0"/>
                        <a:t>info &lt;&gt;</a:t>
                      </a:r>
                      <a:endParaRPr lang="en-US" sz="1000" dirty="0"/>
                    </a:p>
                  </a:txBody>
                  <a:tcPr marL="68580" marR="68580" marT="34290" marB="34290"/>
                </a:tc>
                <a:tc>
                  <a:txBody>
                    <a:bodyPr/>
                    <a:lstStyle/>
                    <a:p>
                      <a:r>
                        <a:rPr lang="en-US" sz="1000" dirty="0" smtClean="0"/>
                        <a:t>Information about &lt;&gt; variable, memory,</a:t>
                      </a:r>
                      <a:r>
                        <a:rPr lang="en-US" sz="1000" baseline="0" dirty="0" smtClean="0"/>
                        <a:t> threads, </a:t>
                      </a:r>
                      <a:r>
                        <a:rPr lang="en-US" sz="1000" baseline="0" dirty="0" err="1" smtClean="0"/>
                        <a:t>etc</a:t>
                      </a:r>
                      <a:endParaRPr lang="en-US" sz="1000" dirty="0"/>
                    </a:p>
                  </a:txBody>
                  <a:tcPr marL="68580" marR="68580" marT="34290" marB="34290"/>
                </a:tc>
                <a:extLst>
                  <a:ext uri="{0D108BD9-81ED-4DB2-BD59-A6C34878D82A}">
                    <a16:rowId xmlns="" xmlns:a16="http://schemas.microsoft.com/office/drawing/2014/main" val="3014911536"/>
                  </a:ext>
                </a:extLst>
              </a:tr>
              <a:tr h="222885">
                <a:tc>
                  <a:txBody>
                    <a:bodyPr/>
                    <a:lstStyle/>
                    <a:p>
                      <a:r>
                        <a:rPr lang="en-US" sz="1000" dirty="0" smtClean="0"/>
                        <a:t>help</a:t>
                      </a:r>
                      <a:endParaRPr lang="en-US" sz="1000" dirty="0"/>
                    </a:p>
                  </a:txBody>
                  <a:tcPr marL="68580" marR="68580" marT="34290" marB="34290"/>
                </a:tc>
                <a:tc>
                  <a:txBody>
                    <a:bodyPr/>
                    <a:lstStyle/>
                    <a:p>
                      <a:r>
                        <a:rPr lang="en-US" sz="1000" dirty="0" smtClean="0"/>
                        <a:t>Help</a:t>
                      </a:r>
                      <a:endParaRPr lang="en-US" sz="1000" dirty="0"/>
                    </a:p>
                  </a:txBody>
                  <a:tcPr marL="68580" marR="68580" marT="34290" marB="34290"/>
                </a:tc>
                <a:extLst>
                  <a:ext uri="{0D108BD9-81ED-4DB2-BD59-A6C34878D82A}">
                    <a16:rowId xmlns="" xmlns:a16="http://schemas.microsoft.com/office/drawing/2014/main" val="387059550"/>
                  </a:ext>
                </a:extLst>
              </a:tr>
              <a:tr h="222885">
                <a:tc>
                  <a:txBody>
                    <a:bodyPr/>
                    <a:lstStyle/>
                    <a:p>
                      <a:r>
                        <a:rPr lang="en-US" sz="1000" dirty="0" smtClean="0"/>
                        <a:t>quit</a:t>
                      </a:r>
                      <a:endParaRPr lang="en-US" sz="1000" dirty="0"/>
                    </a:p>
                  </a:txBody>
                  <a:tcPr marL="68580" marR="68580" marT="34290" marB="34290"/>
                </a:tc>
                <a:tc>
                  <a:txBody>
                    <a:bodyPr/>
                    <a:lstStyle/>
                    <a:p>
                      <a:r>
                        <a:rPr lang="en-US" sz="1000" dirty="0" smtClean="0"/>
                        <a:t>Exit the program</a:t>
                      </a:r>
                      <a:endParaRPr lang="en-US" sz="1000" dirty="0"/>
                    </a:p>
                  </a:txBody>
                  <a:tcPr marL="68580" marR="68580" marT="34290" marB="34290"/>
                </a:tc>
                <a:extLst>
                  <a:ext uri="{0D108BD9-81ED-4DB2-BD59-A6C34878D82A}">
                    <a16:rowId xmlns="" xmlns:a16="http://schemas.microsoft.com/office/drawing/2014/main" val="1876432626"/>
                  </a:ext>
                </a:extLst>
              </a:tr>
            </a:tbl>
          </a:graphicData>
        </a:graphic>
      </p:graphicFrame>
    </p:spTree>
    <p:extLst>
      <p:ext uri="{BB962C8B-B14F-4D97-AF65-F5344CB8AC3E}">
        <p14:creationId xmlns:p14="http://schemas.microsoft.com/office/powerpoint/2010/main" val="26654508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Copyright (C) 1988, 1989, 1990, 1991, 1992, 1993, 1994, 1995 Free Software Foundation, Inc. </a:t>
            </a:r>
          </a:p>
          <a:p>
            <a:r>
              <a:rPr lang="en-US" dirty="0"/>
              <a:t>Published by the Free Software Foundation </a:t>
            </a:r>
            <a:br>
              <a:rPr lang="en-US" dirty="0"/>
            </a:br>
            <a:r>
              <a:rPr lang="en-US" dirty="0"/>
              <a:t>675 Massachusetts Avenue, </a:t>
            </a:r>
            <a:br>
              <a:rPr lang="en-US" dirty="0"/>
            </a:br>
            <a:r>
              <a:rPr lang="en-US" dirty="0"/>
              <a:t>Cambridge, MA 02139 USA </a:t>
            </a:r>
            <a:br>
              <a:rPr lang="en-US" dirty="0"/>
            </a:br>
            <a:r>
              <a:rPr lang="en-US" dirty="0"/>
              <a:t>Printed copies are available for $20 each. </a:t>
            </a:r>
            <a:br>
              <a:rPr lang="en-US" dirty="0"/>
            </a:br>
            <a:r>
              <a:rPr lang="en-US" dirty="0"/>
              <a:t>ISBN 1-882114-11-6 </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09" y="1695208"/>
            <a:ext cx="8640381" cy="3467584"/>
          </a:xfrm>
          <a:prstGeom prst="rect">
            <a:avLst/>
          </a:prstGeom>
        </p:spPr>
      </p:pic>
    </p:spTree>
    <p:extLst>
      <p:ext uri="{BB962C8B-B14F-4D97-AF65-F5344CB8AC3E}">
        <p14:creationId xmlns:p14="http://schemas.microsoft.com/office/powerpoint/2010/main" val="2680738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3"/>
              </a:rPr>
              <a:t>http://</a:t>
            </a:r>
            <a:r>
              <a:rPr lang="en-US" dirty="0" smtClean="0">
                <a:hlinkClick r:id="rId3"/>
              </a:rPr>
              <a:t>www.clustermonkey.net/MPI/debugging-in-parallel-in-parallel.html</a:t>
            </a:r>
          </a:p>
          <a:p>
            <a:r>
              <a:rPr lang="en-US" dirty="0" smtClean="0">
                <a:hlinkClick r:id="rId3"/>
              </a:rPr>
              <a:t>https</a:t>
            </a:r>
            <a:r>
              <a:rPr lang="en-US" dirty="0">
                <a:hlinkClick r:id="rId3"/>
              </a:rPr>
              <a:t>://www.cacds.uh.edu/researchresources/hpc/opuntia/opuntia-user-guide/debugging</a:t>
            </a:r>
            <a:r>
              <a:rPr lang="en-US" dirty="0" smtClean="0">
                <a:hlinkClick r:id="rId3"/>
              </a:rPr>
              <a:t>/</a:t>
            </a:r>
          </a:p>
          <a:p>
            <a:r>
              <a:rPr lang="en-US" dirty="0" smtClean="0">
                <a:hlinkClick r:id="rId3"/>
              </a:rPr>
              <a:t>http</a:t>
            </a:r>
            <a:r>
              <a:rPr lang="en-US" dirty="0">
                <a:hlinkClick r:id="rId3"/>
              </a:rPr>
              <a:t>://</a:t>
            </a:r>
            <a:r>
              <a:rPr lang="en-US" dirty="0" smtClean="0">
                <a:hlinkClick r:id="rId3"/>
              </a:rPr>
              <a:t>web.mit.edu/gnu/doc/html/gdb_1.html</a:t>
            </a:r>
            <a:endParaRPr lang="en-US" dirty="0"/>
          </a:p>
          <a:p>
            <a:r>
              <a:rPr lang="en-US" dirty="0">
                <a:hlinkClick r:id="rId4"/>
              </a:rPr>
              <a:t>http://sourceware.org/gdb/current/onlinedocs/gdb</a:t>
            </a:r>
            <a:r>
              <a:rPr lang="en-US" dirty="0" smtClean="0">
                <a:hlinkClick r:id="rId4"/>
              </a:rPr>
              <a:t>/</a:t>
            </a:r>
            <a:endParaRPr lang="en-US" dirty="0" smtClean="0"/>
          </a:p>
          <a:p>
            <a:r>
              <a:rPr lang="en-US" dirty="0">
                <a:hlinkClick r:id="rId5"/>
              </a:rPr>
              <a:t>http://</a:t>
            </a:r>
            <a:r>
              <a:rPr lang="en-US" dirty="0" smtClean="0">
                <a:hlinkClick r:id="rId5"/>
              </a:rPr>
              <a:t>www.unknownroad.com/rtfm/gdbtut/gdbtoc.html</a:t>
            </a:r>
            <a:endParaRPr lang="en-US" dirty="0" smtClean="0"/>
          </a:p>
          <a:p>
            <a:r>
              <a:rPr lang="en-US" dirty="0">
                <a:hlinkClick r:id="rId6"/>
              </a:rPr>
              <a:t>http://heather.cs.ucdavis.edu/~</a:t>
            </a:r>
            <a:r>
              <a:rPr lang="en-US" dirty="0" smtClean="0">
                <a:hlinkClick r:id="rId6"/>
              </a:rPr>
              <a:t>matloff/Debug/Debug.pdf</a:t>
            </a:r>
            <a:endParaRPr lang="en-US" dirty="0" smtClean="0"/>
          </a:p>
          <a:p>
            <a:r>
              <a:rPr lang="en-US" dirty="0">
                <a:hlinkClick r:id="rId7"/>
              </a:rPr>
              <a:t>https://</a:t>
            </a:r>
            <a:r>
              <a:rPr lang="en-US" dirty="0" smtClean="0">
                <a:hlinkClick r:id="rId7"/>
              </a:rPr>
              <a:t>doc.itc.rwth-aachen.de/display/CCP/Tools+for+Debugging%2C+Correctness+Checking+and+Optimization</a:t>
            </a:r>
            <a:r>
              <a:rPr lang="en-US" dirty="0" smtClean="0"/>
              <a:t> </a:t>
            </a:r>
          </a:p>
          <a:p>
            <a:endParaRPr lang="en-US" dirty="0"/>
          </a:p>
        </p:txBody>
      </p:sp>
    </p:spTree>
    <p:extLst>
      <p:ext uri="{BB962C8B-B14F-4D97-AF65-F5344CB8AC3E}">
        <p14:creationId xmlns:p14="http://schemas.microsoft.com/office/powerpoint/2010/main" val="38445233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altLang="en-US" dirty="0"/>
              <a:t>My office – </a:t>
            </a:r>
            <a:r>
              <a:rPr lang="en-US" altLang="en-US" dirty="0" smtClean="0"/>
              <a:t>MREB 205N</a:t>
            </a:r>
            <a:endParaRPr lang="en-US" altLang="en-US" dirty="0"/>
          </a:p>
          <a:p>
            <a:r>
              <a:rPr lang="en-US" altLang="en-US" dirty="0"/>
              <a:t>Email – </a:t>
            </a:r>
            <a:r>
              <a:rPr lang="en-US" altLang="en-US" dirty="0">
                <a:hlinkClick r:id="rId3"/>
              </a:rPr>
              <a:t>aramritkar@uh.edu</a:t>
            </a:r>
            <a:endParaRPr lang="en-US" altLang="en-US" dirty="0"/>
          </a:p>
          <a:p>
            <a:endParaRPr lang="en-US" dirty="0"/>
          </a:p>
        </p:txBody>
      </p:sp>
    </p:spTree>
    <p:extLst>
      <p:ext uri="{BB962C8B-B14F-4D97-AF65-F5344CB8AC3E}">
        <p14:creationId xmlns:p14="http://schemas.microsoft.com/office/powerpoint/2010/main" val="2000683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debugging</a:t>
            </a:r>
            <a:endParaRPr lang="en-US" dirty="0"/>
          </a:p>
        </p:txBody>
      </p:sp>
      <p:sp>
        <p:nvSpPr>
          <p:cNvPr id="3" name="Content Placeholder 2"/>
          <p:cNvSpPr>
            <a:spLocks noGrp="1"/>
          </p:cNvSpPr>
          <p:nvPr>
            <p:ph idx="1"/>
          </p:nvPr>
        </p:nvSpPr>
        <p:spPr/>
        <p:txBody>
          <a:bodyPr/>
          <a:lstStyle/>
          <a:p>
            <a:r>
              <a:rPr lang="en-US" dirty="0" smtClean="0"/>
              <a:t>Include </a:t>
            </a:r>
            <a:r>
              <a:rPr lang="en-US" dirty="0" err="1" smtClean="0"/>
              <a:t>printf</a:t>
            </a:r>
            <a:r>
              <a:rPr lang="en-US" dirty="0" smtClean="0"/>
              <a:t>() or </a:t>
            </a:r>
            <a:r>
              <a:rPr lang="en-US" dirty="0" err="1" smtClean="0"/>
              <a:t>cout</a:t>
            </a:r>
            <a:r>
              <a:rPr lang="en-US" dirty="0" smtClean="0"/>
              <a:t> statements in the code to get values of variables.</a:t>
            </a:r>
          </a:p>
          <a:p>
            <a:pPr lvl="1"/>
            <a:r>
              <a:rPr lang="en-US" dirty="0" smtClean="0"/>
              <a:t>Allows us to identify the approximate location of the bug</a:t>
            </a:r>
          </a:p>
          <a:p>
            <a:endParaRPr lang="en-US" dirty="0"/>
          </a:p>
          <a:p>
            <a:r>
              <a:rPr lang="en-US" dirty="0" smtClean="0"/>
              <a:t>Why avoid the use </a:t>
            </a:r>
            <a:r>
              <a:rPr lang="en-US" dirty="0" err="1"/>
              <a:t>printf</a:t>
            </a:r>
            <a:r>
              <a:rPr lang="en-US" dirty="0"/>
              <a:t>() or </a:t>
            </a:r>
            <a:r>
              <a:rPr lang="en-US" dirty="0" err="1"/>
              <a:t>cout</a:t>
            </a:r>
            <a:r>
              <a:rPr lang="en-US" dirty="0"/>
              <a:t> statements, </a:t>
            </a:r>
            <a:r>
              <a:rPr lang="en-US" dirty="0" smtClean="0"/>
              <a:t>because they</a:t>
            </a:r>
            <a:endParaRPr lang="en-US" dirty="0"/>
          </a:p>
          <a:p>
            <a:pPr lvl="1"/>
            <a:r>
              <a:rPr lang="en-US" dirty="0" smtClean="0"/>
              <a:t>make </a:t>
            </a:r>
            <a:r>
              <a:rPr lang="en-US" dirty="0"/>
              <a:t>you lose precious time/concentration</a:t>
            </a:r>
          </a:p>
          <a:p>
            <a:pPr lvl="1"/>
            <a:r>
              <a:rPr lang="en-US" dirty="0" smtClean="0"/>
              <a:t>make </a:t>
            </a:r>
            <a:r>
              <a:rPr lang="en-US" dirty="0"/>
              <a:t>you do lots of time-consuming editing and recompiling</a:t>
            </a:r>
          </a:p>
          <a:p>
            <a:pPr lvl="1"/>
            <a:r>
              <a:rPr lang="en-US" dirty="0" smtClean="0"/>
              <a:t>to </a:t>
            </a:r>
            <a:r>
              <a:rPr lang="en-US" dirty="0"/>
              <a:t>add/remove them</a:t>
            </a:r>
          </a:p>
          <a:p>
            <a:pPr lvl="1"/>
            <a:r>
              <a:rPr lang="en-US" dirty="0" smtClean="0"/>
              <a:t>are </a:t>
            </a:r>
            <a:r>
              <a:rPr lang="en-US" dirty="0"/>
              <a:t>less informative</a:t>
            </a:r>
          </a:p>
        </p:txBody>
      </p:sp>
    </p:spTree>
    <p:extLst>
      <p:ext uri="{BB962C8B-B14F-4D97-AF65-F5344CB8AC3E}">
        <p14:creationId xmlns:p14="http://schemas.microsoft.com/office/powerpoint/2010/main" val="251839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debugger - </a:t>
            </a:r>
            <a:r>
              <a:rPr lang="en-US" dirty="0" err="1" smtClean="0"/>
              <a:t>idb</a:t>
            </a:r>
            <a:endParaRPr lang="en-US" dirty="0"/>
          </a:p>
        </p:txBody>
      </p:sp>
      <p:pic>
        <p:nvPicPr>
          <p:cNvPr id="8194" name="Picture 2" descr="idb.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7810" y="2068671"/>
            <a:ext cx="6088380" cy="3589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376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with </a:t>
            </a:r>
            <a:r>
              <a:rPr lang="en-US" dirty="0" err="1" smtClean="0"/>
              <a:t>Gdb</a:t>
            </a:r>
            <a:endParaRPr lang="en-US" dirty="0"/>
          </a:p>
        </p:txBody>
      </p:sp>
      <p:sp>
        <p:nvSpPr>
          <p:cNvPr id="3" name="Content Placeholder 2"/>
          <p:cNvSpPr>
            <a:spLocks noGrp="1"/>
          </p:cNvSpPr>
          <p:nvPr>
            <p:ph idx="1"/>
          </p:nvPr>
        </p:nvSpPr>
        <p:spPr/>
        <p:txBody>
          <a:bodyPr>
            <a:normAutofit/>
          </a:bodyPr>
          <a:lstStyle/>
          <a:p>
            <a:r>
              <a:rPr lang="en-US" dirty="0" err="1" smtClean="0"/>
              <a:t>Gdb</a:t>
            </a:r>
            <a:r>
              <a:rPr lang="en-US" dirty="0" smtClean="0"/>
              <a:t> – </a:t>
            </a:r>
            <a:r>
              <a:rPr lang="en-US" dirty="0" smtClean="0">
                <a:solidFill>
                  <a:srgbClr val="FF0000"/>
                </a:solidFill>
              </a:rPr>
              <a:t>G</a:t>
            </a:r>
            <a:r>
              <a:rPr lang="en-US" dirty="0" smtClean="0"/>
              <a:t>NU </a:t>
            </a:r>
            <a:r>
              <a:rPr lang="en-US" dirty="0" err="1" smtClean="0">
                <a:solidFill>
                  <a:srgbClr val="FF0000"/>
                </a:solidFill>
              </a:rPr>
              <a:t>D</a:t>
            </a:r>
            <a:r>
              <a:rPr lang="en-US" dirty="0" err="1" smtClean="0"/>
              <a:t>e</a:t>
            </a:r>
            <a:r>
              <a:rPr lang="en-US" dirty="0" err="1" smtClean="0">
                <a:solidFill>
                  <a:srgbClr val="FF0000"/>
                </a:solidFill>
              </a:rPr>
              <a:t>B</a:t>
            </a:r>
            <a:r>
              <a:rPr lang="en-US" dirty="0" err="1" smtClean="0"/>
              <a:t>ugger</a:t>
            </a:r>
            <a:endParaRPr lang="en-US" dirty="0" smtClean="0"/>
          </a:p>
          <a:p>
            <a:pPr lvl="1"/>
            <a:r>
              <a:rPr lang="en-US" dirty="0" smtClean="0"/>
              <a:t>The </a:t>
            </a:r>
            <a:r>
              <a:rPr lang="en-US" dirty="0"/>
              <a:t>purpose of a debugger </a:t>
            </a:r>
            <a:r>
              <a:rPr lang="en-US" dirty="0" smtClean="0"/>
              <a:t>is </a:t>
            </a:r>
            <a:r>
              <a:rPr lang="en-US" dirty="0"/>
              <a:t>to allow you to see what is going on "inside" another program while it executes--or what another program was doing at the moment it crashed. </a:t>
            </a:r>
          </a:p>
          <a:p>
            <a:r>
              <a:rPr lang="en-US" dirty="0"/>
              <a:t>GDB can do four main kinds of things (plus other things in support of these) to help you catch bugs in the act: </a:t>
            </a:r>
          </a:p>
          <a:p>
            <a:pPr lvl="1"/>
            <a:r>
              <a:rPr lang="en-US" dirty="0"/>
              <a:t>Start your program, specifying anything that might affect its behavior. </a:t>
            </a:r>
          </a:p>
          <a:p>
            <a:pPr lvl="1"/>
            <a:r>
              <a:rPr lang="en-US" dirty="0"/>
              <a:t>Make your program stop on specified conditions. </a:t>
            </a:r>
          </a:p>
          <a:p>
            <a:pPr lvl="1"/>
            <a:r>
              <a:rPr lang="en-US" dirty="0"/>
              <a:t>Examine what has happened, when your program has stopped. </a:t>
            </a:r>
          </a:p>
          <a:p>
            <a:pPr lvl="1"/>
            <a:r>
              <a:rPr lang="en-US" dirty="0"/>
              <a:t>Change things in your program, so you can experiment with correcting the effects of one bug and go on to learn about another</a:t>
            </a:r>
            <a:r>
              <a:rPr lang="en-US"/>
              <a:t>. </a:t>
            </a:r>
            <a:endParaRPr lang="en-US" dirty="0"/>
          </a:p>
        </p:txBody>
      </p:sp>
    </p:spTree>
    <p:extLst>
      <p:ext uri="{BB962C8B-B14F-4D97-AF65-F5344CB8AC3E}">
        <p14:creationId xmlns:p14="http://schemas.microsoft.com/office/powerpoint/2010/main" val="1540173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languages</a:t>
            </a:r>
            <a:endParaRPr lang="en-US" dirty="0"/>
          </a:p>
        </p:txBody>
      </p:sp>
      <p:sp>
        <p:nvSpPr>
          <p:cNvPr id="3" name="Content Placeholder 2"/>
          <p:cNvSpPr>
            <a:spLocks noGrp="1"/>
          </p:cNvSpPr>
          <p:nvPr>
            <p:ph idx="1"/>
          </p:nvPr>
        </p:nvSpPr>
        <p:spPr/>
        <p:txBody>
          <a:bodyPr/>
          <a:lstStyle/>
          <a:p>
            <a:r>
              <a:rPr lang="en-US" dirty="0"/>
              <a:t>You can use GDB to debug programs written in C or C++.</a:t>
            </a:r>
          </a:p>
          <a:p>
            <a:r>
              <a:rPr lang="en-US" dirty="0" smtClean="0"/>
              <a:t>GDB can be used to debug programs written in Fortran, although it does not yet support entering expressions, printing values, or similar features using Fortran syntax. It may be necessary to refer to some variables with a trailing underscore.</a:t>
            </a:r>
          </a:p>
          <a:p>
            <a:r>
              <a:rPr lang="en-US" dirty="0" smtClean="0"/>
              <a:t>Debugging </a:t>
            </a:r>
            <a:r>
              <a:rPr lang="en-US" dirty="0"/>
              <a:t>Pascal programs which use sets, subranges, file variables, or nested functions does not currently work. GDB does not support entering expressions, printing values, or similar features using Pascal syntax. </a:t>
            </a:r>
            <a:endParaRPr lang="en-US" dirty="0" smtClean="0"/>
          </a:p>
        </p:txBody>
      </p:sp>
    </p:spTree>
    <p:extLst>
      <p:ext uri="{BB962C8B-B14F-4D97-AF65-F5344CB8AC3E}">
        <p14:creationId xmlns:p14="http://schemas.microsoft.com/office/powerpoint/2010/main" val="733406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GBD – command line</a:t>
            </a:r>
            <a:endParaRPr lang="en-US" dirty="0"/>
          </a:p>
        </p:txBody>
      </p:sp>
      <p:sp>
        <p:nvSpPr>
          <p:cNvPr id="3" name="Content Placeholder 2"/>
          <p:cNvSpPr>
            <a:spLocks noGrp="1"/>
          </p:cNvSpPr>
          <p:nvPr>
            <p:ph idx="1"/>
          </p:nvPr>
        </p:nvSpPr>
        <p:spPr/>
        <p:txBody>
          <a:bodyPr/>
          <a:lstStyle/>
          <a:p>
            <a:r>
              <a:rPr lang="en-US" dirty="0"/>
              <a:t>To invoke and run</a:t>
            </a:r>
          </a:p>
          <a:p>
            <a:pPr lvl="1"/>
            <a:r>
              <a:rPr lang="en-US" dirty="0"/>
              <a:t>$ </a:t>
            </a:r>
            <a:r>
              <a:rPr lang="en-US" dirty="0" err="1"/>
              <a:t>gdb</a:t>
            </a:r>
            <a:r>
              <a:rPr lang="en-US" dirty="0"/>
              <a:t> </a:t>
            </a:r>
            <a:r>
              <a:rPr lang="en-US" dirty="0" err="1"/>
              <a:t>myapp.x</a:t>
            </a:r>
            <a:endParaRPr lang="en-US" dirty="0"/>
          </a:p>
          <a:p>
            <a:pPr lvl="1"/>
            <a:r>
              <a:rPr lang="en-US" dirty="0"/>
              <a:t>(</a:t>
            </a:r>
            <a:r>
              <a:rPr lang="en-US" dirty="0" err="1"/>
              <a:t>gdb</a:t>
            </a:r>
            <a:r>
              <a:rPr lang="en-US" dirty="0"/>
              <a:t>) run</a:t>
            </a:r>
          </a:p>
          <a:p>
            <a:pPr lvl="1"/>
            <a:r>
              <a:rPr lang="en-US" dirty="0"/>
              <a:t>(</a:t>
            </a:r>
            <a:r>
              <a:rPr lang="en-US" dirty="0" err="1"/>
              <a:t>gdb</a:t>
            </a:r>
            <a:r>
              <a:rPr lang="en-US" dirty="0"/>
              <a:t>) quit</a:t>
            </a:r>
          </a:p>
          <a:p>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326" y="3695587"/>
            <a:ext cx="6782747" cy="1619476"/>
          </a:xfrm>
          <a:prstGeom prst="rect">
            <a:avLst/>
          </a:prstGeom>
        </p:spPr>
      </p:pic>
    </p:spTree>
    <p:extLst>
      <p:ext uri="{BB962C8B-B14F-4D97-AF65-F5344CB8AC3E}">
        <p14:creationId xmlns:p14="http://schemas.microsoft.com/office/powerpoint/2010/main" val="530463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ro2matlab_Part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intro2matlab_Part2</Template>
  <TotalTime>1361</TotalTime>
  <Words>3124</Words>
  <Application>Microsoft Office PowerPoint</Application>
  <PresentationFormat>On-screen Show (4:3)</PresentationFormat>
  <Paragraphs>424</Paragraphs>
  <Slides>47</Slides>
  <Notes>46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 Unicode MS</vt:lpstr>
      <vt:lpstr>Arial</vt:lpstr>
      <vt:lpstr>Calibri</vt:lpstr>
      <vt:lpstr>Courier</vt:lpstr>
      <vt:lpstr>intro2matlab_Part2</vt:lpstr>
      <vt:lpstr> Debugging</vt:lpstr>
      <vt:lpstr>Overview</vt:lpstr>
      <vt:lpstr>Debugging</vt:lpstr>
      <vt:lpstr>Debugging</vt:lpstr>
      <vt:lpstr>Naïve debugging</vt:lpstr>
      <vt:lpstr>Intel debugger - idb</vt:lpstr>
      <vt:lpstr>Debugging with Gdb</vt:lpstr>
      <vt:lpstr>Supported languages</vt:lpstr>
      <vt:lpstr>GBD – command line</vt:lpstr>
      <vt:lpstr>Example 1a</vt:lpstr>
      <vt:lpstr>Gdb session</vt:lpstr>
      <vt:lpstr>Compiler - checking options</vt:lpstr>
      <vt:lpstr>Example 1b</vt:lpstr>
      <vt:lpstr>Gdb session</vt:lpstr>
      <vt:lpstr>Example 2 – logical errors using GUI</vt:lpstr>
      <vt:lpstr>Example 2</vt:lpstr>
      <vt:lpstr>DDD – GUI to gdb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attaching gdb to running processes</vt:lpstr>
      <vt:lpstr>PowerPoint Presentation</vt:lpstr>
      <vt:lpstr>PowerPoint Presentation</vt:lpstr>
      <vt:lpstr>GDB quick guide</vt:lpstr>
      <vt:lpstr>PowerPoint Presentation</vt:lpstr>
      <vt:lpstr>References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A</dc:creator>
  <cp:lastModifiedBy>A A</cp:lastModifiedBy>
  <cp:revision>97</cp:revision>
  <dcterms:created xsi:type="dcterms:W3CDTF">2015-03-10T22:15:18Z</dcterms:created>
  <dcterms:modified xsi:type="dcterms:W3CDTF">2017-07-20T22:08:34Z</dcterms:modified>
</cp:coreProperties>
</file>