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</p:sldMasterIdLst>
  <p:notesMasterIdLst>
    <p:notesMasterId r:id="rId37"/>
  </p:notesMasterIdLst>
  <p:sldIdLst>
    <p:sldId id="256" r:id="rId2"/>
    <p:sldId id="258" r:id="rId3"/>
    <p:sldId id="309" r:id="rId4"/>
    <p:sldId id="310" r:id="rId5"/>
    <p:sldId id="303" r:id="rId6"/>
    <p:sldId id="260" r:id="rId7"/>
    <p:sldId id="262" r:id="rId8"/>
    <p:sldId id="264" r:id="rId9"/>
    <p:sldId id="304" r:id="rId10"/>
    <p:sldId id="305" r:id="rId11"/>
    <p:sldId id="267" r:id="rId12"/>
    <p:sldId id="311" r:id="rId13"/>
    <p:sldId id="263" r:id="rId14"/>
    <p:sldId id="268" r:id="rId15"/>
    <p:sldId id="269" r:id="rId16"/>
    <p:sldId id="270" r:id="rId17"/>
    <p:sldId id="271" r:id="rId18"/>
    <p:sldId id="297" r:id="rId19"/>
    <p:sldId id="272" r:id="rId20"/>
    <p:sldId id="274" r:id="rId21"/>
    <p:sldId id="275" r:id="rId22"/>
    <p:sldId id="298" r:id="rId23"/>
    <p:sldId id="299" r:id="rId24"/>
    <p:sldId id="277" r:id="rId25"/>
    <p:sldId id="278" r:id="rId26"/>
    <p:sldId id="279" r:id="rId27"/>
    <p:sldId id="296" r:id="rId28"/>
    <p:sldId id="287" r:id="rId29"/>
    <p:sldId id="301" r:id="rId30"/>
    <p:sldId id="306" r:id="rId31"/>
    <p:sldId id="283" r:id="rId32"/>
    <p:sldId id="307" r:id="rId33"/>
    <p:sldId id="308" r:id="rId34"/>
    <p:sldId id="289" r:id="rId35"/>
    <p:sldId id="312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EE8AC0-B28A-BF49-92EE-BF387D113EAA}">
          <p14:sldIdLst>
            <p14:sldId id="256"/>
            <p14:sldId id="258"/>
            <p14:sldId id="309"/>
            <p14:sldId id="310"/>
            <p14:sldId id="303"/>
            <p14:sldId id="260"/>
            <p14:sldId id="262"/>
            <p14:sldId id="264"/>
            <p14:sldId id="304"/>
            <p14:sldId id="305"/>
            <p14:sldId id="267"/>
            <p14:sldId id="311"/>
            <p14:sldId id="263"/>
            <p14:sldId id="268"/>
            <p14:sldId id="269"/>
            <p14:sldId id="270"/>
            <p14:sldId id="271"/>
            <p14:sldId id="297"/>
            <p14:sldId id="272"/>
            <p14:sldId id="274"/>
            <p14:sldId id="275"/>
            <p14:sldId id="298"/>
            <p14:sldId id="299"/>
            <p14:sldId id="277"/>
            <p14:sldId id="278"/>
            <p14:sldId id="279"/>
            <p14:sldId id="296"/>
            <p14:sldId id="287"/>
            <p14:sldId id="301"/>
            <p14:sldId id="306"/>
            <p14:sldId id="283"/>
            <p14:sldId id="307"/>
            <p14:sldId id="308"/>
            <p14:sldId id="289"/>
            <p14:sldId id="3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868"/>
    <a:srgbClr val="0000FF"/>
    <a:srgbClr val="003399"/>
    <a:srgbClr val="3333FF"/>
    <a:srgbClr val="F79646"/>
    <a:srgbClr val="CC5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53" autoAdjust="0"/>
    <p:restoredTop sz="83682" autoAdjust="0"/>
  </p:normalViewPr>
  <p:slideViewPr>
    <p:cSldViewPr snapToGrid="0" snapToObjects="1">
      <p:cViewPr varScale="1">
        <p:scale>
          <a:sx n="79" d="100"/>
          <a:sy n="79" d="100"/>
        </p:scale>
        <p:origin x="509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BE9A9-08E1-7D46-9A6E-44805BD09D28}" type="datetimeFigureOut">
              <a:rPr lang="en-US" smtClean="0"/>
              <a:pPr/>
              <a:t>7/18/2017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441A8-75F2-5341-B44B-58860DD3C0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14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time to experiment– not when you have a</a:t>
            </a:r>
            <a:r>
              <a:rPr lang="en-US" baseline="0" dirty="0" smtClean="0"/>
              <a:t> critical application to work 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441A8-75F2-5341-B44B-58860DD3C0D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590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Grayed text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441A8-75F2-5341-B44B-58860DD3C0D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899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Grayed text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441A8-75F2-5341-B44B-58860DD3C0D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562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Grayed text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441A8-75F2-5341-B44B-58860DD3C0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1112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Grayed text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441A8-75F2-5341-B44B-58860DD3C0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1112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Grayed text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441A8-75F2-5341-B44B-58860DD3C0D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342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Grayed text</a:t>
            </a:r>
          </a:p>
          <a:p>
            <a:r>
              <a:rPr lang="en-US" dirty="0" smtClean="0"/>
              <a:t>Combined</a:t>
            </a:r>
            <a:r>
              <a:rPr lang="en-US" baseline="0" dirty="0" smtClean="0"/>
              <a:t> last two lines into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commit –am  and put note in place.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441A8-75F2-5341-B44B-58860DD3C0D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440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441A8-75F2-5341-B44B-58860DD3C0DE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9305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red and font increase</a:t>
            </a:r>
          </a:p>
          <a:p>
            <a:r>
              <a:rPr lang="en-US" dirty="0" smtClean="0"/>
              <a:t>Added</a:t>
            </a:r>
            <a:r>
              <a:rPr lang="en-US" baseline="0" dirty="0" smtClean="0"/>
              <a:t> 3 boxed comments.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441A8-75F2-5341-B44B-58860DD3C0D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0860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replaces a slide with only “</a:t>
            </a:r>
            <a:r>
              <a:rPr lang="en-US" dirty="0" err="1" smtClean="0"/>
              <a:t>git</a:t>
            </a:r>
            <a:r>
              <a:rPr lang="en-US" dirty="0" smtClean="0"/>
              <a:t> push” and “</a:t>
            </a:r>
            <a:r>
              <a:rPr lang="en-US" dirty="0" err="1" smtClean="0"/>
              <a:t>git</a:t>
            </a:r>
            <a:r>
              <a:rPr lang="en-US" dirty="0" smtClean="0"/>
              <a:t> pull” examples</a:t>
            </a:r>
            <a:r>
              <a:rPr lang="en-US" baseline="0" dirty="0" smtClean="0"/>
              <a:t> for remote </a:t>
            </a:r>
            <a:r>
              <a:rPr lang="en-US" baseline="0" dirty="0" err="1" smtClean="0"/>
              <a:t>acces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441A8-75F2-5341-B44B-58860DD3C0DE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6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Added links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davidwalsh.name</a:t>
            </a:r>
            <a:r>
              <a:rPr lang="en-US" dirty="0" smtClean="0"/>
              <a:t>/</a:t>
            </a:r>
            <a:r>
              <a:rPr lang="en-US" dirty="0" err="1" smtClean="0"/>
              <a:t>git</a:t>
            </a:r>
            <a:r>
              <a:rPr lang="en-US" dirty="0" smtClean="0"/>
              <a:t>-commands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git-scm.com</a:t>
            </a:r>
            <a:r>
              <a:rPr lang="en-US" smtClean="0"/>
              <a:t>/docs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441A8-75F2-5341-B44B-58860DD3C0D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31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*http://</a:t>
            </a:r>
            <a:r>
              <a:rPr lang="en-US" dirty="0" err="1" smtClean="0"/>
              <a:t>git-scm.com</a:t>
            </a:r>
            <a:r>
              <a:rPr lang="en-US" dirty="0" smtClean="0"/>
              <a:t>/book/en/Getting-Started-About-Version-Control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441A8-75F2-5341-B44B-58860DD3C0D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11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*http://</a:t>
            </a:r>
            <a:r>
              <a:rPr lang="en-US" dirty="0" err="1" smtClean="0"/>
              <a:t>git-scm.com</a:t>
            </a:r>
            <a:r>
              <a:rPr lang="en-US" dirty="0" smtClean="0"/>
              <a:t>/book/en/Getting-Started-About-Version-Control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441A8-75F2-5341-B44B-58860DD3C0D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488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*http://</a:t>
            </a:r>
            <a:r>
              <a:rPr lang="en-US" dirty="0" err="1" smtClean="0"/>
              <a:t>git-scm.com</a:t>
            </a:r>
            <a:r>
              <a:rPr lang="en-US" dirty="0" smtClean="0"/>
              <a:t>/book/en/Getting-Started-About-Version-Control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441A8-75F2-5341-B44B-58860DD3C0D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28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*http://</a:t>
            </a:r>
            <a:r>
              <a:rPr lang="en-US" dirty="0" err="1" smtClean="0"/>
              <a:t>git-scm.com</a:t>
            </a:r>
            <a:r>
              <a:rPr lang="en-US" dirty="0" smtClean="0"/>
              <a:t>/book/en/Getting-Started-About-Version-Control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441A8-75F2-5341-B44B-58860DD3C0D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354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*http://</a:t>
            </a:r>
            <a:r>
              <a:rPr lang="en-US" dirty="0" err="1" smtClean="0"/>
              <a:t>git-scm.com</a:t>
            </a:r>
            <a:r>
              <a:rPr lang="en-US" smtClean="0"/>
              <a:t>/book/en/Getting-Started-About-Version-Control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441A8-75F2-5341-B44B-58860DD3C0D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325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line of text --  </a:t>
            </a:r>
            <a:r>
              <a:rPr lang="en-US" dirty="0" err="1" smtClean="0"/>
              <a:t>lonestar</a:t>
            </a:r>
            <a:r>
              <a:rPr lang="en-US" baseline="0" dirty="0" smtClean="0"/>
              <a:t> or stampede </a:t>
            </a:r>
          </a:p>
          <a:p>
            <a:r>
              <a:rPr lang="en-US" baseline="0" dirty="0" smtClean="0"/>
              <a:t>Grayed unnecessary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441A8-75F2-5341-B44B-58860DD3C0D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75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Grayed text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441A8-75F2-5341-B44B-58860DD3C0D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7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56863"/>
            <a:ext cx="4572000" cy="57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119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600728"/>
            <a:ext cx="8229600" cy="44989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5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D664D8-AEC0-4924-8FFE-22A1A21DBDFD}" type="slidenum">
              <a:rPr lang="tr-TR"/>
              <a:pPr>
                <a:defRPr/>
              </a:pPr>
              <a:t>‹#›</a:t>
            </a:fld>
            <a:endParaRPr lang="tr-TR"/>
          </a:p>
        </p:txBody>
      </p:sp>
      <p:sp>
        <p:nvSpPr>
          <p:cNvPr id="5" name="TextBox 4"/>
          <p:cNvSpPr txBox="1"/>
          <p:nvPr userDrawn="1"/>
        </p:nvSpPr>
        <p:spPr>
          <a:xfrm>
            <a:off x="5257800" y="6504997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University</a:t>
            </a:r>
            <a:r>
              <a:rPr lang="en-US" baseline="0" dirty="0" smtClean="0">
                <a:solidFill>
                  <a:schemeClr val="bg1">
                    <a:lumMod val="95000"/>
                  </a:schemeClr>
                </a:solidFill>
              </a:rPr>
              <a:t> of HOUSTON | CACDS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193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82344" y="6504997"/>
            <a:ext cx="3265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University</a:t>
            </a:r>
            <a:r>
              <a:rPr lang="en-US" baseline="0" dirty="0" smtClean="0">
                <a:solidFill>
                  <a:schemeClr val="bg1">
                    <a:lumMod val="95000"/>
                  </a:schemeClr>
                </a:solidFill>
              </a:rPr>
              <a:t> of HOUSTON | CACDS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221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600728"/>
            <a:ext cx="8229600" cy="44989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60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600728"/>
            <a:ext cx="8229600" cy="44989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43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600728"/>
            <a:ext cx="8229600" cy="44989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78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600728"/>
            <a:ext cx="8229600" cy="44989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968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600728"/>
            <a:ext cx="8229600" cy="44989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132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600728"/>
            <a:ext cx="8229600" cy="44989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28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de Outp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3644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 marL="2057400" indent="-228600">
              <a:buFont typeface="Arial"/>
              <a:buChar char="•"/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981450"/>
            <a:ext cx="8229600" cy="400110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buFontTx/>
              <a:buNone/>
              <a:defRPr lang="en-US" sz="1800" b="1" baseline="0" dirty="0">
                <a:solidFill>
                  <a:srgbClr val="000000"/>
                </a:solidFill>
                <a:latin typeface="Courier New"/>
                <a:cs typeface="Courier New"/>
              </a:defRPr>
            </a:lvl1pPr>
          </a:lstStyle>
          <a:p>
            <a:pPr marL="0" lvl="0" defTabSz="914400"/>
            <a:r>
              <a:rPr lang="en-US" sz="2000" b="1" dirty="0" smtClean="0">
                <a:latin typeface="Courier New"/>
                <a:cs typeface="Courier New"/>
              </a:rPr>
              <a:t>COPY CODE OUTPUT HERE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077093" y="4273550"/>
            <a:ext cx="141541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buFontTx/>
              <a:buNone/>
              <a:defRPr lang="en-US" sz="1800" b="0" dirty="0">
                <a:solidFill>
                  <a:srgbClr val="002868"/>
                </a:solidFill>
                <a:cs typeface="Courier New"/>
              </a:defRPr>
            </a:lvl1pPr>
          </a:lstStyle>
          <a:p>
            <a:pPr marL="0" lvl="0" defTabSz="914400"/>
            <a:r>
              <a:rPr lang="en-US" dirty="0" smtClean="0"/>
              <a:t>Code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331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 Diagonal Corner Rectangle 5"/>
          <p:cNvSpPr/>
          <p:nvPr/>
        </p:nvSpPr>
        <p:spPr>
          <a:xfrm>
            <a:off x="171450" y="-4704"/>
            <a:ext cx="8972549" cy="65361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171450" y="6523265"/>
            <a:ext cx="3021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Vistas in Advanced</a:t>
            </a:r>
            <a:r>
              <a:rPr lang="en-US" baseline="0" dirty="0" smtClean="0">
                <a:solidFill>
                  <a:schemeClr val="bg1"/>
                </a:solidFill>
              </a:rPr>
              <a:t> Computing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379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80" r:id="rId10"/>
    <p:sldLayoutId id="2147483681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creativecommons.org/licenses/by/3.0/" TargetMode="External"/><Relationship Id="rId4" Type="http://schemas.openxmlformats.org/officeDocument/2006/relationships/hyperlink" Target="http://git-scm.com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creativecommons.org/licenses/by/3.0/" TargetMode="External"/><Relationship Id="rId5" Type="http://schemas.openxmlformats.org/officeDocument/2006/relationships/hyperlink" Target="http://git-scm.com" TargetMode="Externa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itbucket.com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tmp"/><Relationship Id="rId3" Type="http://schemas.openxmlformats.org/officeDocument/2006/relationships/image" Target="../media/image12.tmp"/><Relationship Id="rId7" Type="http://schemas.openxmlformats.org/officeDocument/2006/relationships/image" Target="../media/image16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5.tmp"/><Relationship Id="rId5" Type="http://schemas.openxmlformats.org/officeDocument/2006/relationships/image" Target="../media/image14.tmp"/><Relationship Id="rId10" Type="http://schemas.openxmlformats.org/officeDocument/2006/relationships/image" Target="../media/image19.tmp"/><Relationship Id="rId4" Type="http://schemas.openxmlformats.org/officeDocument/2006/relationships/image" Target="../media/image13.tmp"/><Relationship Id="rId9" Type="http://schemas.openxmlformats.org/officeDocument/2006/relationships/image" Target="../media/image18.tmp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pplication_checkpointing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m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hyperlink" Target="http://creativecommons.org/licenses/by/3.0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hyperlink" Target="http://creativecommons.org/licenses/by/3.0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hyperlink" Target="http://creativecommons.org/licenses/by/3.0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Source/Version Control and </a:t>
            </a:r>
            <a:r>
              <a:rPr lang="en-US" b="1" dirty="0" err="1">
                <a:solidFill>
                  <a:srgbClr val="C00000"/>
                </a:solidFill>
              </a:rPr>
              <a:t>Checkpointing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br>
              <a:rPr lang="en-US" b="1" dirty="0">
                <a:solidFill>
                  <a:srgbClr val="C00000"/>
                </a:solidFill>
              </a:rPr>
            </a:b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bg1">
                    <a:lumMod val="50000"/>
                  </a:schemeClr>
                </a:solidFill>
              </a:rPr>
              <a:t>Amit Amritkar</a:t>
            </a:r>
            <a:endParaRPr sz="4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98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451"/>
            <a:ext cx="8229600" cy="1143000"/>
          </a:xfrm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is Different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1118956"/>
            <a:ext cx="8229600" cy="197630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 commit creates a version for your file changes (common to most SCMs)</a:t>
            </a:r>
          </a:p>
          <a:p>
            <a:r>
              <a:rPr lang="en-US" dirty="0" smtClean="0"/>
              <a:t>A commit of your project or file is a snapshot at that moment which has a reference to it. (There is a separate copy, not just a "delta".)</a:t>
            </a:r>
            <a:endParaRPr lang="en-US" dirty="0"/>
          </a:p>
        </p:txBody>
      </p:sp>
      <p:pic>
        <p:nvPicPr>
          <p:cNvPr id="5" name="Picture 4" descr="Screen Shot 2013-09-20 at 3.36.2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95259"/>
            <a:ext cx="9144000" cy="20434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5168140"/>
            <a:ext cx="3587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2868"/>
                </a:solidFill>
              </a:rPr>
              <a:t>Change(or Delta)-based System</a:t>
            </a:r>
            <a:endParaRPr lang="en-US" sz="2000" dirty="0">
              <a:solidFill>
                <a:srgbClr val="00286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49389" y="5168140"/>
            <a:ext cx="3226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rgbClr val="002868"/>
                </a:solidFill>
              </a:rPr>
              <a:t>Git</a:t>
            </a:r>
            <a:r>
              <a:rPr lang="en-US" sz="2000" dirty="0">
                <a:solidFill>
                  <a:srgbClr val="002868"/>
                </a:solidFill>
              </a:rPr>
              <a:t>, Snapshot-based System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5655844"/>
            <a:ext cx="358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 Image credit: </a:t>
            </a:r>
            <a:r>
              <a:rPr lang="en-US" dirty="0" smtClean="0">
                <a:hlinkClick r:id="rId4"/>
              </a:rPr>
              <a:t>http://git-scm.com</a:t>
            </a:r>
            <a:r>
              <a:rPr lang="en-US" dirty="0" smtClean="0"/>
              <a:t> ]*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33809" y="6518378"/>
            <a:ext cx="3588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* </a:t>
            </a:r>
            <a:r>
              <a:rPr lang="en-US" sz="1200" dirty="0" smtClean="0">
                <a:hlinkClick r:id="rId5"/>
              </a:rPr>
              <a:t>Creative Commons Attribution 3.0 Unported License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1784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Version</a:t>
            </a:r>
            <a:r>
              <a:rPr sz="3600" dirty="0" smtClean="0">
                <a:solidFill>
                  <a:schemeClr val="bg1">
                    <a:lumMod val="50000"/>
                  </a:schemeClr>
                </a:solidFill>
              </a:rPr>
              <a:t> Control Management </a:t>
            </a:r>
            <a:endParaRPr lang="en-US" sz="36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sz="3600" dirty="0" smtClean="0">
                <a:solidFill>
                  <a:srgbClr val="002868"/>
                </a:solidFill>
              </a:rPr>
              <a:t>Basic </a:t>
            </a:r>
            <a:r>
              <a:rPr sz="3600" dirty="0" err="1" smtClean="0">
                <a:solidFill>
                  <a:srgbClr val="002868"/>
                </a:solidFill>
              </a:rPr>
              <a:t>Git</a:t>
            </a:r>
            <a:r>
              <a:rPr sz="3600" dirty="0" smtClean="0">
                <a:solidFill>
                  <a:srgbClr val="002868"/>
                </a:solidFill>
              </a:rPr>
              <a:t> Usage</a:t>
            </a:r>
            <a:endParaRPr lang="en-US" sz="3600" dirty="0" smtClean="0">
              <a:solidFill>
                <a:srgbClr val="002868"/>
              </a:solidFill>
            </a:endParaRPr>
          </a:p>
          <a:p>
            <a:r>
              <a:rPr lang="en-US" sz="3600" dirty="0" err="1" smtClean="0">
                <a:solidFill>
                  <a:schemeClr val="bg1">
                    <a:lumMod val="50000"/>
                  </a:schemeClr>
                </a:solidFill>
              </a:rPr>
              <a:t>Checkpointing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/restarts</a:t>
            </a:r>
            <a:r>
              <a:rPr sz="3600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Available on windows, mac and </a:t>
            </a:r>
            <a:r>
              <a:rPr lang="en-US" dirty="0" err="1" smtClean="0"/>
              <a:t>linux</a:t>
            </a:r>
            <a:endParaRPr lang="en-US" dirty="0" smtClean="0"/>
          </a:p>
          <a:p>
            <a:pPr lvl="1"/>
            <a:r>
              <a:rPr lang="en-US" dirty="0"/>
              <a:t>https://git-scm.com/downloads/guis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Command line and GUI interface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74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Commands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574348"/>
            <a:ext cx="8229600" cy="9554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chemeClr val="tx1"/>
                </a:solidFill>
                <a:latin typeface="Courier New"/>
                <a:cs typeface="Courier New"/>
              </a:rPr>
              <a:t>git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help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/>
              <a:t>gives list of commands.  You can use 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man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pages</a:t>
            </a:r>
            <a:r>
              <a:rPr lang="en-US" dirty="0" smtClean="0"/>
              <a:t>, too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git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 help &lt;command&gt; </a:t>
            </a:r>
            <a:r>
              <a:rPr lang="en-US" dirty="0" smtClean="0"/>
              <a:t>gives details of a command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67770" y="3138614"/>
            <a:ext cx="8465736" cy="2031325"/>
          </a:xfrm>
        </p:spPr>
        <p:txBody>
          <a:bodyPr/>
          <a:lstStyle/>
          <a:p>
            <a:r>
              <a:rPr dirty="0" smtClean="0"/>
              <a:t>$ git help </a:t>
            </a:r>
          </a:p>
          <a:p>
            <a:r>
              <a:rPr dirty="0" smtClean="0">
                <a:solidFill>
                  <a:schemeClr val="bg1">
                    <a:lumMod val="50000"/>
                  </a:schemeClr>
                </a:solidFill>
              </a:rPr>
              <a:t>usage: git ... </a:t>
            </a:r>
          </a:p>
          <a:p>
            <a:r>
              <a:rPr dirty="0" smtClean="0"/>
              <a:t>$ git help init </a:t>
            </a:r>
          </a:p>
          <a:p>
            <a:r>
              <a:rPr dirty="0" smtClean="0">
                <a:solidFill>
                  <a:schemeClr val="bg1">
                    <a:lumMod val="50000"/>
                  </a:schemeClr>
                </a:solidFill>
              </a:rPr>
              <a:t>GIT-INIT(1)                                     Git Manual </a:t>
            </a:r>
          </a:p>
          <a:p>
            <a:r>
              <a:rPr dirty="0" smtClean="0">
                <a:solidFill>
                  <a:schemeClr val="bg1">
                    <a:lumMod val="50000"/>
                  </a:schemeClr>
                </a:solidFill>
              </a:rPr>
              <a:t>...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Commands</a:t>
            </a:r>
            <a:endParaRPr lang="en-US" dirty="0"/>
          </a:p>
        </p:txBody>
      </p:sp>
      <p:sp>
        <p:nvSpPr>
          <p:cNvPr id="9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050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git</a:t>
            </a:r>
            <a:r>
              <a:rPr lang="en-US" sz="2800" b="1" dirty="0" smtClean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init</a:t>
            </a:r>
            <a:r>
              <a:rPr lang="en-US" sz="2800" dirty="0" smtClean="0"/>
              <a:t>: Create </a:t>
            </a:r>
            <a:r>
              <a:rPr lang="en-US" sz="2800" dirty="0"/>
              <a:t>an empty </a:t>
            </a:r>
            <a:r>
              <a:rPr lang="en-US" sz="2800" dirty="0" err="1"/>
              <a:t>git</a:t>
            </a:r>
            <a:r>
              <a:rPr lang="en-US" sz="2800" dirty="0"/>
              <a:t> repository or reinitialize and existing </a:t>
            </a:r>
            <a:r>
              <a:rPr lang="en-US" sz="2800" dirty="0" smtClean="0"/>
              <a:t>one</a:t>
            </a:r>
            <a:endParaRPr lang="en-US" sz="2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200" y="2977895"/>
            <a:ext cx="8229600" cy="2234458"/>
          </a:xfrm>
        </p:spPr>
        <p:txBody>
          <a:bodyPr/>
          <a:lstStyle/>
          <a:p>
            <a:r>
              <a:rPr sz="2400" dirty="0" smtClean="0"/>
              <a:t>$ mkdir git_test </a:t>
            </a:r>
          </a:p>
          <a:p>
            <a:r>
              <a:rPr sz="2400" dirty="0" smtClean="0"/>
              <a:t>$ cd git_test </a:t>
            </a:r>
          </a:p>
          <a:p>
            <a:r>
              <a:rPr sz="2400" dirty="0" smtClean="0"/>
              <a:t>$ git init </a:t>
            </a:r>
          </a:p>
          <a:p>
            <a:r>
              <a:rPr sz="2400" dirty="0" smtClean="0">
                <a:solidFill>
                  <a:srgbClr val="7F7F7F"/>
                </a:solidFill>
              </a:rPr>
              <a:t>Initialized empty Git repository in </a:t>
            </a:r>
          </a:p>
          <a:p>
            <a:r>
              <a:rPr sz="2400" dirty="0" smtClean="0">
                <a:solidFill>
                  <a:srgbClr val="7F7F7F"/>
                </a:solidFill>
              </a:rPr>
              <a:t>/home1/01392/</a:t>
            </a:r>
            <a:r>
              <a:rPr sz="2400" dirty="0" err="1" smtClean="0">
                <a:solidFill>
                  <a:srgbClr val="7F7F7F"/>
                </a:solidFill>
              </a:rPr>
              <a:t>amit</a:t>
            </a:r>
            <a:r>
              <a:rPr sz="2400" dirty="0" smtClean="0">
                <a:solidFill>
                  <a:srgbClr val="7F7F7F"/>
                </a:solidFill>
              </a:rPr>
              <a:t>/</a:t>
            </a:r>
            <a:r>
              <a:rPr sz="2400" dirty="0" err="1" smtClean="0">
                <a:solidFill>
                  <a:srgbClr val="7F7F7F"/>
                </a:solidFill>
              </a:rPr>
              <a:t>git_test</a:t>
            </a:r>
            <a:r>
              <a:rPr sz="2400" dirty="0" smtClean="0">
                <a:solidFill>
                  <a:srgbClr val="7F7F7F"/>
                </a:solidFill>
              </a:rPr>
              <a:t>/</a:t>
            </a:r>
            <a:r>
              <a:rPr sz="2400" dirty="0" smtClean="0">
                <a:solidFill>
                  <a:schemeClr val="tx1"/>
                </a:solidFill>
              </a:rPr>
              <a:t>.git/ </a:t>
            </a: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457200" y="5492390"/>
            <a:ext cx="8229600" cy="5525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b="1" dirty="0" smtClean="0">
                <a:solidFill>
                  <a:schemeClr val="tx1"/>
                </a:solidFill>
                <a:latin typeface="Courier New"/>
                <a:cs typeface="Courier New"/>
              </a:rPr>
              <a:t>.</a:t>
            </a:r>
            <a:r>
              <a:rPr lang="en-US" sz="28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git</a:t>
            </a:r>
            <a:r>
              <a:rPr lang="en-US" sz="2800" b="1" dirty="0" smtClean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2800" dirty="0" smtClean="0"/>
              <a:t>is your local repository.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Commands</a:t>
            </a:r>
            <a:endParaRPr lang="en-US" dirty="0"/>
          </a:p>
        </p:txBody>
      </p:sp>
      <p:sp>
        <p:nvSpPr>
          <p:cNvPr id="9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050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git</a:t>
            </a:r>
            <a:r>
              <a:rPr lang="en-US" sz="2800" b="1" dirty="0" smtClean="0">
                <a:solidFill>
                  <a:schemeClr val="tx1"/>
                </a:solidFill>
                <a:latin typeface="Courier New"/>
                <a:cs typeface="Courier New"/>
              </a:rPr>
              <a:t> add</a:t>
            </a:r>
            <a:r>
              <a:rPr lang="en-US" sz="2800" dirty="0" smtClean="0"/>
              <a:t>:  Add </a:t>
            </a:r>
            <a:r>
              <a:rPr lang="en-US" sz="2800" dirty="0"/>
              <a:t>file contents to the </a:t>
            </a:r>
            <a:r>
              <a:rPr lang="en-US" sz="2800" dirty="0" smtClean="0"/>
              <a:t>index (of files) and stages present copy for commitment. 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200" y="3183375"/>
            <a:ext cx="8229600" cy="1040285"/>
          </a:xfrm>
        </p:spPr>
        <p:txBody>
          <a:bodyPr/>
          <a:lstStyle/>
          <a:p>
            <a:r>
              <a:rPr sz="2800" dirty="0" smtClean="0">
                <a:solidFill>
                  <a:srgbClr val="7F7F7F"/>
                </a:solidFill>
              </a:rPr>
              <a:t>$ echo "Hello Git World" &gt;&gt; README</a:t>
            </a:r>
            <a:r>
              <a:rPr sz="2800" dirty="0" smtClean="0"/>
              <a:t> </a:t>
            </a:r>
          </a:p>
          <a:p>
            <a:r>
              <a:rPr sz="2800" dirty="0" smtClean="0"/>
              <a:t>$ git add README 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4849402" y="4679633"/>
            <a:ext cx="2681555" cy="136157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513816" y="4767211"/>
            <a:ext cx="821491" cy="11815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03309" y="4269528"/>
            <a:ext cx="2037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002868"/>
                </a:solidFill>
                <a:cs typeface="Cambria"/>
              </a:rPr>
              <a:t>git_test</a:t>
            </a:r>
            <a:r>
              <a:rPr lang="en-US" sz="2000" dirty="0" smtClean="0">
                <a:solidFill>
                  <a:srgbClr val="002868"/>
                </a:solidFill>
                <a:cs typeface="Cambria"/>
              </a:rPr>
              <a:t> directory</a:t>
            </a:r>
            <a:endParaRPr lang="en-US" sz="2000" dirty="0">
              <a:solidFill>
                <a:srgbClr val="002868"/>
              </a:solidFill>
              <a:cs typeface="Cambri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98927" y="4725479"/>
            <a:ext cx="8003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/>
                <a:cs typeface="Courier New"/>
              </a:rPr>
              <a:t>.</a:t>
            </a:r>
            <a:r>
              <a:rPr lang="en-US" sz="2000" b="1" dirty="0" err="1" smtClean="0">
                <a:latin typeface="Courier New"/>
                <a:cs typeface="Courier New"/>
              </a:rPr>
              <a:t>git</a:t>
            </a:r>
            <a:endParaRPr lang="en-US" sz="2000" b="1" dirty="0" smtClean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67899" y="4682090"/>
            <a:ext cx="1015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README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89133" y="5173043"/>
            <a:ext cx="141166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add README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670152" y="4982235"/>
            <a:ext cx="0" cy="19080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513816" y="5196035"/>
            <a:ext cx="821491" cy="34634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385484" y="5357709"/>
            <a:ext cx="256663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575478" y="5147357"/>
            <a:ext cx="800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staged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Commands</a:t>
            </a:r>
            <a:endParaRPr lang="en-US" dirty="0"/>
          </a:p>
        </p:txBody>
      </p:sp>
      <p:sp>
        <p:nvSpPr>
          <p:cNvPr id="9" name="Content Placeholder 4"/>
          <p:cNvSpPr>
            <a:spLocks noGrp="1"/>
          </p:cNvSpPr>
          <p:nvPr>
            <p:ph idx="1"/>
          </p:nvPr>
        </p:nvSpPr>
        <p:spPr>
          <a:xfrm>
            <a:off x="457200" y="1271432"/>
            <a:ext cx="8229600" cy="6601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git</a:t>
            </a:r>
            <a:r>
              <a:rPr lang="en-US" sz="2800" b="1" dirty="0" smtClean="0">
                <a:solidFill>
                  <a:schemeClr val="tx1"/>
                </a:solidFill>
                <a:latin typeface="Courier New"/>
                <a:cs typeface="Courier New"/>
              </a:rPr>
              <a:t> status</a:t>
            </a:r>
            <a:r>
              <a:rPr lang="en-US" sz="2800" dirty="0" smtClean="0"/>
              <a:t>: </a:t>
            </a:r>
            <a:r>
              <a:rPr lang="en-US" sz="2800" dirty="0"/>
              <a:t>Show the working tree status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200" y="1928871"/>
            <a:ext cx="8229600" cy="3354765"/>
          </a:xfrm>
        </p:spPr>
        <p:txBody>
          <a:bodyPr/>
          <a:lstStyle/>
          <a:p>
            <a:r>
              <a:rPr sz="2000" dirty="0" smtClean="0"/>
              <a:t>$ git status </a:t>
            </a:r>
          </a:p>
          <a:p>
            <a:r>
              <a:rPr sz="2000" dirty="0" smtClean="0">
                <a:solidFill>
                  <a:srgbClr val="7F7F7F"/>
                </a:solidFill>
              </a:rPr>
              <a:t># On branch master </a:t>
            </a:r>
          </a:p>
          <a:p>
            <a:r>
              <a:rPr sz="2000" dirty="0" smtClean="0">
                <a:solidFill>
                  <a:srgbClr val="7F7F7F"/>
                </a:solidFill>
              </a:rPr>
              <a:t># </a:t>
            </a:r>
          </a:p>
          <a:p>
            <a:r>
              <a:rPr sz="2000" dirty="0" smtClean="0">
                <a:solidFill>
                  <a:srgbClr val="7F7F7F"/>
                </a:solidFill>
              </a:rPr>
              <a:t># Initial commit </a:t>
            </a:r>
          </a:p>
          <a:p>
            <a:r>
              <a:rPr sz="2000" dirty="0" smtClean="0">
                <a:solidFill>
                  <a:srgbClr val="7F7F7F"/>
                </a:solidFill>
              </a:rPr>
              <a:t># </a:t>
            </a:r>
          </a:p>
          <a:p>
            <a:r>
              <a:rPr sz="2000" dirty="0" smtClean="0">
                <a:solidFill>
                  <a:srgbClr val="7F7F7F"/>
                </a:solidFill>
              </a:rPr>
              <a:t># Changes to be committed: </a:t>
            </a:r>
          </a:p>
          <a:p>
            <a:r>
              <a:rPr sz="2000" dirty="0" smtClean="0">
                <a:solidFill>
                  <a:srgbClr val="7F7F7F"/>
                </a:solidFill>
              </a:rPr>
              <a:t># (use "git rm --cached &lt;file&gt;..." to unstage) </a:t>
            </a:r>
          </a:p>
          <a:p>
            <a:r>
              <a:rPr sz="2000" dirty="0" smtClean="0">
                <a:solidFill>
                  <a:srgbClr val="7F7F7F"/>
                </a:solidFill>
              </a:rPr>
              <a:t>#</a:t>
            </a:r>
          </a:p>
          <a:p>
            <a:r>
              <a:rPr sz="2000" dirty="0" smtClean="0">
                <a:solidFill>
                  <a:srgbClr val="7F7F7F"/>
                </a:solidFill>
              </a:rPr>
              <a:t># new file: README  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57200" y="5338286"/>
            <a:ext cx="8229600" cy="6601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dirty="0" smtClean="0"/>
              <a:t>Shows no commitments  (    )and a staged file (    ) .</a:t>
            </a:r>
          </a:p>
          <a:p>
            <a:pPr marL="0" indent="0">
              <a:buFont typeface="Arial"/>
              <a:buNone/>
            </a:pPr>
            <a:endParaRPr lang="en-US" sz="2800" dirty="0"/>
          </a:p>
        </p:txBody>
      </p:sp>
      <p:sp>
        <p:nvSpPr>
          <p:cNvPr id="8" name="Oval 7"/>
          <p:cNvSpPr/>
          <p:nvPr/>
        </p:nvSpPr>
        <p:spPr>
          <a:xfrm>
            <a:off x="4266304" y="5407059"/>
            <a:ext cx="390984" cy="39098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824269" y="3403550"/>
            <a:ext cx="413493" cy="36125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7249277" y="5400124"/>
            <a:ext cx="390313" cy="3903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Oval 11"/>
          <p:cNvSpPr/>
          <p:nvPr/>
        </p:nvSpPr>
        <p:spPr>
          <a:xfrm>
            <a:off x="851979" y="4501585"/>
            <a:ext cx="413493" cy="41349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Commands</a:t>
            </a:r>
            <a:endParaRPr lang="en-US" dirty="0"/>
          </a:p>
        </p:txBody>
      </p:sp>
      <p:sp>
        <p:nvSpPr>
          <p:cNvPr id="9" name="Content Placeholder 4"/>
          <p:cNvSpPr>
            <a:spLocks noGrp="1"/>
          </p:cNvSpPr>
          <p:nvPr>
            <p:ph idx="1"/>
          </p:nvPr>
        </p:nvSpPr>
        <p:spPr>
          <a:xfrm>
            <a:off x="457200" y="1230336"/>
            <a:ext cx="8229600" cy="11050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git</a:t>
            </a:r>
            <a:r>
              <a:rPr lang="en-US" sz="2800" b="1" dirty="0" smtClean="0">
                <a:solidFill>
                  <a:schemeClr val="tx1"/>
                </a:solidFill>
                <a:latin typeface="Courier New"/>
                <a:cs typeface="Courier New"/>
              </a:rPr>
              <a:t> commit</a:t>
            </a:r>
            <a:r>
              <a:rPr lang="en-US" sz="2800" dirty="0" smtClean="0"/>
              <a:t>: </a:t>
            </a:r>
            <a:r>
              <a:rPr lang="en-US" sz="2800" dirty="0"/>
              <a:t>Record changes to the repository 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200" y="1886000"/>
            <a:ext cx="8229600" cy="1791260"/>
          </a:xfrm>
        </p:spPr>
        <p:txBody>
          <a:bodyPr/>
          <a:lstStyle/>
          <a:p>
            <a:r>
              <a:rPr sz="2400" dirty="0" smtClean="0"/>
              <a:t>$ git commit -m "Adding README" </a:t>
            </a:r>
          </a:p>
          <a:p>
            <a:r>
              <a:rPr sz="2400" dirty="0" smtClean="0">
                <a:solidFill>
                  <a:srgbClr val="7F7F7F"/>
                </a:solidFill>
              </a:rPr>
              <a:t>[master (root-commit) 774c810] Adding README </a:t>
            </a:r>
          </a:p>
          <a:p>
            <a:r>
              <a:rPr sz="2400" dirty="0" smtClean="0">
                <a:solidFill>
                  <a:srgbClr val="7F7F7F"/>
                </a:solidFill>
              </a:rPr>
              <a:t>1 file changed, 1 insertion(+) </a:t>
            </a:r>
          </a:p>
          <a:p>
            <a:r>
              <a:rPr sz="2400" dirty="0" smtClean="0">
                <a:solidFill>
                  <a:srgbClr val="7F7F7F"/>
                </a:solidFill>
              </a:rPr>
              <a:t>create mode 100644 README 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572701"/>
            <a:ext cx="8229600" cy="461665"/>
          </a:xfrm>
        </p:spPr>
        <p:txBody>
          <a:bodyPr/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--global user.name </a:t>
            </a:r>
            <a:r>
              <a:rPr lang="en-US" sz="2400" b="0" i="1" dirty="0">
                <a:solidFill>
                  <a:srgbClr val="002868"/>
                </a:solidFill>
                <a:latin typeface="+mn-lt"/>
                <a:cs typeface="Cambria"/>
              </a:rPr>
              <a:t>"Your Name"</a:t>
            </a:r>
            <a:r>
              <a:rPr lang="en-US" sz="2400" dirty="0"/>
              <a:t> </a:t>
            </a:r>
            <a:endParaRPr lang="en-US" sz="36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57200" y="4742382"/>
            <a:ext cx="8229600" cy="846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May get message to set your </a:t>
            </a:r>
            <a:br>
              <a:rPr lang="en-US" dirty="0" smtClean="0"/>
            </a:br>
            <a:r>
              <a:rPr lang="en-US" dirty="0" smtClean="0"/>
              <a:t>user name and email– so that it knows details of the author.</a:t>
            </a:r>
          </a:p>
          <a:p>
            <a:pPr marL="0" indent="0">
              <a:buFont typeface="Arial"/>
              <a:buNone/>
            </a:pPr>
            <a:endParaRPr lang="en-US" sz="2800" dirty="0"/>
          </a:p>
        </p:txBody>
      </p:sp>
      <p:sp>
        <p:nvSpPr>
          <p:cNvPr id="11" name="Rounded Rectangle 10"/>
          <p:cNvSpPr/>
          <p:nvPr/>
        </p:nvSpPr>
        <p:spPr>
          <a:xfrm>
            <a:off x="5424755" y="3738904"/>
            <a:ext cx="2681555" cy="136157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089169" y="3826482"/>
            <a:ext cx="821491" cy="11815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80514" y="3807729"/>
            <a:ext cx="6058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.</a:t>
            </a:r>
            <a:r>
              <a:rPr lang="en-US" sz="16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git</a:t>
            </a:r>
            <a:endParaRPr lang="en-US" sz="1600" b="1" dirty="0" smtClean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97992" y="3741361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README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64486" y="4232314"/>
            <a:ext cx="141166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add README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245505" y="4041506"/>
            <a:ext cx="0" cy="19080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089169" y="4255306"/>
            <a:ext cx="821491" cy="34634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960837" y="4416980"/>
            <a:ext cx="256663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150831" y="4206628"/>
            <a:ext cx="800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staged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62776" y="4662112"/>
            <a:ext cx="90088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103354" y="4772007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README</a:t>
            </a:r>
            <a:endParaRPr lang="en-US" sz="1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3" name="Straight Arrow Connector 22"/>
          <p:cNvCxnSpPr>
            <a:stCxn id="21" idx="3"/>
            <a:endCxn id="17" idx="2"/>
          </p:cNvCxnSpPr>
          <p:nvPr/>
        </p:nvCxnSpPr>
        <p:spPr>
          <a:xfrm flipV="1">
            <a:off x="6463664" y="4601646"/>
            <a:ext cx="1036251" cy="24513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488050" y="4655970"/>
            <a:ext cx="0" cy="19080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and Commit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0662" y="3108718"/>
            <a:ext cx="4177172" cy="249406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6572" y="1330530"/>
            <a:ext cx="4861262" cy="447963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961169" y="391933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add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43270" y="4786462"/>
            <a:ext cx="1015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commit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66817" y="2896694"/>
            <a:ext cx="129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checkout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82223" y="5720534"/>
            <a:ext cx="358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 Image credit: </a:t>
            </a:r>
            <a:r>
              <a:rPr lang="en-US" dirty="0" smtClean="0">
                <a:hlinkClick r:id="rId5"/>
              </a:rPr>
              <a:t>http://git-scm.com</a:t>
            </a:r>
            <a:r>
              <a:rPr lang="en-US" dirty="0" smtClean="0"/>
              <a:t> ]* 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233809" y="6561809"/>
            <a:ext cx="3588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* </a:t>
            </a:r>
            <a:r>
              <a:rPr lang="en-US" sz="1200" dirty="0" smtClean="0">
                <a:hlinkClick r:id="rId6"/>
              </a:rPr>
              <a:t>Creative Commons Attribution 3.0 Unported License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5774076" y="2899152"/>
            <a:ext cx="2823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868"/>
                </a:solidFill>
                <a:cs typeface="Cambria"/>
                <a:sym typeface="Wingdings" pitchFamily="2" charset="2"/>
              </a:rPr>
              <a:t></a:t>
            </a:r>
            <a:r>
              <a:rPr lang="en-US" dirty="0" smtClean="0">
                <a:solidFill>
                  <a:srgbClr val="002868"/>
                </a:solidFill>
                <a:cs typeface="Cambria"/>
              </a:rPr>
              <a:t>More about this later on.</a:t>
            </a:r>
            <a:endParaRPr lang="en-US" dirty="0">
              <a:solidFill>
                <a:srgbClr val="002868"/>
              </a:solidFill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26561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Commands</a:t>
            </a:r>
            <a:endParaRPr lang="en-US" dirty="0"/>
          </a:p>
        </p:txBody>
      </p:sp>
      <p:sp>
        <p:nvSpPr>
          <p:cNvPr id="9" name="Content Placeholder 4"/>
          <p:cNvSpPr>
            <a:spLocks noGrp="1"/>
          </p:cNvSpPr>
          <p:nvPr>
            <p:ph idx="1"/>
          </p:nvPr>
        </p:nvSpPr>
        <p:spPr>
          <a:xfrm>
            <a:off x="457200" y="1343350"/>
            <a:ext cx="8229600" cy="11050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git</a:t>
            </a:r>
            <a:r>
              <a:rPr lang="en-US" sz="2800" b="1" dirty="0" smtClean="0">
                <a:solidFill>
                  <a:schemeClr val="tx1"/>
                </a:solidFill>
                <a:latin typeface="Courier New"/>
                <a:cs typeface="Courier New"/>
              </a:rPr>
              <a:t> log</a:t>
            </a:r>
            <a:r>
              <a:rPr lang="en-US" sz="2800" dirty="0" smtClean="0"/>
              <a:t>: </a:t>
            </a:r>
            <a:r>
              <a:rPr lang="en-US" sz="2800" dirty="0"/>
              <a:t>Show the commit logs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200" y="2468877"/>
            <a:ext cx="8229600" cy="2462213"/>
          </a:xfrm>
        </p:spPr>
        <p:txBody>
          <a:bodyPr/>
          <a:lstStyle/>
          <a:p>
            <a:r>
              <a:rPr sz="2200" dirty="0" smtClean="0"/>
              <a:t>$ git log </a:t>
            </a:r>
          </a:p>
          <a:p>
            <a:r>
              <a:rPr sz="2200" dirty="0" smtClean="0">
                <a:solidFill>
                  <a:srgbClr val="7F7F7F"/>
                </a:solidFill>
              </a:rPr>
              <a:t>commit 774c81087d052e43a630db7f676cfd9a6b006772 </a:t>
            </a:r>
          </a:p>
          <a:p>
            <a:r>
              <a:rPr sz="2200" dirty="0" smtClean="0">
                <a:solidFill>
                  <a:srgbClr val="7F7F7F"/>
                </a:solidFill>
              </a:rPr>
              <a:t>Author: Amit Amritkar &lt;aramritk@central.uh.edu&gt; </a:t>
            </a:r>
          </a:p>
          <a:p>
            <a:r>
              <a:rPr sz="2200" dirty="0" smtClean="0">
                <a:solidFill>
                  <a:srgbClr val="7F7F7F"/>
                </a:solidFill>
              </a:rPr>
              <a:t>Date: Tue Jul 24 17:53:04 2012 -0500</a:t>
            </a:r>
          </a:p>
          <a:p>
            <a:endParaRPr sz="2200" dirty="0" smtClean="0"/>
          </a:p>
          <a:p>
            <a:r>
              <a:rPr sz="2200" dirty="0" smtClean="0"/>
              <a:t>   Adding README 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57200" y="5471845"/>
            <a:ext cx="8229600" cy="11050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2800" dirty="0" smtClean="0"/>
          </a:p>
          <a:p>
            <a:pPr marL="0" indent="0">
              <a:buFont typeface="Arial"/>
              <a:buNone/>
            </a:pPr>
            <a:endParaRPr lang="en-US" sz="28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352746" y="5256091"/>
            <a:ext cx="8229600" cy="8299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Note comment from 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commit –m </a:t>
            </a:r>
            <a:r>
              <a:rPr lang="en-US" dirty="0" smtClean="0"/>
              <a:t>option (     Adding README).  Make your comments (history) meaningful.</a:t>
            </a:r>
          </a:p>
        </p:txBody>
      </p:sp>
      <p:sp>
        <p:nvSpPr>
          <p:cNvPr id="10" name="Oval 9"/>
          <p:cNvSpPr/>
          <p:nvPr/>
        </p:nvSpPr>
        <p:spPr>
          <a:xfrm>
            <a:off x="630149" y="4493871"/>
            <a:ext cx="371076" cy="37107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818822" y="5323796"/>
            <a:ext cx="354786" cy="35478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002868"/>
                </a:solidFill>
              </a:rPr>
              <a:t>Version</a:t>
            </a:r>
            <a:r>
              <a:rPr sz="3600" dirty="0" smtClean="0">
                <a:solidFill>
                  <a:srgbClr val="002868"/>
                </a:solidFill>
              </a:rPr>
              <a:t> Control Management </a:t>
            </a:r>
            <a:endParaRPr lang="en-US" sz="3600" dirty="0" smtClean="0">
              <a:solidFill>
                <a:srgbClr val="002868"/>
              </a:solidFill>
            </a:endParaRPr>
          </a:p>
          <a:p>
            <a:r>
              <a:rPr sz="3600" dirty="0" smtClean="0">
                <a:solidFill>
                  <a:schemeClr val="bg1">
                    <a:lumMod val="50000"/>
                  </a:schemeClr>
                </a:solidFill>
              </a:rPr>
              <a:t>Basic Git Usage</a:t>
            </a:r>
            <a:endParaRPr lang="en-US" sz="36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3600" dirty="0" err="1">
                <a:solidFill>
                  <a:schemeClr val="bg1">
                    <a:lumMod val="50000"/>
                  </a:schemeClr>
                </a:solidFill>
              </a:rPr>
              <a:t>Checkpointing</a:t>
            </a:r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/restarts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690017" y="5176373"/>
            <a:ext cx="22548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See:</a:t>
            </a:r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://git-</a:t>
            </a:r>
            <a:r>
              <a:rPr lang="en-US" dirty="0" smtClean="0">
                <a:hlinkClick r:id="rId3"/>
              </a:rPr>
              <a:t>scm.com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>
                <a:hlinkClick r:id="rId4"/>
              </a:rPr>
              <a:t>https://bitbucket.com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Commands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200" y="1555291"/>
            <a:ext cx="8229600" cy="3822585"/>
          </a:xfrm>
        </p:spPr>
        <p:txBody>
          <a:bodyPr/>
          <a:lstStyle/>
          <a:p>
            <a:r>
              <a:rPr sz="2400" dirty="0" smtClean="0">
                <a:solidFill>
                  <a:srgbClr val="7F7F7F"/>
                </a:solidFill>
              </a:rPr>
              <a:t>$ echo "Line 2" &gt;&gt; README </a:t>
            </a:r>
          </a:p>
          <a:p>
            <a:r>
              <a:rPr sz="2400" dirty="0" smtClean="0"/>
              <a:t>$ git add README </a:t>
            </a:r>
          </a:p>
          <a:p>
            <a:r>
              <a:rPr sz="2400" dirty="0" smtClean="0"/>
              <a:t>$ git commit -m "Adding Line 2" </a:t>
            </a:r>
          </a:p>
          <a:p>
            <a:r>
              <a:rPr sz="2400" dirty="0" smtClean="0">
                <a:solidFill>
                  <a:srgbClr val="7F7F7F"/>
                </a:solidFill>
              </a:rPr>
              <a:t>$ echo "Line 3" &gt;&gt; README </a:t>
            </a:r>
          </a:p>
          <a:p>
            <a:r>
              <a:rPr sz="2400" dirty="0" smtClean="0"/>
              <a:t>$ git add README </a:t>
            </a:r>
          </a:p>
          <a:p>
            <a:r>
              <a:rPr sz="2400" dirty="0" smtClean="0"/>
              <a:t>$ git commit -m "Adding Line 3" </a:t>
            </a:r>
          </a:p>
          <a:p>
            <a:r>
              <a:rPr sz="2400" dirty="0" smtClean="0">
                <a:solidFill>
                  <a:srgbClr val="7F7F7F"/>
                </a:solidFill>
              </a:rPr>
              <a:t>$ echo "Clear file" &gt; README </a:t>
            </a:r>
          </a:p>
          <a:p>
            <a:endParaRPr lang="en-US" sz="1400" dirty="0" smtClean="0"/>
          </a:p>
          <a:p>
            <a:r>
              <a:rPr sz="2400" dirty="0" smtClean="0"/>
              <a:t>$ git commit -</a:t>
            </a:r>
            <a:r>
              <a:rPr lang="en-US" sz="2400" dirty="0" smtClean="0"/>
              <a:t>a</a:t>
            </a:r>
            <a:r>
              <a:rPr sz="2400" dirty="0" smtClean="0"/>
              <a:t>m "Clear file"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433831" y="3944650"/>
            <a:ext cx="2368427" cy="70788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&gt;</a:t>
            </a:r>
            <a:r>
              <a:rPr lang="en-US" sz="2000" dirty="0" smtClean="0"/>
              <a:t> </a:t>
            </a:r>
            <a:r>
              <a:rPr sz="2000" dirty="0" smtClean="0"/>
              <a:t>deletes previous contents of README</a:t>
            </a:r>
            <a:endParaRPr lang="en-US" sz="2000" dirty="0"/>
          </a:p>
        </p:txBody>
      </p:sp>
      <p:sp>
        <p:nvSpPr>
          <p:cNvPr id="10" name="Left Arrow 9"/>
          <p:cNvSpPr/>
          <p:nvPr/>
        </p:nvSpPr>
        <p:spPr>
          <a:xfrm>
            <a:off x="5911294" y="4323280"/>
            <a:ext cx="548131" cy="117522"/>
          </a:xfrm>
          <a:prstGeom prst="leftArrow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5935823" y="4690988"/>
            <a:ext cx="2866435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2">
                <a:lumMod val="50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lang="en-US" sz="1800" b="0" kern="1200" dirty="0">
                <a:solidFill>
                  <a:srgbClr val="002868"/>
                </a:solidFill>
                <a:latin typeface="+mn-lt"/>
                <a:ea typeface="+mn-ea"/>
                <a:cs typeface="Courier New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a</a:t>
            </a:r>
            <a:r>
              <a:rPr lang="en-US" dirty="0" smtClean="0"/>
              <a:t>dd &amp; commit combined, </a:t>
            </a:r>
            <a:r>
              <a:rPr lang="en-US" u="sng" dirty="0" smtClean="0"/>
              <a:t>all</a:t>
            </a:r>
            <a:r>
              <a:rPr lang="en-US" dirty="0" smtClean="0"/>
              <a:t> modified and indexed files</a:t>
            </a:r>
            <a:endParaRPr lang="en-US" dirty="0"/>
          </a:p>
        </p:txBody>
      </p:sp>
      <p:cxnSp>
        <p:nvCxnSpPr>
          <p:cNvPr id="3" name="Elbow Connector 2"/>
          <p:cNvCxnSpPr>
            <a:stCxn id="7" idx="1"/>
            <a:endCxn id="14" idx="0"/>
          </p:cNvCxnSpPr>
          <p:nvPr/>
        </p:nvCxnSpPr>
        <p:spPr>
          <a:xfrm rot="10800000">
            <a:off x="3184177" y="5003516"/>
            <a:ext cx="2751647" cy="10638"/>
          </a:xfrm>
          <a:prstGeom prst="bentConnector4">
            <a:avLst>
              <a:gd name="adj1" fmla="val 2208"/>
              <a:gd name="adj2" fmla="val 2248900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081460" y="5289524"/>
            <a:ext cx="205431" cy="19163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066610" y="5283161"/>
            <a:ext cx="205431" cy="19163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081460" y="5003516"/>
            <a:ext cx="205431" cy="27964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57200" y="5503319"/>
            <a:ext cx="8229600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2868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/>
                <a:cs typeface="Courier New"/>
              </a:rPr>
              <a:t>$ </a:t>
            </a:r>
            <a:r>
              <a:rPr lang="en-US" sz="1400" b="1" dirty="0" err="1">
                <a:latin typeface="Courier New"/>
                <a:cs typeface="Courier New"/>
              </a:rPr>
              <a:t>git</a:t>
            </a:r>
            <a:r>
              <a:rPr lang="en-US" sz="1400" b="1" dirty="0">
                <a:latin typeface="Courier New"/>
                <a:cs typeface="Courier New"/>
              </a:rPr>
              <a:t> commit </a:t>
            </a:r>
            <a:r>
              <a:rPr lang="en-US" sz="1400" b="1" dirty="0" smtClean="0">
                <a:latin typeface="Courier New"/>
                <a:cs typeface="Courier New"/>
              </a:rPr>
              <a:t>   –</a:t>
            </a:r>
            <a:r>
              <a:rPr lang="en-US" sz="1400" b="1" dirty="0">
                <a:latin typeface="Courier New"/>
                <a:cs typeface="Courier New"/>
              </a:rPr>
              <a:t>m </a:t>
            </a:r>
            <a:r>
              <a:rPr lang="en-US" sz="1400" b="1" dirty="0" smtClean="0">
                <a:latin typeface="Courier New"/>
                <a:cs typeface="Courier New"/>
              </a:rPr>
              <a:t>"Clear file" README		#add/commit a file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$ </a:t>
            </a:r>
            <a:r>
              <a:rPr lang="en-US" sz="1400" b="1" dirty="0" err="1" smtClean="0">
                <a:latin typeface="Courier New"/>
                <a:cs typeface="Courier New"/>
              </a:rPr>
              <a:t>git</a:t>
            </a:r>
            <a:r>
              <a:rPr lang="en-US" sz="1400" b="1" dirty="0" smtClean="0">
                <a:latin typeface="Courier New"/>
                <a:cs typeface="Courier New"/>
              </a:rPr>
              <a:t> commit –p –m "Clear file"			# query add/commit files</a:t>
            </a:r>
            <a:endParaRPr lang="en-US" sz="1400" b="1" dirty="0">
              <a:latin typeface="Courier New"/>
              <a:cs typeface="Courier New"/>
            </a:endParaRPr>
          </a:p>
        </p:txBody>
      </p:sp>
      <p:sp>
        <p:nvSpPr>
          <p:cNvPr id="18" name="Text Placeholder 6"/>
          <p:cNvSpPr txBox="1">
            <a:spLocks/>
          </p:cNvSpPr>
          <p:nvPr/>
        </p:nvSpPr>
        <p:spPr>
          <a:xfrm>
            <a:off x="3344429" y="6002107"/>
            <a:ext cx="214204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2">
                <a:lumMod val="50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lang="en-US" sz="1800" b="0" kern="1200" dirty="0">
                <a:solidFill>
                  <a:srgbClr val="002868"/>
                </a:solidFill>
                <a:latin typeface="+mn-lt"/>
                <a:ea typeface="+mn-ea"/>
                <a:cs typeface="Courier New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a</a:t>
            </a:r>
            <a:r>
              <a:rPr lang="en-US" dirty="0" smtClean="0"/>
              <a:t>lternate </a:t>
            </a:r>
            <a:r>
              <a:rPr lang="en-US" dirty="0"/>
              <a:t>f</a:t>
            </a:r>
            <a:r>
              <a:rPr lang="en-US" dirty="0" smtClean="0"/>
              <a:t>orms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Commands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200" y="1248835"/>
            <a:ext cx="8229600" cy="4170372"/>
          </a:xfrm>
        </p:spPr>
        <p:txBody>
          <a:bodyPr/>
          <a:lstStyle/>
          <a:p>
            <a:r>
              <a:rPr sz="1400" dirty="0" smtClean="0">
                <a:solidFill>
                  <a:srgbClr val="0070C0"/>
                </a:solidFill>
              </a:rPr>
              <a:t>$ git log</a:t>
            </a:r>
            <a:r>
              <a:rPr sz="1100" dirty="0" smtClean="0">
                <a:solidFill>
                  <a:srgbClr val="FF0000"/>
                </a:solidFill>
              </a:rPr>
              <a:t/>
            </a:r>
            <a:br>
              <a:rPr sz="1100" dirty="0" smtClean="0">
                <a:solidFill>
                  <a:srgbClr val="FF0000"/>
                </a:solidFill>
              </a:rPr>
            </a:br>
            <a:r>
              <a:rPr lang="en-US" sz="800" dirty="0" smtClean="0">
                <a:solidFill>
                  <a:srgbClr val="FF0000"/>
                </a:solidFill>
              </a:rPr>
              <a:t/>
            </a:r>
            <a:br>
              <a:rPr lang="en-US" sz="800" dirty="0" smtClean="0">
                <a:solidFill>
                  <a:srgbClr val="FF0000"/>
                </a:solidFill>
              </a:rPr>
            </a:br>
            <a:r>
              <a:rPr sz="1100" dirty="0" smtClean="0"/>
              <a:t>commit c0513dbf6b609715f1510c438b9d00f065f7f3f4 </a:t>
            </a:r>
            <a:br>
              <a:rPr sz="1100" dirty="0" smtClean="0"/>
            </a:br>
            <a:r>
              <a:rPr sz="1100" dirty="0" smtClean="0"/>
              <a:t>Author: </a:t>
            </a:r>
            <a:r>
              <a:rPr lang="en-US" sz="1100" dirty="0"/>
              <a:t>Amit Amritkar &lt;aramritk@central.uh.edu&gt;</a:t>
            </a:r>
            <a:r>
              <a:rPr sz="1100" dirty="0" smtClean="0"/>
              <a:t> </a:t>
            </a:r>
            <a:br>
              <a:rPr sz="1100" dirty="0" smtClean="0"/>
            </a:br>
            <a:r>
              <a:rPr sz="1100" dirty="0" smtClean="0"/>
              <a:t>Date: Tue Jul 24 17:58:53 2012 -0500</a:t>
            </a:r>
          </a:p>
          <a:p>
            <a:r>
              <a:rPr sz="400" dirty="0" smtClean="0"/>
              <a:t> </a:t>
            </a:r>
          </a:p>
          <a:p>
            <a:r>
              <a:rPr sz="1100" dirty="0" smtClean="0"/>
              <a:t>     Clear file</a:t>
            </a:r>
          </a:p>
          <a:p>
            <a:r>
              <a:rPr sz="400" dirty="0" smtClean="0"/>
              <a:t> </a:t>
            </a:r>
          </a:p>
          <a:p>
            <a:r>
              <a:rPr sz="1100" dirty="0" smtClean="0"/>
              <a:t>commit 88d4a87be3e7444d06463108e98ca78802f4859e </a:t>
            </a:r>
          </a:p>
          <a:p>
            <a:r>
              <a:rPr sz="1100" dirty="0" smtClean="0"/>
              <a:t>Author: </a:t>
            </a:r>
            <a:r>
              <a:rPr lang="en-US" sz="1100" dirty="0"/>
              <a:t>Amit Amritkar &lt;aramritk@central.uh.edu&gt;</a:t>
            </a:r>
            <a:r>
              <a:rPr sz="1100" dirty="0" smtClean="0"/>
              <a:t> </a:t>
            </a:r>
          </a:p>
          <a:p>
            <a:r>
              <a:rPr sz="1100" dirty="0" smtClean="0"/>
              <a:t>Date: Tue Jul 24 17:58:25 2012 -0500 </a:t>
            </a:r>
          </a:p>
          <a:p>
            <a:endParaRPr sz="400" dirty="0" smtClean="0"/>
          </a:p>
          <a:p>
            <a:r>
              <a:rPr sz="1100" dirty="0" smtClean="0"/>
              <a:t>    Adding Line 3</a:t>
            </a:r>
          </a:p>
          <a:p>
            <a:r>
              <a:rPr sz="400" dirty="0" smtClean="0"/>
              <a:t> </a:t>
            </a:r>
          </a:p>
          <a:p>
            <a:r>
              <a:rPr sz="1100" dirty="0" smtClean="0"/>
              <a:t>commit 43a446bedd92946d0ccf6fa2218f623284695f8b </a:t>
            </a:r>
          </a:p>
          <a:p>
            <a:r>
              <a:rPr sz="1100" dirty="0" smtClean="0"/>
              <a:t>Author: </a:t>
            </a:r>
            <a:r>
              <a:rPr lang="en-US" sz="1100" dirty="0"/>
              <a:t>Amit Amritkar &lt;aramritk@central.uh.edu&gt;</a:t>
            </a:r>
            <a:r>
              <a:rPr sz="1100" dirty="0" smtClean="0"/>
              <a:t> </a:t>
            </a:r>
          </a:p>
          <a:p>
            <a:r>
              <a:rPr sz="1100" dirty="0" smtClean="0"/>
              <a:t>Date: Tue Jul 24 17:58:01 2012 -0500 </a:t>
            </a:r>
          </a:p>
          <a:p>
            <a:endParaRPr sz="400" dirty="0" smtClean="0"/>
          </a:p>
          <a:p>
            <a:r>
              <a:rPr sz="1100" dirty="0" smtClean="0"/>
              <a:t>    Adding Line 2</a:t>
            </a:r>
          </a:p>
          <a:p>
            <a:r>
              <a:rPr sz="400" dirty="0" smtClean="0"/>
              <a:t> </a:t>
            </a:r>
          </a:p>
          <a:p>
            <a:r>
              <a:rPr sz="1100" dirty="0" smtClean="0"/>
              <a:t>commit 774c81087d052e43a630db7f676cfd9a6b006772 </a:t>
            </a:r>
          </a:p>
          <a:p>
            <a:r>
              <a:rPr sz="1100" dirty="0" smtClean="0"/>
              <a:t>Author: </a:t>
            </a:r>
            <a:r>
              <a:rPr lang="en-US" sz="1100" dirty="0"/>
              <a:t>Amit Amritkar &lt;aramritk@central.uh.edu&gt;</a:t>
            </a:r>
            <a:r>
              <a:rPr sz="1100" dirty="0" smtClean="0"/>
              <a:t> </a:t>
            </a:r>
          </a:p>
          <a:p>
            <a:r>
              <a:rPr sz="1100" dirty="0" smtClean="0"/>
              <a:t>Date: Tue Jul 24 17:53:04 2012 -0500 </a:t>
            </a:r>
          </a:p>
          <a:p>
            <a:endParaRPr sz="400" dirty="0" smtClean="0"/>
          </a:p>
          <a:p>
            <a:r>
              <a:rPr sz="1100" dirty="0" smtClean="0"/>
              <a:t>    Adding README </a:t>
            </a:r>
          </a:p>
          <a:p>
            <a:endParaRPr lang="en-US" sz="400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41584" y="5505041"/>
            <a:ext cx="8229600" cy="369332"/>
          </a:xfrm>
        </p:spPr>
        <p:txBody>
          <a:bodyPr/>
          <a:lstStyle/>
          <a:p>
            <a:r>
              <a:rPr sz="1400" dirty="0" smtClean="0">
                <a:solidFill>
                  <a:srgbClr val="0070C0"/>
                </a:solidFill>
              </a:rPr>
              <a:t>$ </a:t>
            </a:r>
            <a:r>
              <a:rPr sz="1400" dirty="0" err="1" smtClean="0">
                <a:solidFill>
                  <a:srgbClr val="0070C0"/>
                </a:solidFill>
              </a:rPr>
              <a:t>git</a:t>
            </a:r>
            <a:r>
              <a:rPr sz="1400" dirty="0" smtClean="0">
                <a:solidFill>
                  <a:srgbClr val="0070C0"/>
                </a:solidFill>
              </a:rPr>
              <a:t> log README         #can view log for individual files.</a:t>
            </a:r>
            <a:r>
              <a:rPr sz="1100" dirty="0" smtClean="0">
                <a:solidFill>
                  <a:srgbClr val="FF0000"/>
                </a:solidFill>
              </a:rPr>
              <a:t/>
            </a:r>
            <a:br>
              <a:rPr sz="1100" dirty="0" smtClean="0">
                <a:solidFill>
                  <a:srgbClr val="FF0000"/>
                </a:solidFill>
              </a:rPr>
            </a:br>
            <a:endParaRPr lang="en-US" sz="400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6170383" y="3006406"/>
            <a:ext cx="2866435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2">
                <a:lumMod val="50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lang="en-US" sz="1800" b="0" kern="1200" dirty="0">
                <a:solidFill>
                  <a:srgbClr val="002868"/>
                </a:solidFill>
                <a:latin typeface="+mn-lt"/>
                <a:ea typeface="+mn-ea"/>
                <a:cs typeface="Courier New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/>
              <a:t>Comments</a:t>
            </a:r>
            <a:endParaRPr lang="en-US" sz="2000" dirty="0"/>
          </a:p>
        </p:txBody>
      </p:sp>
      <p:cxnSp>
        <p:nvCxnSpPr>
          <p:cNvPr id="7" name="Elbow Connector 6"/>
          <p:cNvCxnSpPr>
            <a:stCxn id="5" idx="1"/>
            <a:endCxn id="8" idx="3"/>
          </p:cNvCxnSpPr>
          <p:nvPr/>
        </p:nvCxnSpPr>
        <p:spPr>
          <a:xfrm rot="10800000">
            <a:off x="2111135" y="2318475"/>
            <a:ext cx="4059248" cy="887986"/>
          </a:xfrm>
          <a:prstGeom prst="bentConnector3">
            <a:avLst>
              <a:gd name="adj1" fmla="val 28739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905704" y="2222659"/>
            <a:ext cx="205431" cy="19163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09067" y="1971989"/>
            <a:ext cx="205431" cy="19163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Elbow Connector 9"/>
          <p:cNvCxnSpPr>
            <a:stCxn id="36" idx="1"/>
            <a:endCxn id="9" idx="3"/>
          </p:cNvCxnSpPr>
          <p:nvPr/>
        </p:nvCxnSpPr>
        <p:spPr>
          <a:xfrm rot="10800000">
            <a:off x="3614498" y="2067805"/>
            <a:ext cx="2555888" cy="609364"/>
          </a:xfrm>
          <a:prstGeom prst="bentConnector3">
            <a:avLst>
              <a:gd name="adj1" fmla="val 38309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33" idx="1"/>
            <a:endCxn id="16" idx="3"/>
          </p:cNvCxnSpPr>
          <p:nvPr/>
        </p:nvCxnSpPr>
        <p:spPr>
          <a:xfrm rot="10800000">
            <a:off x="4594981" y="1893016"/>
            <a:ext cx="1575405" cy="25192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389549" y="1797200"/>
            <a:ext cx="205431" cy="19163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Elbow Connector 16"/>
          <p:cNvCxnSpPr>
            <a:stCxn id="30" idx="1"/>
            <a:endCxn id="18" idx="3"/>
          </p:cNvCxnSpPr>
          <p:nvPr/>
        </p:nvCxnSpPr>
        <p:spPr>
          <a:xfrm rot="10800000" flipV="1">
            <a:off x="4594980" y="1617693"/>
            <a:ext cx="1575405" cy="8369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389548" y="1605569"/>
            <a:ext cx="205431" cy="19163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6"/>
          <p:cNvSpPr txBox="1">
            <a:spLocks/>
          </p:cNvSpPr>
          <p:nvPr/>
        </p:nvSpPr>
        <p:spPr>
          <a:xfrm>
            <a:off x="6170384" y="1417638"/>
            <a:ext cx="2866435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2">
                <a:lumMod val="50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lang="en-US" sz="1800" b="0" kern="1200" dirty="0">
                <a:solidFill>
                  <a:srgbClr val="002868"/>
                </a:solidFill>
                <a:latin typeface="+mn-lt"/>
                <a:ea typeface="+mn-ea"/>
                <a:cs typeface="Courier New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/>
              <a:t>ID</a:t>
            </a:r>
            <a:endParaRPr lang="en-US" sz="2000" dirty="0"/>
          </a:p>
        </p:txBody>
      </p:sp>
      <p:sp>
        <p:nvSpPr>
          <p:cNvPr id="33" name="Text Placeholder 6"/>
          <p:cNvSpPr txBox="1">
            <a:spLocks/>
          </p:cNvSpPr>
          <p:nvPr/>
        </p:nvSpPr>
        <p:spPr>
          <a:xfrm>
            <a:off x="6170385" y="1944887"/>
            <a:ext cx="2866435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2">
                <a:lumMod val="50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lang="en-US" sz="1800" b="0" kern="1200" dirty="0">
                <a:solidFill>
                  <a:srgbClr val="002868"/>
                </a:solidFill>
                <a:latin typeface="+mn-lt"/>
                <a:ea typeface="+mn-ea"/>
                <a:cs typeface="Courier New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/>
              <a:t>Author</a:t>
            </a:r>
            <a:endParaRPr lang="en-US" sz="2000" dirty="0"/>
          </a:p>
        </p:txBody>
      </p:sp>
      <p:sp>
        <p:nvSpPr>
          <p:cNvPr id="36" name="Text Placeholder 6"/>
          <p:cNvSpPr txBox="1">
            <a:spLocks/>
          </p:cNvSpPr>
          <p:nvPr/>
        </p:nvSpPr>
        <p:spPr>
          <a:xfrm>
            <a:off x="6170386" y="2477114"/>
            <a:ext cx="2866435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2">
                <a:lumMod val="50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lang="en-US" sz="1800" b="0" kern="1200" dirty="0">
                <a:solidFill>
                  <a:srgbClr val="002868"/>
                </a:solidFill>
                <a:latin typeface="+mn-lt"/>
                <a:ea typeface="+mn-ea"/>
                <a:cs typeface="Courier New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/>
              <a:t>Date</a:t>
            </a:r>
            <a:endParaRPr lang="en-US" sz="2000" dirty="0"/>
          </a:p>
        </p:txBody>
      </p:sp>
      <p:sp>
        <p:nvSpPr>
          <p:cNvPr id="42" name="Oval 41"/>
          <p:cNvSpPr/>
          <p:nvPr/>
        </p:nvSpPr>
        <p:spPr>
          <a:xfrm>
            <a:off x="1054228" y="2420330"/>
            <a:ext cx="1046631" cy="32923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6"/>
          <p:cNvSpPr txBox="1">
            <a:spLocks/>
          </p:cNvSpPr>
          <p:nvPr/>
        </p:nvSpPr>
        <p:spPr>
          <a:xfrm>
            <a:off x="6177309" y="3512100"/>
            <a:ext cx="2866435" cy="76944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2">
                <a:lumMod val="50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lang="en-US" sz="1800" b="0" kern="1200" dirty="0">
                <a:solidFill>
                  <a:srgbClr val="002868"/>
                </a:solidFill>
                <a:latin typeface="+mn-lt"/>
                <a:ea typeface="+mn-ea"/>
                <a:cs typeface="Courier New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/>
              <a:t>Note checksum (blobs or </a:t>
            </a:r>
          </a:p>
          <a:p>
            <a:pPr algn="ctr"/>
            <a:r>
              <a:rPr lang="en-US" sz="2000" dirty="0"/>
              <a:t>"</a:t>
            </a:r>
            <a:r>
              <a:rPr lang="en-US" sz="2000" dirty="0" smtClean="0"/>
              <a:t>id</a:t>
            </a:r>
            <a:r>
              <a:rPr lang="en-US" sz="2000" dirty="0"/>
              <a:t>"</a:t>
            </a:r>
            <a:r>
              <a:rPr lang="en-US" sz="2000" dirty="0" smtClean="0"/>
              <a:t>) for next slide.</a:t>
            </a:r>
            <a:endParaRPr lang="en-US" sz="2000" dirty="0"/>
          </a:p>
        </p:txBody>
      </p:sp>
      <p:cxnSp>
        <p:nvCxnSpPr>
          <p:cNvPr id="22" name="Elbow Connector 21"/>
          <p:cNvCxnSpPr>
            <a:stCxn id="21" idx="1"/>
          </p:cNvCxnSpPr>
          <p:nvPr/>
        </p:nvCxnSpPr>
        <p:spPr>
          <a:xfrm rot="10800000">
            <a:off x="2111135" y="2477119"/>
            <a:ext cx="4066174" cy="1419703"/>
          </a:xfrm>
          <a:prstGeom prst="bentConnector3">
            <a:avLst>
              <a:gd name="adj1" fmla="val 33616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Commands</a:t>
            </a:r>
            <a:endParaRPr lang="en-US" dirty="0"/>
          </a:p>
        </p:txBody>
      </p:sp>
      <p:sp>
        <p:nvSpPr>
          <p:cNvPr id="9" name="Content Placeholder 4"/>
          <p:cNvSpPr>
            <a:spLocks noGrp="1"/>
          </p:cNvSpPr>
          <p:nvPr>
            <p:ph idx="1"/>
          </p:nvPr>
        </p:nvSpPr>
        <p:spPr>
          <a:xfrm>
            <a:off x="457200" y="1363898"/>
            <a:ext cx="8229600" cy="11050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git</a:t>
            </a:r>
            <a:r>
              <a:rPr lang="en-US" sz="2800" b="1" dirty="0" smtClean="0">
                <a:solidFill>
                  <a:schemeClr val="tx1"/>
                </a:solidFill>
                <a:latin typeface="Courier New"/>
                <a:cs typeface="Courier New"/>
              </a:rPr>
              <a:t> diff</a:t>
            </a:r>
            <a:r>
              <a:rPr lang="en-US" sz="2800" dirty="0" smtClean="0"/>
              <a:t>: </a:t>
            </a:r>
            <a:r>
              <a:rPr lang="en-US" sz="2800" dirty="0"/>
              <a:t>Show changes between commits, commit and working tree, </a:t>
            </a:r>
            <a:r>
              <a:rPr lang="en-US" sz="2800" dirty="0" smtClean="0"/>
              <a:t>etc.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200" y="2626750"/>
            <a:ext cx="8229600" cy="3360921"/>
          </a:xfrm>
        </p:spPr>
        <p:txBody>
          <a:bodyPr/>
          <a:lstStyle/>
          <a:p>
            <a:r>
              <a:rPr dirty="0" smtClean="0"/>
              <a:t>$ git diff README              #--- staged  +++ modified </a:t>
            </a:r>
          </a:p>
          <a:p>
            <a:r>
              <a:rPr dirty="0" smtClean="0"/>
              <a:t>diff --git a/README b/README </a:t>
            </a:r>
          </a:p>
          <a:p>
            <a:r>
              <a:rPr dirty="0" smtClean="0"/>
              <a:t>index d5c15a2..fcb6062 100644 </a:t>
            </a:r>
          </a:p>
          <a:p>
            <a:r>
              <a:rPr dirty="0" smtClean="0"/>
              <a:t>--- a/README </a:t>
            </a:r>
          </a:p>
          <a:p>
            <a:r>
              <a:rPr dirty="0" smtClean="0"/>
              <a:t>+++ b/README </a:t>
            </a:r>
          </a:p>
          <a:p>
            <a:r>
              <a:rPr dirty="0" smtClean="0"/>
              <a:t>@@ -1,3 +1 @@ </a:t>
            </a:r>
          </a:p>
          <a:p>
            <a:r>
              <a:rPr dirty="0" smtClean="0"/>
              <a:t>-Hello Git World </a:t>
            </a:r>
          </a:p>
          <a:p>
            <a:r>
              <a:rPr dirty="0" smtClean="0"/>
              <a:t>-Line 2 </a:t>
            </a:r>
          </a:p>
          <a:p>
            <a:r>
              <a:rPr dirty="0" smtClean="0"/>
              <a:t>-Line 3 </a:t>
            </a:r>
          </a:p>
          <a:p>
            <a:r>
              <a:rPr dirty="0" smtClean="0"/>
              <a:t>+Clear file </a:t>
            </a:r>
          </a:p>
        </p:txBody>
      </p:sp>
    </p:spTree>
    <p:extLst>
      <p:ext uri="{BB962C8B-B14F-4D97-AF65-F5344CB8AC3E}">
        <p14:creationId xmlns:p14="http://schemas.microsoft.com/office/powerpoint/2010/main" val="64503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Commands</a:t>
            </a:r>
            <a:endParaRPr lang="en-US" dirty="0"/>
          </a:p>
        </p:txBody>
      </p:sp>
      <p:sp>
        <p:nvSpPr>
          <p:cNvPr id="9" name="Content Placeholder 4"/>
          <p:cNvSpPr>
            <a:spLocks noGrp="1"/>
          </p:cNvSpPr>
          <p:nvPr>
            <p:ph idx="1"/>
          </p:nvPr>
        </p:nvSpPr>
        <p:spPr>
          <a:xfrm>
            <a:off x="457200" y="1414417"/>
            <a:ext cx="8229600" cy="5054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Types of differences: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32732" y="2551907"/>
            <a:ext cx="8856617" cy="369332"/>
          </a:xfrm>
        </p:spPr>
        <p:txBody>
          <a:bodyPr/>
          <a:lstStyle/>
          <a:p>
            <a:r>
              <a:rPr dirty="0" smtClean="0"/>
              <a:t>$ git diff 88d4 README    #</a:t>
            </a:r>
            <a:r>
              <a:rPr dirty="0" err="1" smtClean="0"/>
              <a:t>ver</a:t>
            </a:r>
            <a:r>
              <a:rPr dirty="0" smtClean="0"/>
              <a:t> 88d4</a:t>
            </a:r>
            <a:r>
              <a:rPr lang="en-US" dirty="0" smtClean="0"/>
              <a:t>… file  with modified README</a:t>
            </a:r>
            <a:endParaRPr dirty="0" smtClean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32732" y="2024782"/>
            <a:ext cx="8856617" cy="431035"/>
          </a:xfrm>
        </p:spPr>
        <p:txBody>
          <a:bodyPr/>
          <a:lstStyle/>
          <a:p>
            <a:r>
              <a:rPr dirty="0" smtClean="0"/>
              <a:t>$ </a:t>
            </a:r>
            <a:r>
              <a:rPr dirty="0" err="1" smtClean="0"/>
              <a:t>git</a:t>
            </a:r>
            <a:r>
              <a:rPr dirty="0" smtClean="0"/>
              <a:t> diff      README    #staged    file  with modified </a:t>
            </a:r>
            <a:r>
              <a:rPr lang="en-US" dirty="0" smtClean="0"/>
              <a:t>README</a:t>
            </a:r>
            <a:endParaRPr dirty="0" smtClean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0" y="3092450"/>
            <a:ext cx="8856663" cy="368300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r>
              <a:rPr dirty="0" smtClean="0"/>
              <a:t>$ git diff                #staged    files with modified files</a:t>
            </a:r>
          </a:p>
        </p:txBody>
      </p:sp>
      <p:sp>
        <p:nvSpPr>
          <p:cNvPr id="62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0" y="3624263"/>
            <a:ext cx="8856663" cy="369887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r>
              <a:rPr dirty="0" smtClean="0"/>
              <a:t>$ git diff </a:t>
            </a:r>
            <a:r>
              <a:rPr lang="en-US" dirty="0" smtClean="0"/>
              <a:t>774c       </a:t>
            </a:r>
            <a:r>
              <a:rPr dirty="0" smtClean="0"/>
              <a:t>    #</a:t>
            </a:r>
            <a:r>
              <a:rPr dirty="0" err="1" smtClean="0"/>
              <a:t>ver</a:t>
            </a:r>
            <a:r>
              <a:rPr dirty="0" smtClean="0"/>
              <a:t> 88d4</a:t>
            </a:r>
            <a:r>
              <a:rPr lang="en-US" dirty="0" smtClean="0"/>
              <a:t>…</a:t>
            </a:r>
            <a:r>
              <a:rPr dirty="0" smtClean="0"/>
              <a:t> files with modified files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5548751" y="4212815"/>
            <a:ext cx="3002967" cy="172039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698834" y="4331566"/>
            <a:ext cx="1148775" cy="15392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447597" y="4256952"/>
            <a:ext cx="449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.</a:t>
            </a:r>
            <a:r>
              <a:rPr lang="en-US" sz="1600" dirty="0" err="1" smtClean="0"/>
              <a:t>git</a:t>
            </a:r>
            <a:endParaRPr lang="en-US" sz="1600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7450759" y="4844343"/>
            <a:ext cx="936475" cy="523220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README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...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698834" y="4583743"/>
            <a:ext cx="1036367" cy="2686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843625" y="4514283"/>
            <a:ext cx="827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staged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05760" y="4912789"/>
            <a:ext cx="1029441" cy="92689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621948" y="4864112"/>
            <a:ext cx="1113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committed</a:t>
            </a:r>
          </a:p>
        </p:txBody>
      </p:sp>
      <p:sp>
        <p:nvSpPr>
          <p:cNvPr id="38" name="TextBox 37"/>
          <p:cNvSpPr txBox="1"/>
          <p:nvPr/>
        </p:nvSpPr>
        <p:spPr>
          <a:xfrm rot="16200000">
            <a:off x="5650166" y="5329828"/>
            <a:ext cx="724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Versions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151040" y="5062780"/>
            <a:ext cx="503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C051</a:t>
            </a:r>
          </a:p>
          <a:p>
            <a:r>
              <a:rPr lang="en-US" sz="1200" b="1" dirty="0" smtClean="0">
                <a:solidFill>
                  <a:schemeClr val="bg1"/>
                </a:solidFill>
              </a:rPr>
              <a:t>88d4</a:t>
            </a:r>
          </a:p>
          <a:p>
            <a:r>
              <a:rPr lang="en-US" sz="1200" b="1" dirty="0" smtClean="0">
                <a:solidFill>
                  <a:schemeClr val="bg1"/>
                </a:solidFill>
              </a:rPr>
              <a:t>43a4</a:t>
            </a:r>
          </a:p>
          <a:p>
            <a:r>
              <a:rPr lang="en-US" sz="1200" b="1" dirty="0" smtClean="0">
                <a:solidFill>
                  <a:schemeClr val="bg1"/>
                </a:solidFill>
              </a:rPr>
              <a:t>774c</a:t>
            </a:r>
          </a:p>
        </p:txBody>
      </p:sp>
      <p:sp>
        <p:nvSpPr>
          <p:cNvPr id="40" name="Oval 39"/>
          <p:cNvSpPr/>
          <p:nvPr/>
        </p:nvSpPr>
        <p:spPr>
          <a:xfrm>
            <a:off x="7118679" y="4595506"/>
            <a:ext cx="277402" cy="27740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27" idx="1"/>
            <a:endCxn id="29" idx="3"/>
          </p:cNvCxnSpPr>
          <p:nvPr/>
        </p:nvCxnSpPr>
        <p:spPr>
          <a:xfrm flipH="1" flipV="1">
            <a:off x="6735201" y="4718059"/>
            <a:ext cx="685816" cy="484020"/>
          </a:xfrm>
          <a:prstGeom prst="straightConnector1">
            <a:avLst/>
          </a:prstGeom>
          <a:ln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421017" y="5118601"/>
            <a:ext cx="162224" cy="16695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617935" y="4623739"/>
            <a:ext cx="162224" cy="16695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626499" y="4765865"/>
            <a:ext cx="162224" cy="16695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480953" y="5318951"/>
            <a:ext cx="162224" cy="16695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>
            <a:stCxn id="27" idx="1"/>
          </p:cNvCxnSpPr>
          <p:nvPr/>
        </p:nvCxnSpPr>
        <p:spPr>
          <a:xfrm flipH="1">
            <a:off x="6562065" y="5202079"/>
            <a:ext cx="858952" cy="532157"/>
          </a:xfrm>
          <a:prstGeom prst="straightConnector1">
            <a:avLst/>
          </a:prstGeom>
          <a:ln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29" idx="3"/>
          </p:cNvCxnSpPr>
          <p:nvPr/>
        </p:nvCxnSpPr>
        <p:spPr>
          <a:xfrm flipH="1" flipV="1">
            <a:off x="6735201" y="4718059"/>
            <a:ext cx="898498" cy="243508"/>
          </a:xfrm>
          <a:prstGeom prst="straightConnector1">
            <a:avLst/>
          </a:prstGeom>
          <a:ln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44" idx="3"/>
          </p:cNvCxnSpPr>
          <p:nvPr/>
        </p:nvCxnSpPr>
        <p:spPr>
          <a:xfrm flipH="1">
            <a:off x="6643177" y="4961567"/>
            <a:ext cx="990522" cy="440862"/>
          </a:xfrm>
          <a:prstGeom prst="straightConnector1">
            <a:avLst/>
          </a:prstGeom>
          <a:ln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Content Placeholder 4"/>
          <p:cNvSpPr txBox="1">
            <a:spLocks/>
          </p:cNvSpPr>
          <p:nvPr/>
        </p:nvSpPr>
        <p:spPr>
          <a:xfrm>
            <a:off x="5498718" y="1416433"/>
            <a:ext cx="2209587" cy="5054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dirty="0" smtClean="0"/>
              <a:t>Comparison</a:t>
            </a:r>
          </a:p>
        </p:txBody>
      </p:sp>
      <p:sp>
        <p:nvSpPr>
          <p:cNvPr id="64" name="Oval 63"/>
          <p:cNvSpPr/>
          <p:nvPr/>
        </p:nvSpPr>
        <p:spPr>
          <a:xfrm>
            <a:off x="6772832" y="5146855"/>
            <a:ext cx="277402" cy="27740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5" name="Oval 64"/>
          <p:cNvSpPr/>
          <p:nvPr/>
        </p:nvSpPr>
        <p:spPr>
          <a:xfrm>
            <a:off x="6903651" y="4828550"/>
            <a:ext cx="277402" cy="27740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6" name="Oval 65"/>
          <p:cNvSpPr/>
          <p:nvPr/>
        </p:nvSpPr>
        <p:spPr>
          <a:xfrm>
            <a:off x="7102285" y="5237536"/>
            <a:ext cx="277402" cy="27740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8" name="Oval 67"/>
          <p:cNvSpPr/>
          <p:nvPr/>
        </p:nvSpPr>
        <p:spPr>
          <a:xfrm>
            <a:off x="7052165" y="2060942"/>
            <a:ext cx="372248" cy="37224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7063146" y="3072318"/>
            <a:ext cx="380358" cy="38035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0" name="Oval 69"/>
          <p:cNvSpPr/>
          <p:nvPr/>
        </p:nvSpPr>
        <p:spPr>
          <a:xfrm>
            <a:off x="7063146" y="3592009"/>
            <a:ext cx="404340" cy="4043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1" name="Oval 70"/>
          <p:cNvSpPr/>
          <p:nvPr/>
        </p:nvSpPr>
        <p:spPr>
          <a:xfrm>
            <a:off x="7071256" y="2557766"/>
            <a:ext cx="372248" cy="37224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2" name="Content Placeholder 4"/>
          <p:cNvSpPr txBox="1">
            <a:spLocks/>
          </p:cNvSpPr>
          <p:nvPr/>
        </p:nvSpPr>
        <p:spPr>
          <a:xfrm>
            <a:off x="289117" y="4503634"/>
            <a:ext cx="4262335" cy="10113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dirty="0" smtClean="0"/>
              <a:t>If there are no staged files,</a:t>
            </a:r>
          </a:p>
          <a:p>
            <a:pPr marL="0" indent="0">
              <a:buFont typeface="Arial"/>
              <a:buNone/>
            </a:pPr>
            <a:r>
              <a:rPr lang="en-US" sz="2800" dirty="0" smtClean="0"/>
              <a:t>diff occurs on latest version.</a:t>
            </a:r>
          </a:p>
          <a:p>
            <a:pPr marL="0" indent="0">
              <a:buFont typeface="Arial"/>
              <a:buNone/>
            </a:pPr>
            <a:endParaRPr lang="en-US" sz="2800" dirty="0" smtClean="0"/>
          </a:p>
          <a:p>
            <a:pPr marL="0" indent="0">
              <a:buFont typeface="Arial"/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40094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64" grpId="0" animBg="1"/>
      <p:bldP spid="65" grpId="0" animBg="1"/>
      <p:bldP spid="66" grpId="0" animBg="1"/>
      <p:bldP spid="68" grpId="0" animBg="1"/>
      <p:bldP spid="69" grpId="0" animBg="1"/>
      <p:bldP spid="70" grpId="0" animBg="1"/>
      <p:bldP spid="7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Commands</a:t>
            </a:r>
            <a:endParaRPr lang="en-US" dirty="0"/>
          </a:p>
        </p:txBody>
      </p:sp>
      <p:sp>
        <p:nvSpPr>
          <p:cNvPr id="9" name="Content Placeholder 4"/>
          <p:cNvSpPr>
            <a:spLocks noGrp="1"/>
          </p:cNvSpPr>
          <p:nvPr>
            <p:ph idx="1"/>
          </p:nvPr>
        </p:nvSpPr>
        <p:spPr>
          <a:xfrm>
            <a:off x="457200" y="1319786"/>
            <a:ext cx="8229600" cy="9868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git</a:t>
            </a:r>
            <a:r>
              <a:rPr lang="en-US" sz="2800" b="1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Courier New"/>
                <a:cs typeface="Courier New"/>
              </a:rPr>
              <a:t>checkout</a:t>
            </a:r>
            <a:r>
              <a:rPr lang="en-US" sz="2800" dirty="0" smtClean="0"/>
              <a:t>: </a:t>
            </a:r>
            <a:r>
              <a:rPr lang="en-US" sz="2800" dirty="0"/>
              <a:t>Checkout a branch or paths to the working tree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200" y="2379325"/>
            <a:ext cx="8229600" cy="3668696"/>
          </a:xfrm>
        </p:spPr>
        <p:txBody>
          <a:bodyPr/>
          <a:lstStyle/>
          <a:p>
            <a:r>
              <a:rPr sz="1400" dirty="0" smtClean="0">
                <a:solidFill>
                  <a:srgbClr val="FF0000"/>
                </a:solidFill>
              </a:rPr>
              <a:t>$ git checkout 88d4a87be3e7</a:t>
            </a:r>
            <a:br>
              <a:rPr sz="1400" dirty="0" smtClean="0">
                <a:solidFill>
                  <a:srgbClr val="FF0000"/>
                </a:solidFill>
              </a:rPr>
            </a:br>
            <a:r>
              <a:rPr sz="1200" dirty="0" smtClean="0"/>
              <a:t>Note: checking out ’88d4a87be3e7’. </a:t>
            </a:r>
          </a:p>
          <a:p>
            <a:endParaRPr sz="1200" dirty="0" smtClean="0"/>
          </a:p>
          <a:p>
            <a:r>
              <a:rPr sz="1200" dirty="0" smtClean="0"/>
              <a:t>You are in </a:t>
            </a:r>
            <a:r>
              <a:rPr lang="en-US" sz="1200" dirty="0" smtClean="0"/>
              <a:t>'</a:t>
            </a:r>
            <a:r>
              <a:rPr sz="1200" dirty="0" smtClean="0"/>
              <a:t>detached HEAD</a:t>
            </a:r>
            <a:r>
              <a:rPr lang="en-US" sz="1200" dirty="0" smtClean="0"/>
              <a:t>'</a:t>
            </a:r>
            <a:r>
              <a:rPr sz="1200" dirty="0" smtClean="0"/>
              <a:t> state. You can look around, make experimental changes and commit them, and you can discard any commits you make in this state without impacting any branches by performing another checkout. </a:t>
            </a:r>
          </a:p>
          <a:p>
            <a:endParaRPr sz="1200" dirty="0" smtClean="0"/>
          </a:p>
          <a:p>
            <a:r>
              <a:rPr sz="1200" dirty="0" smtClean="0"/>
              <a:t>If you want to create a new branch to retain commits you create, you may do so (now or later) by using -b with the checkout command again. Example: </a:t>
            </a:r>
          </a:p>
          <a:p>
            <a:endParaRPr sz="1200" dirty="0" smtClean="0"/>
          </a:p>
          <a:p>
            <a:r>
              <a:rPr sz="1200" dirty="0" smtClean="0"/>
              <a:t>    git checkout -b new_branch_name</a:t>
            </a:r>
            <a:br>
              <a:rPr sz="1200" dirty="0" smtClean="0"/>
            </a:br>
            <a:endParaRPr sz="1200" dirty="0" smtClean="0"/>
          </a:p>
          <a:p>
            <a:r>
              <a:rPr sz="1200" dirty="0" smtClean="0"/>
              <a:t>HEAD is now at 88d4a87... Adding Line 3 </a:t>
            </a:r>
          </a:p>
          <a:p>
            <a:endParaRPr sz="1200" dirty="0" smtClean="0"/>
          </a:p>
          <a:p>
            <a:r>
              <a:rPr sz="1400" dirty="0" smtClean="0">
                <a:solidFill>
                  <a:srgbClr val="FF0000"/>
                </a:solidFill>
              </a:rPr>
              <a:t>$ git checkout master</a:t>
            </a:r>
            <a:r>
              <a:rPr sz="1200" dirty="0" smtClean="0"/>
              <a:t/>
            </a:r>
            <a:br>
              <a:rPr sz="1200" dirty="0" smtClean="0"/>
            </a:br>
            <a:r>
              <a:rPr sz="1200" dirty="0" smtClean="0"/>
              <a:t>Previous HEAD position was 88d4a87... Adding Line 3 </a:t>
            </a:r>
          </a:p>
          <a:p>
            <a:r>
              <a:rPr sz="1200" dirty="0" smtClean="0"/>
              <a:t>Switched to branch </a:t>
            </a:r>
            <a:r>
              <a:rPr lang="en-US" sz="1200" dirty="0" smtClean="0"/>
              <a:t>'</a:t>
            </a:r>
            <a:r>
              <a:rPr sz="1200" dirty="0" smtClean="0"/>
              <a:t>master</a:t>
            </a:r>
            <a:r>
              <a:rPr lang="en-US" sz="1200" dirty="0"/>
              <a:t>'</a:t>
            </a:r>
            <a:r>
              <a:rPr sz="1200" dirty="0" smtClean="0"/>
              <a:t> 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5145107" y="2426020"/>
            <a:ext cx="3644931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2">
                <a:lumMod val="50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lang="en-US" sz="1800" b="0" kern="1200" dirty="0">
                <a:solidFill>
                  <a:srgbClr val="002868"/>
                </a:solidFill>
                <a:latin typeface="+mn-lt"/>
                <a:ea typeface="+mn-ea"/>
                <a:cs typeface="Courier New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/>
              <a:t>Reverts (files) to snapshot 88..</a:t>
            </a:r>
            <a:endParaRPr lang="en-US" sz="2000" dirty="0"/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4642340" y="4269445"/>
            <a:ext cx="3175532" cy="70788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2">
                <a:lumMod val="50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lang="en-US" sz="1800" b="0" kern="1200" dirty="0">
                <a:solidFill>
                  <a:srgbClr val="002868"/>
                </a:solidFill>
                <a:latin typeface="+mn-lt"/>
                <a:ea typeface="+mn-ea"/>
                <a:cs typeface="Courier New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/>
              <a:t>More on branches (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</a:rPr>
              <a:t>-b</a:t>
            </a:r>
            <a:r>
              <a:rPr lang="en-US" sz="2000" dirty="0"/>
              <a:t>) </a:t>
            </a:r>
            <a:r>
              <a:rPr lang="en-US" sz="2000" dirty="0" smtClean="0"/>
              <a:t>http://bit.ly/1YLHDLA.</a:t>
            </a:r>
            <a:endParaRPr lang="en-US" sz="2000" dirty="0"/>
          </a:p>
        </p:txBody>
      </p:sp>
      <p:sp>
        <p:nvSpPr>
          <p:cNvPr id="10" name="Oval 9"/>
          <p:cNvSpPr/>
          <p:nvPr/>
        </p:nvSpPr>
        <p:spPr>
          <a:xfrm>
            <a:off x="3964246" y="5466361"/>
            <a:ext cx="1356188" cy="36267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2863343" y="4810383"/>
            <a:ext cx="1356188" cy="36267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4566169" y="5078565"/>
            <a:ext cx="4454974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2">
                <a:lumMod val="50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lang="en-US" sz="1800" b="0" kern="1200" dirty="0">
                <a:solidFill>
                  <a:srgbClr val="002868"/>
                </a:solidFill>
                <a:latin typeface="+mn-lt"/>
                <a:ea typeface="+mn-ea"/>
                <a:cs typeface="Courier New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/>
              <a:t>Revert back to master snapshot (path)</a:t>
            </a:r>
            <a:endParaRPr lang="en-US" sz="2000" dirty="0"/>
          </a:p>
        </p:txBody>
      </p:sp>
      <p:sp>
        <p:nvSpPr>
          <p:cNvPr id="11" name="Oval 10"/>
          <p:cNvSpPr/>
          <p:nvPr/>
        </p:nvSpPr>
        <p:spPr>
          <a:xfrm>
            <a:off x="4566169" y="6167417"/>
            <a:ext cx="3157849" cy="36267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968132" y="6167417"/>
            <a:ext cx="2578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These are the comments!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Commands</a:t>
            </a:r>
            <a:endParaRPr lang="en-US" dirty="0"/>
          </a:p>
        </p:txBody>
      </p:sp>
      <p:sp>
        <p:nvSpPr>
          <p:cNvPr id="9" name="Content Placeholder 4"/>
          <p:cNvSpPr>
            <a:spLocks noGrp="1"/>
          </p:cNvSpPr>
          <p:nvPr>
            <p:ph idx="1"/>
          </p:nvPr>
        </p:nvSpPr>
        <p:spPr>
          <a:xfrm>
            <a:off x="457200" y="1600209"/>
            <a:ext cx="8229600" cy="35793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git</a:t>
            </a:r>
            <a:r>
              <a:rPr lang="en-US" sz="2800" b="1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Courier New"/>
                <a:cs typeface="Courier New"/>
              </a:rPr>
              <a:t>clone</a:t>
            </a:r>
            <a:r>
              <a:rPr lang="en-US" sz="2800" dirty="0" smtClean="0"/>
              <a:t>: </a:t>
            </a:r>
            <a:r>
              <a:rPr lang="en-US" sz="2800" dirty="0"/>
              <a:t>Clone a repository into a new </a:t>
            </a:r>
            <a:r>
              <a:rPr lang="en-US" sz="2800" dirty="0" smtClean="0"/>
              <a:t>directory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git</a:t>
            </a:r>
            <a:r>
              <a:rPr lang="en-US" sz="2800" b="1" dirty="0" smtClean="0">
                <a:solidFill>
                  <a:schemeClr val="tx1"/>
                </a:solidFill>
                <a:latin typeface="Courier New"/>
                <a:cs typeface="Courier New"/>
              </a:rPr>
              <a:t> pull</a:t>
            </a:r>
            <a:r>
              <a:rPr lang="en-US" sz="2800" dirty="0" smtClean="0"/>
              <a:t>: </a:t>
            </a:r>
            <a:r>
              <a:rPr lang="en-US" sz="2800" dirty="0"/>
              <a:t>Fetch from and merge with another repository or a local branch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git</a:t>
            </a:r>
            <a:r>
              <a:rPr lang="en-US" sz="2800" b="1" dirty="0" smtClean="0">
                <a:solidFill>
                  <a:schemeClr val="tx1"/>
                </a:solidFill>
                <a:latin typeface="Courier New"/>
                <a:cs typeface="Courier New"/>
              </a:rPr>
              <a:t> push</a:t>
            </a:r>
            <a:r>
              <a:rPr lang="en-US" sz="2800" dirty="0" smtClean="0"/>
              <a:t>: </a:t>
            </a:r>
            <a:r>
              <a:rPr lang="en-US" sz="2800" dirty="0"/>
              <a:t>Update remote refs along with associated objects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Commands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1282689"/>
            <a:ext cx="8544399" cy="29377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Bitbucket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 Repository:</a:t>
            </a:r>
          </a:p>
          <a:p>
            <a:r>
              <a:rPr lang="en-US" dirty="0" smtClean="0"/>
              <a:t>Supports </a:t>
            </a:r>
            <a:r>
              <a:rPr lang="en-US" dirty="0" err="1" smtClean="0"/>
              <a:t>git</a:t>
            </a:r>
            <a:r>
              <a:rPr lang="en-US" dirty="0" smtClean="0"/>
              <a:t> and other protocols</a:t>
            </a:r>
            <a:endParaRPr lang="en-US" dirty="0"/>
          </a:p>
          <a:p>
            <a:r>
              <a:rPr lang="en-US" dirty="0" smtClean="0"/>
              <a:t>After creating empty repository:</a:t>
            </a:r>
          </a:p>
          <a:p>
            <a:pPr lvl="1"/>
            <a:r>
              <a:rPr lang="en-US" dirty="0" smtClean="0"/>
              <a:t>Import at </a:t>
            </a:r>
            <a:r>
              <a:rPr lang="en-US" dirty="0" err="1" smtClean="0"/>
              <a:t>bitbucket</a:t>
            </a:r>
            <a:r>
              <a:rPr lang="en-US" dirty="0"/>
              <a:t> </a:t>
            </a:r>
            <a:r>
              <a:rPr lang="en-US" dirty="0" smtClean="0"/>
              <a:t>or push files from local system</a:t>
            </a:r>
          </a:p>
          <a:p>
            <a:r>
              <a:rPr lang="en-US" dirty="0" smtClean="0"/>
              <a:t>For </a:t>
            </a:r>
            <a:r>
              <a:rPr lang="en-US" dirty="0"/>
              <a:t>convenience name local directory of repository</a:t>
            </a:r>
            <a:br>
              <a:rPr lang="en-US" dirty="0"/>
            </a:br>
            <a:r>
              <a:rPr lang="en-US" dirty="0"/>
              <a:t>	and remote repository the same </a:t>
            </a:r>
            <a:r>
              <a:rPr lang="en-US" dirty="0" smtClean="0"/>
              <a:t>name</a:t>
            </a:r>
            <a:endParaRPr lang="en-US" dirty="0"/>
          </a:p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5289" y="3902536"/>
            <a:ext cx="8637777" cy="2074414"/>
          </a:xfrm>
        </p:spPr>
        <p:txBody>
          <a:bodyPr/>
          <a:lstStyle/>
          <a:p>
            <a:r>
              <a:rPr lang="en-US" sz="2800" dirty="0" smtClean="0"/>
              <a:t>$ </a:t>
            </a:r>
            <a:r>
              <a:rPr lang="en-US" sz="2800" dirty="0"/>
              <a:t>#@bitbucket create </a:t>
            </a:r>
            <a:r>
              <a:rPr lang="en-US" sz="2800" dirty="0" smtClean="0"/>
              <a:t>repository </a:t>
            </a:r>
            <a:r>
              <a:rPr lang="en-US" sz="2800" dirty="0" smtClean="0">
                <a:solidFill>
                  <a:srgbClr val="0000FF"/>
                </a:solidFill>
              </a:rPr>
              <a:t>SC</a:t>
            </a:r>
            <a:r>
              <a:rPr lang="en-US" sz="2800" dirty="0" smtClean="0"/>
              <a:t> </a:t>
            </a:r>
            <a:endParaRPr lang="en-US" sz="2800" dirty="0"/>
          </a:p>
          <a:p>
            <a:r>
              <a:rPr lang="en-US" sz="2800" dirty="0" smtClean="0"/>
              <a:t>$ </a:t>
            </a:r>
            <a:r>
              <a:rPr lang="en-US" sz="2800" dirty="0" err="1" smtClean="0"/>
              <a:t>mkdir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SC</a:t>
            </a:r>
            <a:r>
              <a:rPr lang="en-US" sz="2800" dirty="0" smtClean="0"/>
              <a:t>; </a:t>
            </a:r>
            <a:r>
              <a:rPr sz="2800" dirty="0" smtClean="0"/>
              <a:t>cd </a:t>
            </a:r>
            <a:r>
              <a:rPr lang="en-US" sz="2800" dirty="0" smtClean="0"/>
              <a:t>SC</a:t>
            </a:r>
            <a:r>
              <a:rPr sz="2800" dirty="0" smtClean="0"/>
              <a:t>  #create local repo </a:t>
            </a:r>
          </a:p>
          <a:p>
            <a:r>
              <a:rPr sz="2800" dirty="0" smtClean="0"/>
              <a:t>$ </a:t>
            </a:r>
            <a:r>
              <a:rPr lang="en-US" sz="2800" dirty="0" smtClean="0"/>
              <a:t>date &gt; README</a:t>
            </a:r>
            <a:endParaRPr sz="2800" dirty="0" smtClean="0"/>
          </a:p>
          <a:p>
            <a:r>
              <a:rPr sz="2800" dirty="0" smtClean="0"/>
              <a:t>$ git </a:t>
            </a:r>
            <a:r>
              <a:rPr lang="en-US" sz="2800" dirty="0" smtClean="0"/>
              <a:t>commit –am "new README"</a:t>
            </a:r>
            <a:endParaRPr sz="2800" dirty="0" smtClean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57199" y="3123992"/>
            <a:ext cx="8544399" cy="10964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b="1" dirty="0" smtClean="0">
                <a:solidFill>
                  <a:schemeClr val="tx1"/>
                </a:solidFill>
                <a:latin typeface="Courier New"/>
                <a:cs typeface="Courier New"/>
              </a:rPr>
              <a:t>	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 to a Server Repository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4734" y="1417637"/>
            <a:ext cx="8881534" cy="3908763"/>
          </a:xfrm>
        </p:spPr>
        <p:txBody>
          <a:bodyPr/>
          <a:lstStyle/>
          <a:p>
            <a:r>
              <a:rPr sz="2800" dirty="0" smtClean="0"/>
              <a:t>$</a:t>
            </a:r>
            <a:r>
              <a:rPr lang="en-US" sz="2800" dirty="0" smtClean="0"/>
              <a:t> </a:t>
            </a:r>
            <a:r>
              <a:rPr lang="en-US" sz="2800" dirty="0"/>
              <a:t>git remote add origin </a:t>
            </a:r>
            <a:r>
              <a:rPr lang="en-US" sz="2800" dirty="0" smtClean="0"/>
              <a:t>\</a:t>
            </a:r>
            <a:br>
              <a:rPr lang="en-US" sz="2800" dirty="0" smtClean="0"/>
            </a:br>
            <a:r>
              <a:rPr lang="en-US" sz="2800" dirty="0" smtClean="0"/>
              <a:t>  </a:t>
            </a:r>
            <a:r>
              <a:rPr lang="en-US" sz="2400" dirty="0" smtClean="0">
                <a:solidFill>
                  <a:srgbClr val="008000"/>
                </a:solidFill>
              </a:rPr>
              <a:t>ssh</a:t>
            </a:r>
            <a:r>
              <a:rPr lang="en-US" sz="2400">
                <a:solidFill>
                  <a:srgbClr val="008000"/>
                </a:solidFill>
              </a:rPr>
              <a:t>://</a:t>
            </a:r>
            <a:r>
              <a:rPr lang="en-US" sz="2400" smtClean="0">
                <a:solidFill>
                  <a:srgbClr val="008000"/>
                </a:solidFill>
              </a:rPr>
              <a:t>git@bitbucket.org</a:t>
            </a:r>
            <a:r>
              <a:rPr lang="en-US" sz="2400" smtClean="0"/>
              <a:t>/</a:t>
            </a:r>
            <a:r>
              <a:rPr lang="en-US" sz="2400" smtClean="0">
                <a:solidFill>
                  <a:srgbClr val="FF6600"/>
                </a:solidFill>
              </a:rPr>
              <a:t>amritkar/</a:t>
            </a:r>
            <a:r>
              <a:rPr lang="en-US" sz="2400" smtClean="0">
                <a:solidFill>
                  <a:srgbClr val="0000FF"/>
                </a:solidFill>
              </a:rPr>
              <a:t>SC</a:t>
            </a:r>
            <a:r>
              <a:rPr lang="en-US" sz="2400" smtClean="0"/>
              <a:t>.git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  <a:p>
            <a:r>
              <a:rPr lang="en-US" sz="2800" dirty="0"/>
              <a:t>$ </a:t>
            </a:r>
            <a:r>
              <a:rPr lang="en-US" sz="2800" dirty="0" err="1"/>
              <a:t>git</a:t>
            </a:r>
            <a:r>
              <a:rPr lang="en-US" sz="2800" dirty="0"/>
              <a:t> push -u origin </a:t>
            </a:r>
            <a:r>
              <a:rPr lang="en-US" sz="2800" dirty="0" smtClean="0"/>
              <a:t>–all</a:t>
            </a:r>
          </a:p>
          <a:p>
            <a:endParaRPr lang="en-US" sz="2800" dirty="0"/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 echo '// No line return' &gt;&gt;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p.c</a:t>
            </a:r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 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git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commit -am '2nd commit'</a:t>
            </a:r>
          </a:p>
          <a:p>
            <a:r>
              <a:rPr lang="en-US" sz="2800" dirty="0"/>
              <a:t>$ </a:t>
            </a:r>
            <a:r>
              <a:rPr lang="en-US" sz="2800" dirty="0" err="1"/>
              <a:t>git</a:t>
            </a:r>
            <a:r>
              <a:rPr lang="en-US" sz="2800" dirty="0"/>
              <a:t> push origin master</a:t>
            </a:r>
            <a:endParaRPr sz="28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344381" y="2340189"/>
            <a:ext cx="528879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660066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&lt;protocol://&lt;site&gt;</a:t>
            </a:r>
            <a:r>
              <a:rPr lang="en-US" dirty="0" smtClean="0"/>
              <a:t>/</a:t>
            </a:r>
            <a:r>
              <a:rPr lang="en-US" dirty="0" smtClean="0">
                <a:solidFill>
                  <a:srgbClr val="FF6600"/>
                </a:solidFill>
              </a:rPr>
              <a:t>&lt;user&gt;</a:t>
            </a:r>
            <a:r>
              <a:rPr lang="en-US" dirty="0" smtClean="0"/>
              <a:t>/</a:t>
            </a:r>
            <a:r>
              <a:rPr lang="en-US" dirty="0" smtClean="0">
                <a:solidFill>
                  <a:srgbClr val="0000FF"/>
                </a:solidFill>
              </a:rPr>
              <a:t>&lt;</a:t>
            </a:r>
            <a:r>
              <a:rPr lang="en-US" dirty="0" err="1" smtClean="0">
                <a:solidFill>
                  <a:srgbClr val="0000FF"/>
                </a:solidFill>
              </a:rPr>
              <a:t>repo_name</a:t>
            </a:r>
            <a:r>
              <a:rPr lang="en-US" dirty="0" smtClean="0">
                <a:solidFill>
                  <a:srgbClr val="0000FF"/>
                </a:solidFill>
              </a:rPr>
              <a:t>&gt;</a:t>
            </a:r>
            <a:r>
              <a:rPr lang="en-US" dirty="0" smtClean="0"/>
              <a:t>.&lt;</a:t>
            </a:r>
            <a:r>
              <a:rPr lang="en-US" dirty="0" err="1" smtClean="0"/>
              <a:t>repo_type</a:t>
            </a:r>
            <a:r>
              <a:rPr lang="en-US" dirty="0" smtClean="0"/>
              <a:t>&gt;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44381" y="3263056"/>
            <a:ext cx="539721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660066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First time: push ALL up to site, declare local as upstream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44381" y="5257709"/>
            <a:ext cx="470551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660066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Subsequent pushes: from local master to origin.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48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25772"/>
            <a:ext cx="8229600" cy="1143000"/>
          </a:xfrm>
        </p:spPr>
        <p:txBody>
          <a:bodyPr/>
          <a:lstStyle/>
          <a:p>
            <a:r>
              <a:rPr lang="en-US" dirty="0" smtClean="0"/>
              <a:t>Summary of Useful Commands</a:t>
            </a:r>
            <a:endParaRPr lang="en-US" dirty="0"/>
          </a:p>
        </p:txBody>
      </p:sp>
      <p:sp>
        <p:nvSpPr>
          <p:cNvPr id="15" name="Content Placeholder 4"/>
          <p:cNvSpPr>
            <a:spLocks noGrp="1"/>
          </p:cNvSpPr>
          <p:nvPr>
            <p:ph idx="1"/>
          </p:nvPr>
        </p:nvSpPr>
        <p:spPr>
          <a:xfrm>
            <a:off x="262744" y="1033300"/>
            <a:ext cx="8522585" cy="52042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git</a:t>
            </a:r>
            <a:r>
              <a:rPr lang="en-US" sz="2000" b="1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Courier New"/>
                <a:cs typeface="Courier New"/>
              </a:rPr>
              <a:t>status - </a:t>
            </a:r>
            <a:r>
              <a:rPr lang="en-US" sz="2000" dirty="0" smtClean="0"/>
              <a:t>Show the working tree status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 err="1">
                <a:solidFill>
                  <a:schemeClr val="tx1"/>
                </a:solidFill>
                <a:latin typeface="Courier New"/>
                <a:cs typeface="Courier New"/>
              </a:rPr>
              <a:t>git</a:t>
            </a:r>
            <a:r>
              <a:rPr lang="en-US" sz="2000" b="1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Courier New"/>
                <a:cs typeface="Courier New"/>
              </a:rPr>
              <a:t>log - </a:t>
            </a:r>
            <a:r>
              <a:rPr lang="en-US" sz="2000" dirty="0" smtClean="0"/>
              <a:t>Show </a:t>
            </a:r>
            <a:r>
              <a:rPr lang="en-US" sz="2000" dirty="0"/>
              <a:t>commit </a:t>
            </a:r>
            <a:r>
              <a:rPr lang="en-US" sz="2000" dirty="0" smtClean="0"/>
              <a:t>logs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i="1" dirty="0" smtClean="0">
                <a:solidFill>
                  <a:schemeClr val="tx1"/>
                </a:solidFill>
                <a:latin typeface="Courier New"/>
                <a:cs typeface="Courier New"/>
              </a:rPr>
              <a:t>.</a:t>
            </a:r>
            <a:r>
              <a:rPr lang="en-US" sz="2000" b="1" i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gitignore</a:t>
            </a:r>
            <a:r>
              <a:rPr lang="en-US" sz="2000" b="1" i="1" dirty="0" smtClean="0">
                <a:solidFill>
                  <a:schemeClr val="tx1"/>
                </a:solidFill>
                <a:latin typeface="Courier New"/>
                <a:cs typeface="Courier New"/>
              </a:rPr>
              <a:t> - </a:t>
            </a:r>
            <a:r>
              <a:rPr lang="en-US" sz="2000" i="1" dirty="0" smtClean="0"/>
              <a:t>Include </a:t>
            </a:r>
            <a:r>
              <a:rPr lang="en-US" sz="2000" b="1" i="1" dirty="0" smtClean="0">
                <a:solidFill>
                  <a:schemeClr val="tx1"/>
                </a:solidFill>
                <a:latin typeface="Courier New"/>
                <a:cs typeface="Courier New"/>
              </a:rPr>
              <a:t>*.o *.a .</a:t>
            </a:r>
            <a:r>
              <a:rPr lang="en-US" sz="2000" b="1" i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gitignore</a:t>
            </a:r>
            <a:r>
              <a:rPr lang="en-US" sz="2000" b="1" i="1" dirty="0" smtClean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2000" i="1" dirty="0" smtClean="0"/>
              <a:t>(1 line each)</a:t>
            </a:r>
            <a:endParaRPr lang="en-US" sz="2000" i="1" dirty="0"/>
          </a:p>
          <a:p>
            <a:pPr marL="0" indent="0">
              <a:buNone/>
            </a:pPr>
            <a:endParaRPr lang="en-US" sz="2000" b="1" dirty="0" smtClean="0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git</a:t>
            </a:r>
            <a:r>
              <a:rPr lang="en-US" sz="2000" b="1" dirty="0" smtClean="0">
                <a:solidFill>
                  <a:schemeClr val="tx1"/>
                </a:solidFill>
                <a:latin typeface="Courier New"/>
                <a:cs typeface="Courier New"/>
              </a:rPr>
              <a:t> diff </a:t>
            </a:r>
            <a:r>
              <a:rPr lang="en-US" sz="2000" b="1" dirty="0">
                <a:solidFill>
                  <a:schemeClr val="tx1"/>
                </a:solidFill>
                <a:latin typeface="Courier New"/>
                <a:cs typeface="Courier New"/>
              </a:rPr>
              <a:t>-</a:t>
            </a:r>
            <a:r>
              <a:rPr lang="en-US" sz="2000" dirty="0" smtClean="0"/>
              <a:t>  Shows changes between commits,</a:t>
            </a:r>
            <a:r>
              <a:rPr lang="en-US" sz="2000" dirty="0"/>
              <a:t> </a:t>
            </a:r>
            <a:r>
              <a:rPr lang="en-US" sz="2000" dirty="0" smtClean="0"/>
              <a:t>commit, and working tree, etc.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git</a:t>
            </a:r>
            <a:r>
              <a:rPr lang="en-US" sz="2000" b="1" dirty="0" smtClean="0">
                <a:solidFill>
                  <a:schemeClr val="tx1"/>
                </a:solidFill>
                <a:latin typeface="Courier New"/>
                <a:cs typeface="Courier New"/>
              </a:rPr>
              <a:t> remote add &lt;</a:t>
            </a:r>
            <a:r>
              <a:rPr lang="en-US" sz="20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rem_nam</a:t>
            </a:r>
            <a:r>
              <a:rPr lang="en-US" sz="2000" b="1" dirty="0" smtClean="0">
                <a:solidFill>
                  <a:schemeClr val="tx1"/>
                </a:solidFill>
                <a:latin typeface="Courier New"/>
                <a:cs typeface="Courier New"/>
              </a:rPr>
              <a:t>&gt; &lt;sit&gt;</a:t>
            </a:r>
            <a:r>
              <a:rPr lang="en-US" sz="2000" dirty="0"/>
              <a:t> </a:t>
            </a:r>
            <a:r>
              <a:rPr lang="en-US" sz="2000" dirty="0" smtClean="0"/>
              <a:t>adds a remote branch</a:t>
            </a:r>
            <a:endParaRPr lang="en-US" sz="2000" dirty="0"/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6732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and Tricks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You must add a new file, and then commit it.  </a:t>
            </a:r>
            <a:r>
              <a:rPr lang="en-US" sz="20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git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 commit -a </a:t>
            </a:r>
            <a:r>
              <a:rPr lang="en-US" sz="2000" dirty="0" smtClean="0"/>
              <a:t>will not work for a new file.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 smtClean="0"/>
              <a:t>www.gitguys.com/topics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2695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task of keeping a software system consisting of many versions and configurations well organized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also </a:t>
            </a:r>
            <a:r>
              <a:rPr lang="en-US" dirty="0"/>
              <a:t>known as </a:t>
            </a:r>
            <a:r>
              <a:rPr lang="en-US" b="1" dirty="0"/>
              <a:t>revision control</a:t>
            </a:r>
            <a:r>
              <a:rPr lang="en-US" dirty="0"/>
              <a:t> or </a:t>
            </a:r>
            <a:r>
              <a:rPr lang="en-US" b="1" dirty="0"/>
              <a:t>source control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4421" y="1688068"/>
            <a:ext cx="2622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From Oxford Dictionary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66790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GUI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Git Gu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868" y="3093789"/>
            <a:ext cx="4275190" cy="2149026"/>
          </a:xfrm>
          <a:prstGeom prst="rect">
            <a:avLst/>
          </a:prstGeom>
        </p:spPr>
      </p:pic>
      <p:pic>
        <p:nvPicPr>
          <p:cNvPr id="5" name="Picture 4" descr="Git Gu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477" y="1701189"/>
            <a:ext cx="5555461" cy="2149026"/>
          </a:xfrm>
          <a:prstGeom prst="rect">
            <a:avLst/>
          </a:prstGeom>
        </p:spPr>
      </p:pic>
      <p:pic>
        <p:nvPicPr>
          <p:cNvPr id="6" name="Picture 5" descr="Git Gui (project) C:/Users/Amit/projec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19" y="1081265"/>
            <a:ext cx="8588484" cy="4839119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841" y="2006015"/>
            <a:ext cx="7056732" cy="3688400"/>
          </a:xfrm>
          <a:prstGeom prst="rect">
            <a:avLst/>
          </a:prstGeom>
        </p:spPr>
      </p:pic>
      <p:pic>
        <p:nvPicPr>
          <p:cNvPr id="14" name="Picture 13" descr="Git Gui (project) C:/Users/Amit/project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58" y="1009440"/>
            <a:ext cx="8588484" cy="4839119"/>
          </a:xfrm>
          <a:prstGeom prst="rect">
            <a:avLst/>
          </a:prstGeom>
        </p:spPr>
      </p:pic>
      <p:pic>
        <p:nvPicPr>
          <p:cNvPr id="15" name="Picture 14" descr="Git Gui (project) C:/Users/Amit/project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32" y="1358008"/>
            <a:ext cx="8588484" cy="4839119"/>
          </a:xfrm>
          <a:prstGeom prst="rect">
            <a:avLst/>
          </a:prstGeom>
        </p:spPr>
      </p:pic>
      <p:pic>
        <p:nvPicPr>
          <p:cNvPr id="16" name="Picture 15" descr="Git Gui (project): error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227" y="1813518"/>
            <a:ext cx="3718882" cy="3429297"/>
          </a:xfrm>
          <a:prstGeom prst="rect">
            <a:avLst/>
          </a:prstGeom>
        </p:spPr>
      </p:pic>
      <p:pic>
        <p:nvPicPr>
          <p:cNvPr id="17" name="Picture 16" descr="Git Gui (project): Options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04" y="335012"/>
            <a:ext cx="7742591" cy="6187976"/>
          </a:xfrm>
          <a:prstGeom prst="rect">
            <a:avLst/>
          </a:prstGeom>
        </p:spPr>
      </p:pic>
      <p:pic>
        <p:nvPicPr>
          <p:cNvPr id="18" name="Picture 17" descr="Git Gui (project) C:/Users/Amit/project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69" y="1683868"/>
            <a:ext cx="8588484" cy="483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872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Version</a:t>
            </a:r>
            <a:r>
              <a:rPr sz="3600" dirty="0" smtClean="0">
                <a:solidFill>
                  <a:schemeClr val="bg1">
                    <a:lumMod val="50000"/>
                  </a:schemeClr>
                </a:solidFill>
              </a:rPr>
              <a:t> Control Management </a:t>
            </a:r>
            <a:endParaRPr lang="en-US" sz="36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sz="3600" dirty="0" smtClean="0">
                <a:solidFill>
                  <a:schemeClr val="bg1">
                    <a:lumMod val="50000"/>
                  </a:schemeClr>
                </a:solidFill>
              </a:rPr>
              <a:t>Basic Git Usage</a:t>
            </a:r>
            <a:endParaRPr lang="en-US" sz="36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3600" dirty="0" err="1" smtClean="0">
                <a:solidFill>
                  <a:srgbClr val="002868"/>
                </a:solidFill>
              </a:rPr>
              <a:t>Checkpointing</a:t>
            </a:r>
            <a:r>
              <a:rPr lang="en-US" sz="3600" dirty="0" smtClean="0">
                <a:solidFill>
                  <a:srgbClr val="002868"/>
                </a:solidFill>
              </a:rPr>
              <a:t>/restarts</a:t>
            </a:r>
            <a:endParaRPr lang="en-US" sz="4000" dirty="0" smtClean="0">
              <a:solidFill>
                <a:srgbClr val="00286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Checkpointing</a:t>
            </a:r>
            <a:r>
              <a:rPr lang="en-US" dirty="0" smtClean="0"/>
              <a:t>/Restarts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technique </a:t>
            </a:r>
            <a:r>
              <a:rPr lang="en-US" dirty="0"/>
              <a:t>to add fault tolerance into computing systems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Steps to follow,</a:t>
            </a:r>
          </a:p>
          <a:p>
            <a:pPr lvl="1"/>
            <a:r>
              <a:rPr lang="en-US" dirty="0" smtClean="0"/>
              <a:t>Periodically save a snapshot of a running application’s state</a:t>
            </a:r>
          </a:p>
          <a:p>
            <a:pPr lvl="1"/>
            <a:r>
              <a:rPr lang="en-US" dirty="0" smtClean="0"/>
              <a:t>In case of failure use the last saved snapshot to restart the calculations</a:t>
            </a:r>
          </a:p>
          <a:p>
            <a:r>
              <a:rPr lang="en-US" dirty="0" smtClean="0"/>
              <a:t>Important for long running applications</a:t>
            </a:r>
          </a:p>
        </p:txBody>
      </p:sp>
    </p:spTree>
    <p:extLst>
      <p:ext uri="{BB962C8B-B14F-4D97-AF65-F5344CB8AC3E}">
        <p14:creationId xmlns:p14="http://schemas.microsoft.com/office/powerpoint/2010/main" val="140337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3173"/>
            <a:ext cx="8229600" cy="1143000"/>
          </a:xfrm>
        </p:spPr>
        <p:txBody>
          <a:bodyPr/>
          <a:lstStyle/>
          <a:p>
            <a:r>
              <a:rPr lang="en-US" dirty="0"/>
              <a:t>MATLAB </a:t>
            </a:r>
            <a:r>
              <a:rPr lang="en-US" dirty="0" err="1" smtClean="0"/>
              <a:t>Checkpointing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750979" y="5258980"/>
            <a:ext cx="3458063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if (mod(step,1000)==0) </a:t>
            </a:r>
          </a:p>
          <a:p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save </a:t>
            </a:r>
            <a:r>
              <a:rPr lang="en-US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restart.mat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var1 var2 var3;</a:t>
            </a:r>
          </a:p>
          <a:p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end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598735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tr-TR" altLang="en-US" sz="2800" dirty="0">
                <a:latin typeface="Arial" panose="020B0604020202020204" pitchFamily="34" charset="0"/>
              </a:rPr>
              <a:t>Data files</a:t>
            </a:r>
          </a:p>
          <a:p>
            <a:pPr>
              <a:buFontTx/>
              <a:buChar char="•"/>
            </a:pP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</a:rPr>
              <a:t>save</a:t>
            </a: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lang="en-US" altLang="en-US" sz="2800" i="1" dirty="0">
                <a:latin typeface="Arial" panose="020B0604020202020204" pitchFamily="34" charset="0"/>
              </a:rPr>
              <a:t>filename var1 var2</a:t>
            </a:r>
            <a:r>
              <a:rPr lang="en-US" altLang="en-US" sz="2800" dirty="0">
                <a:latin typeface="Arial" panose="020B0604020202020204" pitchFamily="34" charset="0"/>
              </a:rPr>
              <a:t> …</a:t>
            </a:r>
          </a:p>
          <a:p>
            <a:pPr lvl="1"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&gt;&gt; save </a:t>
            </a:r>
            <a:r>
              <a:rPr lang="tr-TR" altLang="en-US" sz="2400" dirty="0">
                <a:latin typeface="Arial" panose="020B0604020202020204" pitchFamily="34" charset="0"/>
              </a:rPr>
              <a:t>myfile.mat </a:t>
            </a:r>
            <a:r>
              <a:rPr lang="en-US" altLang="en-US" sz="2400" dirty="0">
                <a:latin typeface="Arial" panose="020B0604020202020204" pitchFamily="34" charset="0"/>
              </a:rPr>
              <a:t>x</a:t>
            </a:r>
            <a:r>
              <a:rPr lang="tr-TR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>
                <a:latin typeface="Arial" panose="020B0604020202020204" pitchFamily="34" charset="0"/>
              </a:rPr>
              <a:t>y</a:t>
            </a:r>
            <a:r>
              <a:rPr lang="tr-TR" altLang="en-US" sz="2400" dirty="0">
                <a:latin typeface="Arial" panose="020B0604020202020204" pitchFamily="34" charset="0"/>
              </a:rPr>
              <a:t>	</a:t>
            </a:r>
            <a:r>
              <a:rPr lang="en-US" altLang="en-US" sz="2400" dirty="0">
                <a:latin typeface="Arial" panose="020B0604020202020204" pitchFamily="34" charset="0"/>
              </a:rPr>
              <a:t>			</a:t>
            </a:r>
            <a:r>
              <a:rPr lang="en-US" alt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 binary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lvl="1"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&gt;&gt; save </a:t>
            </a:r>
            <a:r>
              <a:rPr lang="tr-TR" altLang="en-US" sz="2400" dirty="0">
                <a:latin typeface="Arial" panose="020B0604020202020204" pitchFamily="34" charset="0"/>
              </a:rPr>
              <a:t>myfile</a:t>
            </a:r>
            <a:r>
              <a:rPr lang="en-US" altLang="en-US" sz="2400" dirty="0">
                <a:latin typeface="Arial" panose="020B0604020202020204" pitchFamily="34" charset="0"/>
              </a:rPr>
              <a:t>.</a:t>
            </a:r>
            <a:r>
              <a:rPr lang="en-US" altLang="en-US" sz="2400" dirty="0" err="1">
                <a:latin typeface="Arial" panose="020B0604020202020204" pitchFamily="34" charset="0"/>
              </a:rPr>
              <a:t>dat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tr-TR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>
                <a:latin typeface="Arial" panose="020B0604020202020204" pitchFamily="34" charset="0"/>
              </a:rPr>
              <a:t>x y</a:t>
            </a:r>
            <a:r>
              <a:rPr lang="tr-TR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>
                <a:latin typeface="Arial" panose="020B0604020202020204" pitchFamily="34" charset="0"/>
              </a:rPr>
              <a:t>–</a:t>
            </a:r>
            <a:r>
              <a:rPr lang="en-US" altLang="en-US" sz="2400" dirty="0" err="1">
                <a:latin typeface="Arial" panose="020B0604020202020204" pitchFamily="34" charset="0"/>
              </a:rPr>
              <a:t>ascii</a:t>
            </a:r>
            <a:r>
              <a:rPr lang="en-US" altLang="en-US" sz="2400" dirty="0">
                <a:latin typeface="Arial" panose="020B0604020202020204" pitchFamily="34" charset="0"/>
              </a:rPr>
              <a:t>		</a:t>
            </a:r>
            <a:r>
              <a:rPr lang="en-US" alt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 </a:t>
            </a:r>
            <a:r>
              <a:rPr lang="en-US" altLang="en-US" sz="2400" dirty="0" err="1">
                <a:latin typeface="Arial" panose="020B0604020202020204" pitchFamily="34" charset="0"/>
                <a:sym typeface="Symbol" panose="05050102010706020507" pitchFamily="18" charset="2"/>
              </a:rPr>
              <a:t>ascii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40000"/>
              </a:spcBef>
              <a:buFontTx/>
              <a:buChar char="•"/>
            </a:pP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</a:rPr>
              <a:t>load</a:t>
            </a: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lang="en-US" altLang="en-US" sz="2800" i="1" dirty="0">
                <a:latin typeface="Arial" panose="020B0604020202020204" pitchFamily="34" charset="0"/>
              </a:rPr>
              <a:t>filename</a:t>
            </a:r>
          </a:p>
          <a:p>
            <a:pPr lvl="1"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&gt;&gt; load </a:t>
            </a:r>
            <a:r>
              <a:rPr lang="tr-TR" altLang="en-US" sz="2400" dirty="0">
                <a:latin typeface="Arial" panose="020B0604020202020204" pitchFamily="34" charset="0"/>
              </a:rPr>
              <a:t>myfile.mat</a:t>
            </a:r>
            <a:r>
              <a:rPr lang="en-US" altLang="en-US" sz="2400" dirty="0">
                <a:latin typeface="Arial" panose="020B0604020202020204" pitchFamily="34" charset="0"/>
              </a:rPr>
              <a:t>				</a:t>
            </a:r>
            <a:r>
              <a:rPr lang="en-US" alt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 binary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lvl="1"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&gt;&gt; load </a:t>
            </a:r>
            <a:r>
              <a:rPr lang="tr-TR" altLang="en-US" sz="2400" dirty="0">
                <a:latin typeface="Arial" panose="020B0604020202020204" pitchFamily="34" charset="0"/>
              </a:rPr>
              <a:t>myfile.dat  </a:t>
            </a:r>
            <a:r>
              <a:rPr lang="en-US" altLang="en-US" sz="2400" dirty="0">
                <a:latin typeface="Arial" panose="020B0604020202020204" pitchFamily="34" charset="0"/>
              </a:rPr>
              <a:t>–</a:t>
            </a:r>
            <a:r>
              <a:rPr lang="en-US" altLang="en-US" sz="2400" dirty="0" err="1">
                <a:latin typeface="Arial" panose="020B0604020202020204" pitchFamily="34" charset="0"/>
              </a:rPr>
              <a:t>ascii</a:t>
            </a:r>
            <a:r>
              <a:rPr lang="en-US" altLang="en-US" sz="2400" dirty="0">
                <a:latin typeface="Arial" panose="020B0604020202020204" pitchFamily="34" charset="0"/>
              </a:rPr>
              <a:t>		</a:t>
            </a:r>
            <a:r>
              <a:rPr lang="en-US" alt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 </a:t>
            </a:r>
            <a:r>
              <a:rPr lang="en-US" altLang="en-US" sz="2400" dirty="0" err="1">
                <a:latin typeface="Arial" panose="020B0604020202020204" pitchFamily="34" charset="0"/>
                <a:sym typeface="Symbol" panose="05050102010706020507" pitchFamily="18" charset="2"/>
              </a:rPr>
              <a:t>ascii</a:t>
            </a:r>
            <a:endParaRPr lang="en-US" altLang="en-US" sz="2400" dirty="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578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2868"/>
                </a:solidFill>
              </a:rPr>
              <a:t>"</a:t>
            </a:r>
            <a:r>
              <a:rPr lang="en-US" i="1" dirty="0">
                <a:solidFill>
                  <a:srgbClr val="002868"/>
                </a:solidFill>
              </a:rPr>
              <a:t>Science and Technical Computing </a:t>
            </a:r>
            <a:r>
              <a:rPr lang="en-US" dirty="0">
                <a:solidFill>
                  <a:srgbClr val="002868"/>
                </a:solidFill>
              </a:rPr>
              <a:t>course materials</a:t>
            </a:r>
            <a:r>
              <a:rPr lang="en-US" i="1" dirty="0">
                <a:solidFill>
                  <a:srgbClr val="002868"/>
                </a:solidFill>
              </a:rPr>
              <a:t> </a:t>
            </a:r>
            <a:r>
              <a:rPr lang="en-US" dirty="0">
                <a:solidFill>
                  <a:srgbClr val="002868"/>
                </a:solidFill>
              </a:rPr>
              <a:t>by The Texas Advanced Computing Center, 2014. Available under a Creative Commons Attribution Non-Commercial 3.0 </a:t>
            </a:r>
            <a:r>
              <a:rPr lang="en-US" dirty="0" err="1">
                <a:solidFill>
                  <a:srgbClr val="002868"/>
                </a:solidFill>
              </a:rPr>
              <a:t>Unported</a:t>
            </a:r>
            <a:r>
              <a:rPr lang="en-US" dirty="0">
                <a:solidFill>
                  <a:srgbClr val="002868"/>
                </a:solidFill>
              </a:rPr>
              <a:t> License"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en.wikipedia.org/wiki/Application_checkpointing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97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all your projects/assignment for vistas program to have version control using </a:t>
            </a:r>
            <a:r>
              <a:rPr lang="en-US" i="1" dirty="0" err="1" smtClean="0"/>
              <a:t>git</a:t>
            </a:r>
            <a:r>
              <a:rPr lang="en-US" dirty="0" smtClean="0"/>
              <a:t> and link the repository with bitbucket.org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079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Version control?</a:t>
            </a:r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80163"/>
            <a:ext cx="8201846" cy="42412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/>
          <p:cNvSpPr/>
          <p:nvPr/>
        </p:nvSpPr>
        <p:spPr>
          <a:xfrm>
            <a:off x="2208179" y="3375498"/>
            <a:ext cx="2188723" cy="232491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034" y="2363822"/>
            <a:ext cx="4915326" cy="2834886"/>
          </a:xfrm>
          <a:prstGeom prst="rect">
            <a:avLst/>
          </a:prstGeom>
        </p:spPr>
      </p:pic>
      <p:pic>
        <p:nvPicPr>
          <p:cNvPr id="12" name="Picture 11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880" y="2509087"/>
            <a:ext cx="4938188" cy="285012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761304" y="6181520"/>
            <a:ext cx="35333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Image credit: </a:t>
            </a:r>
            <a:r>
              <a:rPr lang="en-US" sz="1000" dirty="0" smtClean="0"/>
              <a:t>https</a:t>
            </a:r>
            <a:r>
              <a:rPr lang="en-US" sz="1000" dirty="0"/>
              <a:t>://git-scm.com/video/what-is-version-control</a:t>
            </a:r>
          </a:p>
        </p:txBody>
      </p:sp>
    </p:spTree>
    <p:extLst>
      <p:ext uri="{BB962C8B-B14F-4D97-AF65-F5344CB8AC3E}">
        <p14:creationId xmlns:p14="http://schemas.microsoft.com/office/powerpoint/2010/main" val="2205504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Version control?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800" b="1" dirty="0" smtClean="0"/>
              <a:t>Reproducibility</a:t>
            </a:r>
            <a:r>
              <a:rPr lang="en-US" sz="2800" dirty="0"/>
              <a:t> </a:t>
            </a:r>
            <a:r>
              <a:rPr lang="en-US" sz="2800" dirty="0" smtClean="0"/>
              <a:t>-</a:t>
            </a:r>
            <a:r>
              <a:rPr sz="2800" dirty="0" smtClean="0"/>
              <a:t> know what code was run when</a:t>
            </a:r>
            <a:endParaRPr lang="en-US" sz="2800" dirty="0"/>
          </a:p>
          <a:p>
            <a:endParaRPr sz="2800" dirty="0" smtClean="0"/>
          </a:p>
          <a:p>
            <a:r>
              <a:rPr sz="2800" b="1" dirty="0" smtClean="0"/>
              <a:t>Traceability</a:t>
            </a:r>
            <a:r>
              <a:rPr lang="en-US" sz="2800" dirty="0" smtClean="0"/>
              <a:t> -</a:t>
            </a:r>
            <a:r>
              <a:rPr sz="2800" dirty="0" smtClean="0"/>
              <a:t> know when things were added</a:t>
            </a:r>
            <a:endParaRPr lang="en-US" sz="2800" dirty="0"/>
          </a:p>
          <a:p>
            <a:endParaRPr sz="2800" dirty="0" smtClean="0"/>
          </a:p>
          <a:p>
            <a:r>
              <a:rPr sz="2800" b="1" dirty="0" smtClean="0"/>
              <a:t>Collaboration</a:t>
            </a:r>
            <a:r>
              <a:rPr lang="en-US" sz="2800" dirty="0" smtClean="0"/>
              <a:t> -</a:t>
            </a:r>
            <a:r>
              <a:rPr sz="2800" dirty="0" smtClean="0"/>
              <a:t> allow contributions without risking code breakage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b="1" dirty="0" smtClean="0"/>
              <a:t>Organization</a:t>
            </a:r>
            <a:r>
              <a:rPr lang="en-US" sz="2800" dirty="0" smtClean="0"/>
              <a:t> - enforces a method of organization</a:t>
            </a:r>
          </a:p>
          <a:p>
            <a:endParaRPr lang="en-US" sz="2800" dirty="0"/>
          </a:p>
          <a:p>
            <a:endParaRPr sz="2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47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</a:t>
            </a:r>
            <a:r>
              <a:rPr lang="en-US" u="sng" dirty="0" smtClean="0"/>
              <a:t>S</a:t>
            </a:r>
            <a:r>
              <a:rPr lang="en-US" dirty="0" smtClean="0"/>
              <a:t>ource </a:t>
            </a:r>
            <a:r>
              <a:rPr lang="en-US" u="sng" dirty="0" smtClean="0"/>
              <a:t>C</a:t>
            </a:r>
            <a:r>
              <a:rPr lang="en-US" dirty="0" smtClean="0"/>
              <a:t>ontrol </a:t>
            </a:r>
            <a:r>
              <a:rPr lang="en-US" u="sng" dirty="0" smtClean="0"/>
              <a:t>M</a:t>
            </a:r>
            <a:r>
              <a:rPr lang="en-US" dirty="0" smtClean="0"/>
              <a:t>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1"/>
          </p:nvPr>
        </p:nvSpPr>
        <p:spPr>
          <a:xfrm>
            <a:off x="4733850" y="1599083"/>
            <a:ext cx="3952950" cy="4498975"/>
          </a:xfrm>
        </p:spPr>
        <p:txBody>
          <a:bodyPr/>
          <a:lstStyle/>
          <a:p>
            <a:r>
              <a:rPr lang="en-US" dirty="0" smtClean="0"/>
              <a:t>'Database</a:t>
            </a:r>
            <a:r>
              <a:rPr lang="en-US" dirty="0"/>
              <a:t>"</a:t>
            </a:r>
            <a:r>
              <a:rPr lang="en-US" dirty="0" smtClean="0"/>
              <a:t> </a:t>
            </a:r>
            <a:r>
              <a:rPr lang="en-US" dirty="0"/>
              <a:t>k</a:t>
            </a:r>
            <a:r>
              <a:rPr dirty="0" smtClean="0"/>
              <a:t>eep</a:t>
            </a:r>
            <a:r>
              <a:rPr lang="en-US" dirty="0" smtClean="0"/>
              <a:t>s</a:t>
            </a:r>
            <a:r>
              <a:rPr dirty="0" smtClean="0"/>
              <a:t> versions of the file that can be </a:t>
            </a:r>
            <a:r>
              <a:rPr lang="en-US" dirty="0" smtClean="0"/>
              <a:t>"</a:t>
            </a:r>
            <a:r>
              <a:rPr dirty="0" smtClean="0">
                <a:solidFill>
                  <a:srgbClr val="0070C0"/>
                </a:solidFill>
              </a:rPr>
              <a:t>checked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dirty="0" smtClean="0">
                <a:solidFill>
                  <a:srgbClr val="0070C0"/>
                </a:solidFill>
              </a:rPr>
              <a:t>out</a:t>
            </a:r>
            <a:r>
              <a:rPr lang="en-US" dirty="0" smtClean="0"/>
              <a:t>"</a:t>
            </a:r>
            <a:endParaRPr dirty="0" smtClean="0"/>
          </a:p>
          <a:p>
            <a:r>
              <a:rPr lang="en-US" dirty="0" smtClean="0"/>
              <a:t>Edit and revise local files</a:t>
            </a:r>
          </a:p>
          <a:p>
            <a:r>
              <a:rPr dirty="0" smtClean="0"/>
              <a:t>Use smart tools to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dirty="0" smtClean="0"/>
              <a:t>see differences in the files</a:t>
            </a:r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787085" y="5216102"/>
            <a:ext cx="358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 Image credit: </a:t>
            </a:r>
            <a:r>
              <a:rPr lang="en-US" dirty="0" smtClean="0">
                <a:hlinkClick r:id="rId3"/>
              </a:rPr>
              <a:t>http://git-scm.com</a:t>
            </a:r>
            <a:r>
              <a:rPr lang="en-US" dirty="0" smtClean="0"/>
              <a:t> ]*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33809" y="6518378"/>
            <a:ext cx="3588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* </a:t>
            </a:r>
            <a:r>
              <a:rPr lang="en-US" sz="1200" dirty="0" smtClean="0">
                <a:hlinkClick r:id="rId4"/>
              </a:rPr>
              <a:t>Creative Commons Attribution 3.0 Unported License</a:t>
            </a:r>
            <a:endParaRPr lang="en-US" sz="1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583" y="1499038"/>
            <a:ext cx="4354555" cy="36578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Source Control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1"/>
          </p:nvPr>
        </p:nvSpPr>
        <p:spPr>
          <a:xfrm>
            <a:off x="4783332" y="1599083"/>
            <a:ext cx="3903467" cy="4498975"/>
          </a:xfrm>
        </p:spPr>
        <p:txBody>
          <a:bodyPr/>
          <a:lstStyle/>
          <a:p>
            <a:pPr algn="ctr">
              <a:buNone/>
            </a:pPr>
            <a:r>
              <a:rPr lang="en-US" b="1" u="sng" dirty="0" smtClean="0"/>
              <a:t>Examples</a:t>
            </a:r>
          </a:p>
          <a:p>
            <a:pPr algn="ctr">
              <a:buNone/>
            </a:pPr>
            <a:endParaRPr lang="en-US" b="1" u="sng" dirty="0" smtClean="0"/>
          </a:p>
          <a:p>
            <a:r>
              <a:rPr lang="en-US" dirty="0" smtClean="0"/>
              <a:t>SCCS ( 1972)</a:t>
            </a:r>
            <a:endParaRPr dirty="0" smtClean="0"/>
          </a:p>
          <a:p>
            <a:r>
              <a:rPr lang="en-US" dirty="0" smtClean="0"/>
              <a:t>RCS (1982)</a:t>
            </a:r>
          </a:p>
          <a:p>
            <a:endParaRPr lang="en-US" dirty="0"/>
          </a:p>
          <a:p>
            <a:r>
              <a:rPr lang="en-US" dirty="0" smtClean="0"/>
              <a:t>Locking mechanism gives exclusive rights to a user.</a:t>
            </a:r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787085" y="5216102"/>
            <a:ext cx="358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 Image credit: </a:t>
            </a:r>
            <a:r>
              <a:rPr lang="en-US" dirty="0" smtClean="0">
                <a:hlinkClick r:id="rId3"/>
              </a:rPr>
              <a:t>http://git-scm.com</a:t>
            </a:r>
            <a:r>
              <a:rPr lang="en-US" dirty="0" smtClean="0"/>
              <a:t> ]*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33809" y="6518378"/>
            <a:ext cx="3588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* </a:t>
            </a:r>
            <a:r>
              <a:rPr lang="en-US" sz="1200" dirty="0" smtClean="0">
                <a:hlinkClick r:id="rId4"/>
              </a:rPr>
              <a:t>Creative Commons Attribution 3.0 Unported License</a:t>
            </a:r>
            <a:endParaRPr lang="en-US" sz="1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583" y="1499038"/>
            <a:ext cx="4354555" cy="36578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Centralized Source Control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1"/>
          </p:nvPr>
        </p:nvSpPr>
        <p:spPr>
          <a:xfrm>
            <a:off x="4915286" y="1600728"/>
            <a:ext cx="3771513" cy="4498975"/>
          </a:xfrm>
        </p:spPr>
        <p:txBody>
          <a:bodyPr/>
          <a:lstStyle/>
          <a:p>
            <a:pPr algn="ctr">
              <a:buNone/>
            </a:pPr>
            <a:r>
              <a:rPr lang="en-US" b="1" u="sng" dirty="0" smtClean="0"/>
              <a:t>Examples</a:t>
            </a:r>
          </a:p>
          <a:p>
            <a:pPr algn="ctr">
              <a:buNone/>
            </a:pPr>
            <a:endParaRPr lang="en-US" b="1" u="sng" dirty="0" smtClean="0"/>
          </a:p>
          <a:p>
            <a:r>
              <a:rPr lang="en-US" dirty="0" smtClean="0"/>
              <a:t>CVS (1989)</a:t>
            </a:r>
            <a:endParaRPr dirty="0" smtClean="0"/>
          </a:p>
          <a:p>
            <a:r>
              <a:rPr lang="en-US" dirty="0" smtClean="0"/>
              <a:t>SVN (2000)</a:t>
            </a:r>
          </a:p>
          <a:p>
            <a:r>
              <a:rPr lang="en-US" dirty="0" err="1" smtClean="0"/>
              <a:t>ClearCase</a:t>
            </a:r>
            <a:endParaRPr lang="en-US" dirty="0" smtClean="0"/>
          </a:p>
          <a:p>
            <a:r>
              <a:rPr lang="en-US" dirty="0" smtClean="0"/>
              <a:t>Perforce</a:t>
            </a:r>
            <a:endParaRPr dirty="0"/>
          </a:p>
        </p:txBody>
      </p:sp>
      <p:sp>
        <p:nvSpPr>
          <p:cNvPr id="7" name="TextBox 6"/>
          <p:cNvSpPr txBox="1"/>
          <p:nvPr/>
        </p:nvSpPr>
        <p:spPr>
          <a:xfrm>
            <a:off x="787085" y="5219323"/>
            <a:ext cx="358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 Image credit: </a:t>
            </a:r>
            <a:r>
              <a:rPr lang="en-US" dirty="0" smtClean="0">
                <a:hlinkClick r:id="rId3"/>
              </a:rPr>
              <a:t>http://git-scm.com</a:t>
            </a:r>
            <a:r>
              <a:rPr lang="en-US" dirty="0" smtClean="0"/>
              <a:t> ]*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33809" y="6518378"/>
            <a:ext cx="3588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* </a:t>
            </a:r>
            <a:r>
              <a:rPr lang="en-US" sz="1200" dirty="0" smtClean="0">
                <a:hlinkClick r:id="rId4"/>
              </a:rPr>
              <a:t>Creative Commons Attribution 3.0 Unported License</a:t>
            </a:r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850" y="1600728"/>
            <a:ext cx="4475436" cy="35087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Distributed Source Control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1"/>
          </p:nvPr>
        </p:nvSpPr>
        <p:spPr>
          <a:xfrm>
            <a:off x="4651378" y="1765678"/>
            <a:ext cx="4035421" cy="4498975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en-US" b="1" u="sng" dirty="0" smtClean="0"/>
              <a:t>Examples</a:t>
            </a:r>
          </a:p>
          <a:p>
            <a:pPr algn="ctr">
              <a:buNone/>
            </a:pPr>
            <a:endParaRPr lang="en-US" b="1" u="sng" dirty="0" smtClean="0"/>
          </a:p>
          <a:p>
            <a:r>
              <a:rPr lang="en-US" dirty="0" err="1" smtClean="0"/>
              <a:t>Bitkeeper</a:t>
            </a:r>
            <a:r>
              <a:rPr lang="en-US" dirty="0" smtClean="0"/>
              <a:t> (2000)</a:t>
            </a:r>
            <a:endParaRPr dirty="0" smtClean="0"/>
          </a:p>
          <a:p>
            <a:r>
              <a:rPr lang="en-US" dirty="0" err="1" smtClean="0"/>
              <a:t>Darcs</a:t>
            </a:r>
            <a:r>
              <a:rPr lang="en-US" dirty="0" smtClean="0"/>
              <a:t> (2003)</a:t>
            </a:r>
          </a:p>
          <a:p>
            <a:r>
              <a:rPr lang="en-US" dirty="0" err="1" smtClean="0">
                <a:solidFill>
                  <a:srgbClr val="C00000"/>
                </a:solidFill>
              </a:rPr>
              <a:t>Git</a:t>
            </a:r>
            <a:r>
              <a:rPr lang="en-US" dirty="0" smtClean="0">
                <a:solidFill>
                  <a:srgbClr val="C00000"/>
                </a:solidFill>
              </a:rPr>
              <a:t> (2005)</a:t>
            </a:r>
          </a:p>
          <a:p>
            <a:r>
              <a:rPr lang="en-US" dirty="0" smtClean="0"/>
              <a:t>Bazaar (2005)</a:t>
            </a:r>
          </a:p>
          <a:p>
            <a:r>
              <a:rPr lang="en-US" dirty="0" smtClean="0"/>
              <a:t>Mercurial (2005)</a:t>
            </a:r>
          </a:p>
          <a:p>
            <a:endParaRPr lang="en-US" dirty="0"/>
          </a:p>
          <a:p>
            <a:r>
              <a:rPr lang="en-US" sz="2000" dirty="0" smtClean="0"/>
              <a:t>Often called a DVCS</a:t>
            </a:r>
            <a:r>
              <a:rPr lang="en-US" sz="2000" dirty="0"/>
              <a:t>:</a:t>
            </a:r>
            <a:r>
              <a:rPr lang="en-US" sz="2000" dirty="0" smtClean="0"/>
              <a:t> Distributed Version Control System</a:t>
            </a:r>
            <a:endParaRPr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051712" y="5562407"/>
            <a:ext cx="358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 Image credit: </a:t>
            </a:r>
            <a:r>
              <a:rPr lang="en-US" dirty="0" smtClean="0">
                <a:hlinkClick r:id="rId3"/>
              </a:rPr>
              <a:t>http://git-scm.com</a:t>
            </a:r>
            <a:r>
              <a:rPr lang="en-US" dirty="0" smtClean="0"/>
              <a:t> ]*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33809" y="6518378"/>
            <a:ext cx="3588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* </a:t>
            </a:r>
            <a:r>
              <a:rPr lang="en-US" sz="1200" dirty="0" smtClean="0">
                <a:hlinkClick r:id="rId4"/>
              </a:rPr>
              <a:t>Creative Commons Attribution 3.0 Unported License</a:t>
            </a: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2784" y="1906216"/>
            <a:ext cx="3247061" cy="365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98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CDS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4118</TotalTime>
  <Words>1499</Words>
  <Application>Microsoft Office PowerPoint</Application>
  <PresentationFormat>On-screen Show (4:3)</PresentationFormat>
  <Paragraphs>359</Paragraphs>
  <Slides>35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Calibri</vt:lpstr>
      <vt:lpstr>Cambria</vt:lpstr>
      <vt:lpstr>Cambria Math</vt:lpstr>
      <vt:lpstr>Courier New</vt:lpstr>
      <vt:lpstr>Symbol</vt:lpstr>
      <vt:lpstr>Wingdings</vt:lpstr>
      <vt:lpstr>CACDS_template</vt:lpstr>
      <vt:lpstr>Source/Version Control and Checkpointing  </vt:lpstr>
      <vt:lpstr>Outline</vt:lpstr>
      <vt:lpstr>What is Version control</vt:lpstr>
      <vt:lpstr>Why use Version control?</vt:lpstr>
      <vt:lpstr>Why use Version control?</vt:lpstr>
      <vt:lpstr>Local Source Control Management</vt:lpstr>
      <vt:lpstr>Local Source Control Management</vt:lpstr>
      <vt:lpstr>Centralized Source Control Management</vt:lpstr>
      <vt:lpstr>Distributed Source Control Management</vt:lpstr>
      <vt:lpstr>Git is Different</vt:lpstr>
      <vt:lpstr>Outline</vt:lpstr>
      <vt:lpstr>Git</vt:lpstr>
      <vt:lpstr>Local Commands</vt:lpstr>
      <vt:lpstr>Local Commands</vt:lpstr>
      <vt:lpstr>Local Commands</vt:lpstr>
      <vt:lpstr>Local Commands</vt:lpstr>
      <vt:lpstr>Local Commands</vt:lpstr>
      <vt:lpstr>Add and Commit</vt:lpstr>
      <vt:lpstr>Local Commands</vt:lpstr>
      <vt:lpstr>Local Commands</vt:lpstr>
      <vt:lpstr>Local Commands</vt:lpstr>
      <vt:lpstr>Local Commands</vt:lpstr>
      <vt:lpstr>Local Commands</vt:lpstr>
      <vt:lpstr>Local Commands</vt:lpstr>
      <vt:lpstr>Remote Commands</vt:lpstr>
      <vt:lpstr>Remote Commands</vt:lpstr>
      <vt:lpstr>Push to a Server Repository</vt:lpstr>
      <vt:lpstr>Summary of Useful Commands</vt:lpstr>
      <vt:lpstr>Tips and Tricks</vt:lpstr>
      <vt:lpstr>GIT GUI</vt:lpstr>
      <vt:lpstr>Outline</vt:lpstr>
      <vt:lpstr>Checkpointing/Restarts</vt:lpstr>
      <vt:lpstr>MATLAB Checkpointing</vt:lpstr>
      <vt:lpstr>References</vt:lpstr>
      <vt:lpstr>Assignment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Kantner</dc:creator>
  <cp:lastModifiedBy>A A</cp:lastModifiedBy>
  <cp:revision>208</cp:revision>
  <dcterms:created xsi:type="dcterms:W3CDTF">2013-01-15T22:29:05Z</dcterms:created>
  <dcterms:modified xsi:type="dcterms:W3CDTF">2017-07-18T15:13:31Z</dcterms:modified>
</cp:coreProperties>
</file>