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271" r:id="rId10"/>
    <p:sldId id="315" r:id="rId11"/>
    <p:sldId id="314" r:id="rId12"/>
    <p:sldId id="272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8BE5E-1103-4F01-ADE7-0B3EF648920B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B9F88-6831-4D2A-9521-428331B50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0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6865"/>
            <a:ext cx="4572000" cy="57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13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1" y="6377940"/>
            <a:ext cx="2926079" cy="20839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0839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0839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6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5"/>
          <p:cNvSpPr/>
          <p:nvPr/>
        </p:nvSpPr>
        <p:spPr>
          <a:xfrm>
            <a:off x="171451" y="-4704"/>
            <a:ext cx="8972549" cy="66440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29209" y="6554928"/>
            <a:ext cx="302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Vistas in Advanced Computing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593968" y="6554928"/>
            <a:ext cx="155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Amit Amritkar</a:t>
            </a:r>
          </a:p>
        </p:txBody>
      </p:sp>
    </p:spTree>
    <p:extLst>
      <p:ext uri="{BB962C8B-B14F-4D97-AF65-F5344CB8AC3E}">
        <p14:creationId xmlns:p14="http://schemas.microsoft.com/office/powerpoint/2010/main" val="187388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droh" TargetMode="External"/><Relationship Id="rId2" Type="http://schemas.openxmlformats.org/officeDocument/2006/relationships/hyperlink" Target="http://www.cs.cmu.edu/~bryan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droh" TargetMode="External"/><Relationship Id="rId2" Type="http://schemas.openxmlformats.org/officeDocument/2006/relationships/hyperlink" Target="http://www.cs.cmu.edu/~bryan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droh" TargetMode="External"/><Relationship Id="rId2" Type="http://schemas.openxmlformats.org/officeDocument/2006/relationships/hyperlink" Target="http://www.cs.cmu.edu/~bryan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droh" TargetMode="External"/><Relationship Id="rId2" Type="http://schemas.openxmlformats.org/officeDocument/2006/relationships/hyperlink" Target="http://www.cs.cmu.edu/~bryan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droh" TargetMode="External"/><Relationship Id="rId2" Type="http://schemas.openxmlformats.org/officeDocument/2006/relationships/hyperlink" Target="http://www.cs.cmu.edu/~bryan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droh" TargetMode="External"/><Relationship Id="rId2" Type="http://schemas.openxmlformats.org/officeDocument/2006/relationships/hyperlink" Target="http://www.cs.cmu.edu/~bryan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droh" TargetMode="External"/><Relationship Id="rId2" Type="http://schemas.openxmlformats.org/officeDocument/2006/relationships/hyperlink" Target="http://www.cs.cmu.edu/~brya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droh" TargetMode="External"/><Relationship Id="rId2" Type="http://schemas.openxmlformats.org/officeDocument/2006/relationships/hyperlink" Target="http://www.cs.cmu.edu/~bryan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droh" TargetMode="External"/><Relationship Id="rId2" Type="http://schemas.openxmlformats.org/officeDocument/2006/relationships/hyperlink" Target="http://www.cs.cmu.edu/~bryan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droh" TargetMode="External"/><Relationship Id="rId2" Type="http://schemas.openxmlformats.org/officeDocument/2006/relationships/hyperlink" Target="http://www.cs.cmu.edu/~bryan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droh" TargetMode="External"/><Relationship Id="rId2" Type="http://schemas.openxmlformats.org/officeDocument/2006/relationships/hyperlink" Target="http://www.cs.cmu.edu/~bryan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droh" TargetMode="External"/><Relationship Id="rId2" Type="http://schemas.openxmlformats.org/officeDocument/2006/relationships/hyperlink" Target="http://www.cs.cmu.edu/~bryant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droh" TargetMode="External"/><Relationship Id="rId2" Type="http://schemas.openxmlformats.org/officeDocument/2006/relationships/hyperlink" Target="http://www.cs.cmu.edu/~bryant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droh" TargetMode="External"/><Relationship Id="rId2" Type="http://schemas.openxmlformats.org/officeDocument/2006/relationships/hyperlink" Target="http://www.cs.cmu.edu/~bryant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droh" TargetMode="External"/><Relationship Id="rId2" Type="http://schemas.openxmlformats.org/officeDocument/2006/relationships/hyperlink" Target="http://www.cs.cmu.edu/~brya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droh" TargetMode="External"/><Relationship Id="rId2" Type="http://schemas.openxmlformats.org/officeDocument/2006/relationships/hyperlink" Target="http://www.cs.cmu.edu/~brya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app.cs.cmu.edu/3e/hom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 of Computer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3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on Windows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for Bash in the Start menu. Alternatively, open Command Prompt and type bash.</a:t>
            </a:r>
          </a:p>
          <a:p>
            <a:r>
              <a:rPr lang="en-US" dirty="0"/>
              <a:t>This will prompt you to install Ubuntu on Windows 10. Once you accept the terms and conditions, the subsystem is then downloaded for you from the Windows Store. </a:t>
            </a:r>
          </a:p>
          <a:p>
            <a:r>
              <a:rPr lang="en-US" dirty="0"/>
              <a:t>Once it’s downloaded, search for ‘Bash on Ubuntu on Windows’ from the Start Menu.</a:t>
            </a:r>
          </a:p>
        </p:txBody>
      </p:sp>
      <p:sp>
        <p:nvSpPr>
          <p:cNvPr id="5" name="Rectangle 4"/>
          <p:cNvSpPr/>
          <p:nvPr/>
        </p:nvSpPr>
        <p:spPr>
          <a:xfrm>
            <a:off x="279400" y="6196169"/>
            <a:ext cx="657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http://wccftech.com/how-to-run-ubuntu-on-windows-10-guide/</a:t>
            </a:r>
          </a:p>
        </p:txBody>
      </p:sp>
    </p:spTree>
    <p:extLst>
      <p:ext uri="{BB962C8B-B14F-4D97-AF65-F5344CB8AC3E}">
        <p14:creationId xmlns:p14="http://schemas.microsoft.com/office/powerpoint/2010/main" val="44338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Find the following properties of the CACDS </a:t>
            </a:r>
            <a:r>
              <a:rPr lang="en-US" dirty="0" err="1"/>
              <a:t>linux</a:t>
            </a:r>
            <a:r>
              <a:rPr lang="en-US" dirty="0"/>
              <a:t> system (specify the command you have used to find the property)</a:t>
            </a:r>
          </a:p>
          <a:p>
            <a:pPr lvl="1"/>
            <a:r>
              <a:rPr lang="en-US" dirty="0"/>
              <a:t>Number of sockets</a:t>
            </a:r>
          </a:p>
          <a:p>
            <a:pPr lvl="1"/>
            <a:r>
              <a:rPr lang="en-US" dirty="0"/>
              <a:t>CPU model name </a:t>
            </a:r>
          </a:p>
          <a:p>
            <a:pPr lvl="1"/>
            <a:r>
              <a:rPr lang="en-US" dirty="0"/>
              <a:t>Number of cores/CPU </a:t>
            </a:r>
          </a:p>
          <a:p>
            <a:pPr lvl="1"/>
            <a:r>
              <a:rPr lang="en-US" dirty="0"/>
              <a:t>Current CPU Clock frequency</a:t>
            </a:r>
          </a:p>
          <a:p>
            <a:pPr lvl="1"/>
            <a:r>
              <a:rPr lang="en-US" dirty="0"/>
              <a:t>Max CPU clock frequency</a:t>
            </a:r>
          </a:p>
          <a:p>
            <a:pPr lvl="1"/>
            <a:r>
              <a:rPr lang="en-US" dirty="0"/>
              <a:t>L1, L2 and L3 cache sizes</a:t>
            </a:r>
          </a:p>
          <a:p>
            <a:pPr lvl="1"/>
            <a:r>
              <a:rPr lang="en-US" dirty="0"/>
              <a:t>Number of memory channels</a:t>
            </a:r>
          </a:p>
          <a:p>
            <a:pPr lvl="1"/>
            <a:r>
              <a:rPr lang="en-US" dirty="0"/>
              <a:t>DRAM total width</a:t>
            </a:r>
          </a:p>
          <a:p>
            <a:pPr lvl="1"/>
            <a:r>
              <a:rPr lang="en-US" dirty="0"/>
              <a:t>Size of each DIMM</a:t>
            </a:r>
          </a:p>
          <a:p>
            <a:pPr lvl="1"/>
            <a:r>
              <a:rPr lang="en-US" dirty="0"/>
              <a:t>Total DRAM per CPU </a:t>
            </a:r>
          </a:p>
          <a:p>
            <a:pPr lvl="1"/>
            <a:r>
              <a:rPr lang="en-US" dirty="0"/>
              <a:t>PCI Channels: version and width of each channel and use status (populated or not) </a:t>
            </a:r>
          </a:p>
          <a:p>
            <a:pPr lvl="1"/>
            <a:r>
              <a:rPr lang="en-US" dirty="0"/>
              <a:t>Operating system version </a:t>
            </a:r>
          </a:p>
          <a:p>
            <a:pPr lvl="1"/>
            <a:r>
              <a:rPr lang="en-US" dirty="0"/>
              <a:t>C/Fortran compiler name and version</a:t>
            </a:r>
          </a:p>
          <a:p>
            <a:r>
              <a:rPr lang="en-US" dirty="0"/>
              <a:t>Based on the CPU model find the properties of the CPU from Intel website. </a:t>
            </a:r>
          </a:p>
          <a:p>
            <a:pPr lvl="1"/>
            <a:r>
              <a:rPr lang="en-US" dirty="0"/>
              <a:t>thermal design power (TDP)</a:t>
            </a:r>
          </a:p>
          <a:p>
            <a:r>
              <a:rPr lang="en-US" dirty="0"/>
              <a:t>Comment on the similarities/differences between the two sources.</a:t>
            </a:r>
          </a:p>
        </p:txBody>
      </p:sp>
    </p:spTree>
    <p:extLst>
      <p:ext uri="{BB962C8B-B14F-4D97-AF65-F5344CB8AC3E}">
        <p14:creationId xmlns:p14="http://schemas.microsoft.com/office/powerpoint/2010/main" val="4009563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CACDS Linux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SSH into cacds2.cougarnet.uh.edu</a:t>
            </a:r>
            <a:endParaRPr lang="en-US" b="1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cougarnet</a:t>
            </a:r>
            <a:r>
              <a:rPr lang="en-US" dirty="0"/>
              <a:t> ID and password</a:t>
            </a:r>
          </a:p>
          <a:p>
            <a:pPr lvl="1"/>
            <a:r>
              <a:rPr lang="en-US" dirty="0"/>
              <a:t>If you face issues accessing the system then please let me know</a:t>
            </a:r>
          </a:p>
        </p:txBody>
      </p:sp>
    </p:spTree>
    <p:extLst>
      <p:ext uri="{BB962C8B-B14F-4D97-AF65-F5344CB8AC3E}">
        <p14:creationId xmlns:p14="http://schemas.microsoft.com/office/powerpoint/2010/main" val="2961285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in a typical system</a:t>
            </a:r>
          </a:p>
        </p:txBody>
      </p:sp>
      <p:sp>
        <p:nvSpPr>
          <p:cNvPr id="4" name="Rectangle 146"/>
          <p:cNvSpPr>
            <a:spLocks noChangeArrowheads="1"/>
          </p:cNvSpPr>
          <p:nvPr/>
        </p:nvSpPr>
        <p:spPr bwMode="auto">
          <a:xfrm>
            <a:off x="6745805" y="270953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Main</a:t>
            </a:r>
          </a:p>
          <a:p>
            <a:r>
              <a:rPr lang="en-US"/>
              <a:t>memory</a:t>
            </a:r>
          </a:p>
        </p:txBody>
      </p:sp>
      <p:sp>
        <p:nvSpPr>
          <p:cNvPr id="5" name="AutoShape 201"/>
          <p:cNvSpPr>
            <a:spLocks noChangeArrowheads="1"/>
          </p:cNvSpPr>
          <p:nvPr/>
        </p:nvSpPr>
        <p:spPr bwMode="auto">
          <a:xfrm>
            <a:off x="5221805" y="286193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02"/>
          <p:cNvSpPr>
            <a:spLocks noChangeArrowheads="1"/>
          </p:cNvSpPr>
          <p:nvPr/>
        </p:nvSpPr>
        <p:spPr bwMode="auto">
          <a:xfrm>
            <a:off x="4307405" y="289368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I/O </a:t>
            </a:r>
          </a:p>
          <a:p>
            <a:r>
              <a:rPr lang="en-US"/>
              <a:t>bridge</a:t>
            </a:r>
          </a:p>
        </p:txBody>
      </p:sp>
      <p:sp>
        <p:nvSpPr>
          <p:cNvPr id="7" name="AutoShape 205"/>
          <p:cNvSpPr>
            <a:spLocks noChangeArrowheads="1"/>
          </p:cNvSpPr>
          <p:nvPr/>
        </p:nvSpPr>
        <p:spPr bwMode="auto">
          <a:xfrm>
            <a:off x="2850080" y="286193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06"/>
          <p:cNvSpPr>
            <a:spLocks noChangeArrowheads="1"/>
          </p:cNvSpPr>
          <p:nvPr/>
        </p:nvSpPr>
        <p:spPr bwMode="auto">
          <a:xfrm>
            <a:off x="949842" y="289368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Bus interface</a:t>
            </a:r>
          </a:p>
        </p:txBody>
      </p:sp>
      <p:sp>
        <p:nvSpPr>
          <p:cNvPr id="9" name="Rectangle 207"/>
          <p:cNvSpPr>
            <a:spLocks noChangeArrowheads="1"/>
          </p:cNvSpPr>
          <p:nvPr/>
        </p:nvSpPr>
        <p:spPr bwMode="auto">
          <a:xfrm>
            <a:off x="1865830" y="156653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08"/>
          <p:cNvSpPr>
            <a:spLocks noChangeArrowheads="1"/>
          </p:cNvSpPr>
          <p:nvPr/>
        </p:nvSpPr>
        <p:spPr bwMode="auto">
          <a:xfrm>
            <a:off x="1865830" y="171893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10"/>
          <p:cNvSpPr>
            <a:spLocks noChangeArrowheads="1"/>
          </p:cNvSpPr>
          <p:nvPr/>
        </p:nvSpPr>
        <p:spPr bwMode="auto">
          <a:xfrm>
            <a:off x="1865830" y="187133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211"/>
          <p:cNvSpPr>
            <a:spLocks noChangeArrowheads="1"/>
          </p:cNvSpPr>
          <p:nvPr/>
        </p:nvSpPr>
        <p:spPr bwMode="auto">
          <a:xfrm>
            <a:off x="1865830" y="202373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12"/>
          <p:cNvSpPr>
            <a:spLocks noChangeArrowheads="1"/>
          </p:cNvSpPr>
          <p:nvPr/>
        </p:nvSpPr>
        <p:spPr bwMode="auto">
          <a:xfrm>
            <a:off x="1865830" y="217613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214"/>
          <p:cNvSpPr>
            <a:spLocks noChangeArrowheads="1"/>
          </p:cNvSpPr>
          <p:nvPr/>
        </p:nvSpPr>
        <p:spPr bwMode="auto">
          <a:xfrm>
            <a:off x="2638942" y="156653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215"/>
          <p:cNvSpPr>
            <a:spLocks noChangeArrowheads="1"/>
          </p:cNvSpPr>
          <p:nvPr/>
        </p:nvSpPr>
        <p:spPr bwMode="auto">
          <a:xfrm flipH="1">
            <a:off x="2550042" y="194753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20"/>
          <p:cNvSpPr>
            <a:spLocks noChangeArrowheads="1"/>
          </p:cNvSpPr>
          <p:nvPr/>
        </p:nvSpPr>
        <p:spPr bwMode="auto">
          <a:xfrm>
            <a:off x="3083442" y="141413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ALU</a:t>
            </a:r>
          </a:p>
        </p:txBody>
      </p:sp>
      <p:sp>
        <p:nvSpPr>
          <p:cNvPr id="17" name="Text Box 221"/>
          <p:cNvSpPr txBox="1">
            <a:spLocks noChangeArrowheads="1"/>
          </p:cNvSpPr>
          <p:nvPr/>
        </p:nvSpPr>
        <p:spPr bwMode="auto">
          <a:xfrm>
            <a:off x="1597542" y="1245855"/>
            <a:ext cx="1255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Register file</a:t>
            </a:r>
          </a:p>
        </p:txBody>
      </p:sp>
      <p:sp>
        <p:nvSpPr>
          <p:cNvPr id="18" name="AutoShape 222"/>
          <p:cNvSpPr>
            <a:spLocks noChangeArrowheads="1"/>
          </p:cNvSpPr>
          <p:nvPr/>
        </p:nvSpPr>
        <p:spPr bwMode="auto">
          <a:xfrm>
            <a:off x="1940442" y="240473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223"/>
          <p:cNvSpPr>
            <a:spLocks noChangeArrowheads="1"/>
          </p:cNvSpPr>
          <p:nvPr/>
        </p:nvSpPr>
        <p:spPr bwMode="auto">
          <a:xfrm>
            <a:off x="797442" y="118553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225"/>
          <p:cNvSpPr txBox="1">
            <a:spLocks noChangeArrowheads="1"/>
          </p:cNvSpPr>
          <p:nvPr/>
        </p:nvSpPr>
        <p:spPr bwMode="auto">
          <a:xfrm>
            <a:off x="729180" y="880730"/>
            <a:ext cx="611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CPU</a:t>
            </a:r>
          </a:p>
        </p:txBody>
      </p:sp>
      <p:sp>
        <p:nvSpPr>
          <p:cNvPr id="21" name="Text Box 229"/>
          <p:cNvSpPr txBox="1">
            <a:spLocks noChangeArrowheads="1"/>
          </p:cNvSpPr>
          <p:nvPr/>
        </p:nvSpPr>
        <p:spPr bwMode="auto">
          <a:xfrm>
            <a:off x="3759717" y="2176130"/>
            <a:ext cx="1246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System bus</a:t>
            </a:r>
          </a:p>
        </p:txBody>
      </p:sp>
      <p:sp>
        <p:nvSpPr>
          <p:cNvPr id="22" name="Line 230"/>
          <p:cNvSpPr>
            <a:spLocks noChangeShapeType="1"/>
          </p:cNvSpPr>
          <p:nvPr/>
        </p:nvSpPr>
        <p:spPr bwMode="auto">
          <a:xfrm flipH="1">
            <a:off x="3616842" y="248093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31"/>
          <p:cNvSpPr txBox="1">
            <a:spLocks noChangeArrowheads="1"/>
          </p:cNvSpPr>
          <p:nvPr/>
        </p:nvSpPr>
        <p:spPr bwMode="auto">
          <a:xfrm>
            <a:off x="5296417" y="2176130"/>
            <a:ext cx="1303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Memory bus</a:t>
            </a:r>
          </a:p>
        </p:txBody>
      </p:sp>
      <p:sp>
        <p:nvSpPr>
          <p:cNvPr id="24" name="Line 232"/>
          <p:cNvSpPr>
            <a:spLocks noChangeShapeType="1"/>
          </p:cNvSpPr>
          <p:nvPr/>
        </p:nvSpPr>
        <p:spPr bwMode="auto">
          <a:xfrm>
            <a:off x="5902842" y="248093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236"/>
          <p:cNvSpPr>
            <a:spLocks noChangeArrowheads="1"/>
          </p:cNvSpPr>
          <p:nvPr/>
        </p:nvSpPr>
        <p:spPr bwMode="auto">
          <a:xfrm>
            <a:off x="4531242" y="354773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238"/>
          <p:cNvSpPr>
            <a:spLocks noChangeArrowheads="1"/>
          </p:cNvSpPr>
          <p:nvPr/>
        </p:nvSpPr>
        <p:spPr bwMode="auto">
          <a:xfrm flipV="1">
            <a:off x="5636142" y="428433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9"/>
          <p:cNvSpPr>
            <a:spLocks noChangeArrowheads="1"/>
          </p:cNvSpPr>
          <p:nvPr/>
        </p:nvSpPr>
        <p:spPr bwMode="auto">
          <a:xfrm>
            <a:off x="5217042" y="500823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Disk </a:t>
            </a:r>
          </a:p>
          <a:p>
            <a:r>
              <a:rPr lang="en-US"/>
              <a:t>controller</a:t>
            </a:r>
          </a:p>
        </p:txBody>
      </p:sp>
      <p:sp>
        <p:nvSpPr>
          <p:cNvPr id="28" name="AutoShape 240"/>
          <p:cNvSpPr>
            <a:spLocks noChangeArrowheads="1"/>
          </p:cNvSpPr>
          <p:nvPr/>
        </p:nvSpPr>
        <p:spPr bwMode="auto">
          <a:xfrm flipV="1">
            <a:off x="3305692" y="428433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41"/>
          <p:cNvSpPr>
            <a:spLocks noChangeArrowheads="1"/>
          </p:cNvSpPr>
          <p:nvPr/>
        </p:nvSpPr>
        <p:spPr bwMode="auto">
          <a:xfrm>
            <a:off x="2886592" y="500823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Graphics</a:t>
            </a:r>
          </a:p>
          <a:p>
            <a:r>
              <a:rPr lang="en-US"/>
              <a:t>adapter</a:t>
            </a:r>
          </a:p>
        </p:txBody>
      </p:sp>
      <p:sp>
        <p:nvSpPr>
          <p:cNvPr id="30" name="AutoShape 242"/>
          <p:cNvSpPr>
            <a:spLocks noChangeArrowheads="1"/>
          </p:cNvSpPr>
          <p:nvPr/>
        </p:nvSpPr>
        <p:spPr bwMode="auto">
          <a:xfrm flipV="1">
            <a:off x="1629292" y="428433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43"/>
          <p:cNvSpPr>
            <a:spLocks noChangeArrowheads="1"/>
          </p:cNvSpPr>
          <p:nvPr/>
        </p:nvSpPr>
        <p:spPr bwMode="auto">
          <a:xfrm>
            <a:off x="1286392" y="499553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USB</a:t>
            </a:r>
          </a:p>
          <a:p>
            <a:r>
              <a:rPr lang="en-US"/>
              <a:t>controller</a:t>
            </a:r>
          </a:p>
        </p:txBody>
      </p:sp>
      <p:sp>
        <p:nvSpPr>
          <p:cNvPr id="32" name="Line 246"/>
          <p:cNvSpPr>
            <a:spLocks noChangeShapeType="1"/>
          </p:cNvSpPr>
          <p:nvPr/>
        </p:nvSpPr>
        <p:spPr bwMode="auto">
          <a:xfrm>
            <a:off x="1514992" y="55289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247"/>
          <p:cNvSpPr>
            <a:spLocks noChangeShapeType="1"/>
          </p:cNvSpPr>
          <p:nvPr/>
        </p:nvSpPr>
        <p:spPr bwMode="auto">
          <a:xfrm>
            <a:off x="2276992" y="55289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248"/>
          <p:cNvSpPr txBox="1">
            <a:spLocks noChangeArrowheads="1"/>
          </p:cNvSpPr>
          <p:nvPr/>
        </p:nvSpPr>
        <p:spPr bwMode="auto">
          <a:xfrm>
            <a:off x="1102242" y="5757530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Mouse</a:t>
            </a:r>
          </a:p>
        </p:txBody>
      </p:sp>
      <p:sp>
        <p:nvSpPr>
          <p:cNvPr id="35" name="Text Box 249"/>
          <p:cNvSpPr txBox="1">
            <a:spLocks noChangeArrowheads="1"/>
          </p:cNvSpPr>
          <p:nvPr/>
        </p:nvSpPr>
        <p:spPr bwMode="auto">
          <a:xfrm>
            <a:off x="1775342" y="5757530"/>
            <a:ext cx="1052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Keyboard</a:t>
            </a:r>
          </a:p>
        </p:txBody>
      </p:sp>
      <p:sp>
        <p:nvSpPr>
          <p:cNvPr id="36" name="Line 250"/>
          <p:cNvSpPr>
            <a:spLocks noChangeShapeType="1"/>
          </p:cNvSpPr>
          <p:nvPr/>
        </p:nvSpPr>
        <p:spPr bwMode="auto">
          <a:xfrm>
            <a:off x="3572392" y="55289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251"/>
          <p:cNvSpPr txBox="1">
            <a:spLocks noChangeArrowheads="1"/>
          </p:cNvSpPr>
          <p:nvPr/>
        </p:nvSpPr>
        <p:spPr bwMode="auto">
          <a:xfrm>
            <a:off x="3124717" y="5757530"/>
            <a:ext cx="847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Display</a:t>
            </a:r>
          </a:p>
        </p:txBody>
      </p:sp>
      <p:sp>
        <p:nvSpPr>
          <p:cNvPr id="38" name="Line 258"/>
          <p:cNvSpPr>
            <a:spLocks noChangeShapeType="1"/>
          </p:cNvSpPr>
          <p:nvPr/>
        </p:nvSpPr>
        <p:spPr bwMode="auto">
          <a:xfrm>
            <a:off x="5877442" y="552893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259"/>
          <p:cNvSpPr>
            <a:spLocks noChangeArrowheads="1"/>
          </p:cNvSpPr>
          <p:nvPr/>
        </p:nvSpPr>
        <p:spPr bwMode="auto">
          <a:xfrm>
            <a:off x="5572642" y="590993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Disk</a:t>
            </a:r>
          </a:p>
        </p:txBody>
      </p:sp>
      <p:sp>
        <p:nvSpPr>
          <p:cNvPr id="40" name="AutoShape 235"/>
          <p:cNvSpPr>
            <a:spLocks noChangeArrowheads="1"/>
          </p:cNvSpPr>
          <p:nvPr/>
        </p:nvSpPr>
        <p:spPr bwMode="auto">
          <a:xfrm>
            <a:off x="721242" y="406843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1"/>
          <p:cNvSpPr>
            <a:spLocks noChangeArrowheads="1"/>
          </p:cNvSpPr>
          <p:nvPr/>
        </p:nvSpPr>
        <p:spPr bwMode="auto">
          <a:xfrm>
            <a:off x="1797567" y="4238293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262"/>
          <p:cNvSpPr>
            <a:spLocks noChangeArrowheads="1"/>
          </p:cNvSpPr>
          <p:nvPr/>
        </p:nvSpPr>
        <p:spPr bwMode="auto">
          <a:xfrm>
            <a:off x="3473967" y="4228768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264"/>
          <p:cNvSpPr>
            <a:spLocks noChangeArrowheads="1"/>
          </p:cNvSpPr>
          <p:nvPr/>
        </p:nvSpPr>
        <p:spPr bwMode="auto">
          <a:xfrm>
            <a:off x="5807592" y="4219243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265"/>
          <p:cNvSpPr txBox="1">
            <a:spLocks noChangeArrowheads="1"/>
          </p:cNvSpPr>
          <p:nvPr/>
        </p:nvSpPr>
        <p:spPr bwMode="auto">
          <a:xfrm>
            <a:off x="4410592" y="4373230"/>
            <a:ext cx="841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I/O bus</a:t>
            </a:r>
          </a:p>
        </p:txBody>
      </p:sp>
      <p:sp>
        <p:nvSpPr>
          <p:cNvPr id="45" name="Rectangle 266"/>
          <p:cNvSpPr>
            <a:spLocks noChangeArrowheads="1"/>
          </p:cNvSpPr>
          <p:nvPr/>
        </p:nvSpPr>
        <p:spPr bwMode="auto">
          <a:xfrm>
            <a:off x="4697930" y="4157330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67"/>
          <p:cNvSpPr>
            <a:spLocks noChangeArrowheads="1"/>
          </p:cNvSpPr>
          <p:nvPr/>
        </p:nvSpPr>
        <p:spPr bwMode="auto">
          <a:xfrm>
            <a:off x="6588642" y="408113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268"/>
          <p:cNvSpPr>
            <a:spLocks noChangeArrowheads="1"/>
          </p:cNvSpPr>
          <p:nvPr/>
        </p:nvSpPr>
        <p:spPr bwMode="auto">
          <a:xfrm>
            <a:off x="6893442" y="408113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269"/>
          <p:cNvSpPr>
            <a:spLocks noChangeArrowheads="1"/>
          </p:cNvSpPr>
          <p:nvPr/>
        </p:nvSpPr>
        <p:spPr bwMode="auto">
          <a:xfrm>
            <a:off x="7198242" y="408113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270"/>
          <p:cNvSpPr txBox="1">
            <a:spLocks noChangeArrowheads="1"/>
          </p:cNvSpPr>
          <p:nvPr/>
        </p:nvSpPr>
        <p:spPr bwMode="auto">
          <a:xfrm>
            <a:off x="6574355" y="4462130"/>
            <a:ext cx="20145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/>
              <a:t>Expansion slots for</a:t>
            </a:r>
          </a:p>
          <a:p>
            <a:pPr algn="l"/>
            <a:r>
              <a:rPr lang="en-US"/>
              <a:t>other devices such</a:t>
            </a:r>
          </a:p>
          <a:p>
            <a:pPr algn="l"/>
            <a:r>
              <a:rPr lang="en-US"/>
              <a:t>as network adapters</a:t>
            </a:r>
          </a:p>
          <a:p>
            <a:pPr algn="l"/>
            <a:endParaRPr lang="en-US"/>
          </a:p>
        </p:txBody>
      </p:sp>
      <p:sp>
        <p:nvSpPr>
          <p:cNvPr id="51" name="Rectangle 320"/>
          <p:cNvSpPr>
            <a:spLocks noChangeArrowheads="1"/>
          </p:cNvSpPr>
          <p:nvPr/>
        </p:nvSpPr>
        <p:spPr bwMode="auto">
          <a:xfrm>
            <a:off x="949842" y="1795130"/>
            <a:ext cx="7620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PC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1678" y="6404114"/>
            <a:ext cx="5134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Computer Systems: A Programmer's Perspective, 3/E (CS:APP3e) </a:t>
            </a:r>
            <a:r>
              <a:rPr lang="en-US" sz="900" dirty="0">
                <a:hlinkClick r:id="rId2"/>
              </a:rPr>
              <a:t>Randal E. Bryant</a:t>
            </a:r>
            <a:r>
              <a:rPr lang="en-US" sz="900" dirty="0"/>
              <a:t> and </a:t>
            </a:r>
            <a:r>
              <a:rPr lang="en-US" sz="900" dirty="0">
                <a:hlinkClick r:id="rId3"/>
              </a:rPr>
              <a:t>David R. </a:t>
            </a:r>
            <a:r>
              <a:rPr lang="en-US" sz="900" dirty="0" err="1">
                <a:hlinkClick r:id="rId3"/>
              </a:rPr>
              <a:t>O'Hallaron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80106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Buses</a:t>
            </a:r>
          </a:p>
          <a:p>
            <a:pPr lvl="1"/>
            <a:r>
              <a:rPr lang="en-US" dirty="0"/>
              <a:t>Running throughout the system is a collection of electrical conduits called </a:t>
            </a:r>
            <a:r>
              <a:rPr lang="en-US" i="1" dirty="0"/>
              <a:t>buses </a:t>
            </a:r>
            <a:r>
              <a:rPr lang="en-US" dirty="0"/>
              <a:t>that carry bytes of information back and forth between the components</a:t>
            </a:r>
          </a:p>
          <a:p>
            <a:r>
              <a:rPr lang="en-US" dirty="0"/>
              <a:t>I/O Devices</a:t>
            </a:r>
          </a:p>
          <a:p>
            <a:pPr lvl="1"/>
            <a:r>
              <a:rPr lang="en-US" dirty="0"/>
              <a:t>Input/output (I/O) devices are the system’s connection to the external world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678" y="6404114"/>
            <a:ext cx="5134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Computer Systems: A Programmer's Perspective, 3/E (CS:APP3e) </a:t>
            </a:r>
            <a:r>
              <a:rPr lang="en-US" sz="900" dirty="0">
                <a:hlinkClick r:id="rId2"/>
              </a:rPr>
              <a:t>Randal E. Bryant</a:t>
            </a:r>
            <a:r>
              <a:rPr lang="en-US" sz="900" dirty="0"/>
              <a:t> and </a:t>
            </a:r>
            <a:r>
              <a:rPr lang="en-US" sz="900" dirty="0">
                <a:hlinkClick r:id="rId3"/>
              </a:rPr>
              <a:t>David R. </a:t>
            </a:r>
            <a:r>
              <a:rPr lang="en-US" sz="900" dirty="0" err="1">
                <a:hlinkClick r:id="rId3"/>
              </a:rPr>
              <a:t>O'Hallaron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16102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Main Memory</a:t>
            </a:r>
          </a:p>
          <a:p>
            <a:pPr lvl="1"/>
            <a:r>
              <a:rPr lang="en-US" dirty="0"/>
              <a:t>temporary storage device that holds both a program and the data it manipulates while the processor is executing the program</a:t>
            </a:r>
          </a:p>
          <a:p>
            <a:pPr lvl="1"/>
            <a:r>
              <a:rPr lang="en-US" dirty="0"/>
              <a:t>DRAM</a:t>
            </a:r>
          </a:p>
          <a:p>
            <a:pPr lvl="2"/>
            <a:r>
              <a:rPr lang="en-US" dirty="0"/>
              <a:t>Linear array of unique address spaces </a:t>
            </a:r>
          </a:p>
          <a:p>
            <a:r>
              <a:rPr lang="en-US" dirty="0"/>
              <a:t>Processor</a:t>
            </a:r>
          </a:p>
          <a:p>
            <a:pPr lvl="1"/>
            <a:r>
              <a:rPr lang="en-US" dirty="0"/>
              <a:t>The central processing unit (CPU), or simply processor, is the engine that interprets (or executes) instructions stored in main memory</a:t>
            </a:r>
          </a:p>
          <a:p>
            <a:pPr lvl="1"/>
            <a:r>
              <a:rPr lang="en-US" dirty="0"/>
              <a:t>At its core is a word-sized storage device (or register), program counter (PC) and ALU (Arithmetic Logic Unit)</a:t>
            </a:r>
          </a:p>
          <a:p>
            <a:pPr lvl="2"/>
            <a:r>
              <a:rPr lang="en-US" dirty="0"/>
              <a:t>the PC points at (contains the address of) some machine-language instruction in main memory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678" y="6404114"/>
            <a:ext cx="5134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Computer Systems: A Programmer's Perspective, 3/E (CS:APP3e) </a:t>
            </a:r>
            <a:r>
              <a:rPr lang="en-US" sz="900" dirty="0">
                <a:hlinkClick r:id="rId2"/>
              </a:rPr>
              <a:t>Randal E. Bryant</a:t>
            </a:r>
            <a:r>
              <a:rPr lang="en-US" sz="900" dirty="0"/>
              <a:t> and </a:t>
            </a:r>
            <a:r>
              <a:rPr lang="en-US" sz="900" dirty="0">
                <a:hlinkClick r:id="rId3"/>
              </a:rPr>
              <a:t>David R. </a:t>
            </a:r>
            <a:r>
              <a:rPr lang="en-US" sz="900" dirty="0" err="1">
                <a:hlinkClick r:id="rId3"/>
              </a:rPr>
              <a:t>O'Hallaron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78884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3257414"/>
          </a:xfrm>
        </p:spPr>
        <p:txBody>
          <a:bodyPr>
            <a:normAutofit/>
          </a:bodyPr>
          <a:lstStyle/>
          <a:p>
            <a:r>
              <a:rPr lang="en-US" dirty="0"/>
              <a:t>The Operating System Manages the Hardware</a:t>
            </a:r>
          </a:p>
          <a:p>
            <a:pPr lvl="1"/>
            <a:r>
              <a:rPr lang="en-US" dirty="0"/>
              <a:t>To protect the hardware from misuse by runaway applications, and </a:t>
            </a:r>
          </a:p>
          <a:p>
            <a:pPr lvl="1"/>
            <a:r>
              <a:rPr lang="en-US" dirty="0"/>
              <a:t>To provide applications with simple and uniform mechanisms for manipulating complicated and often wildly different low-level hardware devices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479698" y="4983165"/>
            <a:ext cx="6345238" cy="1143000"/>
            <a:chOff x="1259958" y="2911549"/>
            <a:chExt cx="6345238" cy="1143000"/>
          </a:xfrm>
        </p:grpSpPr>
        <p:sp>
          <p:nvSpPr>
            <p:cNvPr id="4" name="Rectangle 379"/>
            <p:cNvSpPr>
              <a:spLocks noChangeArrowheads="1"/>
            </p:cNvSpPr>
            <p:nvPr/>
          </p:nvSpPr>
          <p:spPr bwMode="auto">
            <a:xfrm>
              <a:off x="1259958" y="2911549"/>
              <a:ext cx="5029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Application programs</a:t>
              </a:r>
            </a:p>
          </p:txBody>
        </p:sp>
        <p:sp>
          <p:nvSpPr>
            <p:cNvPr id="5" name="Rectangle 383"/>
            <p:cNvSpPr>
              <a:spLocks noChangeArrowheads="1"/>
            </p:cNvSpPr>
            <p:nvPr/>
          </p:nvSpPr>
          <p:spPr bwMode="auto">
            <a:xfrm>
              <a:off x="1259958" y="3673549"/>
              <a:ext cx="16764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Processor </a:t>
              </a:r>
            </a:p>
          </p:txBody>
        </p:sp>
        <p:sp>
          <p:nvSpPr>
            <p:cNvPr id="6" name="Rectangle 387"/>
            <p:cNvSpPr>
              <a:spLocks noChangeArrowheads="1"/>
            </p:cNvSpPr>
            <p:nvPr/>
          </p:nvSpPr>
          <p:spPr bwMode="auto">
            <a:xfrm>
              <a:off x="2936358" y="3673549"/>
              <a:ext cx="16764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Main memory</a:t>
              </a:r>
            </a:p>
          </p:txBody>
        </p:sp>
        <p:sp>
          <p:nvSpPr>
            <p:cNvPr id="7" name="Rectangle 388"/>
            <p:cNvSpPr>
              <a:spLocks noChangeArrowheads="1"/>
            </p:cNvSpPr>
            <p:nvPr/>
          </p:nvSpPr>
          <p:spPr bwMode="auto">
            <a:xfrm>
              <a:off x="4612758" y="3673549"/>
              <a:ext cx="16764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I/O devices</a:t>
              </a:r>
            </a:p>
          </p:txBody>
        </p:sp>
        <p:sp>
          <p:nvSpPr>
            <p:cNvPr id="8" name="Rectangle 395"/>
            <p:cNvSpPr>
              <a:spLocks noChangeArrowheads="1"/>
            </p:cNvSpPr>
            <p:nvPr/>
          </p:nvSpPr>
          <p:spPr bwMode="auto">
            <a:xfrm>
              <a:off x="1259958" y="3292549"/>
              <a:ext cx="5029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Operating system</a:t>
              </a:r>
            </a:p>
          </p:txBody>
        </p:sp>
        <p:sp>
          <p:nvSpPr>
            <p:cNvPr id="9" name="AutoShape 396"/>
            <p:cNvSpPr>
              <a:spLocks/>
            </p:cNvSpPr>
            <p:nvPr/>
          </p:nvSpPr>
          <p:spPr bwMode="auto">
            <a:xfrm>
              <a:off x="6365358" y="2911549"/>
              <a:ext cx="152400" cy="685800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397"/>
            <p:cNvSpPr>
              <a:spLocks/>
            </p:cNvSpPr>
            <p:nvPr/>
          </p:nvSpPr>
          <p:spPr bwMode="auto">
            <a:xfrm>
              <a:off x="6365358" y="3673549"/>
              <a:ext cx="152400" cy="381000"/>
            </a:xfrm>
            <a:prstGeom prst="rightBrace">
              <a:avLst>
                <a:gd name="adj1" fmla="val 208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398"/>
            <p:cNvSpPr txBox="1">
              <a:spLocks noChangeArrowheads="1"/>
            </p:cNvSpPr>
            <p:nvPr/>
          </p:nvSpPr>
          <p:spPr bwMode="auto">
            <a:xfrm>
              <a:off x="6539983" y="3063949"/>
              <a:ext cx="98583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Software</a:t>
              </a:r>
            </a:p>
          </p:txBody>
        </p:sp>
        <p:sp>
          <p:nvSpPr>
            <p:cNvPr id="12" name="Text Box 399"/>
            <p:cNvSpPr txBox="1">
              <a:spLocks noChangeArrowheads="1"/>
            </p:cNvSpPr>
            <p:nvPr/>
          </p:nvSpPr>
          <p:spPr bwMode="auto">
            <a:xfrm>
              <a:off x="6541571" y="3673549"/>
              <a:ext cx="10636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Hardware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61678" y="6404114"/>
            <a:ext cx="5134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Computer Systems: A Programmer's Perspective, 3/E (CS:APP3e) </a:t>
            </a:r>
            <a:r>
              <a:rPr lang="en-US" sz="900" dirty="0">
                <a:hlinkClick r:id="rId2"/>
              </a:rPr>
              <a:t>Randal E. Bryant</a:t>
            </a:r>
            <a:r>
              <a:rPr lang="en-US" sz="900" dirty="0"/>
              <a:t> and </a:t>
            </a:r>
            <a:r>
              <a:rPr lang="en-US" sz="900" dirty="0">
                <a:hlinkClick r:id="rId3"/>
              </a:rPr>
              <a:t>David R. </a:t>
            </a:r>
            <a:r>
              <a:rPr lang="en-US" sz="900" dirty="0" err="1">
                <a:hlinkClick r:id="rId3"/>
              </a:rPr>
              <a:t>O'Hallaron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01358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Hello.c</a:t>
            </a:r>
            <a:r>
              <a:rPr lang="en-US" dirty="0"/>
              <a:t> in C programming language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5497" y="2487013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AEF0"/>
                </a:solidFill>
                <a:latin typeface="StoneSans"/>
              </a:rPr>
              <a:t>1 </a:t>
            </a:r>
            <a:r>
              <a:rPr lang="en-US" dirty="0">
                <a:solidFill>
                  <a:srgbClr val="000000"/>
                </a:solidFill>
                <a:latin typeface="ZztexMono-Regular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latin typeface="ZztexMono-Regular"/>
              </a:rPr>
              <a:t>stdio.h</a:t>
            </a:r>
            <a:r>
              <a:rPr lang="en-US" dirty="0">
                <a:solidFill>
                  <a:srgbClr val="000000"/>
                </a:solidFill>
                <a:latin typeface="ZztexMono-Regular"/>
              </a:rPr>
              <a:t>&gt;</a:t>
            </a:r>
          </a:p>
          <a:p>
            <a:r>
              <a:rPr lang="en-US" sz="800" dirty="0">
                <a:solidFill>
                  <a:srgbClr val="00AEF0"/>
                </a:solidFill>
                <a:latin typeface="StoneSans"/>
              </a:rPr>
              <a:t>2</a:t>
            </a:r>
          </a:p>
          <a:p>
            <a:r>
              <a:rPr lang="en-US" sz="800" dirty="0">
                <a:solidFill>
                  <a:srgbClr val="00AEF0"/>
                </a:solidFill>
                <a:latin typeface="StoneSans"/>
              </a:rPr>
              <a:t>3 </a:t>
            </a:r>
            <a:r>
              <a:rPr lang="en-US" dirty="0" err="1">
                <a:solidFill>
                  <a:srgbClr val="000000"/>
                </a:solidFill>
                <a:latin typeface="ZztexMono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ZztexMono-Regular"/>
              </a:rPr>
              <a:t> main()</a:t>
            </a:r>
          </a:p>
          <a:p>
            <a:r>
              <a:rPr lang="en-US" sz="800" dirty="0">
                <a:solidFill>
                  <a:srgbClr val="00AEF0"/>
                </a:solidFill>
                <a:latin typeface="StoneSans"/>
              </a:rPr>
              <a:t>4 </a:t>
            </a:r>
            <a:r>
              <a:rPr lang="en-US" dirty="0">
                <a:solidFill>
                  <a:srgbClr val="000000"/>
                </a:solidFill>
                <a:latin typeface="ZztexMono-Regular"/>
              </a:rPr>
              <a:t>{</a:t>
            </a:r>
          </a:p>
          <a:p>
            <a:r>
              <a:rPr lang="en-US" sz="800" dirty="0">
                <a:solidFill>
                  <a:srgbClr val="00AEF0"/>
                </a:solidFill>
                <a:latin typeface="StoneSans"/>
              </a:rPr>
              <a:t>5 </a:t>
            </a:r>
            <a:r>
              <a:rPr lang="en-US" dirty="0" err="1">
                <a:solidFill>
                  <a:srgbClr val="000000"/>
                </a:solidFill>
                <a:latin typeface="ZztexMono-Regular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ZztexMono-Regular"/>
              </a:rPr>
              <a:t>("hello, world\n");</a:t>
            </a:r>
          </a:p>
          <a:p>
            <a:r>
              <a:rPr lang="en-US" sz="800" dirty="0">
                <a:solidFill>
                  <a:srgbClr val="00AEF0"/>
                </a:solidFill>
                <a:latin typeface="StoneSans"/>
              </a:rPr>
              <a:t>6 </a:t>
            </a:r>
            <a:r>
              <a:rPr lang="en-US" dirty="0">
                <a:solidFill>
                  <a:srgbClr val="000000"/>
                </a:solidFill>
                <a:latin typeface="ZztexMono-Regular"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678" y="6404114"/>
            <a:ext cx="5134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Computer Systems: A Programmer's Perspective, 3/E (CS:APP3e) </a:t>
            </a:r>
            <a:r>
              <a:rPr lang="en-US" sz="900" dirty="0">
                <a:hlinkClick r:id="rId2"/>
              </a:rPr>
              <a:t>Randal E. Bryant</a:t>
            </a:r>
            <a:r>
              <a:rPr lang="en-US" sz="900" dirty="0"/>
              <a:t> and </a:t>
            </a:r>
            <a:r>
              <a:rPr lang="en-US" sz="900" dirty="0">
                <a:hlinkClick r:id="rId3"/>
              </a:rPr>
              <a:t>David R. </a:t>
            </a:r>
            <a:r>
              <a:rPr lang="en-US" sz="900" dirty="0" err="1">
                <a:hlinkClick r:id="rId3"/>
              </a:rPr>
              <a:t>O'Hallaron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30604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in compiling a program</a:t>
            </a:r>
          </a:p>
          <a:p>
            <a:pPr lvl="1"/>
            <a:r>
              <a:rPr lang="en-US" dirty="0" err="1"/>
              <a:t>unix</a:t>
            </a:r>
            <a:r>
              <a:rPr lang="en-US" dirty="0"/>
              <a:t>&gt; </a:t>
            </a:r>
            <a:r>
              <a:rPr lang="en-US" i="1" dirty="0" err="1"/>
              <a:t>gcc</a:t>
            </a:r>
            <a:r>
              <a:rPr lang="en-US" i="1" dirty="0"/>
              <a:t> -o hello </a:t>
            </a:r>
            <a:r>
              <a:rPr lang="en-US" i="1" dirty="0" err="1"/>
              <a:t>hello.c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457200" y="2978945"/>
            <a:ext cx="8270875" cy="1768475"/>
            <a:chOff x="432393" y="2893865"/>
            <a:chExt cx="8270875" cy="1768475"/>
          </a:xfrm>
        </p:grpSpPr>
        <p:sp>
          <p:nvSpPr>
            <p:cNvPr id="4" name="Rectangle 379"/>
            <p:cNvSpPr>
              <a:spLocks noChangeArrowheads="1"/>
            </p:cNvSpPr>
            <p:nvPr/>
          </p:nvSpPr>
          <p:spPr bwMode="auto">
            <a:xfrm>
              <a:off x="1346793" y="3214540"/>
              <a:ext cx="914400" cy="838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400"/>
                <a:t>Pre-</a:t>
              </a:r>
            </a:p>
            <a:p>
              <a:r>
                <a:rPr lang="en-US" sz="1400"/>
                <a:t>processor</a:t>
              </a:r>
            </a:p>
            <a:p>
              <a:r>
                <a:rPr lang="en-US" sz="1400"/>
                <a:t>(</a:t>
              </a:r>
              <a:r>
                <a:rPr lang="en-US" sz="1400">
                  <a:latin typeface="Courier New" charset="0"/>
                </a:rPr>
                <a:t>cpp</a:t>
              </a:r>
              <a:r>
                <a:rPr lang="en-US" sz="1400"/>
                <a:t>)</a:t>
              </a:r>
            </a:p>
          </p:txBody>
        </p:sp>
        <p:sp>
          <p:nvSpPr>
            <p:cNvPr id="5" name="Line 382"/>
            <p:cNvSpPr>
              <a:spLocks noChangeShapeType="1"/>
            </p:cNvSpPr>
            <p:nvPr/>
          </p:nvSpPr>
          <p:spPr bwMode="auto">
            <a:xfrm>
              <a:off x="2261193" y="367174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383"/>
            <p:cNvSpPr txBox="1">
              <a:spLocks noChangeArrowheads="1"/>
            </p:cNvSpPr>
            <p:nvPr/>
          </p:nvSpPr>
          <p:spPr bwMode="auto">
            <a:xfrm>
              <a:off x="2261193" y="3397102"/>
              <a:ext cx="8286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200">
                  <a:latin typeface="Courier New" charset="0"/>
                </a:rPr>
                <a:t>hello.i</a:t>
              </a:r>
            </a:p>
          </p:txBody>
        </p:sp>
        <p:sp>
          <p:nvSpPr>
            <p:cNvPr id="7" name="Rectangle 390"/>
            <p:cNvSpPr>
              <a:spLocks noChangeArrowheads="1"/>
            </p:cNvSpPr>
            <p:nvPr/>
          </p:nvSpPr>
          <p:spPr bwMode="auto">
            <a:xfrm>
              <a:off x="3175593" y="3214540"/>
              <a:ext cx="914400" cy="838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400"/>
                <a:t> Compiler</a:t>
              </a:r>
            </a:p>
            <a:p>
              <a:r>
                <a:rPr lang="en-US" sz="1400"/>
                <a:t>(</a:t>
              </a:r>
              <a:r>
                <a:rPr lang="en-US" sz="1400">
                  <a:latin typeface="Courier New" charset="0"/>
                </a:rPr>
                <a:t>cc1</a:t>
              </a:r>
              <a:r>
                <a:rPr lang="en-US" sz="1400"/>
                <a:t>)</a:t>
              </a:r>
            </a:p>
          </p:txBody>
        </p:sp>
        <p:sp>
          <p:nvSpPr>
            <p:cNvPr id="8" name="Line 391"/>
            <p:cNvSpPr>
              <a:spLocks noChangeShapeType="1"/>
            </p:cNvSpPr>
            <p:nvPr/>
          </p:nvSpPr>
          <p:spPr bwMode="auto">
            <a:xfrm>
              <a:off x="4089993" y="367174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392"/>
            <p:cNvSpPr txBox="1">
              <a:spLocks noChangeArrowheads="1"/>
            </p:cNvSpPr>
            <p:nvPr/>
          </p:nvSpPr>
          <p:spPr bwMode="auto">
            <a:xfrm>
              <a:off x="4089993" y="3397102"/>
              <a:ext cx="8286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200">
                  <a:latin typeface="Courier New" charset="0"/>
                </a:rPr>
                <a:t>hello.s</a:t>
              </a:r>
            </a:p>
          </p:txBody>
        </p:sp>
        <p:sp>
          <p:nvSpPr>
            <p:cNvPr id="10" name="Rectangle 393"/>
            <p:cNvSpPr>
              <a:spLocks noChangeArrowheads="1"/>
            </p:cNvSpPr>
            <p:nvPr/>
          </p:nvSpPr>
          <p:spPr bwMode="auto">
            <a:xfrm>
              <a:off x="5004393" y="3214540"/>
              <a:ext cx="914400" cy="838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400"/>
                <a:t>Assembler</a:t>
              </a:r>
            </a:p>
            <a:p>
              <a:r>
                <a:rPr lang="en-US" sz="1400"/>
                <a:t>(</a:t>
              </a:r>
              <a:r>
                <a:rPr lang="en-US" sz="1400">
                  <a:latin typeface="Courier New" charset="0"/>
                </a:rPr>
                <a:t>as</a:t>
              </a:r>
              <a:r>
                <a:rPr lang="en-US" sz="1400"/>
                <a:t>)</a:t>
              </a:r>
            </a:p>
          </p:txBody>
        </p:sp>
        <p:sp>
          <p:nvSpPr>
            <p:cNvPr id="11" name="Line 394"/>
            <p:cNvSpPr>
              <a:spLocks noChangeShapeType="1"/>
            </p:cNvSpPr>
            <p:nvPr/>
          </p:nvSpPr>
          <p:spPr bwMode="auto">
            <a:xfrm>
              <a:off x="5918793" y="367174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395"/>
            <p:cNvSpPr txBox="1">
              <a:spLocks noChangeArrowheads="1"/>
            </p:cNvSpPr>
            <p:nvPr/>
          </p:nvSpPr>
          <p:spPr bwMode="auto">
            <a:xfrm>
              <a:off x="5918793" y="3397102"/>
              <a:ext cx="8286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200">
                  <a:latin typeface="Courier New" charset="0"/>
                </a:rPr>
                <a:t>hello.o</a:t>
              </a:r>
            </a:p>
          </p:txBody>
        </p:sp>
        <p:sp>
          <p:nvSpPr>
            <p:cNvPr id="13" name="Rectangle 396"/>
            <p:cNvSpPr>
              <a:spLocks noChangeArrowheads="1"/>
            </p:cNvSpPr>
            <p:nvPr/>
          </p:nvSpPr>
          <p:spPr bwMode="auto">
            <a:xfrm>
              <a:off x="6833193" y="3214540"/>
              <a:ext cx="914400" cy="838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400" dirty="0"/>
                <a:t>Linker</a:t>
              </a:r>
            </a:p>
            <a:p>
              <a:r>
                <a:rPr lang="en-US" sz="1400" dirty="0"/>
                <a:t>(</a:t>
              </a:r>
              <a:r>
                <a:rPr lang="en-US" sz="1400" dirty="0" err="1">
                  <a:latin typeface="Courier New" charset="0"/>
                </a:rPr>
                <a:t>ld</a:t>
              </a:r>
              <a:r>
                <a:rPr lang="en-US" sz="1400" dirty="0"/>
                <a:t>)</a:t>
              </a:r>
            </a:p>
          </p:txBody>
        </p:sp>
        <p:sp>
          <p:nvSpPr>
            <p:cNvPr id="14" name="Line 397"/>
            <p:cNvSpPr>
              <a:spLocks noChangeShapeType="1"/>
            </p:cNvSpPr>
            <p:nvPr/>
          </p:nvSpPr>
          <p:spPr bwMode="auto">
            <a:xfrm>
              <a:off x="7747593" y="367174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398"/>
            <p:cNvSpPr txBox="1">
              <a:spLocks noChangeArrowheads="1"/>
            </p:cNvSpPr>
            <p:nvPr/>
          </p:nvSpPr>
          <p:spPr bwMode="auto">
            <a:xfrm>
              <a:off x="7839668" y="3397102"/>
              <a:ext cx="6445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200">
                  <a:latin typeface="Courier New" charset="0"/>
                </a:rPr>
                <a:t>hello</a:t>
              </a:r>
            </a:p>
          </p:txBody>
        </p:sp>
        <p:sp>
          <p:nvSpPr>
            <p:cNvPr id="16" name="Line 399"/>
            <p:cNvSpPr>
              <a:spLocks noChangeShapeType="1"/>
            </p:cNvSpPr>
            <p:nvPr/>
          </p:nvSpPr>
          <p:spPr bwMode="auto">
            <a:xfrm>
              <a:off x="432393" y="367174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400"/>
            <p:cNvSpPr txBox="1">
              <a:spLocks noChangeArrowheads="1"/>
            </p:cNvSpPr>
            <p:nvPr/>
          </p:nvSpPr>
          <p:spPr bwMode="auto">
            <a:xfrm>
              <a:off x="432393" y="3397102"/>
              <a:ext cx="8286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200">
                  <a:latin typeface="Courier New" charset="0"/>
                </a:rPr>
                <a:t>hello.c</a:t>
              </a:r>
            </a:p>
          </p:txBody>
        </p:sp>
        <p:sp>
          <p:nvSpPr>
            <p:cNvPr id="18" name="Text Box 401"/>
            <p:cNvSpPr txBox="1">
              <a:spLocks noChangeArrowheads="1"/>
            </p:cNvSpPr>
            <p:nvPr/>
          </p:nvSpPr>
          <p:spPr bwMode="auto">
            <a:xfrm>
              <a:off x="440331" y="3824140"/>
              <a:ext cx="749300" cy="639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200" i="1"/>
                <a:t>Source</a:t>
              </a:r>
            </a:p>
            <a:p>
              <a:r>
                <a:rPr lang="en-US" sz="1200" i="1"/>
                <a:t>program</a:t>
              </a:r>
            </a:p>
            <a:p>
              <a:r>
                <a:rPr lang="en-US" sz="1200" i="1"/>
                <a:t>(text)</a:t>
              </a:r>
            </a:p>
          </p:txBody>
        </p:sp>
        <p:sp>
          <p:nvSpPr>
            <p:cNvPr id="19" name="Text Box 402"/>
            <p:cNvSpPr txBox="1">
              <a:spLocks noChangeArrowheads="1"/>
            </p:cNvSpPr>
            <p:nvPr/>
          </p:nvSpPr>
          <p:spPr bwMode="auto">
            <a:xfrm>
              <a:off x="2337393" y="3840015"/>
              <a:ext cx="757238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200" i="1"/>
                <a:t>Modified</a:t>
              </a:r>
            </a:p>
            <a:p>
              <a:r>
                <a:rPr lang="en-US" sz="1200" i="1"/>
                <a:t>source</a:t>
              </a:r>
            </a:p>
            <a:p>
              <a:r>
                <a:rPr lang="en-US" sz="1200" i="1"/>
                <a:t>program</a:t>
              </a:r>
            </a:p>
            <a:p>
              <a:r>
                <a:rPr lang="en-US" sz="1200" i="1"/>
                <a:t>(text)</a:t>
              </a:r>
            </a:p>
          </p:txBody>
        </p:sp>
        <p:sp>
          <p:nvSpPr>
            <p:cNvPr id="20" name="Text Box 403"/>
            <p:cNvSpPr txBox="1">
              <a:spLocks noChangeArrowheads="1"/>
            </p:cNvSpPr>
            <p:nvPr/>
          </p:nvSpPr>
          <p:spPr bwMode="auto">
            <a:xfrm>
              <a:off x="4121743" y="3824140"/>
              <a:ext cx="842963" cy="639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200" i="1"/>
                <a:t>Assembly</a:t>
              </a:r>
            </a:p>
            <a:p>
              <a:r>
                <a:rPr lang="en-US" sz="1200" i="1"/>
                <a:t>program</a:t>
              </a:r>
            </a:p>
            <a:p>
              <a:r>
                <a:rPr lang="en-US" sz="1200" i="1"/>
                <a:t>(text)</a:t>
              </a:r>
            </a:p>
          </p:txBody>
        </p:sp>
        <p:sp>
          <p:nvSpPr>
            <p:cNvPr id="21" name="Text Box 404"/>
            <p:cNvSpPr txBox="1">
              <a:spLocks noChangeArrowheads="1"/>
            </p:cNvSpPr>
            <p:nvPr/>
          </p:nvSpPr>
          <p:spPr bwMode="auto">
            <a:xfrm>
              <a:off x="5917206" y="3840015"/>
              <a:ext cx="98425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200" i="1"/>
                <a:t>Relocatable</a:t>
              </a:r>
            </a:p>
            <a:p>
              <a:r>
                <a:rPr lang="en-US" sz="1200" i="1"/>
                <a:t>object</a:t>
              </a:r>
            </a:p>
            <a:p>
              <a:r>
                <a:rPr lang="en-US" sz="1200" i="1"/>
                <a:t>programs</a:t>
              </a:r>
            </a:p>
            <a:p>
              <a:r>
                <a:rPr lang="en-US" sz="1200" i="1"/>
                <a:t>(binary)</a:t>
              </a:r>
            </a:p>
          </p:txBody>
        </p:sp>
        <p:sp>
          <p:nvSpPr>
            <p:cNvPr id="22" name="Text Box 405"/>
            <p:cNvSpPr txBox="1">
              <a:spLocks noChangeArrowheads="1"/>
            </p:cNvSpPr>
            <p:nvPr/>
          </p:nvSpPr>
          <p:spPr bwMode="auto">
            <a:xfrm>
              <a:off x="7768231" y="3840015"/>
              <a:ext cx="935037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200" i="1" dirty="0"/>
                <a:t>Executable</a:t>
              </a:r>
            </a:p>
            <a:p>
              <a:r>
                <a:rPr lang="en-US" sz="1200" i="1" dirty="0"/>
                <a:t>object</a:t>
              </a:r>
            </a:p>
            <a:p>
              <a:r>
                <a:rPr lang="en-US" sz="1200" i="1" dirty="0"/>
                <a:t>program</a:t>
              </a:r>
            </a:p>
            <a:p>
              <a:r>
                <a:rPr lang="en-US" sz="1200" i="1" dirty="0"/>
                <a:t>(binary)</a:t>
              </a:r>
            </a:p>
          </p:txBody>
        </p:sp>
        <p:sp>
          <p:nvSpPr>
            <p:cNvPr id="23" name="Line 406"/>
            <p:cNvSpPr>
              <a:spLocks noChangeShapeType="1"/>
            </p:cNvSpPr>
            <p:nvPr/>
          </p:nvSpPr>
          <p:spPr bwMode="auto">
            <a:xfrm>
              <a:off x="6299793" y="3397102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407"/>
            <p:cNvSpPr txBox="1">
              <a:spLocks noChangeArrowheads="1"/>
            </p:cNvSpPr>
            <p:nvPr/>
          </p:nvSpPr>
          <p:spPr bwMode="auto">
            <a:xfrm>
              <a:off x="5842593" y="2893865"/>
              <a:ext cx="9207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200">
                  <a:latin typeface="Courier New" charset="0"/>
                </a:rPr>
                <a:t>printf.o</a:t>
              </a:r>
            </a:p>
          </p:txBody>
        </p:sp>
        <p:sp>
          <p:nvSpPr>
            <p:cNvPr id="25" name="Line 406"/>
            <p:cNvSpPr>
              <a:spLocks noChangeShapeType="1"/>
            </p:cNvSpPr>
            <p:nvPr/>
          </p:nvSpPr>
          <p:spPr bwMode="auto">
            <a:xfrm flipH="1">
              <a:off x="6299793" y="3168502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61678" y="6404114"/>
            <a:ext cx="5134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Computer Systems: A Programmer's Perspective, 3/E (CS:APP3e) </a:t>
            </a:r>
            <a:r>
              <a:rPr lang="en-US" sz="900" dirty="0">
                <a:hlinkClick r:id="rId2"/>
              </a:rPr>
              <a:t>Randal E. Bryant</a:t>
            </a:r>
            <a:r>
              <a:rPr lang="en-US" sz="900" dirty="0"/>
              <a:t> and </a:t>
            </a:r>
            <a:r>
              <a:rPr lang="en-US" sz="900" dirty="0">
                <a:hlinkClick r:id="rId3"/>
              </a:rPr>
              <a:t>David R. </a:t>
            </a:r>
            <a:r>
              <a:rPr lang="en-US" sz="900" dirty="0" err="1">
                <a:hlinkClick r:id="rId3"/>
              </a:rPr>
              <a:t>O'Hallaron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36339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231F20"/>
                </a:solidFill>
                <a:latin typeface="TimesTen-Italic"/>
              </a:rPr>
              <a:t>Preprocessing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231F20"/>
                </a:solidFill>
                <a:latin typeface="TimesTen-Roman"/>
              </a:rPr>
              <a:t>The preprocessor (</a:t>
            </a:r>
            <a:r>
              <a:rPr lang="en-US" dirty="0" err="1">
                <a:solidFill>
                  <a:srgbClr val="231F20"/>
                </a:solidFill>
                <a:latin typeface="ZztexMono-Regular"/>
              </a:rPr>
              <a:t>cpp</a:t>
            </a:r>
            <a:r>
              <a:rPr lang="en-US" dirty="0">
                <a:solidFill>
                  <a:srgbClr val="231F20"/>
                </a:solidFill>
                <a:latin typeface="TimesTen-Roman"/>
              </a:rPr>
              <a:t>) modifies the original C program according to directives that begin with the </a:t>
            </a:r>
            <a:r>
              <a:rPr lang="en-US" dirty="0">
                <a:solidFill>
                  <a:srgbClr val="231F20"/>
                </a:solidFill>
                <a:latin typeface="ZztexMono-Regular"/>
              </a:rPr>
              <a:t># </a:t>
            </a:r>
            <a:r>
              <a:rPr lang="en-US" dirty="0">
                <a:solidFill>
                  <a:srgbClr val="231F20"/>
                </a:solidFill>
                <a:latin typeface="TimesTen-Roman"/>
              </a:rPr>
              <a:t>character. </a:t>
            </a:r>
          </a:p>
          <a:p>
            <a:r>
              <a:rPr lang="en-US" dirty="0">
                <a:solidFill>
                  <a:srgbClr val="231F20"/>
                </a:solidFill>
                <a:latin typeface="TimesTen-Roman"/>
              </a:rPr>
              <a:t>For example, the </a:t>
            </a:r>
            <a:r>
              <a:rPr lang="en-US" dirty="0">
                <a:solidFill>
                  <a:srgbClr val="231F20"/>
                </a:solidFill>
                <a:latin typeface="ZztexMono-Regular"/>
              </a:rPr>
              <a:t>#include &lt;</a:t>
            </a:r>
            <a:r>
              <a:rPr lang="en-US" dirty="0" err="1">
                <a:solidFill>
                  <a:srgbClr val="231F20"/>
                </a:solidFill>
                <a:latin typeface="ZztexMono-Regular"/>
              </a:rPr>
              <a:t>stdio.h</a:t>
            </a:r>
            <a:r>
              <a:rPr lang="en-US" dirty="0">
                <a:solidFill>
                  <a:srgbClr val="231F20"/>
                </a:solidFill>
                <a:latin typeface="ZztexMono-Regular"/>
              </a:rPr>
              <a:t>&gt; </a:t>
            </a:r>
            <a:r>
              <a:rPr lang="en-US" dirty="0">
                <a:solidFill>
                  <a:srgbClr val="231F20"/>
                </a:solidFill>
                <a:latin typeface="TimesTen-Roman"/>
              </a:rPr>
              <a:t>command in line 1 of </a:t>
            </a:r>
            <a:r>
              <a:rPr lang="en-US" dirty="0" err="1">
                <a:solidFill>
                  <a:srgbClr val="231F20"/>
                </a:solidFill>
                <a:latin typeface="ZztexMono-Regular"/>
              </a:rPr>
              <a:t>hello.c</a:t>
            </a:r>
            <a:r>
              <a:rPr lang="en-US" dirty="0">
                <a:solidFill>
                  <a:srgbClr val="231F20"/>
                </a:solidFill>
                <a:latin typeface="ZztexMono-Regular"/>
              </a:rPr>
              <a:t> </a:t>
            </a:r>
          </a:p>
          <a:p>
            <a:pPr lvl="1"/>
            <a:r>
              <a:rPr lang="en-US" dirty="0">
                <a:solidFill>
                  <a:srgbClr val="231F20"/>
                </a:solidFill>
                <a:latin typeface="TimesTen-Roman"/>
              </a:rPr>
              <a:t>tells the preprocessor to read the contents of the system header file </a:t>
            </a:r>
            <a:r>
              <a:rPr lang="en-US" dirty="0" err="1">
                <a:solidFill>
                  <a:srgbClr val="231F20"/>
                </a:solidFill>
                <a:latin typeface="ZztexMono-Regular"/>
              </a:rPr>
              <a:t>stdio.h</a:t>
            </a:r>
            <a:r>
              <a:rPr lang="en-US" dirty="0">
                <a:solidFill>
                  <a:srgbClr val="231F20"/>
                </a:solidFill>
                <a:latin typeface="ZztexMono-Regular"/>
              </a:rPr>
              <a:t> </a:t>
            </a:r>
            <a:r>
              <a:rPr lang="en-US" dirty="0">
                <a:solidFill>
                  <a:srgbClr val="231F20"/>
                </a:solidFill>
                <a:latin typeface="TimesTen-Roman"/>
              </a:rPr>
              <a:t>and insert it directly into the program text</a:t>
            </a:r>
          </a:p>
          <a:p>
            <a:pPr lvl="1"/>
            <a:r>
              <a:rPr lang="en-US" dirty="0">
                <a:solidFill>
                  <a:srgbClr val="231F20"/>
                </a:solidFill>
                <a:latin typeface="TimesTen-Roman"/>
              </a:rPr>
              <a:t>the result is another C program, typically with the </a:t>
            </a:r>
            <a:r>
              <a:rPr lang="en-US" dirty="0">
                <a:solidFill>
                  <a:srgbClr val="231F20"/>
                </a:solidFill>
                <a:latin typeface="ZztexMono-Regular"/>
              </a:rPr>
              <a:t>.</a:t>
            </a:r>
            <a:r>
              <a:rPr lang="en-US" dirty="0" err="1">
                <a:solidFill>
                  <a:srgbClr val="231F20"/>
                </a:solidFill>
                <a:latin typeface="ZztexMono-Regular"/>
              </a:rPr>
              <a:t>i</a:t>
            </a:r>
            <a:r>
              <a:rPr lang="en-US" dirty="0">
                <a:solidFill>
                  <a:srgbClr val="231F20"/>
                </a:solidFill>
                <a:latin typeface="ZztexMono-Regular"/>
              </a:rPr>
              <a:t> </a:t>
            </a:r>
            <a:r>
              <a:rPr lang="en-US" dirty="0">
                <a:solidFill>
                  <a:srgbClr val="231F20"/>
                </a:solidFill>
                <a:latin typeface="TimesTen-Roman"/>
              </a:rPr>
              <a:t>suffix.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678" y="6404114"/>
            <a:ext cx="5134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Computer Systems: A Programmer's Perspective, 3/E (CS:APP3e) </a:t>
            </a:r>
            <a:r>
              <a:rPr lang="en-US" sz="900" dirty="0">
                <a:hlinkClick r:id="rId2"/>
              </a:rPr>
              <a:t>Randal E. Bryant</a:t>
            </a:r>
            <a:r>
              <a:rPr lang="en-US" sz="900" dirty="0"/>
              <a:t> and </a:t>
            </a:r>
            <a:r>
              <a:rPr lang="en-US" sz="900" dirty="0">
                <a:hlinkClick r:id="rId3"/>
              </a:rPr>
              <a:t>David R. </a:t>
            </a:r>
            <a:r>
              <a:rPr lang="en-US" sz="900" dirty="0" err="1">
                <a:hlinkClick r:id="rId3"/>
              </a:rPr>
              <a:t>O'Hallaron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7291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 altLang="en-US" sz="3200"/>
              <a:t>How to find System Configuration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373380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On Linux based system most of the hardware information can be extracted from /proc file system, for example display CPU and Memory information, enter: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b="1" dirty="0"/>
              <a:t>Linux CPU/hardware information:</a:t>
            </a:r>
            <a:r>
              <a:rPr lang="en-US" sz="2000" dirty="0"/>
              <a:t> 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     Use any one of the following 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     commands: 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          # less /proc/</a:t>
            </a:r>
            <a:r>
              <a:rPr lang="en-US" sz="2000" dirty="0" err="1"/>
              <a:t>cpuinfo</a:t>
            </a:r>
            <a:r>
              <a:rPr lang="en-US" sz="2000" dirty="0"/>
              <a:t> 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     or 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          # </a:t>
            </a:r>
            <a:r>
              <a:rPr lang="en-US" sz="2000" dirty="0" err="1"/>
              <a:t>lscpu</a:t>
            </a:r>
            <a:r>
              <a:rPr lang="en-US" sz="2000" dirty="0"/>
              <a:t>. 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4953000" y="2209800"/>
            <a:ext cx="33528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Architecture:          x86_64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CPU op-mode(s):        32-bit, 64-bit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Byte Order:            Little Endian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CPU(s):                32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On-line CPU(s) list:   0-31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Thread(s) per core:   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Core(s) per socket:   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Socket(s):            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NUMA node(s):         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Vendor ID:             GenuineIntel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CPU family:            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Model:                 45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Stepping:              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CPU MHz:               1999.874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BogoMIPS:              4000.99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Virtualization:        VT-x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L1d cache:             32K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L1i cache:             32K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L2 cache:              256K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L3 cache:              20480K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NUMA node0 CPU(s):     0-7,16-23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NUMA node1 CPU(s):     8-15,24-31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1981200" y="6353175"/>
            <a:ext cx="7239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0" dirty="0"/>
              <a:t>http://www.cyberciti.biz/faq/linux-command-to-find-the-system-configuration-and-hardware-information</a:t>
            </a:r>
          </a:p>
        </p:txBody>
      </p:sp>
    </p:spTree>
    <p:extLst>
      <p:ext uri="{BB962C8B-B14F-4D97-AF65-F5344CB8AC3E}">
        <p14:creationId xmlns:p14="http://schemas.microsoft.com/office/powerpoint/2010/main" val="3458492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Compilation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compiler (cc1) translates the text file </a:t>
            </a:r>
            <a:r>
              <a:rPr lang="en-US" dirty="0" err="1"/>
              <a:t>hello.i</a:t>
            </a:r>
            <a:r>
              <a:rPr lang="en-US" dirty="0"/>
              <a:t> into the text file </a:t>
            </a:r>
            <a:r>
              <a:rPr lang="en-US" dirty="0" err="1"/>
              <a:t>hello.s</a:t>
            </a:r>
            <a:endParaRPr lang="en-US" dirty="0"/>
          </a:p>
          <a:p>
            <a:pPr lvl="1"/>
            <a:r>
              <a:rPr lang="en-US" dirty="0"/>
              <a:t>contains an </a:t>
            </a:r>
            <a:r>
              <a:rPr lang="en-US" i="1" dirty="0"/>
              <a:t>assembly-language program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Each statement in an assembly-language program exactly describes one low-level machine-language instruction in a standard text form. </a:t>
            </a:r>
          </a:p>
          <a:p>
            <a:r>
              <a:rPr lang="en-US" dirty="0"/>
              <a:t>Assembly language is useful because it provides a common output language for different compilers for different high-level languages </a:t>
            </a:r>
          </a:p>
          <a:p>
            <a:r>
              <a:rPr lang="en-US" dirty="0"/>
              <a:t>For example, C compilers and Fortran compilers both generate output files in the same assembly language.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678" y="6404114"/>
            <a:ext cx="5134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Computer Systems: A Programmer's Perspective, 3/E (CS:APP3e) </a:t>
            </a:r>
            <a:r>
              <a:rPr lang="en-US" sz="900" dirty="0">
                <a:hlinkClick r:id="rId2"/>
              </a:rPr>
              <a:t>Randal E. Bryant</a:t>
            </a:r>
            <a:r>
              <a:rPr lang="en-US" sz="900" dirty="0"/>
              <a:t> and </a:t>
            </a:r>
            <a:r>
              <a:rPr lang="en-US" sz="900" dirty="0">
                <a:hlinkClick r:id="rId3"/>
              </a:rPr>
              <a:t>David R. </a:t>
            </a:r>
            <a:r>
              <a:rPr lang="en-US" sz="900" dirty="0" err="1">
                <a:hlinkClick r:id="rId3"/>
              </a:rPr>
              <a:t>O'Hallaron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46438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Assembly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assembler (as) translates </a:t>
            </a:r>
            <a:r>
              <a:rPr lang="en-US" dirty="0" err="1"/>
              <a:t>hello.s</a:t>
            </a:r>
            <a:r>
              <a:rPr lang="en-US" dirty="0"/>
              <a:t> into machine language instructions</a:t>
            </a:r>
          </a:p>
          <a:p>
            <a:pPr lvl="1"/>
            <a:r>
              <a:rPr lang="en-US" dirty="0"/>
              <a:t>packages them in a form known as a </a:t>
            </a:r>
            <a:r>
              <a:rPr lang="en-US" i="1" dirty="0"/>
              <a:t>relocatable object program</a:t>
            </a:r>
            <a:endParaRPr lang="en-US" dirty="0"/>
          </a:p>
          <a:p>
            <a:pPr lvl="1"/>
            <a:r>
              <a:rPr lang="en-US" dirty="0"/>
              <a:t>stores the result in the object file </a:t>
            </a:r>
            <a:r>
              <a:rPr lang="en-US" dirty="0" err="1"/>
              <a:t>hello.o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hello.o</a:t>
            </a:r>
            <a:r>
              <a:rPr lang="en-US" dirty="0"/>
              <a:t> file is a binary file whose bytes encode machine language instructions rather than characters. </a:t>
            </a:r>
          </a:p>
          <a:p>
            <a:pPr lvl="1"/>
            <a:r>
              <a:rPr lang="en-US" dirty="0"/>
              <a:t>If we were to view </a:t>
            </a:r>
            <a:r>
              <a:rPr lang="en-US" dirty="0" err="1"/>
              <a:t>hello.o</a:t>
            </a:r>
            <a:r>
              <a:rPr lang="en-US" dirty="0"/>
              <a:t> with a text editor, it would appear to be gibberish.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678" y="6404114"/>
            <a:ext cx="5134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Computer Systems: A Programmer's Perspective, 3/E (CS:APP3e) </a:t>
            </a:r>
            <a:r>
              <a:rPr lang="en-US" sz="900" dirty="0">
                <a:hlinkClick r:id="rId2"/>
              </a:rPr>
              <a:t>Randal E. Bryant</a:t>
            </a:r>
            <a:r>
              <a:rPr lang="en-US" sz="900" dirty="0"/>
              <a:t> and </a:t>
            </a:r>
            <a:r>
              <a:rPr lang="en-US" sz="900" dirty="0">
                <a:hlinkClick r:id="rId3"/>
              </a:rPr>
              <a:t>David R. </a:t>
            </a:r>
            <a:r>
              <a:rPr lang="en-US" sz="900" dirty="0" err="1">
                <a:hlinkClick r:id="rId3"/>
              </a:rPr>
              <a:t>O'Hallaron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39383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Linking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hello program calls the </a:t>
            </a:r>
            <a:r>
              <a:rPr lang="en-US" dirty="0" err="1"/>
              <a:t>printf</a:t>
            </a:r>
            <a:r>
              <a:rPr lang="en-US" dirty="0"/>
              <a:t> function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 </a:t>
            </a:r>
            <a:r>
              <a:rPr lang="en-US" dirty="0" err="1"/>
              <a:t>functiuon</a:t>
            </a:r>
            <a:r>
              <a:rPr lang="en-US" dirty="0"/>
              <a:t> is part of the </a:t>
            </a:r>
            <a:r>
              <a:rPr lang="en-US" i="1" dirty="0"/>
              <a:t>standard C library </a:t>
            </a:r>
            <a:r>
              <a:rPr lang="en-US" dirty="0"/>
              <a:t>provided by every C compiler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printf</a:t>
            </a:r>
            <a:r>
              <a:rPr lang="en-US" dirty="0"/>
              <a:t> function resides in a separate precompiled object file called </a:t>
            </a:r>
            <a:r>
              <a:rPr lang="en-US" dirty="0" err="1"/>
              <a:t>printf.o</a:t>
            </a:r>
            <a:endParaRPr lang="en-US" dirty="0"/>
          </a:p>
          <a:p>
            <a:pPr lvl="1"/>
            <a:r>
              <a:rPr lang="en-US" dirty="0"/>
              <a:t>It must be merged with our </a:t>
            </a:r>
            <a:r>
              <a:rPr lang="en-US" dirty="0" err="1"/>
              <a:t>hello.o</a:t>
            </a:r>
            <a:r>
              <a:rPr lang="en-US" dirty="0"/>
              <a:t> program</a:t>
            </a:r>
          </a:p>
          <a:p>
            <a:r>
              <a:rPr lang="en-US" dirty="0"/>
              <a:t>The linker (</a:t>
            </a:r>
            <a:r>
              <a:rPr lang="en-US" dirty="0" err="1"/>
              <a:t>ld</a:t>
            </a:r>
            <a:r>
              <a:rPr lang="en-US" dirty="0"/>
              <a:t>) handles this merging</a:t>
            </a:r>
          </a:p>
          <a:p>
            <a:r>
              <a:rPr lang="en-US" dirty="0"/>
              <a:t>The result is the hello file, which is an </a:t>
            </a:r>
            <a:r>
              <a:rPr lang="en-US" i="1" dirty="0"/>
              <a:t>executable object file </a:t>
            </a:r>
            <a:r>
              <a:rPr lang="en-US" dirty="0"/>
              <a:t>(or simply </a:t>
            </a:r>
            <a:r>
              <a:rPr lang="en-US" i="1" dirty="0"/>
              <a:t>executable</a:t>
            </a:r>
            <a:r>
              <a:rPr lang="en-US" dirty="0"/>
              <a:t>) that is ready to be loaded into memory and executed by the system.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678" y="6404114"/>
            <a:ext cx="5134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Computer Systems: A Programmer's Perspective, 3/E (CS:APP3e) </a:t>
            </a:r>
            <a:r>
              <a:rPr lang="en-US" sz="900" dirty="0">
                <a:hlinkClick r:id="rId2"/>
              </a:rPr>
              <a:t>Randal E. Bryant</a:t>
            </a:r>
            <a:r>
              <a:rPr lang="en-US" sz="900" dirty="0"/>
              <a:t> and </a:t>
            </a:r>
            <a:r>
              <a:rPr lang="en-US" sz="900" dirty="0">
                <a:hlinkClick r:id="rId3"/>
              </a:rPr>
              <a:t>David R. </a:t>
            </a:r>
            <a:r>
              <a:rPr lang="en-US" sz="900" dirty="0" err="1">
                <a:hlinkClick r:id="rId3"/>
              </a:rPr>
              <a:t>O'Hallaron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93677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Importance of understanding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understand program optimization</a:t>
            </a:r>
          </a:p>
          <a:p>
            <a:r>
              <a:rPr lang="en-US" dirty="0"/>
              <a:t>Understand link-time errors</a:t>
            </a:r>
          </a:p>
          <a:p>
            <a:r>
              <a:rPr lang="en-US" dirty="0"/>
              <a:t>Avoid run-time issues</a:t>
            </a:r>
          </a:p>
        </p:txBody>
      </p:sp>
    </p:spTree>
    <p:extLst>
      <p:ext uri="{BB962C8B-B14F-4D97-AF65-F5344CB8AC3E}">
        <p14:creationId xmlns:p14="http://schemas.microsoft.com/office/powerpoint/2010/main" val="784593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compiled program binary or executable file is executed as follows in a </a:t>
            </a:r>
            <a:r>
              <a:rPr lang="en-US" dirty="0" err="1"/>
              <a:t>unix</a:t>
            </a:r>
            <a:r>
              <a:rPr lang="en-US" dirty="0"/>
              <a:t> terminal,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74759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ZztexMono-Regular"/>
              </a:rPr>
              <a:t>unix</a:t>
            </a:r>
            <a:r>
              <a:rPr lang="en-US" dirty="0">
                <a:latin typeface="ZztexMono-Regular"/>
              </a:rPr>
              <a:t>&gt; </a:t>
            </a:r>
            <a:r>
              <a:rPr lang="en-US" i="1" dirty="0">
                <a:latin typeface="ZztexMono-Italic"/>
              </a:rPr>
              <a:t>./hello</a:t>
            </a:r>
          </a:p>
          <a:p>
            <a:r>
              <a:rPr lang="en-US" dirty="0">
                <a:latin typeface="ZztexMono-Regular"/>
              </a:rPr>
              <a:t>hello, world</a:t>
            </a:r>
          </a:p>
          <a:p>
            <a:r>
              <a:rPr lang="en-US" dirty="0" err="1">
                <a:latin typeface="ZztexMono-Regular"/>
              </a:rPr>
              <a:t>unix</a:t>
            </a:r>
            <a:r>
              <a:rPr lang="en-US" dirty="0">
                <a:latin typeface="ZztexMono-Regular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8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4" name="Rectangle 146"/>
          <p:cNvSpPr>
            <a:spLocks noChangeArrowheads="1"/>
          </p:cNvSpPr>
          <p:nvPr/>
        </p:nvSpPr>
        <p:spPr bwMode="auto">
          <a:xfrm>
            <a:off x="6717452" y="26670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Main</a:t>
            </a:r>
          </a:p>
          <a:p>
            <a:r>
              <a:rPr lang="en-US"/>
              <a:t>memory</a:t>
            </a:r>
          </a:p>
        </p:txBody>
      </p:sp>
      <p:sp>
        <p:nvSpPr>
          <p:cNvPr id="5" name="AutoShape 201"/>
          <p:cNvSpPr>
            <a:spLocks noChangeArrowheads="1"/>
          </p:cNvSpPr>
          <p:nvPr/>
        </p:nvSpPr>
        <p:spPr bwMode="auto">
          <a:xfrm>
            <a:off x="5193452" y="2819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02"/>
          <p:cNvSpPr>
            <a:spLocks noChangeArrowheads="1"/>
          </p:cNvSpPr>
          <p:nvPr/>
        </p:nvSpPr>
        <p:spPr bwMode="auto">
          <a:xfrm>
            <a:off x="4279052" y="28511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I/O </a:t>
            </a:r>
          </a:p>
          <a:p>
            <a:r>
              <a:rPr lang="en-US"/>
              <a:t>bridge</a:t>
            </a:r>
          </a:p>
        </p:txBody>
      </p:sp>
      <p:sp>
        <p:nvSpPr>
          <p:cNvPr id="7" name="AutoShape 205"/>
          <p:cNvSpPr>
            <a:spLocks noChangeArrowheads="1"/>
          </p:cNvSpPr>
          <p:nvPr/>
        </p:nvSpPr>
        <p:spPr bwMode="auto">
          <a:xfrm>
            <a:off x="2821727" y="28194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06"/>
          <p:cNvSpPr>
            <a:spLocks noChangeArrowheads="1"/>
          </p:cNvSpPr>
          <p:nvPr/>
        </p:nvSpPr>
        <p:spPr bwMode="auto">
          <a:xfrm>
            <a:off x="921489" y="28511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Bus interface</a:t>
            </a:r>
          </a:p>
        </p:txBody>
      </p:sp>
      <p:sp>
        <p:nvSpPr>
          <p:cNvPr id="9" name="Rectangle 207"/>
          <p:cNvSpPr>
            <a:spLocks noChangeArrowheads="1"/>
          </p:cNvSpPr>
          <p:nvPr/>
        </p:nvSpPr>
        <p:spPr bwMode="auto">
          <a:xfrm>
            <a:off x="1837477" y="1524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08"/>
          <p:cNvSpPr>
            <a:spLocks noChangeArrowheads="1"/>
          </p:cNvSpPr>
          <p:nvPr/>
        </p:nvSpPr>
        <p:spPr bwMode="auto">
          <a:xfrm>
            <a:off x="1837477" y="1676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10"/>
          <p:cNvSpPr>
            <a:spLocks noChangeArrowheads="1"/>
          </p:cNvSpPr>
          <p:nvPr/>
        </p:nvSpPr>
        <p:spPr bwMode="auto">
          <a:xfrm>
            <a:off x="1837477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211"/>
          <p:cNvSpPr>
            <a:spLocks noChangeArrowheads="1"/>
          </p:cNvSpPr>
          <p:nvPr/>
        </p:nvSpPr>
        <p:spPr bwMode="auto">
          <a:xfrm>
            <a:off x="1837477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12"/>
          <p:cNvSpPr>
            <a:spLocks noChangeArrowheads="1"/>
          </p:cNvSpPr>
          <p:nvPr/>
        </p:nvSpPr>
        <p:spPr bwMode="auto">
          <a:xfrm>
            <a:off x="1837477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214"/>
          <p:cNvSpPr>
            <a:spLocks noChangeArrowheads="1"/>
          </p:cNvSpPr>
          <p:nvPr/>
        </p:nvSpPr>
        <p:spPr bwMode="auto">
          <a:xfrm>
            <a:off x="2610589" y="1524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215"/>
          <p:cNvSpPr>
            <a:spLocks noChangeArrowheads="1"/>
          </p:cNvSpPr>
          <p:nvPr/>
        </p:nvSpPr>
        <p:spPr bwMode="auto">
          <a:xfrm flipH="1">
            <a:off x="2521689" y="1905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20"/>
          <p:cNvSpPr>
            <a:spLocks noChangeArrowheads="1"/>
          </p:cNvSpPr>
          <p:nvPr/>
        </p:nvSpPr>
        <p:spPr bwMode="auto">
          <a:xfrm>
            <a:off x="3055089" y="1371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ALU</a:t>
            </a:r>
          </a:p>
        </p:txBody>
      </p:sp>
      <p:sp>
        <p:nvSpPr>
          <p:cNvPr id="17" name="Text Box 221"/>
          <p:cNvSpPr txBox="1">
            <a:spLocks noChangeArrowheads="1"/>
          </p:cNvSpPr>
          <p:nvPr/>
        </p:nvSpPr>
        <p:spPr bwMode="auto">
          <a:xfrm>
            <a:off x="1569189" y="1203325"/>
            <a:ext cx="1255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Register file</a:t>
            </a:r>
          </a:p>
        </p:txBody>
      </p:sp>
      <p:sp>
        <p:nvSpPr>
          <p:cNvPr id="18" name="AutoShape 222"/>
          <p:cNvSpPr>
            <a:spLocks noChangeArrowheads="1"/>
          </p:cNvSpPr>
          <p:nvPr/>
        </p:nvSpPr>
        <p:spPr bwMode="auto">
          <a:xfrm>
            <a:off x="1912089" y="2362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223"/>
          <p:cNvSpPr>
            <a:spLocks noChangeArrowheads="1"/>
          </p:cNvSpPr>
          <p:nvPr/>
        </p:nvSpPr>
        <p:spPr bwMode="auto">
          <a:xfrm>
            <a:off x="769089" y="11430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225"/>
          <p:cNvSpPr txBox="1">
            <a:spLocks noChangeArrowheads="1"/>
          </p:cNvSpPr>
          <p:nvPr/>
        </p:nvSpPr>
        <p:spPr bwMode="auto">
          <a:xfrm>
            <a:off x="700827" y="838200"/>
            <a:ext cx="611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CPU</a:t>
            </a:r>
          </a:p>
        </p:txBody>
      </p:sp>
      <p:sp>
        <p:nvSpPr>
          <p:cNvPr id="21" name="Text Box 229"/>
          <p:cNvSpPr txBox="1">
            <a:spLocks noChangeArrowheads="1"/>
          </p:cNvSpPr>
          <p:nvPr/>
        </p:nvSpPr>
        <p:spPr bwMode="auto">
          <a:xfrm>
            <a:off x="3731364" y="2133600"/>
            <a:ext cx="1246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/>
              <a:t>System bus</a:t>
            </a:r>
          </a:p>
        </p:txBody>
      </p:sp>
      <p:sp>
        <p:nvSpPr>
          <p:cNvPr id="22" name="Line 230"/>
          <p:cNvSpPr>
            <a:spLocks noChangeShapeType="1"/>
          </p:cNvSpPr>
          <p:nvPr/>
        </p:nvSpPr>
        <p:spPr bwMode="auto">
          <a:xfrm flipH="1">
            <a:off x="3588489" y="24384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31"/>
          <p:cNvSpPr txBox="1">
            <a:spLocks noChangeArrowheads="1"/>
          </p:cNvSpPr>
          <p:nvPr/>
        </p:nvSpPr>
        <p:spPr bwMode="auto">
          <a:xfrm>
            <a:off x="5268064" y="2133600"/>
            <a:ext cx="1303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Memory bus</a:t>
            </a:r>
          </a:p>
        </p:txBody>
      </p:sp>
      <p:sp>
        <p:nvSpPr>
          <p:cNvPr id="24" name="Line 232"/>
          <p:cNvSpPr>
            <a:spLocks noChangeShapeType="1"/>
          </p:cNvSpPr>
          <p:nvPr/>
        </p:nvSpPr>
        <p:spPr bwMode="auto">
          <a:xfrm>
            <a:off x="5874489" y="2438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236"/>
          <p:cNvSpPr>
            <a:spLocks noChangeArrowheads="1"/>
          </p:cNvSpPr>
          <p:nvPr/>
        </p:nvSpPr>
        <p:spPr bwMode="auto">
          <a:xfrm>
            <a:off x="4502889" y="35052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238"/>
          <p:cNvSpPr>
            <a:spLocks noChangeArrowheads="1"/>
          </p:cNvSpPr>
          <p:nvPr/>
        </p:nvSpPr>
        <p:spPr bwMode="auto">
          <a:xfrm flipV="1">
            <a:off x="5607789" y="42418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9"/>
          <p:cNvSpPr>
            <a:spLocks noChangeArrowheads="1"/>
          </p:cNvSpPr>
          <p:nvPr/>
        </p:nvSpPr>
        <p:spPr bwMode="auto">
          <a:xfrm>
            <a:off x="5188689" y="49657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Disk </a:t>
            </a:r>
          </a:p>
          <a:p>
            <a:r>
              <a:rPr lang="en-US"/>
              <a:t>controller</a:t>
            </a:r>
          </a:p>
        </p:txBody>
      </p:sp>
      <p:sp>
        <p:nvSpPr>
          <p:cNvPr id="28" name="AutoShape 240"/>
          <p:cNvSpPr>
            <a:spLocks noChangeArrowheads="1"/>
          </p:cNvSpPr>
          <p:nvPr/>
        </p:nvSpPr>
        <p:spPr bwMode="auto">
          <a:xfrm flipV="1">
            <a:off x="3277339" y="42418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41"/>
          <p:cNvSpPr>
            <a:spLocks noChangeArrowheads="1"/>
          </p:cNvSpPr>
          <p:nvPr/>
        </p:nvSpPr>
        <p:spPr bwMode="auto">
          <a:xfrm>
            <a:off x="2858239" y="49657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Graphics</a:t>
            </a:r>
          </a:p>
          <a:p>
            <a:r>
              <a:rPr lang="en-US"/>
              <a:t>adapter</a:t>
            </a:r>
          </a:p>
        </p:txBody>
      </p:sp>
      <p:sp>
        <p:nvSpPr>
          <p:cNvPr id="30" name="AutoShape 242"/>
          <p:cNvSpPr>
            <a:spLocks noChangeArrowheads="1"/>
          </p:cNvSpPr>
          <p:nvPr/>
        </p:nvSpPr>
        <p:spPr bwMode="auto">
          <a:xfrm flipV="1">
            <a:off x="1600939" y="42418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43"/>
          <p:cNvSpPr>
            <a:spLocks noChangeArrowheads="1"/>
          </p:cNvSpPr>
          <p:nvPr/>
        </p:nvSpPr>
        <p:spPr bwMode="auto">
          <a:xfrm>
            <a:off x="1258039" y="49530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USB</a:t>
            </a:r>
          </a:p>
          <a:p>
            <a:r>
              <a:rPr lang="en-US"/>
              <a:t>controller</a:t>
            </a:r>
          </a:p>
        </p:txBody>
      </p:sp>
      <p:sp>
        <p:nvSpPr>
          <p:cNvPr id="32" name="Line 246"/>
          <p:cNvSpPr>
            <a:spLocks noChangeShapeType="1"/>
          </p:cNvSpPr>
          <p:nvPr/>
        </p:nvSpPr>
        <p:spPr bwMode="auto">
          <a:xfrm>
            <a:off x="1486639" y="5486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247"/>
          <p:cNvSpPr>
            <a:spLocks noChangeShapeType="1"/>
          </p:cNvSpPr>
          <p:nvPr/>
        </p:nvSpPr>
        <p:spPr bwMode="auto">
          <a:xfrm>
            <a:off x="2248639" y="5486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248"/>
          <p:cNvSpPr txBox="1">
            <a:spLocks noChangeArrowheads="1"/>
          </p:cNvSpPr>
          <p:nvPr/>
        </p:nvSpPr>
        <p:spPr bwMode="auto">
          <a:xfrm>
            <a:off x="1073889" y="5715000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Mouse</a:t>
            </a:r>
          </a:p>
        </p:txBody>
      </p:sp>
      <p:sp>
        <p:nvSpPr>
          <p:cNvPr id="35" name="Text Box 249"/>
          <p:cNvSpPr txBox="1">
            <a:spLocks noChangeArrowheads="1"/>
          </p:cNvSpPr>
          <p:nvPr/>
        </p:nvSpPr>
        <p:spPr bwMode="auto">
          <a:xfrm>
            <a:off x="1746989" y="5715000"/>
            <a:ext cx="1052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Keyboard</a:t>
            </a:r>
          </a:p>
        </p:txBody>
      </p:sp>
      <p:sp>
        <p:nvSpPr>
          <p:cNvPr id="36" name="Line 250"/>
          <p:cNvSpPr>
            <a:spLocks noChangeShapeType="1"/>
          </p:cNvSpPr>
          <p:nvPr/>
        </p:nvSpPr>
        <p:spPr bwMode="auto">
          <a:xfrm>
            <a:off x="3544039" y="5486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251"/>
          <p:cNvSpPr txBox="1">
            <a:spLocks noChangeArrowheads="1"/>
          </p:cNvSpPr>
          <p:nvPr/>
        </p:nvSpPr>
        <p:spPr bwMode="auto">
          <a:xfrm>
            <a:off x="3096364" y="5715000"/>
            <a:ext cx="847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Display</a:t>
            </a:r>
          </a:p>
        </p:txBody>
      </p:sp>
      <p:sp>
        <p:nvSpPr>
          <p:cNvPr id="38" name="Line 258"/>
          <p:cNvSpPr>
            <a:spLocks noChangeShapeType="1"/>
          </p:cNvSpPr>
          <p:nvPr/>
        </p:nvSpPr>
        <p:spPr bwMode="auto">
          <a:xfrm>
            <a:off x="5849089" y="5486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259"/>
          <p:cNvSpPr>
            <a:spLocks noChangeArrowheads="1"/>
          </p:cNvSpPr>
          <p:nvPr/>
        </p:nvSpPr>
        <p:spPr bwMode="auto">
          <a:xfrm>
            <a:off x="5544289" y="58674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Disk</a:t>
            </a:r>
          </a:p>
        </p:txBody>
      </p:sp>
      <p:sp>
        <p:nvSpPr>
          <p:cNvPr id="40" name="AutoShape 235"/>
          <p:cNvSpPr>
            <a:spLocks noChangeArrowheads="1"/>
          </p:cNvSpPr>
          <p:nvPr/>
        </p:nvSpPr>
        <p:spPr bwMode="auto">
          <a:xfrm>
            <a:off x="692889" y="402590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1"/>
          <p:cNvSpPr>
            <a:spLocks noChangeArrowheads="1"/>
          </p:cNvSpPr>
          <p:nvPr/>
        </p:nvSpPr>
        <p:spPr bwMode="auto">
          <a:xfrm>
            <a:off x="1769214" y="4195763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262"/>
          <p:cNvSpPr>
            <a:spLocks noChangeArrowheads="1"/>
          </p:cNvSpPr>
          <p:nvPr/>
        </p:nvSpPr>
        <p:spPr bwMode="auto">
          <a:xfrm>
            <a:off x="3445614" y="4186238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264"/>
          <p:cNvSpPr>
            <a:spLocks noChangeArrowheads="1"/>
          </p:cNvSpPr>
          <p:nvPr/>
        </p:nvSpPr>
        <p:spPr bwMode="auto">
          <a:xfrm>
            <a:off x="5779239" y="4176713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265"/>
          <p:cNvSpPr txBox="1">
            <a:spLocks noChangeArrowheads="1"/>
          </p:cNvSpPr>
          <p:nvPr/>
        </p:nvSpPr>
        <p:spPr bwMode="auto">
          <a:xfrm>
            <a:off x="4382239" y="4330700"/>
            <a:ext cx="841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I/O bus</a:t>
            </a:r>
          </a:p>
        </p:txBody>
      </p:sp>
      <p:sp>
        <p:nvSpPr>
          <p:cNvPr id="45" name="Rectangle 266"/>
          <p:cNvSpPr>
            <a:spLocks noChangeArrowheads="1"/>
          </p:cNvSpPr>
          <p:nvPr/>
        </p:nvSpPr>
        <p:spPr bwMode="auto">
          <a:xfrm>
            <a:off x="4669577" y="4114800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67"/>
          <p:cNvSpPr>
            <a:spLocks noChangeArrowheads="1"/>
          </p:cNvSpPr>
          <p:nvPr/>
        </p:nvSpPr>
        <p:spPr bwMode="auto">
          <a:xfrm>
            <a:off x="6560289" y="40386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268"/>
          <p:cNvSpPr>
            <a:spLocks noChangeArrowheads="1"/>
          </p:cNvSpPr>
          <p:nvPr/>
        </p:nvSpPr>
        <p:spPr bwMode="auto">
          <a:xfrm>
            <a:off x="6865089" y="40386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269"/>
          <p:cNvSpPr>
            <a:spLocks noChangeArrowheads="1"/>
          </p:cNvSpPr>
          <p:nvPr/>
        </p:nvSpPr>
        <p:spPr bwMode="auto">
          <a:xfrm>
            <a:off x="7169889" y="40386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270"/>
          <p:cNvSpPr txBox="1">
            <a:spLocks noChangeArrowheads="1"/>
          </p:cNvSpPr>
          <p:nvPr/>
        </p:nvSpPr>
        <p:spPr bwMode="auto">
          <a:xfrm>
            <a:off x="6546002" y="4419600"/>
            <a:ext cx="20145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/>
              <a:t>Expansion slots for</a:t>
            </a:r>
          </a:p>
          <a:p>
            <a:pPr algn="l"/>
            <a:r>
              <a:rPr lang="en-US"/>
              <a:t>other devices such</a:t>
            </a:r>
          </a:p>
          <a:p>
            <a:pPr algn="l"/>
            <a:r>
              <a:rPr lang="en-US"/>
              <a:t>as network adapters</a:t>
            </a:r>
          </a:p>
          <a:p>
            <a:pPr algn="l"/>
            <a:endParaRPr lang="en-US"/>
          </a:p>
        </p:txBody>
      </p:sp>
      <p:sp>
        <p:nvSpPr>
          <p:cNvPr id="50" name="Text Box 271"/>
          <p:cNvSpPr txBox="1">
            <a:spLocks noChangeArrowheads="1"/>
          </p:cNvSpPr>
          <p:nvPr/>
        </p:nvSpPr>
        <p:spPr bwMode="auto">
          <a:xfrm>
            <a:off x="6255489" y="5863322"/>
            <a:ext cx="1980222" cy="646331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ourier New" charset="0"/>
              </a:rPr>
              <a:t>hello</a:t>
            </a:r>
            <a:r>
              <a:rPr lang="en-US" i="1" dirty="0">
                <a:solidFill>
                  <a:srgbClr val="C00000"/>
                </a:solidFill>
              </a:rPr>
              <a:t> executable </a:t>
            </a:r>
          </a:p>
          <a:p>
            <a:r>
              <a:rPr lang="en-US" i="1" dirty="0">
                <a:solidFill>
                  <a:srgbClr val="C00000"/>
                </a:solidFill>
              </a:rPr>
              <a:t>stored on disk</a:t>
            </a:r>
          </a:p>
        </p:txBody>
      </p:sp>
      <p:sp>
        <p:nvSpPr>
          <p:cNvPr id="51" name="Rectangle 320"/>
          <p:cNvSpPr>
            <a:spLocks noChangeArrowheads="1"/>
          </p:cNvSpPr>
          <p:nvPr/>
        </p:nvSpPr>
        <p:spPr bwMode="auto">
          <a:xfrm>
            <a:off x="921489" y="1752600"/>
            <a:ext cx="7620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PC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1678" y="6404114"/>
            <a:ext cx="5134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Computer Systems: A Programmer's Perspective, 3/E (CS:APP3e) </a:t>
            </a:r>
            <a:r>
              <a:rPr lang="en-US" sz="900" dirty="0">
                <a:hlinkClick r:id="rId2"/>
              </a:rPr>
              <a:t>Randal E. Bryant</a:t>
            </a:r>
            <a:r>
              <a:rPr lang="en-US" sz="900" dirty="0"/>
              <a:t> and </a:t>
            </a:r>
            <a:r>
              <a:rPr lang="en-US" sz="900" dirty="0">
                <a:hlinkClick r:id="rId3"/>
              </a:rPr>
              <a:t>David R. </a:t>
            </a:r>
            <a:r>
              <a:rPr lang="en-US" sz="900" dirty="0" err="1">
                <a:hlinkClick r:id="rId3"/>
              </a:rPr>
              <a:t>O'Hallaron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61150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678" y="6404114"/>
            <a:ext cx="5134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Computer Systems: A Programmer's Perspective, 3/E (CS:APP3e) </a:t>
            </a:r>
            <a:r>
              <a:rPr lang="en-US" sz="900" dirty="0">
                <a:hlinkClick r:id="rId2"/>
              </a:rPr>
              <a:t>Randal E. Bryant</a:t>
            </a:r>
            <a:r>
              <a:rPr lang="en-US" sz="900" dirty="0"/>
              <a:t> and </a:t>
            </a:r>
            <a:r>
              <a:rPr lang="en-US" sz="900" dirty="0">
                <a:hlinkClick r:id="rId3"/>
              </a:rPr>
              <a:t>David R. </a:t>
            </a:r>
            <a:r>
              <a:rPr lang="en-US" sz="900" dirty="0" err="1">
                <a:hlinkClick r:id="rId3"/>
              </a:rPr>
              <a:t>O'Hallaron</a:t>
            </a:r>
            <a:endParaRPr lang="en-US" sz="9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388088" y="604284"/>
            <a:ext cx="7867650" cy="5638800"/>
            <a:chOff x="76200" y="-76200"/>
            <a:chExt cx="7867650" cy="5638800"/>
          </a:xfrm>
        </p:grpSpPr>
        <p:sp>
          <p:nvSpPr>
            <p:cNvPr id="5" name="Rectangle 146"/>
            <p:cNvSpPr>
              <a:spLocks noChangeArrowheads="1"/>
            </p:cNvSpPr>
            <p:nvPr/>
          </p:nvSpPr>
          <p:spPr bwMode="auto">
            <a:xfrm>
              <a:off x="6100763" y="1752600"/>
              <a:ext cx="909637" cy="9144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Main</a:t>
              </a:r>
            </a:p>
            <a:p>
              <a:r>
                <a:rPr lang="en-US" b="1"/>
                <a:t>memory</a:t>
              </a:r>
            </a:p>
          </p:txBody>
        </p:sp>
        <p:sp>
          <p:nvSpPr>
            <p:cNvPr id="6" name="AutoShape 201"/>
            <p:cNvSpPr>
              <a:spLocks noChangeArrowheads="1"/>
            </p:cNvSpPr>
            <p:nvPr/>
          </p:nvSpPr>
          <p:spPr bwMode="auto">
            <a:xfrm>
              <a:off x="4576763" y="1905000"/>
              <a:ext cx="1492250" cy="533400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202"/>
            <p:cNvSpPr>
              <a:spLocks noChangeArrowheads="1"/>
            </p:cNvSpPr>
            <p:nvPr/>
          </p:nvSpPr>
          <p:spPr bwMode="auto">
            <a:xfrm>
              <a:off x="3662363" y="1936750"/>
              <a:ext cx="909637" cy="57785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I/O </a:t>
              </a:r>
            </a:p>
            <a:p>
              <a:r>
                <a:rPr lang="en-US" b="1"/>
                <a:t>bridge</a:t>
              </a:r>
            </a:p>
          </p:txBody>
        </p:sp>
        <p:sp>
          <p:nvSpPr>
            <p:cNvPr id="8" name="AutoShape 205"/>
            <p:cNvSpPr>
              <a:spLocks noChangeArrowheads="1"/>
            </p:cNvSpPr>
            <p:nvPr/>
          </p:nvSpPr>
          <p:spPr bwMode="auto">
            <a:xfrm>
              <a:off x="2205038" y="1905000"/>
              <a:ext cx="1452562" cy="533400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206"/>
            <p:cNvSpPr>
              <a:spLocks noChangeArrowheads="1"/>
            </p:cNvSpPr>
            <p:nvPr/>
          </p:nvSpPr>
          <p:spPr bwMode="auto">
            <a:xfrm>
              <a:off x="304800" y="1936750"/>
              <a:ext cx="1873250" cy="57785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Bus interface</a:t>
              </a:r>
            </a:p>
          </p:txBody>
        </p:sp>
        <p:sp>
          <p:nvSpPr>
            <p:cNvPr id="10" name="Rectangle 207"/>
            <p:cNvSpPr>
              <a:spLocks noChangeArrowheads="1"/>
            </p:cNvSpPr>
            <p:nvPr/>
          </p:nvSpPr>
          <p:spPr bwMode="auto">
            <a:xfrm>
              <a:off x="1220788" y="609600"/>
              <a:ext cx="684212" cy="1524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208"/>
            <p:cNvSpPr>
              <a:spLocks noChangeArrowheads="1"/>
            </p:cNvSpPr>
            <p:nvPr/>
          </p:nvSpPr>
          <p:spPr bwMode="auto">
            <a:xfrm>
              <a:off x="1220788" y="762000"/>
              <a:ext cx="684212" cy="1524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210"/>
            <p:cNvSpPr>
              <a:spLocks noChangeArrowheads="1"/>
            </p:cNvSpPr>
            <p:nvPr/>
          </p:nvSpPr>
          <p:spPr bwMode="auto">
            <a:xfrm>
              <a:off x="1220788" y="914400"/>
              <a:ext cx="684212" cy="1524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211"/>
            <p:cNvSpPr>
              <a:spLocks noChangeArrowheads="1"/>
            </p:cNvSpPr>
            <p:nvPr/>
          </p:nvSpPr>
          <p:spPr bwMode="auto">
            <a:xfrm>
              <a:off x="1220788" y="1066800"/>
              <a:ext cx="684212" cy="1524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212"/>
            <p:cNvSpPr>
              <a:spLocks noChangeArrowheads="1"/>
            </p:cNvSpPr>
            <p:nvPr/>
          </p:nvSpPr>
          <p:spPr bwMode="auto">
            <a:xfrm>
              <a:off x="1220788" y="1219200"/>
              <a:ext cx="684212" cy="1524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214"/>
            <p:cNvSpPr>
              <a:spLocks noChangeArrowheads="1"/>
            </p:cNvSpPr>
            <p:nvPr/>
          </p:nvSpPr>
          <p:spPr bwMode="auto">
            <a:xfrm>
              <a:off x="1993900" y="609600"/>
              <a:ext cx="444500" cy="38100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215"/>
            <p:cNvSpPr>
              <a:spLocks noChangeArrowheads="1"/>
            </p:cNvSpPr>
            <p:nvPr/>
          </p:nvSpPr>
          <p:spPr bwMode="auto">
            <a:xfrm flipH="1">
              <a:off x="1905000" y="990600"/>
              <a:ext cx="444500" cy="38100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220"/>
            <p:cNvSpPr>
              <a:spLocks noChangeArrowheads="1"/>
            </p:cNvSpPr>
            <p:nvPr/>
          </p:nvSpPr>
          <p:spPr bwMode="auto">
            <a:xfrm>
              <a:off x="2438400" y="457200"/>
              <a:ext cx="533400" cy="1066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ALU</a:t>
              </a:r>
            </a:p>
          </p:txBody>
        </p:sp>
        <p:sp>
          <p:nvSpPr>
            <p:cNvPr id="18" name="Text Box 221"/>
            <p:cNvSpPr txBox="1">
              <a:spLocks noChangeArrowheads="1"/>
            </p:cNvSpPr>
            <p:nvPr/>
          </p:nvSpPr>
          <p:spPr bwMode="auto">
            <a:xfrm>
              <a:off x="904875" y="288925"/>
              <a:ext cx="13493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Register file</a:t>
              </a:r>
            </a:p>
          </p:txBody>
        </p:sp>
        <p:sp>
          <p:nvSpPr>
            <p:cNvPr id="19" name="AutoShape 222"/>
            <p:cNvSpPr>
              <a:spLocks noChangeArrowheads="1"/>
            </p:cNvSpPr>
            <p:nvPr/>
          </p:nvSpPr>
          <p:spPr bwMode="auto">
            <a:xfrm>
              <a:off x="1295400" y="1447800"/>
              <a:ext cx="609600" cy="457200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223"/>
            <p:cNvSpPr>
              <a:spLocks noChangeArrowheads="1"/>
            </p:cNvSpPr>
            <p:nvPr/>
          </p:nvSpPr>
          <p:spPr bwMode="auto">
            <a:xfrm>
              <a:off x="152400" y="228600"/>
              <a:ext cx="2971800" cy="24384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25"/>
            <p:cNvSpPr txBox="1">
              <a:spLocks noChangeArrowheads="1"/>
            </p:cNvSpPr>
            <p:nvPr/>
          </p:nvSpPr>
          <p:spPr bwMode="auto">
            <a:xfrm>
              <a:off x="84138" y="-76200"/>
              <a:ext cx="6111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CPU</a:t>
              </a:r>
            </a:p>
          </p:txBody>
        </p:sp>
        <p:sp>
          <p:nvSpPr>
            <p:cNvPr id="22" name="Text Box 229"/>
            <p:cNvSpPr txBox="1">
              <a:spLocks noChangeArrowheads="1"/>
            </p:cNvSpPr>
            <p:nvPr/>
          </p:nvSpPr>
          <p:spPr bwMode="auto">
            <a:xfrm>
              <a:off x="3114675" y="1219200"/>
              <a:ext cx="12461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System bus</a:t>
              </a:r>
            </a:p>
          </p:txBody>
        </p:sp>
        <p:sp>
          <p:nvSpPr>
            <p:cNvPr id="23" name="Line 230"/>
            <p:cNvSpPr>
              <a:spLocks noChangeShapeType="1"/>
            </p:cNvSpPr>
            <p:nvPr/>
          </p:nvSpPr>
          <p:spPr bwMode="auto">
            <a:xfrm flipH="1">
              <a:off x="2971800" y="1524000"/>
              <a:ext cx="6858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31"/>
            <p:cNvSpPr txBox="1">
              <a:spLocks noChangeArrowheads="1"/>
            </p:cNvSpPr>
            <p:nvPr/>
          </p:nvSpPr>
          <p:spPr bwMode="auto">
            <a:xfrm>
              <a:off x="4651375" y="1219200"/>
              <a:ext cx="130333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Memory bus</a:t>
              </a:r>
            </a:p>
          </p:txBody>
        </p:sp>
        <p:sp>
          <p:nvSpPr>
            <p:cNvPr id="25" name="Line 232"/>
            <p:cNvSpPr>
              <a:spLocks noChangeShapeType="1"/>
            </p:cNvSpPr>
            <p:nvPr/>
          </p:nvSpPr>
          <p:spPr bwMode="auto">
            <a:xfrm>
              <a:off x="5257800" y="15240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36"/>
            <p:cNvSpPr>
              <a:spLocks noChangeArrowheads="1"/>
            </p:cNvSpPr>
            <p:nvPr/>
          </p:nvSpPr>
          <p:spPr bwMode="auto">
            <a:xfrm>
              <a:off x="3886200" y="2590800"/>
              <a:ext cx="495300" cy="685800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238"/>
            <p:cNvSpPr>
              <a:spLocks noChangeArrowheads="1"/>
            </p:cNvSpPr>
            <p:nvPr/>
          </p:nvSpPr>
          <p:spPr bwMode="auto">
            <a:xfrm flipV="1">
              <a:off x="4991100" y="3327400"/>
              <a:ext cx="495300" cy="685800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39"/>
            <p:cNvSpPr>
              <a:spLocks noChangeArrowheads="1"/>
            </p:cNvSpPr>
            <p:nvPr/>
          </p:nvSpPr>
          <p:spPr bwMode="auto">
            <a:xfrm>
              <a:off x="4572000" y="4051300"/>
              <a:ext cx="1295400" cy="5207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Disk </a:t>
              </a:r>
            </a:p>
            <a:p>
              <a:r>
                <a:rPr lang="en-US"/>
                <a:t>controller</a:t>
              </a:r>
            </a:p>
          </p:txBody>
        </p:sp>
        <p:sp>
          <p:nvSpPr>
            <p:cNvPr id="29" name="AutoShape 240"/>
            <p:cNvSpPr>
              <a:spLocks noChangeArrowheads="1"/>
            </p:cNvSpPr>
            <p:nvPr/>
          </p:nvSpPr>
          <p:spPr bwMode="auto">
            <a:xfrm flipV="1">
              <a:off x="2660650" y="3327400"/>
              <a:ext cx="495300" cy="685800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41"/>
            <p:cNvSpPr>
              <a:spLocks noChangeArrowheads="1"/>
            </p:cNvSpPr>
            <p:nvPr/>
          </p:nvSpPr>
          <p:spPr bwMode="auto">
            <a:xfrm>
              <a:off x="2241550" y="4051300"/>
              <a:ext cx="1295400" cy="5207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Graphics</a:t>
              </a:r>
            </a:p>
            <a:p>
              <a:r>
                <a:rPr lang="en-US"/>
                <a:t>adapter</a:t>
              </a:r>
            </a:p>
          </p:txBody>
        </p:sp>
        <p:sp>
          <p:nvSpPr>
            <p:cNvPr id="31" name="AutoShape 242"/>
            <p:cNvSpPr>
              <a:spLocks noChangeArrowheads="1"/>
            </p:cNvSpPr>
            <p:nvPr/>
          </p:nvSpPr>
          <p:spPr bwMode="auto">
            <a:xfrm flipV="1">
              <a:off x="984250" y="3327400"/>
              <a:ext cx="495300" cy="685800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43"/>
            <p:cNvSpPr>
              <a:spLocks noChangeArrowheads="1"/>
            </p:cNvSpPr>
            <p:nvPr/>
          </p:nvSpPr>
          <p:spPr bwMode="auto">
            <a:xfrm>
              <a:off x="641350" y="4038600"/>
              <a:ext cx="1143000" cy="5207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USB</a:t>
              </a:r>
            </a:p>
            <a:p>
              <a:r>
                <a:rPr lang="en-US" b="1"/>
                <a:t>controller</a:t>
              </a:r>
            </a:p>
          </p:txBody>
        </p:sp>
        <p:sp>
          <p:nvSpPr>
            <p:cNvPr id="33" name="Line 246"/>
            <p:cNvSpPr>
              <a:spLocks noChangeShapeType="1"/>
            </p:cNvSpPr>
            <p:nvPr/>
          </p:nvSpPr>
          <p:spPr bwMode="auto">
            <a:xfrm>
              <a:off x="869950" y="4572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47"/>
            <p:cNvSpPr>
              <a:spLocks noChangeShapeType="1"/>
            </p:cNvSpPr>
            <p:nvPr/>
          </p:nvSpPr>
          <p:spPr bwMode="auto">
            <a:xfrm>
              <a:off x="1631950" y="4572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248"/>
            <p:cNvSpPr txBox="1">
              <a:spLocks noChangeArrowheads="1"/>
            </p:cNvSpPr>
            <p:nvPr/>
          </p:nvSpPr>
          <p:spPr bwMode="auto">
            <a:xfrm>
              <a:off x="457200" y="4800600"/>
              <a:ext cx="793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Mouse</a:t>
              </a:r>
            </a:p>
          </p:txBody>
        </p:sp>
        <p:sp>
          <p:nvSpPr>
            <p:cNvPr id="36" name="Text Box 249"/>
            <p:cNvSpPr txBox="1">
              <a:spLocks noChangeArrowheads="1"/>
            </p:cNvSpPr>
            <p:nvPr/>
          </p:nvSpPr>
          <p:spPr bwMode="auto">
            <a:xfrm>
              <a:off x="1130300" y="4800600"/>
              <a:ext cx="10525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Keyboard</a:t>
              </a:r>
            </a:p>
          </p:txBody>
        </p:sp>
        <p:sp>
          <p:nvSpPr>
            <p:cNvPr id="37" name="Line 250"/>
            <p:cNvSpPr>
              <a:spLocks noChangeShapeType="1"/>
            </p:cNvSpPr>
            <p:nvPr/>
          </p:nvSpPr>
          <p:spPr bwMode="auto">
            <a:xfrm>
              <a:off x="2927350" y="4572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251"/>
            <p:cNvSpPr txBox="1">
              <a:spLocks noChangeArrowheads="1"/>
            </p:cNvSpPr>
            <p:nvPr/>
          </p:nvSpPr>
          <p:spPr bwMode="auto">
            <a:xfrm>
              <a:off x="2479675" y="4800600"/>
              <a:ext cx="8477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Display</a:t>
              </a:r>
            </a:p>
          </p:txBody>
        </p:sp>
        <p:sp>
          <p:nvSpPr>
            <p:cNvPr id="39" name="Line 258"/>
            <p:cNvSpPr>
              <a:spLocks noChangeShapeType="1"/>
            </p:cNvSpPr>
            <p:nvPr/>
          </p:nvSpPr>
          <p:spPr bwMode="auto">
            <a:xfrm>
              <a:off x="5232400" y="45720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259"/>
            <p:cNvSpPr>
              <a:spLocks noChangeArrowheads="1"/>
            </p:cNvSpPr>
            <p:nvPr/>
          </p:nvSpPr>
          <p:spPr bwMode="auto">
            <a:xfrm>
              <a:off x="4927600" y="4953000"/>
              <a:ext cx="609600" cy="609600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Disk</a:t>
              </a:r>
            </a:p>
          </p:txBody>
        </p:sp>
        <p:sp>
          <p:nvSpPr>
            <p:cNvPr id="41" name="AutoShape 235"/>
            <p:cNvSpPr>
              <a:spLocks noChangeArrowheads="1"/>
            </p:cNvSpPr>
            <p:nvPr/>
          </p:nvSpPr>
          <p:spPr bwMode="auto">
            <a:xfrm>
              <a:off x="76200" y="3111500"/>
              <a:ext cx="7277100" cy="393700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261"/>
            <p:cNvSpPr>
              <a:spLocks noChangeArrowheads="1"/>
            </p:cNvSpPr>
            <p:nvPr/>
          </p:nvSpPr>
          <p:spPr bwMode="auto">
            <a:xfrm>
              <a:off x="1152525" y="3281363"/>
              <a:ext cx="166688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262"/>
            <p:cNvSpPr>
              <a:spLocks noChangeArrowheads="1"/>
            </p:cNvSpPr>
            <p:nvPr/>
          </p:nvSpPr>
          <p:spPr bwMode="auto">
            <a:xfrm>
              <a:off x="2828925" y="3271838"/>
              <a:ext cx="166688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264"/>
            <p:cNvSpPr>
              <a:spLocks noChangeArrowheads="1"/>
            </p:cNvSpPr>
            <p:nvPr/>
          </p:nvSpPr>
          <p:spPr bwMode="auto">
            <a:xfrm>
              <a:off x="5162550" y="3262313"/>
              <a:ext cx="161925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265"/>
            <p:cNvSpPr txBox="1">
              <a:spLocks noChangeArrowheads="1"/>
            </p:cNvSpPr>
            <p:nvPr/>
          </p:nvSpPr>
          <p:spPr bwMode="auto">
            <a:xfrm>
              <a:off x="3765550" y="3416300"/>
              <a:ext cx="8413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I/O bus</a:t>
              </a:r>
            </a:p>
          </p:txBody>
        </p:sp>
        <p:sp>
          <p:nvSpPr>
            <p:cNvPr id="46" name="Rectangle 266"/>
            <p:cNvSpPr>
              <a:spLocks noChangeArrowheads="1"/>
            </p:cNvSpPr>
            <p:nvPr/>
          </p:nvSpPr>
          <p:spPr bwMode="auto">
            <a:xfrm>
              <a:off x="4052888" y="3200400"/>
              <a:ext cx="161925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267"/>
            <p:cNvSpPr>
              <a:spLocks noChangeArrowheads="1"/>
            </p:cNvSpPr>
            <p:nvPr/>
          </p:nvSpPr>
          <p:spPr bwMode="auto">
            <a:xfrm>
              <a:off x="5943600" y="3124200"/>
              <a:ext cx="127000" cy="406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268"/>
            <p:cNvSpPr>
              <a:spLocks noChangeArrowheads="1"/>
            </p:cNvSpPr>
            <p:nvPr/>
          </p:nvSpPr>
          <p:spPr bwMode="auto">
            <a:xfrm>
              <a:off x="6248400" y="3124200"/>
              <a:ext cx="127000" cy="406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269"/>
            <p:cNvSpPr>
              <a:spLocks noChangeArrowheads="1"/>
            </p:cNvSpPr>
            <p:nvPr/>
          </p:nvSpPr>
          <p:spPr bwMode="auto">
            <a:xfrm>
              <a:off x="6553200" y="3124200"/>
              <a:ext cx="127000" cy="406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270"/>
            <p:cNvSpPr txBox="1">
              <a:spLocks noChangeArrowheads="1"/>
            </p:cNvSpPr>
            <p:nvPr/>
          </p:nvSpPr>
          <p:spPr bwMode="auto">
            <a:xfrm>
              <a:off x="5929313" y="3505200"/>
              <a:ext cx="2014537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/>
                <a:t>Expansion slots for</a:t>
              </a:r>
            </a:p>
            <a:p>
              <a:pPr algn="l"/>
              <a:r>
                <a:rPr lang="en-US"/>
                <a:t>other devices such</a:t>
              </a:r>
            </a:p>
            <a:p>
              <a:pPr algn="l"/>
              <a:r>
                <a:rPr lang="en-US"/>
                <a:t>as network adapters</a:t>
              </a:r>
            </a:p>
            <a:p>
              <a:pPr algn="l"/>
              <a:endParaRPr lang="en-US"/>
            </a:p>
          </p:txBody>
        </p:sp>
        <p:sp>
          <p:nvSpPr>
            <p:cNvPr id="51" name="Rectangle 320"/>
            <p:cNvSpPr>
              <a:spLocks noChangeArrowheads="1"/>
            </p:cNvSpPr>
            <p:nvPr/>
          </p:nvSpPr>
          <p:spPr bwMode="auto">
            <a:xfrm>
              <a:off x="304800" y="838200"/>
              <a:ext cx="7620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PC</a:t>
              </a:r>
            </a:p>
          </p:txBody>
        </p:sp>
        <p:sp>
          <p:nvSpPr>
            <p:cNvPr id="52" name="Line 322"/>
            <p:cNvSpPr>
              <a:spLocks noChangeShapeType="1"/>
            </p:cNvSpPr>
            <p:nvPr/>
          </p:nvSpPr>
          <p:spPr bwMode="auto">
            <a:xfrm flipH="1" flipV="1">
              <a:off x="1219200" y="3962400"/>
              <a:ext cx="381000" cy="609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323"/>
            <p:cNvSpPr>
              <a:spLocks noChangeShapeType="1"/>
            </p:cNvSpPr>
            <p:nvPr/>
          </p:nvSpPr>
          <p:spPr bwMode="auto">
            <a:xfrm flipV="1">
              <a:off x="1219200" y="3352800"/>
              <a:ext cx="0" cy="609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324"/>
            <p:cNvSpPr>
              <a:spLocks noChangeShapeType="1"/>
            </p:cNvSpPr>
            <p:nvPr/>
          </p:nvSpPr>
          <p:spPr bwMode="auto">
            <a:xfrm>
              <a:off x="1219200" y="3352800"/>
              <a:ext cx="2895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325"/>
            <p:cNvSpPr>
              <a:spLocks noChangeShapeType="1"/>
            </p:cNvSpPr>
            <p:nvPr/>
          </p:nvSpPr>
          <p:spPr bwMode="auto">
            <a:xfrm flipV="1">
              <a:off x="4114800" y="2286000"/>
              <a:ext cx="0" cy="1066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326"/>
            <p:cNvSpPr>
              <a:spLocks noChangeShapeType="1"/>
            </p:cNvSpPr>
            <p:nvPr/>
          </p:nvSpPr>
          <p:spPr bwMode="auto">
            <a:xfrm flipH="1">
              <a:off x="1524000" y="2286000"/>
              <a:ext cx="25908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327"/>
            <p:cNvSpPr>
              <a:spLocks noChangeShapeType="1"/>
            </p:cNvSpPr>
            <p:nvPr/>
          </p:nvSpPr>
          <p:spPr bwMode="auto">
            <a:xfrm flipV="1">
              <a:off x="1524000" y="1219200"/>
              <a:ext cx="0" cy="1066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328"/>
            <p:cNvSpPr>
              <a:spLocks noChangeShapeType="1"/>
            </p:cNvSpPr>
            <p:nvPr/>
          </p:nvSpPr>
          <p:spPr bwMode="auto">
            <a:xfrm>
              <a:off x="1752600" y="1219200"/>
              <a:ext cx="0" cy="838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329"/>
            <p:cNvSpPr>
              <a:spLocks noChangeShapeType="1"/>
            </p:cNvSpPr>
            <p:nvPr/>
          </p:nvSpPr>
          <p:spPr bwMode="auto">
            <a:xfrm>
              <a:off x="1752600" y="2057400"/>
              <a:ext cx="4343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Text Box 330"/>
            <p:cNvSpPr txBox="1">
              <a:spLocks noChangeArrowheads="1"/>
            </p:cNvSpPr>
            <p:nvPr/>
          </p:nvSpPr>
          <p:spPr bwMode="auto">
            <a:xfrm>
              <a:off x="6969125" y="1889125"/>
              <a:ext cx="8524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 i="1"/>
                <a:t>"hello"</a:t>
              </a:r>
            </a:p>
          </p:txBody>
        </p:sp>
        <p:sp>
          <p:nvSpPr>
            <p:cNvPr id="61" name="Text Box 331"/>
            <p:cNvSpPr txBox="1">
              <a:spLocks noChangeArrowheads="1"/>
            </p:cNvSpPr>
            <p:nvPr/>
          </p:nvSpPr>
          <p:spPr bwMode="auto">
            <a:xfrm>
              <a:off x="380870" y="5164733"/>
              <a:ext cx="1960083" cy="369332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</a:rPr>
                <a:t>User types "hello"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661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81763" y="540489"/>
            <a:ext cx="8661883" cy="5638800"/>
            <a:chOff x="76200" y="-76200"/>
            <a:chExt cx="8661883" cy="5638800"/>
          </a:xfrm>
        </p:grpSpPr>
        <p:sp>
          <p:nvSpPr>
            <p:cNvPr id="2" name="Rectangle 146"/>
            <p:cNvSpPr>
              <a:spLocks noChangeArrowheads="1"/>
            </p:cNvSpPr>
            <p:nvPr/>
          </p:nvSpPr>
          <p:spPr bwMode="auto">
            <a:xfrm>
              <a:off x="6100763" y="1752600"/>
              <a:ext cx="909637" cy="9144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Main</a:t>
              </a:r>
            </a:p>
            <a:p>
              <a:r>
                <a:rPr lang="en-US" b="1"/>
                <a:t>memory</a:t>
              </a:r>
            </a:p>
          </p:txBody>
        </p:sp>
        <p:sp>
          <p:nvSpPr>
            <p:cNvPr id="3" name="AutoShape 201"/>
            <p:cNvSpPr>
              <a:spLocks noChangeArrowheads="1"/>
            </p:cNvSpPr>
            <p:nvPr/>
          </p:nvSpPr>
          <p:spPr bwMode="auto">
            <a:xfrm>
              <a:off x="4576763" y="1905000"/>
              <a:ext cx="1492250" cy="533400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Rectangle 202"/>
            <p:cNvSpPr>
              <a:spLocks noChangeArrowheads="1"/>
            </p:cNvSpPr>
            <p:nvPr/>
          </p:nvSpPr>
          <p:spPr bwMode="auto">
            <a:xfrm>
              <a:off x="3662363" y="1936750"/>
              <a:ext cx="909637" cy="57785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I/O </a:t>
              </a:r>
            </a:p>
            <a:p>
              <a:r>
                <a:rPr lang="en-US" b="1"/>
                <a:t>bridge</a:t>
              </a:r>
            </a:p>
          </p:txBody>
        </p:sp>
        <p:sp>
          <p:nvSpPr>
            <p:cNvPr id="5" name="AutoShape 205"/>
            <p:cNvSpPr>
              <a:spLocks noChangeArrowheads="1"/>
            </p:cNvSpPr>
            <p:nvPr/>
          </p:nvSpPr>
          <p:spPr bwMode="auto">
            <a:xfrm>
              <a:off x="2205038" y="1905000"/>
              <a:ext cx="1452562" cy="533400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206"/>
            <p:cNvSpPr>
              <a:spLocks noChangeArrowheads="1"/>
            </p:cNvSpPr>
            <p:nvPr/>
          </p:nvSpPr>
          <p:spPr bwMode="auto">
            <a:xfrm>
              <a:off x="304800" y="1936750"/>
              <a:ext cx="1873250" cy="5778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Bus interface</a:t>
              </a:r>
            </a:p>
          </p:txBody>
        </p:sp>
        <p:sp>
          <p:nvSpPr>
            <p:cNvPr id="7" name="Rectangle 207"/>
            <p:cNvSpPr>
              <a:spLocks noChangeArrowheads="1"/>
            </p:cNvSpPr>
            <p:nvPr/>
          </p:nvSpPr>
          <p:spPr bwMode="auto">
            <a:xfrm>
              <a:off x="1220788" y="609600"/>
              <a:ext cx="684212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208"/>
            <p:cNvSpPr>
              <a:spLocks noChangeArrowheads="1"/>
            </p:cNvSpPr>
            <p:nvPr/>
          </p:nvSpPr>
          <p:spPr bwMode="auto">
            <a:xfrm>
              <a:off x="1220788" y="762000"/>
              <a:ext cx="684212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210"/>
            <p:cNvSpPr>
              <a:spLocks noChangeArrowheads="1"/>
            </p:cNvSpPr>
            <p:nvPr/>
          </p:nvSpPr>
          <p:spPr bwMode="auto">
            <a:xfrm>
              <a:off x="1220788" y="914400"/>
              <a:ext cx="684212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1"/>
            <p:cNvSpPr>
              <a:spLocks noChangeArrowheads="1"/>
            </p:cNvSpPr>
            <p:nvPr/>
          </p:nvSpPr>
          <p:spPr bwMode="auto">
            <a:xfrm>
              <a:off x="1220788" y="1066800"/>
              <a:ext cx="684212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212"/>
            <p:cNvSpPr>
              <a:spLocks noChangeArrowheads="1"/>
            </p:cNvSpPr>
            <p:nvPr/>
          </p:nvSpPr>
          <p:spPr bwMode="auto">
            <a:xfrm>
              <a:off x="1220788" y="1219200"/>
              <a:ext cx="684212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214"/>
            <p:cNvSpPr>
              <a:spLocks noChangeArrowheads="1"/>
            </p:cNvSpPr>
            <p:nvPr/>
          </p:nvSpPr>
          <p:spPr bwMode="auto">
            <a:xfrm>
              <a:off x="1993900" y="609600"/>
              <a:ext cx="444500" cy="38100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15"/>
            <p:cNvSpPr>
              <a:spLocks noChangeArrowheads="1"/>
            </p:cNvSpPr>
            <p:nvPr/>
          </p:nvSpPr>
          <p:spPr bwMode="auto">
            <a:xfrm flipH="1">
              <a:off x="1905000" y="990600"/>
              <a:ext cx="444500" cy="38100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220"/>
            <p:cNvSpPr>
              <a:spLocks noChangeArrowheads="1"/>
            </p:cNvSpPr>
            <p:nvPr/>
          </p:nvSpPr>
          <p:spPr bwMode="auto">
            <a:xfrm>
              <a:off x="2438400" y="457200"/>
              <a:ext cx="533400" cy="1066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ALU</a:t>
              </a:r>
            </a:p>
          </p:txBody>
        </p:sp>
        <p:sp>
          <p:nvSpPr>
            <p:cNvPr id="15" name="Text Box 221"/>
            <p:cNvSpPr txBox="1">
              <a:spLocks noChangeArrowheads="1"/>
            </p:cNvSpPr>
            <p:nvPr/>
          </p:nvSpPr>
          <p:spPr bwMode="auto">
            <a:xfrm>
              <a:off x="952500" y="288925"/>
              <a:ext cx="12557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Register file</a:t>
              </a:r>
            </a:p>
          </p:txBody>
        </p:sp>
        <p:sp>
          <p:nvSpPr>
            <p:cNvPr id="16" name="AutoShape 222"/>
            <p:cNvSpPr>
              <a:spLocks noChangeArrowheads="1"/>
            </p:cNvSpPr>
            <p:nvPr/>
          </p:nvSpPr>
          <p:spPr bwMode="auto">
            <a:xfrm>
              <a:off x="1295400" y="1447800"/>
              <a:ext cx="609600" cy="457200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223"/>
            <p:cNvSpPr>
              <a:spLocks noChangeArrowheads="1"/>
            </p:cNvSpPr>
            <p:nvPr/>
          </p:nvSpPr>
          <p:spPr bwMode="auto">
            <a:xfrm>
              <a:off x="152400" y="228600"/>
              <a:ext cx="2971800" cy="24384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225"/>
            <p:cNvSpPr txBox="1">
              <a:spLocks noChangeArrowheads="1"/>
            </p:cNvSpPr>
            <p:nvPr/>
          </p:nvSpPr>
          <p:spPr bwMode="auto">
            <a:xfrm>
              <a:off x="84138" y="-76200"/>
              <a:ext cx="6111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CPU</a:t>
              </a:r>
            </a:p>
          </p:txBody>
        </p:sp>
        <p:sp>
          <p:nvSpPr>
            <p:cNvPr id="19" name="Text Box 229"/>
            <p:cNvSpPr txBox="1">
              <a:spLocks noChangeArrowheads="1"/>
            </p:cNvSpPr>
            <p:nvPr/>
          </p:nvSpPr>
          <p:spPr bwMode="auto">
            <a:xfrm>
              <a:off x="3114675" y="1219200"/>
              <a:ext cx="12461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System bus</a:t>
              </a:r>
            </a:p>
          </p:txBody>
        </p:sp>
        <p:sp>
          <p:nvSpPr>
            <p:cNvPr id="20" name="Line 230"/>
            <p:cNvSpPr>
              <a:spLocks noChangeShapeType="1"/>
            </p:cNvSpPr>
            <p:nvPr/>
          </p:nvSpPr>
          <p:spPr bwMode="auto">
            <a:xfrm flipH="1">
              <a:off x="2971800" y="1524000"/>
              <a:ext cx="6858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31"/>
            <p:cNvSpPr txBox="1">
              <a:spLocks noChangeArrowheads="1"/>
            </p:cNvSpPr>
            <p:nvPr/>
          </p:nvSpPr>
          <p:spPr bwMode="auto">
            <a:xfrm>
              <a:off x="4651375" y="1219200"/>
              <a:ext cx="130333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Memory bus</a:t>
              </a:r>
            </a:p>
          </p:txBody>
        </p:sp>
        <p:sp>
          <p:nvSpPr>
            <p:cNvPr id="22" name="Line 232"/>
            <p:cNvSpPr>
              <a:spLocks noChangeShapeType="1"/>
            </p:cNvSpPr>
            <p:nvPr/>
          </p:nvSpPr>
          <p:spPr bwMode="auto">
            <a:xfrm>
              <a:off x="5257800" y="15240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36"/>
            <p:cNvSpPr>
              <a:spLocks noChangeArrowheads="1"/>
            </p:cNvSpPr>
            <p:nvPr/>
          </p:nvSpPr>
          <p:spPr bwMode="auto">
            <a:xfrm>
              <a:off x="3886200" y="2590800"/>
              <a:ext cx="495300" cy="685800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238"/>
            <p:cNvSpPr>
              <a:spLocks noChangeArrowheads="1"/>
            </p:cNvSpPr>
            <p:nvPr/>
          </p:nvSpPr>
          <p:spPr bwMode="auto">
            <a:xfrm flipV="1">
              <a:off x="4991100" y="3327400"/>
              <a:ext cx="495300" cy="685800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39"/>
            <p:cNvSpPr>
              <a:spLocks noChangeArrowheads="1"/>
            </p:cNvSpPr>
            <p:nvPr/>
          </p:nvSpPr>
          <p:spPr bwMode="auto">
            <a:xfrm>
              <a:off x="4572000" y="4051300"/>
              <a:ext cx="1295400" cy="5207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Disk </a:t>
              </a:r>
            </a:p>
            <a:p>
              <a:r>
                <a:rPr lang="en-US" b="1"/>
                <a:t>controller</a:t>
              </a:r>
            </a:p>
          </p:txBody>
        </p:sp>
        <p:sp>
          <p:nvSpPr>
            <p:cNvPr id="26" name="AutoShape 240"/>
            <p:cNvSpPr>
              <a:spLocks noChangeArrowheads="1"/>
            </p:cNvSpPr>
            <p:nvPr/>
          </p:nvSpPr>
          <p:spPr bwMode="auto">
            <a:xfrm flipV="1">
              <a:off x="2660650" y="3327400"/>
              <a:ext cx="495300" cy="685800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41"/>
            <p:cNvSpPr>
              <a:spLocks noChangeArrowheads="1"/>
            </p:cNvSpPr>
            <p:nvPr/>
          </p:nvSpPr>
          <p:spPr bwMode="auto">
            <a:xfrm>
              <a:off x="2241550" y="4051300"/>
              <a:ext cx="1295400" cy="5207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Graphics</a:t>
              </a:r>
            </a:p>
            <a:p>
              <a:r>
                <a:rPr lang="en-US"/>
                <a:t>adapter</a:t>
              </a:r>
            </a:p>
          </p:txBody>
        </p:sp>
        <p:sp>
          <p:nvSpPr>
            <p:cNvPr id="28" name="AutoShape 242"/>
            <p:cNvSpPr>
              <a:spLocks noChangeArrowheads="1"/>
            </p:cNvSpPr>
            <p:nvPr/>
          </p:nvSpPr>
          <p:spPr bwMode="auto">
            <a:xfrm flipV="1">
              <a:off x="984250" y="3327400"/>
              <a:ext cx="495300" cy="685800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43"/>
            <p:cNvSpPr>
              <a:spLocks noChangeArrowheads="1"/>
            </p:cNvSpPr>
            <p:nvPr/>
          </p:nvSpPr>
          <p:spPr bwMode="auto">
            <a:xfrm>
              <a:off x="641350" y="4038600"/>
              <a:ext cx="1143000" cy="5207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USB</a:t>
              </a:r>
            </a:p>
            <a:p>
              <a:r>
                <a:rPr lang="en-US"/>
                <a:t>controller</a:t>
              </a:r>
            </a:p>
          </p:txBody>
        </p:sp>
        <p:sp>
          <p:nvSpPr>
            <p:cNvPr id="30" name="Line 246"/>
            <p:cNvSpPr>
              <a:spLocks noChangeShapeType="1"/>
            </p:cNvSpPr>
            <p:nvPr/>
          </p:nvSpPr>
          <p:spPr bwMode="auto">
            <a:xfrm>
              <a:off x="869950" y="4572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47"/>
            <p:cNvSpPr>
              <a:spLocks noChangeShapeType="1"/>
            </p:cNvSpPr>
            <p:nvPr/>
          </p:nvSpPr>
          <p:spPr bwMode="auto">
            <a:xfrm>
              <a:off x="1631950" y="4572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248"/>
            <p:cNvSpPr txBox="1">
              <a:spLocks noChangeArrowheads="1"/>
            </p:cNvSpPr>
            <p:nvPr/>
          </p:nvSpPr>
          <p:spPr bwMode="auto">
            <a:xfrm>
              <a:off x="457200" y="4800600"/>
              <a:ext cx="793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Mouse</a:t>
              </a:r>
            </a:p>
          </p:txBody>
        </p:sp>
        <p:sp>
          <p:nvSpPr>
            <p:cNvPr id="33" name="Text Box 249"/>
            <p:cNvSpPr txBox="1">
              <a:spLocks noChangeArrowheads="1"/>
            </p:cNvSpPr>
            <p:nvPr/>
          </p:nvSpPr>
          <p:spPr bwMode="auto">
            <a:xfrm>
              <a:off x="1130300" y="4800600"/>
              <a:ext cx="10525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Keyboard</a:t>
              </a:r>
            </a:p>
          </p:txBody>
        </p:sp>
        <p:sp>
          <p:nvSpPr>
            <p:cNvPr id="34" name="Line 250"/>
            <p:cNvSpPr>
              <a:spLocks noChangeShapeType="1"/>
            </p:cNvSpPr>
            <p:nvPr/>
          </p:nvSpPr>
          <p:spPr bwMode="auto">
            <a:xfrm>
              <a:off x="2927350" y="4572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251"/>
            <p:cNvSpPr txBox="1">
              <a:spLocks noChangeArrowheads="1"/>
            </p:cNvSpPr>
            <p:nvPr/>
          </p:nvSpPr>
          <p:spPr bwMode="auto">
            <a:xfrm>
              <a:off x="2479675" y="4800600"/>
              <a:ext cx="8477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Display</a:t>
              </a:r>
            </a:p>
          </p:txBody>
        </p:sp>
        <p:sp>
          <p:nvSpPr>
            <p:cNvPr id="36" name="Line 258"/>
            <p:cNvSpPr>
              <a:spLocks noChangeShapeType="1"/>
            </p:cNvSpPr>
            <p:nvPr/>
          </p:nvSpPr>
          <p:spPr bwMode="auto">
            <a:xfrm>
              <a:off x="5232400" y="45720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259"/>
            <p:cNvSpPr>
              <a:spLocks noChangeArrowheads="1"/>
            </p:cNvSpPr>
            <p:nvPr/>
          </p:nvSpPr>
          <p:spPr bwMode="auto">
            <a:xfrm>
              <a:off x="4927600" y="4953000"/>
              <a:ext cx="609600" cy="609600"/>
            </a:xfrm>
            <a:prstGeom prst="can">
              <a:avLst>
                <a:gd name="adj" fmla="val 25000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Disk</a:t>
              </a:r>
            </a:p>
          </p:txBody>
        </p:sp>
        <p:sp>
          <p:nvSpPr>
            <p:cNvPr id="38" name="AutoShape 235"/>
            <p:cNvSpPr>
              <a:spLocks noChangeArrowheads="1"/>
            </p:cNvSpPr>
            <p:nvPr/>
          </p:nvSpPr>
          <p:spPr bwMode="auto">
            <a:xfrm>
              <a:off x="76200" y="3111500"/>
              <a:ext cx="7277100" cy="393700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261"/>
            <p:cNvSpPr>
              <a:spLocks noChangeArrowheads="1"/>
            </p:cNvSpPr>
            <p:nvPr/>
          </p:nvSpPr>
          <p:spPr bwMode="auto">
            <a:xfrm>
              <a:off x="1152525" y="3281363"/>
              <a:ext cx="166688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262"/>
            <p:cNvSpPr>
              <a:spLocks noChangeArrowheads="1"/>
            </p:cNvSpPr>
            <p:nvPr/>
          </p:nvSpPr>
          <p:spPr bwMode="auto">
            <a:xfrm>
              <a:off x="2828925" y="3271838"/>
              <a:ext cx="166688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264"/>
            <p:cNvSpPr>
              <a:spLocks noChangeArrowheads="1"/>
            </p:cNvSpPr>
            <p:nvPr/>
          </p:nvSpPr>
          <p:spPr bwMode="auto">
            <a:xfrm>
              <a:off x="5162550" y="3262313"/>
              <a:ext cx="161925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265"/>
            <p:cNvSpPr txBox="1">
              <a:spLocks noChangeArrowheads="1"/>
            </p:cNvSpPr>
            <p:nvPr/>
          </p:nvSpPr>
          <p:spPr bwMode="auto">
            <a:xfrm>
              <a:off x="3765550" y="3416300"/>
              <a:ext cx="8413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I/O bus</a:t>
              </a:r>
            </a:p>
          </p:txBody>
        </p:sp>
        <p:sp>
          <p:nvSpPr>
            <p:cNvPr id="43" name="Rectangle 266"/>
            <p:cNvSpPr>
              <a:spLocks noChangeArrowheads="1"/>
            </p:cNvSpPr>
            <p:nvPr/>
          </p:nvSpPr>
          <p:spPr bwMode="auto">
            <a:xfrm>
              <a:off x="4052888" y="3200400"/>
              <a:ext cx="161925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267"/>
            <p:cNvSpPr>
              <a:spLocks noChangeArrowheads="1"/>
            </p:cNvSpPr>
            <p:nvPr/>
          </p:nvSpPr>
          <p:spPr bwMode="auto">
            <a:xfrm>
              <a:off x="5943600" y="3124200"/>
              <a:ext cx="127000" cy="406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268"/>
            <p:cNvSpPr>
              <a:spLocks noChangeArrowheads="1"/>
            </p:cNvSpPr>
            <p:nvPr/>
          </p:nvSpPr>
          <p:spPr bwMode="auto">
            <a:xfrm>
              <a:off x="6248400" y="3124200"/>
              <a:ext cx="127000" cy="406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269"/>
            <p:cNvSpPr>
              <a:spLocks noChangeArrowheads="1"/>
            </p:cNvSpPr>
            <p:nvPr/>
          </p:nvSpPr>
          <p:spPr bwMode="auto">
            <a:xfrm>
              <a:off x="6553200" y="3124200"/>
              <a:ext cx="127000" cy="406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70"/>
            <p:cNvSpPr txBox="1">
              <a:spLocks noChangeArrowheads="1"/>
            </p:cNvSpPr>
            <p:nvPr/>
          </p:nvSpPr>
          <p:spPr bwMode="auto">
            <a:xfrm>
              <a:off x="5929313" y="3505200"/>
              <a:ext cx="2014537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/>
                <a:t>Expansion slots for</a:t>
              </a:r>
            </a:p>
            <a:p>
              <a:pPr algn="l"/>
              <a:r>
                <a:rPr lang="en-US"/>
                <a:t>other devices such</a:t>
              </a:r>
            </a:p>
            <a:p>
              <a:pPr algn="l"/>
              <a:r>
                <a:rPr lang="en-US"/>
                <a:t>as network adapters</a:t>
              </a:r>
            </a:p>
            <a:p>
              <a:pPr algn="l"/>
              <a:endParaRPr lang="en-US"/>
            </a:p>
          </p:txBody>
        </p:sp>
        <p:sp>
          <p:nvSpPr>
            <p:cNvPr id="48" name="Text Box 271"/>
            <p:cNvSpPr txBox="1">
              <a:spLocks noChangeArrowheads="1"/>
            </p:cNvSpPr>
            <p:nvPr/>
          </p:nvSpPr>
          <p:spPr bwMode="auto">
            <a:xfrm>
              <a:off x="5605463" y="4981575"/>
              <a:ext cx="195897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 i="1">
                  <a:latin typeface="Courier New" charset="0"/>
                </a:rPr>
                <a:t>hello</a:t>
              </a:r>
              <a:r>
                <a:rPr lang="en-US" b="1" i="1"/>
                <a:t> executable </a:t>
              </a:r>
            </a:p>
            <a:p>
              <a:r>
                <a:rPr lang="en-US" b="1" i="1"/>
                <a:t>stored on disk</a:t>
              </a:r>
            </a:p>
          </p:txBody>
        </p:sp>
        <p:sp>
          <p:nvSpPr>
            <p:cNvPr id="49" name="Rectangle 320"/>
            <p:cNvSpPr>
              <a:spLocks noChangeArrowheads="1"/>
            </p:cNvSpPr>
            <p:nvPr/>
          </p:nvSpPr>
          <p:spPr bwMode="auto">
            <a:xfrm>
              <a:off x="304800" y="838200"/>
              <a:ext cx="7620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PC</a:t>
              </a:r>
            </a:p>
          </p:txBody>
        </p:sp>
        <p:sp>
          <p:nvSpPr>
            <p:cNvPr id="50" name="Line 325"/>
            <p:cNvSpPr>
              <a:spLocks noChangeShapeType="1"/>
            </p:cNvSpPr>
            <p:nvPr/>
          </p:nvSpPr>
          <p:spPr bwMode="auto">
            <a:xfrm flipV="1">
              <a:off x="4114800" y="2209800"/>
              <a:ext cx="0" cy="1066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331"/>
            <p:cNvSpPr>
              <a:spLocks noChangeShapeType="1"/>
            </p:cNvSpPr>
            <p:nvPr/>
          </p:nvSpPr>
          <p:spPr bwMode="auto">
            <a:xfrm flipV="1">
              <a:off x="5257800" y="3276600"/>
              <a:ext cx="0" cy="1981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332"/>
            <p:cNvSpPr>
              <a:spLocks noChangeShapeType="1"/>
            </p:cNvSpPr>
            <p:nvPr/>
          </p:nvSpPr>
          <p:spPr bwMode="auto">
            <a:xfrm flipH="1">
              <a:off x="4114800" y="3276600"/>
              <a:ext cx="1143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333"/>
            <p:cNvSpPr>
              <a:spLocks noChangeShapeType="1"/>
            </p:cNvSpPr>
            <p:nvPr/>
          </p:nvSpPr>
          <p:spPr bwMode="auto">
            <a:xfrm>
              <a:off x="4114800" y="2209800"/>
              <a:ext cx="1981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334"/>
            <p:cNvSpPr txBox="1">
              <a:spLocks noChangeArrowheads="1"/>
            </p:cNvSpPr>
            <p:nvPr/>
          </p:nvSpPr>
          <p:spPr bwMode="auto">
            <a:xfrm>
              <a:off x="7124700" y="2269609"/>
              <a:ext cx="1376787" cy="369332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ourier New" charset="0"/>
                </a:rPr>
                <a:t>hello</a:t>
              </a:r>
              <a:r>
                <a:rPr lang="en-US" b="1" i="1" dirty="0">
                  <a:solidFill>
                    <a:srgbClr val="C00000"/>
                  </a:solidFill>
                </a:rPr>
                <a:t> code</a:t>
              </a:r>
            </a:p>
          </p:txBody>
        </p:sp>
        <p:sp>
          <p:nvSpPr>
            <p:cNvPr id="55" name="Text Box 335"/>
            <p:cNvSpPr txBox="1">
              <a:spLocks noChangeArrowheads="1"/>
            </p:cNvSpPr>
            <p:nvPr/>
          </p:nvSpPr>
          <p:spPr bwMode="auto">
            <a:xfrm>
              <a:off x="7053263" y="1872734"/>
              <a:ext cx="168482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</a:rPr>
                <a:t>"</a:t>
              </a:r>
              <a:r>
                <a:rPr lang="en-US" b="1" i="1" dirty="0" err="1">
                  <a:solidFill>
                    <a:srgbClr val="C00000"/>
                  </a:solidFill>
                </a:rPr>
                <a:t>hello,world</a:t>
              </a:r>
              <a:r>
                <a:rPr lang="en-US" b="1" i="1" dirty="0">
                  <a:solidFill>
                    <a:srgbClr val="C00000"/>
                  </a:solidFill>
                </a:rPr>
                <a:t>\n"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61678" y="6404114"/>
            <a:ext cx="5134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Computer Systems: A Programmer's Perspective, 3/E (CS:APP3e) </a:t>
            </a:r>
            <a:r>
              <a:rPr lang="en-US" sz="900" dirty="0">
                <a:hlinkClick r:id="rId2"/>
              </a:rPr>
              <a:t>Randal E. Bryant</a:t>
            </a:r>
            <a:r>
              <a:rPr lang="en-US" sz="900" dirty="0"/>
              <a:t> and </a:t>
            </a:r>
            <a:r>
              <a:rPr lang="en-US" sz="900" dirty="0">
                <a:hlinkClick r:id="rId3"/>
              </a:rPr>
              <a:t>David R. </a:t>
            </a:r>
            <a:r>
              <a:rPr lang="en-US" sz="900" dirty="0" err="1">
                <a:hlinkClick r:id="rId3"/>
              </a:rPr>
              <a:t>O'Hallaron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83631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16442" y="583018"/>
            <a:ext cx="8483600" cy="5638800"/>
            <a:chOff x="76200" y="-76200"/>
            <a:chExt cx="8483600" cy="5638800"/>
          </a:xfrm>
        </p:grpSpPr>
        <p:sp>
          <p:nvSpPr>
            <p:cNvPr id="2" name="Rectangle 146"/>
            <p:cNvSpPr>
              <a:spLocks noChangeArrowheads="1"/>
            </p:cNvSpPr>
            <p:nvPr/>
          </p:nvSpPr>
          <p:spPr bwMode="auto">
            <a:xfrm>
              <a:off x="6100763" y="1752600"/>
              <a:ext cx="909637" cy="9144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Main</a:t>
              </a:r>
            </a:p>
            <a:p>
              <a:r>
                <a:rPr lang="en-US" b="1"/>
                <a:t>memory</a:t>
              </a:r>
            </a:p>
          </p:txBody>
        </p:sp>
        <p:sp>
          <p:nvSpPr>
            <p:cNvPr id="3" name="AutoShape 201"/>
            <p:cNvSpPr>
              <a:spLocks noChangeArrowheads="1"/>
            </p:cNvSpPr>
            <p:nvPr/>
          </p:nvSpPr>
          <p:spPr bwMode="auto">
            <a:xfrm>
              <a:off x="4576763" y="1905000"/>
              <a:ext cx="1492250" cy="533400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Rectangle 202"/>
            <p:cNvSpPr>
              <a:spLocks noChangeArrowheads="1"/>
            </p:cNvSpPr>
            <p:nvPr/>
          </p:nvSpPr>
          <p:spPr bwMode="auto">
            <a:xfrm>
              <a:off x="3662363" y="1936750"/>
              <a:ext cx="909637" cy="57785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I/O </a:t>
              </a:r>
            </a:p>
            <a:p>
              <a:r>
                <a:rPr lang="en-US" b="1"/>
                <a:t>bridge</a:t>
              </a:r>
            </a:p>
          </p:txBody>
        </p:sp>
        <p:sp>
          <p:nvSpPr>
            <p:cNvPr id="5" name="AutoShape 205"/>
            <p:cNvSpPr>
              <a:spLocks noChangeArrowheads="1"/>
            </p:cNvSpPr>
            <p:nvPr/>
          </p:nvSpPr>
          <p:spPr bwMode="auto">
            <a:xfrm>
              <a:off x="2205038" y="1905000"/>
              <a:ext cx="1452562" cy="533400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206"/>
            <p:cNvSpPr>
              <a:spLocks noChangeArrowheads="1"/>
            </p:cNvSpPr>
            <p:nvPr/>
          </p:nvSpPr>
          <p:spPr bwMode="auto">
            <a:xfrm>
              <a:off x="304800" y="1936750"/>
              <a:ext cx="1873250" cy="5778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Bus interface</a:t>
              </a:r>
            </a:p>
          </p:txBody>
        </p:sp>
        <p:sp>
          <p:nvSpPr>
            <p:cNvPr id="7" name="Rectangle 207"/>
            <p:cNvSpPr>
              <a:spLocks noChangeArrowheads="1"/>
            </p:cNvSpPr>
            <p:nvPr/>
          </p:nvSpPr>
          <p:spPr bwMode="auto">
            <a:xfrm>
              <a:off x="1220788" y="609600"/>
              <a:ext cx="684212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208"/>
            <p:cNvSpPr>
              <a:spLocks noChangeArrowheads="1"/>
            </p:cNvSpPr>
            <p:nvPr/>
          </p:nvSpPr>
          <p:spPr bwMode="auto">
            <a:xfrm>
              <a:off x="1220788" y="762000"/>
              <a:ext cx="684212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210"/>
            <p:cNvSpPr>
              <a:spLocks noChangeArrowheads="1"/>
            </p:cNvSpPr>
            <p:nvPr/>
          </p:nvSpPr>
          <p:spPr bwMode="auto">
            <a:xfrm>
              <a:off x="1220788" y="914400"/>
              <a:ext cx="684212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1"/>
            <p:cNvSpPr>
              <a:spLocks noChangeArrowheads="1"/>
            </p:cNvSpPr>
            <p:nvPr/>
          </p:nvSpPr>
          <p:spPr bwMode="auto">
            <a:xfrm>
              <a:off x="1220788" y="1066800"/>
              <a:ext cx="684212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212"/>
            <p:cNvSpPr>
              <a:spLocks noChangeArrowheads="1"/>
            </p:cNvSpPr>
            <p:nvPr/>
          </p:nvSpPr>
          <p:spPr bwMode="auto">
            <a:xfrm>
              <a:off x="1220788" y="1219200"/>
              <a:ext cx="684212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214"/>
            <p:cNvSpPr>
              <a:spLocks noChangeArrowheads="1"/>
            </p:cNvSpPr>
            <p:nvPr/>
          </p:nvSpPr>
          <p:spPr bwMode="auto">
            <a:xfrm>
              <a:off x="1993900" y="609600"/>
              <a:ext cx="444500" cy="38100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15"/>
            <p:cNvSpPr>
              <a:spLocks noChangeArrowheads="1"/>
            </p:cNvSpPr>
            <p:nvPr/>
          </p:nvSpPr>
          <p:spPr bwMode="auto">
            <a:xfrm flipH="1">
              <a:off x="1905000" y="990600"/>
              <a:ext cx="444500" cy="38100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220"/>
            <p:cNvSpPr>
              <a:spLocks noChangeArrowheads="1"/>
            </p:cNvSpPr>
            <p:nvPr/>
          </p:nvSpPr>
          <p:spPr bwMode="auto">
            <a:xfrm>
              <a:off x="2438400" y="457200"/>
              <a:ext cx="533400" cy="1066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ALU</a:t>
              </a:r>
            </a:p>
          </p:txBody>
        </p:sp>
        <p:sp>
          <p:nvSpPr>
            <p:cNvPr id="15" name="Text Box 221"/>
            <p:cNvSpPr txBox="1">
              <a:spLocks noChangeArrowheads="1"/>
            </p:cNvSpPr>
            <p:nvPr/>
          </p:nvSpPr>
          <p:spPr bwMode="auto">
            <a:xfrm>
              <a:off x="952500" y="288925"/>
              <a:ext cx="12557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Register file</a:t>
              </a:r>
            </a:p>
          </p:txBody>
        </p:sp>
        <p:sp>
          <p:nvSpPr>
            <p:cNvPr id="16" name="AutoShape 222"/>
            <p:cNvSpPr>
              <a:spLocks noChangeArrowheads="1"/>
            </p:cNvSpPr>
            <p:nvPr/>
          </p:nvSpPr>
          <p:spPr bwMode="auto">
            <a:xfrm>
              <a:off x="1295400" y="1447800"/>
              <a:ext cx="609600" cy="457200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223"/>
            <p:cNvSpPr>
              <a:spLocks noChangeArrowheads="1"/>
            </p:cNvSpPr>
            <p:nvPr/>
          </p:nvSpPr>
          <p:spPr bwMode="auto">
            <a:xfrm>
              <a:off x="152400" y="228600"/>
              <a:ext cx="2971800" cy="24384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225"/>
            <p:cNvSpPr txBox="1">
              <a:spLocks noChangeArrowheads="1"/>
            </p:cNvSpPr>
            <p:nvPr/>
          </p:nvSpPr>
          <p:spPr bwMode="auto">
            <a:xfrm>
              <a:off x="84138" y="-76200"/>
              <a:ext cx="6111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CPU</a:t>
              </a:r>
            </a:p>
          </p:txBody>
        </p:sp>
        <p:sp>
          <p:nvSpPr>
            <p:cNvPr id="19" name="Text Box 229"/>
            <p:cNvSpPr txBox="1">
              <a:spLocks noChangeArrowheads="1"/>
            </p:cNvSpPr>
            <p:nvPr/>
          </p:nvSpPr>
          <p:spPr bwMode="auto">
            <a:xfrm>
              <a:off x="3114675" y="1219200"/>
              <a:ext cx="12461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System bus</a:t>
              </a:r>
            </a:p>
          </p:txBody>
        </p:sp>
        <p:sp>
          <p:nvSpPr>
            <p:cNvPr id="20" name="Line 230"/>
            <p:cNvSpPr>
              <a:spLocks noChangeShapeType="1"/>
            </p:cNvSpPr>
            <p:nvPr/>
          </p:nvSpPr>
          <p:spPr bwMode="auto">
            <a:xfrm flipH="1">
              <a:off x="2971800" y="1524000"/>
              <a:ext cx="6858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31"/>
            <p:cNvSpPr txBox="1">
              <a:spLocks noChangeArrowheads="1"/>
            </p:cNvSpPr>
            <p:nvPr/>
          </p:nvSpPr>
          <p:spPr bwMode="auto">
            <a:xfrm>
              <a:off x="4651375" y="1219200"/>
              <a:ext cx="130333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Memory bus</a:t>
              </a:r>
            </a:p>
          </p:txBody>
        </p:sp>
        <p:sp>
          <p:nvSpPr>
            <p:cNvPr id="22" name="Line 232"/>
            <p:cNvSpPr>
              <a:spLocks noChangeShapeType="1"/>
            </p:cNvSpPr>
            <p:nvPr/>
          </p:nvSpPr>
          <p:spPr bwMode="auto">
            <a:xfrm>
              <a:off x="5257800" y="15240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36"/>
            <p:cNvSpPr>
              <a:spLocks noChangeArrowheads="1"/>
            </p:cNvSpPr>
            <p:nvPr/>
          </p:nvSpPr>
          <p:spPr bwMode="auto">
            <a:xfrm>
              <a:off x="3886200" y="2590800"/>
              <a:ext cx="495300" cy="685800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238"/>
            <p:cNvSpPr>
              <a:spLocks noChangeArrowheads="1"/>
            </p:cNvSpPr>
            <p:nvPr/>
          </p:nvSpPr>
          <p:spPr bwMode="auto">
            <a:xfrm flipV="1">
              <a:off x="4991100" y="3327400"/>
              <a:ext cx="495300" cy="685800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39"/>
            <p:cNvSpPr>
              <a:spLocks noChangeArrowheads="1"/>
            </p:cNvSpPr>
            <p:nvPr/>
          </p:nvSpPr>
          <p:spPr bwMode="auto">
            <a:xfrm>
              <a:off x="4572000" y="4051300"/>
              <a:ext cx="1295400" cy="5207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Disk </a:t>
              </a:r>
            </a:p>
            <a:p>
              <a:r>
                <a:rPr lang="en-US"/>
                <a:t>controller</a:t>
              </a:r>
            </a:p>
          </p:txBody>
        </p:sp>
        <p:sp>
          <p:nvSpPr>
            <p:cNvPr id="26" name="AutoShape 240"/>
            <p:cNvSpPr>
              <a:spLocks noChangeArrowheads="1"/>
            </p:cNvSpPr>
            <p:nvPr/>
          </p:nvSpPr>
          <p:spPr bwMode="auto">
            <a:xfrm flipV="1">
              <a:off x="2660650" y="3327400"/>
              <a:ext cx="495300" cy="685800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41"/>
            <p:cNvSpPr>
              <a:spLocks noChangeArrowheads="1"/>
            </p:cNvSpPr>
            <p:nvPr/>
          </p:nvSpPr>
          <p:spPr bwMode="auto">
            <a:xfrm>
              <a:off x="2241550" y="4051300"/>
              <a:ext cx="1295400" cy="5207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Graphics</a:t>
              </a:r>
            </a:p>
            <a:p>
              <a:r>
                <a:rPr lang="en-US" b="1"/>
                <a:t>adapter</a:t>
              </a:r>
            </a:p>
          </p:txBody>
        </p:sp>
        <p:sp>
          <p:nvSpPr>
            <p:cNvPr id="28" name="AutoShape 242"/>
            <p:cNvSpPr>
              <a:spLocks noChangeArrowheads="1"/>
            </p:cNvSpPr>
            <p:nvPr/>
          </p:nvSpPr>
          <p:spPr bwMode="auto">
            <a:xfrm flipV="1">
              <a:off x="984250" y="3327400"/>
              <a:ext cx="495300" cy="685800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43"/>
            <p:cNvSpPr>
              <a:spLocks noChangeArrowheads="1"/>
            </p:cNvSpPr>
            <p:nvPr/>
          </p:nvSpPr>
          <p:spPr bwMode="auto">
            <a:xfrm>
              <a:off x="641350" y="4038600"/>
              <a:ext cx="1143000" cy="5207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USB</a:t>
              </a:r>
            </a:p>
            <a:p>
              <a:r>
                <a:rPr lang="en-US"/>
                <a:t>controller</a:t>
              </a:r>
            </a:p>
          </p:txBody>
        </p:sp>
        <p:sp>
          <p:nvSpPr>
            <p:cNvPr id="30" name="Line 246"/>
            <p:cNvSpPr>
              <a:spLocks noChangeShapeType="1"/>
            </p:cNvSpPr>
            <p:nvPr/>
          </p:nvSpPr>
          <p:spPr bwMode="auto">
            <a:xfrm>
              <a:off x="869950" y="4572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47"/>
            <p:cNvSpPr>
              <a:spLocks noChangeShapeType="1"/>
            </p:cNvSpPr>
            <p:nvPr/>
          </p:nvSpPr>
          <p:spPr bwMode="auto">
            <a:xfrm>
              <a:off x="1631950" y="4572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248"/>
            <p:cNvSpPr txBox="1">
              <a:spLocks noChangeArrowheads="1"/>
            </p:cNvSpPr>
            <p:nvPr/>
          </p:nvSpPr>
          <p:spPr bwMode="auto">
            <a:xfrm>
              <a:off x="457200" y="4800600"/>
              <a:ext cx="793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Mouse</a:t>
              </a:r>
            </a:p>
          </p:txBody>
        </p:sp>
        <p:sp>
          <p:nvSpPr>
            <p:cNvPr id="33" name="Text Box 249"/>
            <p:cNvSpPr txBox="1">
              <a:spLocks noChangeArrowheads="1"/>
            </p:cNvSpPr>
            <p:nvPr/>
          </p:nvSpPr>
          <p:spPr bwMode="auto">
            <a:xfrm>
              <a:off x="1130300" y="4800600"/>
              <a:ext cx="10525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Keyboard</a:t>
              </a:r>
            </a:p>
          </p:txBody>
        </p:sp>
        <p:sp>
          <p:nvSpPr>
            <p:cNvPr id="34" name="Text Box 251"/>
            <p:cNvSpPr txBox="1">
              <a:spLocks noChangeArrowheads="1"/>
            </p:cNvSpPr>
            <p:nvPr/>
          </p:nvSpPr>
          <p:spPr bwMode="auto">
            <a:xfrm>
              <a:off x="2478088" y="4800600"/>
              <a:ext cx="8477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Display</a:t>
              </a:r>
            </a:p>
          </p:txBody>
        </p:sp>
        <p:sp>
          <p:nvSpPr>
            <p:cNvPr id="35" name="Line 258"/>
            <p:cNvSpPr>
              <a:spLocks noChangeShapeType="1"/>
            </p:cNvSpPr>
            <p:nvPr/>
          </p:nvSpPr>
          <p:spPr bwMode="auto">
            <a:xfrm>
              <a:off x="5232400" y="45720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259"/>
            <p:cNvSpPr>
              <a:spLocks noChangeArrowheads="1"/>
            </p:cNvSpPr>
            <p:nvPr/>
          </p:nvSpPr>
          <p:spPr bwMode="auto">
            <a:xfrm>
              <a:off x="4927600" y="4953000"/>
              <a:ext cx="609600" cy="609600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Disk</a:t>
              </a:r>
            </a:p>
          </p:txBody>
        </p:sp>
        <p:sp>
          <p:nvSpPr>
            <p:cNvPr id="37" name="AutoShape 235"/>
            <p:cNvSpPr>
              <a:spLocks noChangeArrowheads="1"/>
            </p:cNvSpPr>
            <p:nvPr/>
          </p:nvSpPr>
          <p:spPr bwMode="auto">
            <a:xfrm>
              <a:off x="76200" y="3111500"/>
              <a:ext cx="7277100" cy="393700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261"/>
            <p:cNvSpPr>
              <a:spLocks noChangeArrowheads="1"/>
            </p:cNvSpPr>
            <p:nvPr/>
          </p:nvSpPr>
          <p:spPr bwMode="auto">
            <a:xfrm>
              <a:off x="1152525" y="3281363"/>
              <a:ext cx="166688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262"/>
            <p:cNvSpPr>
              <a:spLocks noChangeArrowheads="1"/>
            </p:cNvSpPr>
            <p:nvPr/>
          </p:nvSpPr>
          <p:spPr bwMode="auto">
            <a:xfrm>
              <a:off x="2828925" y="3271838"/>
              <a:ext cx="166688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264"/>
            <p:cNvSpPr>
              <a:spLocks noChangeArrowheads="1"/>
            </p:cNvSpPr>
            <p:nvPr/>
          </p:nvSpPr>
          <p:spPr bwMode="auto">
            <a:xfrm>
              <a:off x="5162550" y="3262313"/>
              <a:ext cx="161925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265"/>
            <p:cNvSpPr txBox="1">
              <a:spLocks noChangeArrowheads="1"/>
            </p:cNvSpPr>
            <p:nvPr/>
          </p:nvSpPr>
          <p:spPr bwMode="auto">
            <a:xfrm>
              <a:off x="3765550" y="3416300"/>
              <a:ext cx="8413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I/O bus</a:t>
              </a:r>
            </a:p>
          </p:txBody>
        </p:sp>
        <p:sp>
          <p:nvSpPr>
            <p:cNvPr id="42" name="Rectangle 266"/>
            <p:cNvSpPr>
              <a:spLocks noChangeArrowheads="1"/>
            </p:cNvSpPr>
            <p:nvPr/>
          </p:nvSpPr>
          <p:spPr bwMode="auto">
            <a:xfrm>
              <a:off x="4052888" y="3200400"/>
              <a:ext cx="161925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267"/>
            <p:cNvSpPr>
              <a:spLocks noChangeArrowheads="1"/>
            </p:cNvSpPr>
            <p:nvPr/>
          </p:nvSpPr>
          <p:spPr bwMode="auto">
            <a:xfrm>
              <a:off x="5943600" y="3124200"/>
              <a:ext cx="127000" cy="406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268"/>
            <p:cNvSpPr>
              <a:spLocks noChangeArrowheads="1"/>
            </p:cNvSpPr>
            <p:nvPr/>
          </p:nvSpPr>
          <p:spPr bwMode="auto">
            <a:xfrm>
              <a:off x="6248400" y="3124200"/>
              <a:ext cx="127000" cy="406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269"/>
            <p:cNvSpPr>
              <a:spLocks noChangeArrowheads="1"/>
            </p:cNvSpPr>
            <p:nvPr/>
          </p:nvSpPr>
          <p:spPr bwMode="auto">
            <a:xfrm>
              <a:off x="6553200" y="3124200"/>
              <a:ext cx="127000" cy="406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Text Box 270"/>
            <p:cNvSpPr txBox="1">
              <a:spLocks noChangeArrowheads="1"/>
            </p:cNvSpPr>
            <p:nvPr/>
          </p:nvSpPr>
          <p:spPr bwMode="auto">
            <a:xfrm>
              <a:off x="5929313" y="3505200"/>
              <a:ext cx="2014537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/>
                <a:t>Expansion slots for</a:t>
              </a:r>
            </a:p>
            <a:p>
              <a:pPr algn="l"/>
              <a:r>
                <a:rPr lang="en-US"/>
                <a:t>other devices such</a:t>
              </a:r>
            </a:p>
            <a:p>
              <a:pPr algn="l"/>
              <a:r>
                <a:rPr lang="en-US"/>
                <a:t>as network adapters</a:t>
              </a:r>
            </a:p>
            <a:p>
              <a:pPr algn="l"/>
              <a:endParaRPr lang="en-US"/>
            </a:p>
          </p:txBody>
        </p:sp>
        <p:sp>
          <p:nvSpPr>
            <p:cNvPr id="47" name="Text Box 271"/>
            <p:cNvSpPr txBox="1">
              <a:spLocks noChangeArrowheads="1"/>
            </p:cNvSpPr>
            <p:nvPr/>
          </p:nvSpPr>
          <p:spPr bwMode="auto">
            <a:xfrm>
              <a:off x="5605463" y="4981575"/>
              <a:ext cx="195897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 i="1">
                  <a:latin typeface="Courier New" charset="0"/>
                </a:rPr>
                <a:t>hello</a:t>
              </a:r>
              <a:r>
                <a:rPr lang="en-US" b="1" i="1"/>
                <a:t> executable </a:t>
              </a:r>
            </a:p>
            <a:p>
              <a:r>
                <a:rPr lang="en-US" b="1" i="1"/>
                <a:t>stored on disk</a:t>
              </a:r>
            </a:p>
          </p:txBody>
        </p:sp>
        <p:sp>
          <p:nvSpPr>
            <p:cNvPr id="48" name="Rectangle 320"/>
            <p:cNvSpPr>
              <a:spLocks noChangeArrowheads="1"/>
            </p:cNvSpPr>
            <p:nvPr/>
          </p:nvSpPr>
          <p:spPr bwMode="auto">
            <a:xfrm>
              <a:off x="304800" y="838200"/>
              <a:ext cx="7620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PC</a:t>
              </a:r>
            </a:p>
          </p:txBody>
        </p:sp>
        <p:sp>
          <p:nvSpPr>
            <p:cNvPr id="49" name="Line 325"/>
            <p:cNvSpPr>
              <a:spLocks noChangeShapeType="1"/>
            </p:cNvSpPr>
            <p:nvPr/>
          </p:nvSpPr>
          <p:spPr bwMode="auto">
            <a:xfrm flipV="1">
              <a:off x="4114800" y="2286000"/>
              <a:ext cx="0" cy="990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331"/>
            <p:cNvSpPr>
              <a:spLocks noChangeShapeType="1"/>
            </p:cNvSpPr>
            <p:nvPr/>
          </p:nvSpPr>
          <p:spPr bwMode="auto">
            <a:xfrm flipV="1">
              <a:off x="2895600" y="3276600"/>
              <a:ext cx="0" cy="1600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332"/>
            <p:cNvSpPr>
              <a:spLocks noChangeShapeType="1"/>
            </p:cNvSpPr>
            <p:nvPr/>
          </p:nvSpPr>
          <p:spPr bwMode="auto">
            <a:xfrm flipH="1">
              <a:off x="2895600" y="3276600"/>
              <a:ext cx="1219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333"/>
            <p:cNvSpPr>
              <a:spLocks noChangeShapeType="1"/>
            </p:cNvSpPr>
            <p:nvPr/>
          </p:nvSpPr>
          <p:spPr bwMode="auto">
            <a:xfrm>
              <a:off x="1752600" y="2133600"/>
              <a:ext cx="4343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334"/>
            <p:cNvSpPr txBox="1">
              <a:spLocks noChangeArrowheads="1"/>
            </p:cNvSpPr>
            <p:nvPr/>
          </p:nvSpPr>
          <p:spPr bwMode="auto">
            <a:xfrm>
              <a:off x="6997700" y="2286000"/>
              <a:ext cx="13255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 i="1">
                  <a:latin typeface="Courier New" charset="0"/>
                </a:rPr>
                <a:t>hello</a:t>
              </a:r>
              <a:r>
                <a:rPr lang="en-US" b="1" i="1"/>
                <a:t> code</a:t>
              </a:r>
            </a:p>
          </p:txBody>
        </p:sp>
        <p:sp>
          <p:nvSpPr>
            <p:cNvPr id="54" name="Text Box 335"/>
            <p:cNvSpPr txBox="1">
              <a:spLocks noChangeArrowheads="1"/>
            </p:cNvSpPr>
            <p:nvPr/>
          </p:nvSpPr>
          <p:spPr bwMode="auto">
            <a:xfrm>
              <a:off x="6926263" y="1889125"/>
              <a:ext cx="163353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 i="1"/>
                <a:t>"hello,world\n"</a:t>
              </a:r>
            </a:p>
          </p:txBody>
        </p:sp>
        <p:sp>
          <p:nvSpPr>
            <p:cNvPr id="55" name="Text Box 336"/>
            <p:cNvSpPr txBox="1">
              <a:spLocks noChangeArrowheads="1"/>
            </p:cNvSpPr>
            <p:nvPr/>
          </p:nvSpPr>
          <p:spPr bwMode="auto">
            <a:xfrm>
              <a:off x="2049463" y="5133459"/>
              <a:ext cx="1684820" cy="369332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r>
                <a:rPr lang="en-US" b="1" i="1">
                  <a:solidFill>
                    <a:srgbClr val="C00000"/>
                  </a:solidFill>
                </a:rPr>
                <a:t>"</a:t>
              </a:r>
              <a:r>
                <a:rPr lang="en-US" b="1" i="1" dirty="0" err="1">
                  <a:solidFill>
                    <a:srgbClr val="C00000"/>
                  </a:solidFill>
                </a:rPr>
                <a:t>hello,world</a:t>
              </a:r>
              <a:r>
                <a:rPr lang="en-US" b="1" i="1" dirty="0">
                  <a:solidFill>
                    <a:srgbClr val="C00000"/>
                  </a:solidFill>
                </a:rPr>
                <a:t>\n"</a:t>
              </a:r>
            </a:p>
          </p:txBody>
        </p:sp>
        <p:sp>
          <p:nvSpPr>
            <p:cNvPr id="56" name="Line 337"/>
            <p:cNvSpPr>
              <a:spLocks noChangeShapeType="1"/>
            </p:cNvSpPr>
            <p:nvPr/>
          </p:nvSpPr>
          <p:spPr bwMode="auto">
            <a:xfrm flipV="1">
              <a:off x="1752600" y="1143000"/>
              <a:ext cx="0" cy="990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338"/>
            <p:cNvSpPr>
              <a:spLocks noChangeShapeType="1"/>
            </p:cNvSpPr>
            <p:nvPr/>
          </p:nvSpPr>
          <p:spPr bwMode="auto">
            <a:xfrm flipH="1">
              <a:off x="1447800" y="2286000"/>
              <a:ext cx="2667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339"/>
            <p:cNvSpPr>
              <a:spLocks noChangeShapeType="1"/>
            </p:cNvSpPr>
            <p:nvPr/>
          </p:nvSpPr>
          <p:spPr bwMode="auto">
            <a:xfrm flipV="1">
              <a:off x="1447800" y="1143000"/>
              <a:ext cx="0" cy="1143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61678" y="6404114"/>
            <a:ext cx="5134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Computer Systems: A Programmer's Perspective, 3/E (CS:APP3e) </a:t>
            </a:r>
            <a:r>
              <a:rPr lang="en-US" sz="900" dirty="0">
                <a:hlinkClick r:id="rId2"/>
              </a:rPr>
              <a:t>Randal E. Bryant</a:t>
            </a:r>
            <a:r>
              <a:rPr lang="en-US" sz="900" dirty="0"/>
              <a:t> and </a:t>
            </a:r>
            <a:r>
              <a:rPr lang="en-US" sz="900" dirty="0">
                <a:hlinkClick r:id="rId3"/>
              </a:rPr>
              <a:t>David R. </a:t>
            </a:r>
            <a:r>
              <a:rPr lang="en-US" sz="900" dirty="0" err="1">
                <a:hlinkClick r:id="rId3"/>
              </a:rPr>
              <a:t>O'Hallaron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66107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memory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210978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Caches are implemented with a hardware technology known as static random access memory (SRAM)</a:t>
            </a:r>
          </a:p>
          <a:p>
            <a:r>
              <a:rPr lang="en-US" dirty="0"/>
              <a:t>The idea behind caching is that a system can get the effect of both a very large memory and a very fast one by exploiting </a:t>
            </a:r>
            <a:r>
              <a:rPr lang="en-US" i="1" dirty="0"/>
              <a:t>locality</a:t>
            </a:r>
            <a:r>
              <a:rPr lang="en-US" dirty="0"/>
              <a:t>, the tendency for programs to access data and code in localized regions</a:t>
            </a:r>
          </a:p>
          <a:p>
            <a:r>
              <a:rPr lang="en-US" dirty="0"/>
              <a:t>By setting up caches to hold data that is likely to be accessed often, we can perform most memory operations using the fast caches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145362" y="3892556"/>
            <a:ext cx="6956425" cy="2487613"/>
            <a:chOff x="1124097" y="2982802"/>
            <a:chExt cx="6956425" cy="2487613"/>
          </a:xfrm>
        </p:grpSpPr>
        <p:sp>
          <p:nvSpPr>
            <p:cNvPr id="4" name="Rectangle 146"/>
            <p:cNvSpPr>
              <a:spLocks noChangeAspect="1" noChangeArrowheads="1"/>
            </p:cNvSpPr>
            <p:nvPr/>
          </p:nvSpPr>
          <p:spPr bwMode="auto">
            <a:xfrm>
              <a:off x="7261372" y="4646502"/>
              <a:ext cx="819150" cy="8239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Main</a:t>
              </a:r>
            </a:p>
            <a:p>
              <a:r>
                <a:rPr lang="en-US"/>
                <a:t>memory</a:t>
              </a:r>
            </a:p>
          </p:txBody>
        </p:sp>
        <p:sp>
          <p:nvSpPr>
            <p:cNvPr id="5" name="AutoShape 201"/>
            <p:cNvSpPr>
              <a:spLocks noChangeAspect="1" noChangeArrowheads="1"/>
            </p:cNvSpPr>
            <p:nvPr/>
          </p:nvSpPr>
          <p:spPr bwMode="auto">
            <a:xfrm>
              <a:off x="5888185" y="4783027"/>
              <a:ext cx="1344612" cy="481013"/>
            </a:xfrm>
            <a:prstGeom prst="leftRightArrow">
              <a:avLst>
                <a:gd name="adj1" fmla="val 50000"/>
                <a:gd name="adj2" fmla="val 55908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202"/>
            <p:cNvSpPr>
              <a:spLocks noChangeAspect="1" noChangeArrowheads="1"/>
            </p:cNvSpPr>
            <p:nvPr/>
          </p:nvSpPr>
          <p:spPr bwMode="auto">
            <a:xfrm>
              <a:off x="5064272" y="4811602"/>
              <a:ext cx="819150" cy="5207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I/O</a:t>
              </a:r>
            </a:p>
            <a:p>
              <a:r>
                <a:rPr lang="en-US"/>
                <a:t>bridge</a:t>
              </a:r>
            </a:p>
          </p:txBody>
        </p:sp>
        <p:sp>
          <p:nvSpPr>
            <p:cNvPr id="7" name="AutoShape 205"/>
            <p:cNvSpPr>
              <a:spLocks noChangeAspect="1" noChangeArrowheads="1"/>
            </p:cNvSpPr>
            <p:nvPr/>
          </p:nvSpPr>
          <p:spPr bwMode="auto">
            <a:xfrm>
              <a:off x="3751410" y="4783027"/>
              <a:ext cx="1309687" cy="481013"/>
            </a:xfrm>
            <a:prstGeom prst="leftRightArrow">
              <a:avLst>
                <a:gd name="adj1" fmla="val 50000"/>
                <a:gd name="adj2" fmla="val 5445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206"/>
            <p:cNvSpPr>
              <a:spLocks noChangeAspect="1" noChangeArrowheads="1"/>
            </p:cNvSpPr>
            <p:nvPr/>
          </p:nvSpPr>
          <p:spPr bwMode="auto">
            <a:xfrm>
              <a:off x="1352697" y="4811602"/>
              <a:ext cx="2374900" cy="5207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Bus interface</a:t>
              </a:r>
            </a:p>
          </p:txBody>
        </p:sp>
        <p:sp>
          <p:nvSpPr>
            <p:cNvPr id="9" name="Rectangle 207"/>
            <p:cNvSpPr>
              <a:spLocks noChangeAspect="1" noChangeArrowheads="1"/>
            </p:cNvSpPr>
            <p:nvPr/>
          </p:nvSpPr>
          <p:spPr bwMode="auto">
            <a:xfrm>
              <a:off x="2865585" y="3616215"/>
              <a:ext cx="615950" cy="1381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08"/>
            <p:cNvSpPr>
              <a:spLocks noChangeAspect="1" noChangeArrowheads="1"/>
            </p:cNvSpPr>
            <p:nvPr/>
          </p:nvSpPr>
          <p:spPr bwMode="auto">
            <a:xfrm>
              <a:off x="2865585" y="3754327"/>
              <a:ext cx="615950" cy="1365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210"/>
            <p:cNvSpPr>
              <a:spLocks noChangeAspect="1" noChangeArrowheads="1"/>
            </p:cNvSpPr>
            <p:nvPr/>
          </p:nvSpPr>
          <p:spPr bwMode="auto">
            <a:xfrm>
              <a:off x="2865585" y="3890852"/>
              <a:ext cx="615950" cy="138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211"/>
            <p:cNvSpPr>
              <a:spLocks noChangeAspect="1" noChangeArrowheads="1"/>
            </p:cNvSpPr>
            <p:nvPr/>
          </p:nvSpPr>
          <p:spPr bwMode="auto">
            <a:xfrm>
              <a:off x="2865585" y="4028965"/>
              <a:ext cx="615950" cy="1365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212"/>
            <p:cNvSpPr>
              <a:spLocks noChangeAspect="1" noChangeArrowheads="1"/>
            </p:cNvSpPr>
            <p:nvPr/>
          </p:nvSpPr>
          <p:spPr bwMode="auto">
            <a:xfrm>
              <a:off x="2865585" y="4165490"/>
              <a:ext cx="615950" cy="1381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214"/>
            <p:cNvSpPr>
              <a:spLocks noChangeAspect="1" noChangeArrowheads="1"/>
            </p:cNvSpPr>
            <p:nvPr/>
          </p:nvSpPr>
          <p:spPr bwMode="auto">
            <a:xfrm>
              <a:off x="3562497" y="3616215"/>
              <a:ext cx="400050" cy="34290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215"/>
            <p:cNvSpPr>
              <a:spLocks noChangeAspect="1" noChangeArrowheads="1"/>
            </p:cNvSpPr>
            <p:nvPr/>
          </p:nvSpPr>
          <p:spPr bwMode="auto">
            <a:xfrm flipH="1">
              <a:off x="3481535" y="3959115"/>
              <a:ext cx="400050" cy="344487"/>
            </a:xfrm>
            <a:prstGeom prst="rightArrow">
              <a:avLst>
                <a:gd name="adj1" fmla="val 50000"/>
                <a:gd name="adj2" fmla="val 2903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220"/>
            <p:cNvSpPr>
              <a:spLocks noChangeAspect="1" noChangeArrowheads="1"/>
            </p:cNvSpPr>
            <p:nvPr/>
          </p:nvSpPr>
          <p:spPr bwMode="auto">
            <a:xfrm>
              <a:off x="3962547" y="3479690"/>
              <a:ext cx="479425" cy="9604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ALU</a:t>
              </a:r>
            </a:p>
          </p:txBody>
        </p:sp>
        <p:sp>
          <p:nvSpPr>
            <p:cNvPr id="17" name="Text Box 221"/>
            <p:cNvSpPr txBox="1">
              <a:spLocks noChangeAspect="1" noChangeArrowheads="1"/>
            </p:cNvSpPr>
            <p:nvPr/>
          </p:nvSpPr>
          <p:spPr bwMode="auto">
            <a:xfrm>
              <a:off x="2562372" y="3311415"/>
              <a:ext cx="12557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Register file</a:t>
              </a:r>
            </a:p>
          </p:txBody>
        </p:sp>
        <p:sp>
          <p:nvSpPr>
            <p:cNvPr id="18" name="AutoShape 222"/>
            <p:cNvSpPr>
              <a:spLocks noChangeAspect="1" noChangeArrowheads="1"/>
            </p:cNvSpPr>
            <p:nvPr/>
          </p:nvSpPr>
          <p:spPr bwMode="auto">
            <a:xfrm>
              <a:off x="2932260" y="4371865"/>
              <a:ext cx="549275" cy="411162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223"/>
            <p:cNvSpPr>
              <a:spLocks noChangeAspect="1" noChangeArrowheads="1"/>
            </p:cNvSpPr>
            <p:nvPr/>
          </p:nvSpPr>
          <p:spPr bwMode="auto">
            <a:xfrm>
              <a:off x="1200297" y="3273315"/>
              <a:ext cx="3379788" cy="21971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225"/>
            <p:cNvSpPr txBox="1">
              <a:spLocks noChangeAspect="1" noChangeArrowheads="1"/>
            </p:cNvSpPr>
            <p:nvPr/>
          </p:nvSpPr>
          <p:spPr bwMode="auto">
            <a:xfrm>
              <a:off x="1124097" y="2982802"/>
              <a:ext cx="10398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CPU chip</a:t>
              </a:r>
            </a:p>
          </p:txBody>
        </p:sp>
        <p:sp>
          <p:nvSpPr>
            <p:cNvPr id="21" name="Text Box 229"/>
            <p:cNvSpPr txBox="1">
              <a:spLocks noChangeAspect="1" noChangeArrowheads="1"/>
            </p:cNvSpPr>
            <p:nvPr/>
          </p:nvSpPr>
          <p:spPr bwMode="auto">
            <a:xfrm>
              <a:off x="4603897" y="4149615"/>
              <a:ext cx="12414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System bus</a:t>
              </a:r>
            </a:p>
          </p:txBody>
        </p:sp>
        <p:sp>
          <p:nvSpPr>
            <p:cNvPr id="22" name="Line 230"/>
            <p:cNvSpPr>
              <a:spLocks noChangeAspect="1" noChangeShapeType="1"/>
            </p:cNvSpPr>
            <p:nvPr/>
          </p:nvSpPr>
          <p:spPr bwMode="auto">
            <a:xfrm flipH="1">
              <a:off x="4441972" y="4440127"/>
              <a:ext cx="619125" cy="412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31"/>
            <p:cNvSpPr txBox="1">
              <a:spLocks noChangeAspect="1" noChangeArrowheads="1"/>
            </p:cNvSpPr>
            <p:nvPr/>
          </p:nvSpPr>
          <p:spPr bwMode="auto">
            <a:xfrm>
              <a:off x="5918347" y="4149615"/>
              <a:ext cx="12985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Memory bus</a:t>
              </a:r>
            </a:p>
          </p:txBody>
        </p:sp>
        <p:sp>
          <p:nvSpPr>
            <p:cNvPr id="24" name="Line 232"/>
            <p:cNvSpPr>
              <a:spLocks noChangeAspect="1" noChangeShapeType="1"/>
            </p:cNvSpPr>
            <p:nvPr/>
          </p:nvSpPr>
          <p:spPr bwMode="auto">
            <a:xfrm>
              <a:off x="6534297" y="4440127"/>
              <a:ext cx="0" cy="412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33"/>
            <p:cNvSpPr>
              <a:spLocks noChangeAspect="1" noChangeArrowheads="1"/>
            </p:cNvSpPr>
            <p:nvPr/>
          </p:nvSpPr>
          <p:spPr bwMode="auto">
            <a:xfrm>
              <a:off x="1352697" y="3713052"/>
              <a:ext cx="1066800" cy="5207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>
                  <a:solidFill>
                    <a:srgbClr val="C00000"/>
                  </a:solidFill>
                </a:rPr>
                <a:t>Cache 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memories</a:t>
              </a:r>
            </a:p>
          </p:txBody>
        </p:sp>
        <p:sp>
          <p:nvSpPr>
            <p:cNvPr id="26" name="AutoShape 234"/>
            <p:cNvSpPr>
              <a:spLocks noChangeAspect="1" noChangeArrowheads="1"/>
            </p:cNvSpPr>
            <p:nvPr/>
          </p:nvSpPr>
          <p:spPr bwMode="auto">
            <a:xfrm>
              <a:off x="1581297" y="4233752"/>
              <a:ext cx="549275" cy="549275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236"/>
            <p:cNvSpPr>
              <a:spLocks noChangeAspect="1" noChangeArrowheads="1"/>
            </p:cNvSpPr>
            <p:nvPr/>
          </p:nvSpPr>
          <p:spPr bwMode="auto">
            <a:xfrm flipH="1">
              <a:off x="2444897" y="3760677"/>
              <a:ext cx="400050" cy="344488"/>
            </a:xfrm>
            <a:prstGeom prst="leftRightArrow">
              <a:avLst>
                <a:gd name="adj1" fmla="val 50000"/>
                <a:gd name="adj2" fmla="val 23226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61678" y="6404114"/>
            <a:ext cx="5134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Computer Systems: A Programmer's Perspective, 3/E (CS:APP3e) </a:t>
            </a:r>
            <a:r>
              <a:rPr lang="en-US" sz="900" dirty="0">
                <a:hlinkClick r:id="rId2"/>
              </a:rPr>
              <a:t>Randal E. Bryant</a:t>
            </a:r>
            <a:r>
              <a:rPr lang="en-US" sz="900" dirty="0"/>
              <a:t> and </a:t>
            </a:r>
            <a:r>
              <a:rPr lang="en-US" sz="900" dirty="0">
                <a:hlinkClick r:id="rId3"/>
              </a:rPr>
              <a:t>David R. </a:t>
            </a:r>
            <a:r>
              <a:rPr lang="en-US" sz="900" dirty="0" err="1">
                <a:hlinkClick r:id="rId3"/>
              </a:rPr>
              <a:t>O'Hallaron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7365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/>
          <a:lstStyle/>
          <a:p>
            <a:r>
              <a:rPr lang="en-US" altLang="en-US" sz="3200"/>
              <a:t>How to find System Configuration Information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en-US" sz="2000" b="1"/>
              <a:t>Linux show free and used memory in the system</a:t>
            </a:r>
            <a:endParaRPr lang="en-US" altLang="en-US" sz="2000"/>
          </a:p>
          <a:p>
            <a:endParaRPr lang="en-US" altLang="en-US" sz="2000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219200" y="1676400"/>
            <a:ext cx="82296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Use any one of the following commands:</a:t>
            </a:r>
            <a:br>
              <a:rPr lang="en-US" altLang="en-US" sz="1800" b="0"/>
            </a:br>
            <a:r>
              <a:rPr lang="en-US" altLang="en-US" sz="1800" b="0"/>
              <a:t># cat /proc/meminfo</a:t>
            </a:r>
            <a:br>
              <a:rPr lang="en-US" altLang="en-US" sz="1800" b="0"/>
            </a:br>
            <a:r>
              <a:rPr lang="en-US" altLang="en-US" sz="1800" b="0"/>
              <a:t>or</a:t>
            </a:r>
            <a:br>
              <a:rPr lang="en-US" altLang="en-US" sz="1800" b="0"/>
            </a:br>
            <a:r>
              <a:rPr lang="en-US" altLang="en-US" sz="1800" b="0"/>
              <a:t># free</a:t>
            </a:r>
            <a:br>
              <a:rPr lang="en-US" altLang="en-US" sz="1800" b="0"/>
            </a:br>
            <a:r>
              <a:rPr lang="en-US" altLang="en-US" sz="1800" b="0"/>
              <a:t># free -m</a:t>
            </a:r>
            <a:br>
              <a:rPr lang="en-US" altLang="en-US" sz="1800" b="0"/>
            </a:br>
            <a:r>
              <a:rPr lang="en-US" altLang="en-US" sz="1800" b="0"/>
              <a:t># free -mt</a:t>
            </a:r>
            <a:br>
              <a:rPr lang="en-US" altLang="en-US" sz="1800" b="0"/>
            </a:br>
            <a:r>
              <a:rPr lang="en-US" altLang="en-US" sz="1800" b="0"/>
              <a:t># free -gt</a:t>
            </a:r>
            <a:br>
              <a:rPr lang="en-US" altLang="en-US" sz="1800" b="0"/>
            </a:br>
            <a:r>
              <a:rPr lang="en-US" altLang="en-US" sz="1800" b="0"/>
              <a:t>Sample outputs: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                   total           used             free          shared      buffers     cached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Mem:      32911564   32665848       245716     168592     294192   29324484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-/+ buffers/cache:        3047172   29864392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Swap:         999420         81832       917588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219200" y="5105400"/>
            <a:ext cx="7543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You can also run top/htop/atop commands to see used and free memory and cpu usage and more:</a:t>
            </a:r>
            <a:br>
              <a:rPr lang="en-US" altLang="en-US" sz="1800" b="0"/>
            </a:br>
            <a:r>
              <a:rPr lang="en-US" altLang="en-US" sz="1800" b="0"/>
              <a:t># top</a:t>
            </a:r>
            <a:br>
              <a:rPr lang="en-US" altLang="en-US" sz="1800" b="0"/>
            </a:br>
            <a:r>
              <a:rPr lang="en-US" altLang="en-US" sz="1800" b="0"/>
              <a:t># htop</a:t>
            </a:r>
            <a:br>
              <a:rPr lang="en-US" altLang="en-US" sz="1800" b="0"/>
            </a:br>
            <a:r>
              <a:rPr lang="en-US" altLang="en-US" sz="1800" b="0"/>
              <a:t># atop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1981200" y="6353175"/>
            <a:ext cx="7239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http://www.cyberciti.biz/faq/linux-command-to-find-the-system-configuration-and-hardware-information</a:t>
            </a:r>
          </a:p>
        </p:txBody>
      </p:sp>
    </p:spTree>
    <p:extLst>
      <p:ext uri="{BB962C8B-B14F-4D97-AF65-F5344CB8AC3E}">
        <p14:creationId xmlns:p14="http://schemas.microsoft.com/office/powerpoint/2010/main" val="3765313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 - Computer Systems: A Programmer's Perspective, 3/E (CS:APP3e) </a:t>
            </a:r>
            <a:r>
              <a:rPr lang="en-US" dirty="0">
                <a:hlinkClick r:id="rId2"/>
              </a:rPr>
              <a:t>Randal E. Bryant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David R. </a:t>
            </a:r>
            <a:r>
              <a:rPr lang="en-US" dirty="0" err="1">
                <a:hlinkClick r:id="rId3"/>
              </a:rPr>
              <a:t>O'Hallaron</a:t>
            </a:r>
            <a:r>
              <a:rPr lang="en-US" dirty="0"/>
              <a:t>, Carnegie Mellon University</a:t>
            </a:r>
          </a:p>
          <a:p>
            <a:r>
              <a:rPr lang="en-US" dirty="0">
                <a:hlinkClick r:id="rId4"/>
              </a:rPr>
              <a:t>http://csapp.cs.cmu.edu/3e/home.html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9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1143000"/>
          </a:xfrm>
        </p:spPr>
        <p:txBody>
          <a:bodyPr/>
          <a:lstStyle/>
          <a:p>
            <a:r>
              <a:rPr lang="en-US" altLang="en-US" sz="3200"/>
              <a:t>How to find System Configuration Information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en-US" sz="2000" b="1"/>
              <a:t>Find ram speed and max supported ram by the server</a:t>
            </a:r>
            <a:endParaRPr lang="en-US" altLang="en-US" sz="2000"/>
          </a:p>
          <a:p>
            <a:endParaRPr lang="en-US" altLang="en-US" sz="2000"/>
          </a:p>
        </p:txBody>
      </p:sp>
      <p:sp>
        <p:nvSpPr>
          <p:cNvPr id="4" name="Rectangle 3"/>
          <p:cNvSpPr/>
          <p:nvPr/>
        </p:nvSpPr>
        <p:spPr>
          <a:xfrm>
            <a:off x="381000" y="1752600"/>
            <a:ext cx="8839200" cy="43402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150" b="0" dirty="0">
                <a:solidFill>
                  <a:schemeClr val="tx1"/>
                </a:solidFill>
              </a:rPr>
              <a:t># </a:t>
            </a:r>
            <a:r>
              <a:rPr lang="en-US" sz="1150" b="0" dirty="0" err="1">
                <a:solidFill>
                  <a:schemeClr val="tx1"/>
                </a:solidFill>
              </a:rPr>
              <a:t>dmidecode</a:t>
            </a:r>
            <a:r>
              <a:rPr lang="en-US" sz="1150" b="0" dirty="0">
                <a:solidFill>
                  <a:schemeClr val="tx1"/>
                </a:solidFill>
              </a:rPr>
              <a:t> --type 17</a:t>
            </a:r>
            <a:br>
              <a:rPr lang="en-US" sz="1150" b="0" dirty="0">
                <a:solidFill>
                  <a:schemeClr val="tx1"/>
                </a:solidFill>
              </a:rPr>
            </a:br>
            <a:r>
              <a:rPr lang="en-US" sz="1150" b="0" dirty="0">
                <a:solidFill>
                  <a:schemeClr val="tx1"/>
                </a:solidFill>
              </a:rPr>
              <a:t># </a:t>
            </a:r>
            <a:r>
              <a:rPr lang="en-US" sz="1150" b="0" dirty="0" err="1">
                <a:solidFill>
                  <a:schemeClr val="tx1"/>
                </a:solidFill>
              </a:rPr>
              <a:t>lshw</a:t>
            </a:r>
            <a:r>
              <a:rPr lang="en-US" sz="1150" b="0" dirty="0">
                <a:solidFill>
                  <a:schemeClr val="tx1"/>
                </a:solidFill>
              </a:rPr>
              <a:t> -short -C memory</a:t>
            </a:r>
            <a:br>
              <a:rPr lang="en-US" sz="1150" b="0" dirty="0">
                <a:solidFill>
                  <a:schemeClr val="tx1"/>
                </a:solidFill>
              </a:rPr>
            </a:br>
            <a:r>
              <a:rPr lang="en-US" sz="1150" b="0" dirty="0">
                <a:solidFill>
                  <a:schemeClr val="tx1"/>
                </a:solidFill>
              </a:rPr>
              <a:t># </a:t>
            </a:r>
            <a:r>
              <a:rPr lang="en-US" sz="1150" b="0" u="sng" dirty="0" err="1">
                <a:solidFill>
                  <a:schemeClr val="tx1"/>
                </a:solidFill>
              </a:rPr>
              <a:t>perl</a:t>
            </a:r>
            <a:r>
              <a:rPr lang="en-US" sz="1150" b="0" u="sng" dirty="0">
                <a:solidFill>
                  <a:schemeClr val="tx1"/>
                </a:solidFill>
              </a:rPr>
              <a:t> memconf.v3.06.pl –v</a:t>
            </a:r>
          </a:p>
          <a:p>
            <a:pPr algn="l">
              <a:defRPr/>
            </a:pPr>
            <a:br>
              <a:rPr lang="en-US" sz="1150" b="0" dirty="0">
                <a:solidFill>
                  <a:schemeClr val="tx1"/>
                </a:solidFill>
              </a:rPr>
            </a:br>
            <a:r>
              <a:rPr lang="en-US" sz="1150" b="0" dirty="0">
                <a:solidFill>
                  <a:schemeClr val="tx1"/>
                </a:solidFill>
              </a:rPr>
              <a:t>Sample outputs:</a:t>
            </a:r>
          </a:p>
          <a:p>
            <a:pPr algn="l">
              <a:defRPr/>
            </a:pPr>
            <a:endParaRPr lang="en-US" sz="1150" b="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sz="1150" b="0" dirty="0" err="1">
                <a:solidFill>
                  <a:schemeClr val="tx1"/>
                </a:solidFill>
              </a:rPr>
              <a:t>memconf</a:t>
            </a:r>
            <a:r>
              <a:rPr lang="en-US" sz="1150" b="0" dirty="0">
                <a:solidFill>
                  <a:schemeClr val="tx1"/>
                </a:solidFill>
              </a:rPr>
              <a:t>:  V3.06 17-Feb-2015 http://sourceforge.net/projects/memconf/</a:t>
            </a:r>
          </a:p>
          <a:p>
            <a:pPr algn="l">
              <a:defRPr/>
            </a:pPr>
            <a:r>
              <a:rPr lang="en-US" sz="1150" b="0" dirty="0">
                <a:solidFill>
                  <a:schemeClr val="tx1"/>
                </a:solidFill>
              </a:rPr>
              <a:t>hostname: server1</a:t>
            </a:r>
          </a:p>
          <a:p>
            <a:pPr algn="l">
              <a:defRPr/>
            </a:pPr>
            <a:r>
              <a:rPr lang="en-US" sz="1150" b="0" dirty="0">
                <a:solidFill>
                  <a:schemeClr val="tx1"/>
                </a:solidFill>
              </a:rPr>
              <a:t>manufacturer: </a:t>
            </a:r>
            <a:r>
              <a:rPr lang="en-US" sz="1150" b="0" dirty="0" err="1">
                <a:solidFill>
                  <a:schemeClr val="tx1"/>
                </a:solidFill>
              </a:rPr>
              <a:t>Supermicro</a:t>
            </a:r>
            <a:endParaRPr lang="en-US" sz="1150" b="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sz="1150" b="0" dirty="0">
                <a:solidFill>
                  <a:schemeClr val="tx1"/>
                </a:solidFill>
              </a:rPr>
              <a:t>model:    X9DRi-LN4+/X9DR3-LN4+ (2 X Eight-Core Hyper-Threaded Intel(R) Xeon(R) E5-2650 0 @ 2.00GHz)</a:t>
            </a:r>
          </a:p>
          <a:p>
            <a:pPr algn="l">
              <a:defRPr/>
            </a:pPr>
            <a:r>
              <a:rPr lang="en-US" sz="1150" b="0" dirty="0" err="1">
                <a:solidFill>
                  <a:schemeClr val="tx1"/>
                </a:solidFill>
              </a:rPr>
              <a:t>BusyBox</a:t>
            </a:r>
            <a:r>
              <a:rPr lang="en-US" sz="1150" b="0" dirty="0">
                <a:solidFill>
                  <a:schemeClr val="tx1"/>
                </a:solidFill>
              </a:rPr>
              <a:t> v1.21.1</a:t>
            </a:r>
          </a:p>
          <a:p>
            <a:pPr algn="l">
              <a:defRPr/>
            </a:pPr>
            <a:r>
              <a:rPr lang="en-US" sz="1150" b="0" dirty="0">
                <a:solidFill>
                  <a:schemeClr val="tx1"/>
                </a:solidFill>
              </a:rPr>
              <a:t>is, Ubuntu 14.04.2 LTS, 64-bit kernel, Linux 3.13.0-46-generic</a:t>
            </a:r>
          </a:p>
          <a:p>
            <a:pPr algn="l">
              <a:defRPr/>
            </a:pPr>
            <a:r>
              <a:rPr lang="en-US" sz="1150" b="0" dirty="0">
                <a:solidFill>
                  <a:schemeClr val="tx1"/>
                </a:solidFill>
              </a:rPr>
              <a:t>CPU 1: Intel(R) Xeon(R) E5-2650 0 @ 2.00GHz </a:t>
            </a:r>
            <a:r>
              <a:rPr lang="en-US" sz="1150" b="0" dirty="0" err="1">
                <a:solidFill>
                  <a:schemeClr val="tx1"/>
                </a:solidFill>
              </a:rPr>
              <a:t>cpu</a:t>
            </a:r>
            <a:r>
              <a:rPr lang="en-US" sz="1150" b="0" dirty="0">
                <a:solidFill>
                  <a:schemeClr val="tx1"/>
                </a:solidFill>
              </a:rPr>
              <a:t>, system </a:t>
            </a:r>
            <a:r>
              <a:rPr lang="en-US" sz="1150" b="0" dirty="0" err="1">
                <a:solidFill>
                  <a:schemeClr val="tx1"/>
                </a:solidFill>
              </a:rPr>
              <a:t>freq</a:t>
            </a:r>
            <a:r>
              <a:rPr lang="en-US" sz="1150" b="0" dirty="0">
                <a:solidFill>
                  <a:schemeClr val="tx1"/>
                </a:solidFill>
              </a:rPr>
              <a:t>: 100MHz</a:t>
            </a:r>
          </a:p>
          <a:p>
            <a:pPr algn="l">
              <a:defRPr/>
            </a:pPr>
            <a:r>
              <a:rPr lang="en-US" sz="1150" b="0" dirty="0">
                <a:solidFill>
                  <a:schemeClr val="tx1"/>
                </a:solidFill>
              </a:rPr>
              <a:t>CPU 2: Intel(R) Xeon(R) E5-2650 0 @ 2.00GHz </a:t>
            </a:r>
            <a:r>
              <a:rPr lang="en-US" sz="1150" b="0" dirty="0" err="1">
                <a:solidFill>
                  <a:schemeClr val="tx1"/>
                </a:solidFill>
              </a:rPr>
              <a:t>cpu</a:t>
            </a:r>
            <a:r>
              <a:rPr lang="en-US" sz="1150" b="0" dirty="0">
                <a:solidFill>
                  <a:schemeClr val="tx1"/>
                </a:solidFill>
              </a:rPr>
              <a:t>, system </a:t>
            </a:r>
            <a:r>
              <a:rPr lang="en-US" sz="1150" b="0" dirty="0" err="1">
                <a:solidFill>
                  <a:schemeClr val="tx1"/>
                </a:solidFill>
              </a:rPr>
              <a:t>freq</a:t>
            </a:r>
            <a:r>
              <a:rPr lang="en-US" sz="1150" b="0" dirty="0">
                <a:solidFill>
                  <a:schemeClr val="tx1"/>
                </a:solidFill>
              </a:rPr>
              <a:t>: 100MHz</a:t>
            </a:r>
          </a:p>
          <a:p>
            <a:pPr algn="l">
              <a:defRPr/>
            </a:pPr>
            <a:r>
              <a:rPr lang="en-US" sz="1150" b="0" dirty="0">
                <a:solidFill>
                  <a:schemeClr val="tx1"/>
                </a:solidFill>
              </a:rPr>
              <a:t>Memory Error Correction: Multi-bit ECC</a:t>
            </a:r>
          </a:p>
          <a:p>
            <a:pPr algn="l">
              <a:defRPr/>
            </a:pPr>
            <a:r>
              <a:rPr lang="en-US" sz="1150" b="0" dirty="0">
                <a:solidFill>
                  <a:schemeClr val="tx1"/>
                </a:solidFill>
              </a:rPr>
              <a:t>Maximum Memory: 786432MB (768GB)</a:t>
            </a:r>
          </a:p>
          <a:p>
            <a:pPr algn="l">
              <a:defRPr/>
            </a:pPr>
            <a:r>
              <a:rPr lang="en-US" sz="1150" b="0" dirty="0">
                <a:solidFill>
                  <a:schemeClr val="tx1"/>
                </a:solidFill>
              </a:rPr>
              <a:t>P1-DIMMA1 P0_Node0_Channel0_Dimm0: 4096MB 1600MHz Registered (Buffered) DDR3 DIMM, Kingston SL4D316R11D8HE</a:t>
            </a:r>
          </a:p>
          <a:p>
            <a:pPr algn="l">
              <a:defRPr/>
            </a:pPr>
            <a:r>
              <a:rPr lang="en-US" sz="1150" b="0" dirty="0">
                <a:solidFill>
                  <a:schemeClr val="tx1"/>
                </a:solidFill>
              </a:rPr>
              <a:t>P1-DIMMB1 P0_Node0_Channel1_Dimm0: 4096MB 1600MHz Registered (Buffered) DDR3 DIMM, Kingston SL4D316R11D8HE</a:t>
            </a:r>
          </a:p>
          <a:p>
            <a:pPr algn="l">
              <a:defRPr/>
            </a:pPr>
            <a:r>
              <a:rPr lang="en-US" sz="1150" b="0" dirty="0">
                <a:solidFill>
                  <a:schemeClr val="tx1"/>
                </a:solidFill>
              </a:rPr>
              <a:t>P1-DIMMC1 P0_Node0_Channel2_Dimm0: 4096MB 1600MHz Registered (Buffered) DDR3 DIMM, Kingston SL4D316R11D8HE</a:t>
            </a:r>
          </a:p>
          <a:p>
            <a:pPr algn="l">
              <a:defRPr/>
            </a:pPr>
            <a:r>
              <a:rPr lang="en-US" sz="1150" b="0" dirty="0">
                <a:solidFill>
                  <a:schemeClr val="tx1"/>
                </a:solidFill>
              </a:rPr>
              <a:t>P1-DIMMD1 P0_Node0_Channel3_Dimm0: 4096MB 1600MHz Registered (Buffered) DDR3 DIMM, Kingston SL4D316R11D8HE</a:t>
            </a:r>
          </a:p>
          <a:p>
            <a:pPr algn="l">
              <a:defRPr/>
            </a:pPr>
            <a:r>
              <a:rPr lang="en-US" sz="1150" b="0" dirty="0">
                <a:solidFill>
                  <a:schemeClr val="tx1"/>
                </a:solidFill>
              </a:rPr>
              <a:t>P2-DIMME1 P1_Node1_Channel0_Dimm0: 4096MB 1600MHz Registered (Buffered) DDR3 DIMM, Kingston SL4D316R11D8HE</a:t>
            </a:r>
          </a:p>
          <a:p>
            <a:pPr algn="l">
              <a:defRPr/>
            </a:pPr>
            <a:r>
              <a:rPr lang="en-US" sz="1150" b="0" dirty="0">
                <a:solidFill>
                  <a:schemeClr val="tx1"/>
                </a:solidFill>
              </a:rPr>
              <a:t>P2-DIMMF1 P1_Node1_Channel1_Dimm0: 4096MB 1600MHz Registered (Buffered) DDR3 DIMM, Kingston SL4D316R11D8HE</a:t>
            </a:r>
          </a:p>
          <a:p>
            <a:pPr algn="l">
              <a:defRPr/>
            </a:pPr>
            <a:r>
              <a:rPr lang="en-US" sz="1150" b="0" dirty="0">
                <a:solidFill>
                  <a:schemeClr val="tx1"/>
                </a:solidFill>
              </a:rPr>
              <a:t>P2-DIMMG1 P1_Node1_Channel2_Dimm0: 4096MB 1600MHz Registered (Buffered) DDR3 DIMM, Kingston SL4D316R11D8HE</a:t>
            </a:r>
          </a:p>
          <a:p>
            <a:pPr algn="l">
              <a:defRPr/>
            </a:pPr>
            <a:r>
              <a:rPr lang="en-US" sz="1150" b="0" dirty="0">
                <a:solidFill>
                  <a:schemeClr val="tx1"/>
                </a:solidFill>
              </a:rPr>
              <a:t>P2-DIMMH1 P1_Node1_Channel3_Dimm0: 4096MB 1600MHz Registered (Buffered) DDR3 DIMM, Kingston SL4D316R11D8HE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447800" y="6324600"/>
            <a:ext cx="7239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http://www.cyberciti.biz/faq/linux-command-to-find-the-system-configuration-and-hardware-information</a:t>
            </a:r>
          </a:p>
        </p:txBody>
      </p:sp>
    </p:spTree>
    <p:extLst>
      <p:ext uri="{BB962C8B-B14F-4D97-AF65-F5344CB8AC3E}">
        <p14:creationId xmlns:p14="http://schemas.microsoft.com/office/powerpoint/2010/main" val="229815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534400" cy="1143000"/>
          </a:xfrm>
        </p:spPr>
        <p:txBody>
          <a:bodyPr/>
          <a:lstStyle/>
          <a:p>
            <a:r>
              <a:rPr lang="en-US" altLang="en-US" sz="3200"/>
              <a:t>How to find System Configuration Information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/>
          <a:lstStyle/>
          <a:p>
            <a:r>
              <a:rPr lang="en-US" altLang="en-US" sz="2000" b="1"/>
              <a:t>find out the current running kernel version</a:t>
            </a:r>
            <a:br>
              <a:rPr lang="en-US" altLang="en-US" sz="2000"/>
            </a:br>
            <a:r>
              <a:rPr lang="en-US" altLang="en-US" sz="2000"/>
              <a:t>   </a:t>
            </a:r>
            <a:r>
              <a:rPr lang="en-US" altLang="en-US" sz="1400"/>
              <a:t>Type the following command:</a:t>
            </a:r>
            <a:br>
              <a:rPr lang="en-US" altLang="en-US" sz="1400"/>
            </a:br>
            <a:r>
              <a:rPr lang="en-US" altLang="en-US" sz="1400"/>
              <a:t>    # cat /proc/version</a:t>
            </a:r>
            <a:br>
              <a:rPr lang="en-US" altLang="en-US" sz="1400"/>
            </a:br>
            <a:r>
              <a:rPr lang="en-US" altLang="en-US" sz="1400"/>
              <a:t>    Sample outputs:</a:t>
            </a:r>
            <a:br>
              <a:rPr lang="en-US" altLang="en-US" sz="1400"/>
            </a:br>
            <a:r>
              <a:rPr lang="en-US" altLang="en-US" sz="1400"/>
              <a:t>    Linux version 3.2.0-43-generic (buildd@batsu) (gcc version 4.6.3 (Ubuntu/Linaro     </a:t>
            </a:r>
            <a:br>
              <a:rPr lang="en-US" altLang="en-US" sz="1400"/>
            </a:br>
            <a:r>
              <a:rPr lang="en-US" altLang="en-US" sz="1400"/>
              <a:t>         4.6.3-1ubuntu5) ) #68-Ubuntu SMP Wed May 15 03:33:33 UTC 2013</a:t>
            </a:r>
            <a:br>
              <a:rPr lang="en-US" altLang="en-US" sz="1400"/>
            </a:br>
            <a:r>
              <a:rPr lang="en-US" altLang="en-US" sz="1400"/>
              <a:t>    or </a:t>
            </a:r>
            <a:br>
              <a:rPr lang="en-US" altLang="en-US" sz="1400"/>
            </a:br>
            <a:r>
              <a:rPr lang="en-US" altLang="en-US" sz="1400"/>
              <a:t>    use the following command:</a:t>
            </a:r>
            <a:br>
              <a:rPr lang="en-US" altLang="en-US" sz="1400"/>
            </a:br>
            <a:r>
              <a:rPr lang="en-US" altLang="en-US" sz="1400"/>
              <a:t>    # uname -mrs</a:t>
            </a:r>
            <a:br>
              <a:rPr lang="en-US" altLang="en-US" sz="1400"/>
            </a:br>
            <a:r>
              <a:rPr lang="en-US" altLang="en-US" sz="1400"/>
              <a:t>    # uname –a</a:t>
            </a:r>
          </a:p>
          <a:p>
            <a:r>
              <a:rPr lang="en-US" altLang="en-US" sz="2000" b="1"/>
              <a:t>Find out information about the Linux distribution and version</a:t>
            </a:r>
            <a:br>
              <a:rPr lang="en-US" altLang="en-US" sz="2000"/>
            </a:br>
            <a:r>
              <a:rPr lang="en-US" altLang="en-US" sz="2000"/>
              <a:t>   </a:t>
            </a:r>
            <a:r>
              <a:rPr lang="en-US" altLang="en-US" sz="1400"/>
              <a:t># lsb_release -a</a:t>
            </a:r>
            <a:br>
              <a:rPr lang="en-US" altLang="en-US" sz="1400"/>
            </a:br>
            <a:r>
              <a:rPr lang="en-US" altLang="en-US" sz="1400"/>
              <a:t>   Sample outputs:</a:t>
            </a:r>
            <a:br>
              <a:rPr lang="en-US" altLang="en-US" sz="1400"/>
            </a:br>
            <a:r>
              <a:rPr lang="en-US" altLang="en-US" sz="1400"/>
              <a:t>   No LSB modules are available.</a:t>
            </a:r>
            <a:br>
              <a:rPr lang="en-US" altLang="en-US" sz="1400"/>
            </a:br>
            <a:r>
              <a:rPr lang="en-US" altLang="en-US" sz="1400"/>
              <a:t>   Distributor ID:	Ubuntu</a:t>
            </a:r>
            <a:br>
              <a:rPr lang="en-US" altLang="en-US" sz="1400"/>
            </a:br>
            <a:r>
              <a:rPr lang="en-US" altLang="en-US" sz="1400"/>
              <a:t>   Description:	Ubuntu 12.04.2 LTS</a:t>
            </a:r>
            <a:br>
              <a:rPr lang="en-US" altLang="en-US" sz="1400"/>
            </a:br>
            <a:r>
              <a:rPr lang="en-US" altLang="en-US" sz="1400"/>
              <a:t>   Release:	12.04</a:t>
            </a:r>
            <a:br>
              <a:rPr lang="en-US" altLang="en-US" sz="1400"/>
            </a:br>
            <a:r>
              <a:rPr lang="en-US" altLang="en-US" sz="1400"/>
              <a:t>   Codename:	precise</a:t>
            </a:r>
            <a:br>
              <a:rPr lang="en-US" altLang="en-US" sz="1400"/>
            </a:br>
            <a:r>
              <a:rPr lang="en-US" altLang="en-US" sz="1400"/>
              <a:t>   </a:t>
            </a:r>
            <a:br>
              <a:rPr lang="en-US" altLang="en-US" sz="1400"/>
            </a:br>
            <a:r>
              <a:rPr lang="en-US" altLang="en-US" sz="1400"/>
              <a:t>   or use the following command:</a:t>
            </a:r>
            <a:br>
              <a:rPr lang="en-US" altLang="en-US" sz="1400"/>
            </a:br>
            <a:r>
              <a:rPr lang="en-US" altLang="en-US" sz="1400"/>
              <a:t>   $ cat /etc/*release*</a:t>
            </a:r>
            <a:br>
              <a:rPr lang="en-US" altLang="en-US" sz="1400"/>
            </a:br>
            <a:r>
              <a:rPr lang="en-US" altLang="en-US" sz="1400"/>
              <a:t>   Sample outputs:</a:t>
            </a:r>
            <a:br>
              <a:rPr lang="en-US" altLang="en-US" sz="1400"/>
            </a:br>
            <a:r>
              <a:rPr lang="en-US" altLang="en-US" sz="1400"/>
              <a:t>   Red Hat Enterprise Linux Server release 6.4 (Santiago)</a:t>
            </a:r>
            <a:endParaRPr lang="en-US" altLang="en-US" sz="2000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447800" y="6400800"/>
            <a:ext cx="7239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http://www.cyberciti.biz/faq/linux-command-to-find-the-system-configuration-and-hardware-information</a:t>
            </a:r>
          </a:p>
        </p:txBody>
      </p:sp>
    </p:spTree>
    <p:extLst>
      <p:ext uri="{BB962C8B-B14F-4D97-AF65-F5344CB8AC3E}">
        <p14:creationId xmlns:p14="http://schemas.microsoft.com/office/powerpoint/2010/main" val="129950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r>
              <a:rPr lang="en-US" altLang="en-US" sz="3200"/>
              <a:t>How to find System Configuration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>
              <a:defRPr/>
            </a:pPr>
            <a:r>
              <a:rPr lang="en-US" sz="2000" b="1" dirty="0"/>
              <a:t>List all block devices (hard disks, </a:t>
            </a:r>
            <a:r>
              <a:rPr lang="en-US" sz="2000" b="1" dirty="0" err="1"/>
              <a:t>cdrom</a:t>
            </a:r>
            <a:r>
              <a:rPr lang="en-US" sz="2000" b="1" dirty="0"/>
              <a:t>, and others)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1600" dirty="0"/>
              <a:t># </a:t>
            </a:r>
            <a:r>
              <a:rPr lang="en-US" sz="1600" dirty="0" err="1"/>
              <a:t>lsblk</a:t>
            </a:r>
            <a:br>
              <a:rPr lang="en-US" sz="1600" dirty="0"/>
            </a:br>
            <a:r>
              <a:rPr lang="en-US" sz="1600" dirty="0"/>
              <a:t>   Sample outputs: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dirty="0" err="1"/>
              <a:t>sda</a:t>
            </a:r>
            <a:r>
              <a:rPr lang="en-US" sz="1600" dirty="0"/>
              <a:t>      8:0    1 372.3G  0 disk</a:t>
            </a:r>
            <a:br>
              <a:rPr lang="en-US" sz="1600" dirty="0"/>
            </a:br>
            <a:r>
              <a:rPr lang="en-US" sz="1600" dirty="0"/>
              <a:t>   |-sda1   8:1    1   243M  0 part /boot</a:t>
            </a:r>
            <a:br>
              <a:rPr lang="en-US" sz="1600" dirty="0"/>
            </a:br>
            <a:r>
              <a:rPr lang="en-US" sz="1600" dirty="0"/>
              <a:t>   |-sda2   8:2    1     1K  0 part</a:t>
            </a:r>
            <a:br>
              <a:rPr lang="en-US" sz="1600" dirty="0"/>
            </a:br>
            <a:r>
              <a:rPr lang="en-US" sz="1600" dirty="0"/>
              <a:t>   |-sda5   8:5    1   976M  0 part </a:t>
            </a:r>
            <a:r>
              <a:rPr lang="en-US" sz="1600" b="1" dirty="0"/>
              <a:t>[SWAP]</a:t>
            </a:r>
            <a:br>
              <a:rPr lang="en-US" sz="1600" dirty="0"/>
            </a:br>
            <a:r>
              <a:rPr lang="en-US" sz="1600" dirty="0"/>
              <a:t>   -sda6   8:6    1 371.1G  0 part /</a:t>
            </a:r>
            <a:br>
              <a:rPr lang="en-US" sz="1600" dirty="0"/>
            </a:br>
            <a:r>
              <a:rPr lang="en-US" sz="1600" dirty="0"/>
              <a:t>   sr0     11:0    1  1024M  0 rom</a:t>
            </a:r>
            <a:br>
              <a:rPr lang="en-US" sz="1600" dirty="0"/>
            </a:br>
            <a:r>
              <a:rPr lang="en-US" sz="1600" dirty="0"/>
              <a:t>   loop0    7:0    0     4G  0 loop /jails/</a:t>
            </a:r>
            <a:r>
              <a:rPr lang="en-US" sz="1600" dirty="0" err="1"/>
              <a:t>tmp</a:t>
            </a:r>
            <a:endParaRPr lang="en-US" sz="1600" dirty="0"/>
          </a:p>
          <a:p>
            <a:pPr>
              <a:defRPr/>
            </a:pPr>
            <a:r>
              <a:rPr lang="en-US" sz="2000" b="1" dirty="0"/>
              <a:t>Display installed hard disk and size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1600" dirty="0"/>
              <a:t># </a:t>
            </a:r>
            <a:r>
              <a:rPr lang="en-US" sz="1600" dirty="0" err="1"/>
              <a:t>fdisk</a:t>
            </a:r>
            <a:r>
              <a:rPr lang="en-US" sz="1600" dirty="0"/>
              <a:t> -l | grep '^Disk /dev/'</a:t>
            </a:r>
            <a:br>
              <a:rPr lang="en-US" sz="1600" dirty="0"/>
            </a:br>
            <a:r>
              <a:rPr lang="en-US" sz="1600" dirty="0"/>
              <a:t>   Sample outputs: Disk /dev/</a:t>
            </a:r>
            <a:r>
              <a:rPr lang="en-US" sz="1600" dirty="0" err="1"/>
              <a:t>sda</a:t>
            </a:r>
            <a:r>
              <a:rPr lang="en-US" sz="1600" dirty="0"/>
              <a:t>: 399.7 GB, 399717171200 bytes</a:t>
            </a:r>
          </a:p>
          <a:p>
            <a:pPr>
              <a:defRPr/>
            </a:pPr>
            <a:r>
              <a:rPr lang="en-US" sz="2000" b="1" dirty="0"/>
              <a:t>Display information about hardware RAID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1600" dirty="0"/>
              <a:t>See info about Adaptec hardware RAID:</a:t>
            </a:r>
            <a:br>
              <a:rPr lang="en-US" sz="1600" dirty="0"/>
            </a:br>
            <a:r>
              <a:rPr lang="en-US" sz="1600" dirty="0"/>
              <a:t>    # </a:t>
            </a:r>
            <a:r>
              <a:rPr lang="en-US" sz="1600" dirty="0" err="1"/>
              <a:t>arcconf</a:t>
            </a:r>
            <a:r>
              <a:rPr lang="en-US" sz="1600" dirty="0"/>
              <a:t> </a:t>
            </a:r>
            <a:r>
              <a:rPr lang="en-US" sz="1600" dirty="0" err="1"/>
              <a:t>getconfig</a:t>
            </a:r>
            <a:r>
              <a:rPr lang="en-US" sz="1600" dirty="0"/>
              <a:t> DEV</a:t>
            </a:r>
            <a:br>
              <a:rPr lang="en-US" sz="1600" dirty="0"/>
            </a:br>
            <a:r>
              <a:rPr lang="en-US" sz="1600" dirty="0"/>
              <a:t>    # /</a:t>
            </a:r>
            <a:r>
              <a:rPr lang="en-US" sz="1600" dirty="0" err="1"/>
              <a:t>usr</a:t>
            </a:r>
            <a:r>
              <a:rPr lang="en-US" sz="1600" dirty="0"/>
              <a:t>/</a:t>
            </a:r>
            <a:r>
              <a:rPr lang="en-US" sz="1600" dirty="0" err="1"/>
              <a:t>StorMan</a:t>
            </a:r>
            <a:r>
              <a:rPr lang="en-US" sz="1600" dirty="0"/>
              <a:t>/</a:t>
            </a:r>
            <a:r>
              <a:rPr lang="en-US" sz="1600" dirty="0" err="1"/>
              <a:t>arcconf</a:t>
            </a:r>
            <a:r>
              <a:rPr lang="en-US" sz="1600" dirty="0"/>
              <a:t> </a:t>
            </a:r>
            <a:r>
              <a:rPr lang="en-US" sz="1600" dirty="0" err="1"/>
              <a:t>getconfig</a:t>
            </a:r>
            <a:r>
              <a:rPr lang="en-US" sz="1600" dirty="0"/>
              <a:t> 1</a:t>
            </a:r>
            <a:br>
              <a:rPr lang="en-US" sz="1600" dirty="0"/>
            </a:br>
            <a:r>
              <a:rPr lang="en-US" sz="1600" dirty="0"/>
              <a:t>    See info about 3ware hardware RAID:</a:t>
            </a:r>
            <a:br>
              <a:rPr lang="en-US" sz="1600" dirty="0"/>
            </a:br>
            <a:r>
              <a:rPr lang="en-US" sz="1600" dirty="0"/>
              <a:t>    # </a:t>
            </a:r>
            <a:r>
              <a:rPr lang="en-US" sz="1600" dirty="0" err="1"/>
              <a:t>tw_cli</a:t>
            </a:r>
            <a:r>
              <a:rPr lang="en-US" sz="1600" dirty="0"/>
              <a:t> /dev show</a:t>
            </a:r>
            <a:br>
              <a:rPr lang="en-US" sz="1600" dirty="0"/>
            </a:br>
            <a:r>
              <a:rPr lang="en-US" sz="1600" dirty="0"/>
              <a:t>    # </a:t>
            </a:r>
            <a:r>
              <a:rPr lang="en-US" sz="1600" dirty="0" err="1"/>
              <a:t>tw_cli</a:t>
            </a:r>
            <a:r>
              <a:rPr lang="en-US" sz="1600" dirty="0"/>
              <a:t> /c0 show</a:t>
            </a:r>
          </a:p>
          <a:p>
            <a:pPr>
              <a:defRPr/>
            </a:pPr>
            <a:endParaRPr lang="en-US" sz="1600" dirty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905000" y="6400800"/>
            <a:ext cx="7239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http://www.cyberciti.biz/faq/linux-command-to-find-the-system-configuration-and-hardware-information</a:t>
            </a:r>
          </a:p>
        </p:txBody>
      </p:sp>
    </p:spTree>
    <p:extLst>
      <p:ext uri="{BB962C8B-B14F-4D97-AF65-F5344CB8AC3E}">
        <p14:creationId xmlns:p14="http://schemas.microsoft.com/office/powerpoint/2010/main" val="356777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r>
              <a:rPr lang="en-US" altLang="en-US" sz="3200"/>
              <a:t>How to find System Configuration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8"/>
            <a:ext cx="8610600" cy="5440362"/>
          </a:xfrm>
        </p:spPr>
        <p:txBody>
          <a:bodyPr/>
          <a:lstStyle/>
          <a:p>
            <a:pPr>
              <a:defRPr/>
            </a:pPr>
            <a:r>
              <a:rPr lang="en-US" sz="2000" b="1" dirty="0"/>
              <a:t>Dump all hardware information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1600" dirty="0"/>
              <a:t>Type the following command to see your motherboard, </a:t>
            </a:r>
            <a:r>
              <a:rPr lang="en-US" sz="1600" dirty="0" err="1"/>
              <a:t>cpu</a:t>
            </a:r>
            <a:r>
              <a:rPr lang="en-US" sz="1600" dirty="0"/>
              <a:t>, vendor, serial-numbers,    </a:t>
            </a:r>
            <a:br>
              <a:rPr lang="en-US" sz="1600" dirty="0"/>
            </a:br>
            <a:r>
              <a:rPr lang="en-US" sz="1600" dirty="0"/>
              <a:t>     RAM, disks, and other information directly from the system BIOS:  # </a:t>
            </a:r>
            <a:r>
              <a:rPr lang="en-US" sz="1600" dirty="0" err="1"/>
              <a:t>dmidecode</a:t>
            </a:r>
            <a:r>
              <a:rPr lang="en-US" sz="1600" dirty="0"/>
              <a:t> | less</a:t>
            </a:r>
            <a:br>
              <a:rPr lang="en-US" sz="1600" dirty="0"/>
            </a:br>
            <a:r>
              <a:rPr lang="en-US" sz="1600" dirty="0"/>
              <a:t>     Sample outputs:</a:t>
            </a:r>
            <a:br>
              <a:rPr lang="en-US" sz="1600" dirty="0"/>
            </a:br>
            <a:r>
              <a:rPr lang="en-US" sz="1200" dirty="0"/>
              <a:t>     # </a:t>
            </a:r>
            <a:r>
              <a:rPr lang="en-US" sz="1200" dirty="0" err="1"/>
              <a:t>dmidecode</a:t>
            </a:r>
            <a:r>
              <a:rPr lang="en-US" sz="1200" dirty="0"/>
              <a:t> 2.12</a:t>
            </a:r>
            <a:br>
              <a:rPr lang="en-US" sz="1200" dirty="0"/>
            </a:br>
            <a:r>
              <a:rPr lang="en-US" sz="1200" dirty="0"/>
              <a:t>     SMBIOS 2.7 present.</a:t>
            </a:r>
            <a:br>
              <a:rPr lang="en-US" sz="1200" dirty="0"/>
            </a:br>
            <a:r>
              <a:rPr lang="en-US" sz="1200" dirty="0"/>
              <a:t>     155 structures occupying 7700 bytes.</a:t>
            </a:r>
            <a:br>
              <a:rPr lang="en-US" sz="1200" dirty="0"/>
            </a:br>
            <a:r>
              <a:rPr lang="en-US" sz="1200" dirty="0"/>
              <a:t>     Table at 0x000EC440.</a:t>
            </a:r>
          </a:p>
          <a:p>
            <a:pPr marL="0" indent="0">
              <a:buFontTx/>
              <a:buNone/>
              <a:defRPr/>
            </a:pPr>
            <a:r>
              <a:rPr lang="en-US" sz="1200" dirty="0"/>
              <a:t>           Handle 0x0000, DMI type 0, 24 bytes</a:t>
            </a:r>
            <a:br>
              <a:rPr lang="en-US" sz="1200" dirty="0"/>
            </a:br>
            <a:r>
              <a:rPr lang="en-US" sz="1200" dirty="0"/>
              <a:t>           BIOS Information</a:t>
            </a:r>
            <a:br>
              <a:rPr lang="en-US" sz="1200" dirty="0"/>
            </a:br>
            <a:r>
              <a:rPr lang="en-US" sz="1200" dirty="0"/>
              <a:t>              Vendor: American Megatrends Inc.</a:t>
            </a:r>
            <a:br>
              <a:rPr lang="en-US" sz="1200" dirty="0"/>
            </a:br>
            <a:r>
              <a:rPr lang="en-US" sz="1200" dirty="0"/>
              <a:t>              Version: 3.0b</a:t>
            </a:r>
            <a:br>
              <a:rPr lang="en-US" sz="1200" dirty="0"/>
            </a:br>
            <a:r>
              <a:rPr lang="en-US" sz="1200" dirty="0"/>
              <a:t>              Release Date: 05/27/2014</a:t>
            </a:r>
            <a:br>
              <a:rPr lang="en-US" sz="1200" dirty="0"/>
            </a:br>
            <a:r>
              <a:rPr lang="en-US" sz="1200" dirty="0"/>
              <a:t>              Address: 0xF0000</a:t>
            </a:r>
            <a:br>
              <a:rPr lang="en-US" sz="1200" dirty="0"/>
            </a:br>
            <a:r>
              <a:rPr lang="en-US" sz="1200" dirty="0"/>
              <a:t>              Runtime Size: 64 kB</a:t>
            </a:r>
            <a:br>
              <a:rPr lang="en-US" sz="1200" dirty="0"/>
            </a:br>
            <a:r>
              <a:rPr lang="en-US" sz="1200" dirty="0"/>
              <a:t>              ROM Size: 12288 kB</a:t>
            </a:r>
            <a:br>
              <a:rPr lang="en-US" sz="1200" dirty="0"/>
            </a:br>
            <a:r>
              <a:rPr lang="en-US" sz="1200" dirty="0"/>
              <a:t>              Characteristics:</a:t>
            </a:r>
            <a:br>
              <a:rPr lang="en-US" sz="1200" dirty="0"/>
            </a:br>
            <a:r>
              <a:rPr lang="en-US" sz="1200" dirty="0"/>
              <a:t>	PCI is supported</a:t>
            </a:r>
            <a:br>
              <a:rPr lang="en-US" sz="1200" dirty="0"/>
            </a:br>
            <a:r>
              <a:rPr lang="en-US" sz="1200" dirty="0"/>
              <a:t>	BIOS is upgradeable</a:t>
            </a:r>
            <a:br>
              <a:rPr lang="en-US" sz="1200" dirty="0"/>
            </a:br>
            <a:r>
              <a:rPr lang="en-US" sz="1200" dirty="0"/>
              <a:t>	BIOS shadowing is allowed</a:t>
            </a:r>
            <a:br>
              <a:rPr lang="en-US" sz="1200" dirty="0"/>
            </a:br>
            <a:r>
              <a:rPr lang="en-US" sz="1200" dirty="0"/>
              <a:t>	Boot from CD is supported</a:t>
            </a:r>
            <a:br>
              <a:rPr lang="en-US" sz="1200" dirty="0"/>
            </a:br>
            <a:r>
              <a:rPr lang="en-US" sz="1200" dirty="0"/>
              <a:t>	Selectable boot is supported</a:t>
            </a:r>
          </a:p>
          <a:p>
            <a:pPr marL="0" indent="0">
              <a:buFontTx/>
              <a:buNone/>
              <a:defRPr/>
            </a:pPr>
            <a:r>
              <a:rPr lang="en-US" sz="1200" dirty="0"/>
              <a:t>	BIOS ROM is socketed</a:t>
            </a:r>
          </a:p>
          <a:p>
            <a:pPr marL="0" indent="0">
              <a:buFontTx/>
              <a:buNone/>
              <a:defRPr/>
            </a:pPr>
            <a:r>
              <a:rPr lang="en-US" sz="1200" dirty="0"/>
              <a:t>	EDD is supported</a:t>
            </a:r>
          </a:p>
          <a:p>
            <a:pPr marL="0" indent="0">
              <a:buFontTx/>
              <a:buNone/>
              <a:defRPr/>
            </a:pPr>
            <a:r>
              <a:rPr lang="en-US" sz="1200" dirty="0"/>
              <a:t>	Print screen service is supported (</a:t>
            </a:r>
            <a:r>
              <a:rPr lang="en-US" sz="1200" dirty="0" err="1"/>
              <a:t>int</a:t>
            </a:r>
            <a:r>
              <a:rPr lang="en-US" sz="1200" dirty="0"/>
              <a:t> 5h)</a:t>
            </a:r>
          </a:p>
          <a:p>
            <a:pPr marL="0" indent="0">
              <a:buFontTx/>
              <a:buNone/>
              <a:defRPr/>
            </a:pPr>
            <a:r>
              <a:rPr lang="en-US" sz="1200" dirty="0"/>
              <a:t>	8042 keyboard services are supported (</a:t>
            </a:r>
            <a:r>
              <a:rPr lang="en-US" sz="1200" dirty="0" err="1"/>
              <a:t>int</a:t>
            </a:r>
            <a:r>
              <a:rPr lang="en-US" sz="1200" dirty="0"/>
              <a:t> 9h)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905000" y="6400800"/>
            <a:ext cx="7239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http://www.cyberciti.biz/faq/linux-command-to-find-the-system-configuration-and-hardware-information</a:t>
            </a:r>
          </a:p>
        </p:txBody>
      </p:sp>
    </p:spTree>
    <p:extLst>
      <p:ext uri="{BB962C8B-B14F-4D97-AF65-F5344CB8AC3E}">
        <p14:creationId xmlns:p14="http://schemas.microsoft.com/office/powerpoint/2010/main" val="208163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r>
              <a:rPr lang="en-US" altLang="en-US" sz="3200"/>
              <a:t>How to find System Configuration Information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112838"/>
            <a:ext cx="8610600" cy="5440362"/>
          </a:xfrm>
        </p:spPr>
        <p:txBody>
          <a:bodyPr/>
          <a:lstStyle/>
          <a:p>
            <a:r>
              <a:rPr lang="en-US" altLang="en-US" sz="2000" b="1"/>
              <a:t>Dump all hardware information</a:t>
            </a:r>
            <a:br>
              <a:rPr lang="en-US" altLang="en-US" sz="2000"/>
            </a:br>
            <a:r>
              <a:rPr lang="en-US" altLang="en-US" sz="2000"/>
              <a:t>            </a:t>
            </a:r>
            <a:endParaRPr lang="en-US" altLang="en-US" sz="1200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990600" y="1524000"/>
            <a:ext cx="45720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(cont’d)</a:t>
            </a:r>
            <a:br>
              <a:rPr lang="en-US" altLang="en-US" sz="1200" b="0"/>
            </a:br>
            <a:r>
              <a:rPr lang="en-US" altLang="en-US" sz="1200" b="0"/>
              <a:t>          Serial services are supported (int 14h)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          Printer services are supported (int 17h)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          ACPI is supported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          USB legacy is supported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          BIOS boot specification is supported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          Function key-initiated network boot is supported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          Targeted content distribution is supported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          UEFI is supported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    BIOS Revision: 3.11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Handle 0x0001, DMI type 1, 27 bytes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System Information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    Manufacturer: Supermicro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    Product Name: X9DRi-LN4+/X9DR3-LN4+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    Version: 0123456789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    Serial Number: 0123456789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    UUID: 00000000-0000-0000-0000-0025902E1590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    Wake-up Type: Power Switch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    SKU Number: To be filled by O.E.M.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    Family: To be filled by O.E.M.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Handle 0x0002, DMI type 2, 15 bytes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Base Board Information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        Manufacturer: Supermicro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....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1371600" y="6324600"/>
            <a:ext cx="7239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0"/>
              <a:t>http://www.cyberciti.biz/faq/linux-command-to-find-the-system-configuration-and-hardware-information</a:t>
            </a:r>
          </a:p>
        </p:txBody>
      </p:sp>
    </p:spTree>
    <p:extLst>
      <p:ext uri="{BB962C8B-B14F-4D97-AF65-F5344CB8AC3E}">
        <p14:creationId xmlns:p14="http://schemas.microsoft.com/office/powerpoint/2010/main" val="200034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Find the following properties of your laptop (specify the command you have used to find the property)</a:t>
            </a:r>
          </a:p>
          <a:p>
            <a:pPr lvl="1"/>
            <a:r>
              <a:rPr lang="en-US" dirty="0"/>
              <a:t>Number of sockets</a:t>
            </a:r>
          </a:p>
          <a:p>
            <a:pPr lvl="1"/>
            <a:r>
              <a:rPr lang="en-US" dirty="0"/>
              <a:t>CPU model name </a:t>
            </a:r>
          </a:p>
          <a:p>
            <a:pPr lvl="1"/>
            <a:r>
              <a:rPr lang="en-US" dirty="0"/>
              <a:t>Number of cores/CPU </a:t>
            </a:r>
          </a:p>
          <a:p>
            <a:pPr lvl="1"/>
            <a:r>
              <a:rPr lang="en-US" dirty="0"/>
              <a:t>Current CPU Clock frequency</a:t>
            </a:r>
          </a:p>
          <a:p>
            <a:pPr lvl="1"/>
            <a:r>
              <a:rPr lang="en-US" dirty="0"/>
              <a:t>Max CPU clock frequency</a:t>
            </a:r>
          </a:p>
          <a:p>
            <a:pPr lvl="1"/>
            <a:r>
              <a:rPr lang="en-US" dirty="0"/>
              <a:t>L1, L2 and L3 cache sizes</a:t>
            </a:r>
          </a:p>
          <a:p>
            <a:pPr lvl="1"/>
            <a:r>
              <a:rPr lang="en-US" dirty="0"/>
              <a:t>Number of memory channels</a:t>
            </a:r>
          </a:p>
          <a:p>
            <a:pPr lvl="1"/>
            <a:r>
              <a:rPr lang="en-US" dirty="0"/>
              <a:t>DRAM total width</a:t>
            </a:r>
          </a:p>
          <a:p>
            <a:pPr lvl="1"/>
            <a:r>
              <a:rPr lang="en-US" dirty="0"/>
              <a:t>Size of each DIMM</a:t>
            </a:r>
          </a:p>
          <a:p>
            <a:pPr lvl="1"/>
            <a:r>
              <a:rPr lang="en-US" dirty="0"/>
              <a:t>Total DRAM per CPU </a:t>
            </a:r>
          </a:p>
          <a:p>
            <a:pPr lvl="1"/>
            <a:r>
              <a:rPr lang="en-US" dirty="0"/>
              <a:t>PCI Channels: version and width of each channel and use status (populated or not) </a:t>
            </a:r>
          </a:p>
          <a:p>
            <a:pPr lvl="1"/>
            <a:r>
              <a:rPr lang="en-US" dirty="0"/>
              <a:t>Operating system version </a:t>
            </a:r>
          </a:p>
          <a:p>
            <a:pPr lvl="1"/>
            <a:r>
              <a:rPr lang="en-US" dirty="0"/>
              <a:t>C/Fortran compiler name and version</a:t>
            </a:r>
          </a:p>
          <a:p>
            <a:r>
              <a:rPr lang="en-US" dirty="0"/>
              <a:t>Based on the CPU model find the properties of the CPU from Intel website. </a:t>
            </a:r>
          </a:p>
          <a:p>
            <a:pPr lvl="1"/>
            <a:r>
              <a:rPr lang="en-US" dirty="0"/>
              <a:t>thermal design power (TDP)</a:t>
            </a:r>
          </a:p>
          <a:p>
            <a:r>
              <a:rPr lang="en-US" dirty="0"/>
              <a:t>Comment on the similarities/differences between the two sources.</a:t>
            </a:r>
          </a:p>
        </p:txBody>
      </p:sp>
    </p:spTree>
    <p:extLst>
      <p:ext uri="{BB962C8B-B14F-4D97-AF65-F5344CB8AC3E}">
        <p14:creationId xmlns:p14="http://schemas.microsoft.com/office/powerpoint/2010/main" val="3379835185"/>
      </p:ext>
    </p:extLst>
  </p:cSld>
  <p:clrMapOvr>
    <a:masterClrMapping/>
  </p:clrMapOvr>
</p:sld>
</file>

<file path=ppt/theme/theme1.xml><?xml version="1.0" encoding="utf-8"?>
<a:theme xmlns:a="http://schemas.openxmlformats.org/drawingml/2006/main" name="CACDS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CACDS_template</Template>
  <TotalTime>906</TotalTime>
  <Words>2154</Words>
  <Application>Microsoft Office PowerPoint</Application>
  <PresentationFormat>On-screen Show (4:3)</PresentationFormat>
  <Paragraphs>435</Paragraphs>
  <Slides>30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ＭＳ Ｐゴシック</vt:lpstr>
      <vt:lpstr>Arial</vt:lpstr>
      <vt:lpstr>Calibri</vt:lpstr>
      <vt:lpstr>Courier New</vt:lpstr>
      <vt:lpstr>Helvetica</vt:lpstr>
      <vt:lpstr>StoneSans</vt:lpstr>
      <vt:lpstr>TimesTen-Italic</vt:lpstr>
      <vt:lpstr>TimesTen-Roman</vt:lpstr>
      <vt:lpstr>ZztexMono-Italic</vt:lpstr>
      <vt:lpstr>ZztexMono-Regular</vt:lpstr>
      <vt:lpstr>CACDS_template</vt:lpstr>
      <vt:lpstr>Overview of Computer Architecture </vt:lpstr>
      <vt:lpstr>How to find System Configuration Information</vt:lpstr>
      <vt:lpstr>How to find System Configuration Information</vt:lpstr>
      <vt:lpstr>How to find System Configuration Information</vt:lpstr>
      <vt:lpstr>How to find System Configuration Information</vt:lpstr>
      <vt:lpstr>How to find System Configuration Information</vt:lpstr>
      <vt:lpstr>How to find System Configuration Information</vt:lpstr>
      <vt:lpstr>How to find System Configuration Information</vt:lpstr>
      <vt:lpstr>Assignment</vt:lpstr>
      <vt:lpstr>Linux on Windows 10</vt:lpstr>
      <vt:lpstr>Assignment</vt:lpstr>
      <vt:lpstr>Accessing CACDS Linux system</vt:lpstr>
      <vt:lpstr>Hardware in a typical system</vt:lpstr>
      <vt:lpstr>Components</vt:lpstr>
      <vt:lpstr>Components</vt:lpstr>
      <vt:lpstr>Operating system</vt:lpstr>
      <vt:lpstr>Simple program</vt:lpstr>
      <vt:lpstr>Program compilation</vt:lpstr>
      <vt:lpstr>Preprocessing phase</vt:lpstr>
      <vt:lpstr>Compilation phase</vt:lpstr>
      <vt:lpstr>Assembly phase</vt:lpstr>
      <vt:lpstr>Linking phase</vt:lpstr>
      <vt:lpstr>Importance of understanding compilation</vt:lpstr>
      <vt:lpstr>Program execution</vt:lpstr>
      <vt:lpstr>Program execution</vt:lpstr>
      <vt:lpstr>PowerPoint Presentation</vt:lpstr>
      <vt:lpstr>PowerPoint Presentation</vt:lpstr>
      <vt:lpstr>PowerPoint Presentation</vt:lpstr>
      <vt:lpstr>Cache memory matters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Computer Architecture </dc:title>
  <dc:creator>A A</dc:creator>
  <cp:lastModifiedBy>amritkar</cp:lastModifiedBy>
  <cp:revision>61</cp:revision>
  <dcterms:created xsi:type="dcterms:W3CDTF">2017-01-23T19:52:27Z</dcterms:created>
  <dcterms:modified xsi:type="dcterms:W3CDTF">2017-07-24T06:36:51Z</dcterms:modified>
</cp:coreProperties>
</file>