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tmp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8"/>
  </p:notesMasterIdLst>
  <p:sldIdLst>
    <p:sldId id="256" r:id="rId2"/>
    <p:sldId id="307" r:id="rId3"/>
    <p:sldId id="329" r:id="rId4"/>
    <p:sldId id="330" r:id="rId5"/>
    <p:sldId id="392" r:id="rId6"/>
    <p:sldId id="331" r:id="rId7"/>
    <p:sldId id="343" r:id="rId8"/>
    <p:sldId id="345" r:id="rId9"/>
    <p:sldId id="344" r:id="rId10"/>
    <p:sldId id="346" r:id="rId11"/>
    <p:sldId id="357" r:id="rId12"/>
    <p:sldId id="358" r:id="rId13"/>
    <p:sldId id="359" r:id="rId14"/>
    <p:sldId id="390" r:id="rId15"/>
    <p:sldId id="361" r:id="rId16"/>
    <p:sldId id="362" r:id="rId17"/>
    <p:sldId id="427" r:id="rId18"/>
    <p:sldId id="428" r:id="rId19"/>
    <p:sldId id="429" r:id="rId20"/>
    <p:sldId id="430" r:id="rId21"/>
    <p:sldId id="431" r:id="rId22"/>
    <p:sldId id="432" r:id="rId23"/>
    <p:sldId id="433" r:id="rId24"/>
    <p:sldId id="451" r:id="rId25"/>
    <p:sldId id="434" r:id="rId26"/>
    <p:sldId id="440" r:id="rId27"/>
    <p:sldId id="435" r:id="rId28"/>
    <p:sldId id="436" r:id="rId29"/>
    <p:sldId id="437" r:id="rId30"/>
    <p:sldId id="438" r:id="rId31"/>
    <p:sldId id="441" r:id="rId32"/>
    <p:sldId id="439" r:id="rId33"/>
    <p:sldId id="394" r:id="rId34"/>
    <p:sldId id="395" r:id="rId35"/>
    <p:sldId id="396" r:id="rId36"/>
    <p:sldId id="275" r:id="rId37"/>
    <p:sldId id="276" r:id="rId38"/>
    <p:sldId id="277" r:id="rId39"/>
    <p:sldId id="278" r:id="rId40"/>
    <p:sldId id="279" r:id="rId41"/>
    <p:sldId id="280" r:id="rId42"/>
    <p:sldId id="281" r:id="rId43"/>
    <p:sldId id="456" r:id="rId44"/>
    <p:sldId id="442" r:id="rId45"/>
    <p:sldId id="388" r:id="rId46"/>
    <p:sldId id="389" r:id="rId47"/>
    <p:sldId id="367" r:id="rId48"/>
    <p:sldId id="368" r:id="rId49"/>
    <p:sldId id="369" r:id="rId50"/>
    <p:sldId id="370" r:id="rId51"/>
    <p:sldId id="371" r:id="rId52"/>
    <p:sldId id="393" r:id="rId53"/>
    <p:sldId id="373" r:id="rId54"/>
    <p:sldId id="375" r:id="rId55"/>
    <p:sldId id="445" r:id="rId56"/>
    <p:sldId id="446" r:id="rId57"/>
    <p:sldId id="447" r:id="rId58"/>
    <p:sldId id="448" r:id="rId59"/>
    <p:sldId id="449" r:id="rId60"/>
    <p:sldId id="450" r:id="rId61"/>
    <p:sldId id="387" r:id="rId62"/>
    <p:sldId id="377" r:id="rId63"/>
    <p:sldId id="455" r:id="rId64"/>
    <p:sldId id="374" r:id="rId65"/>
    <p:sldId id="443" r:id="rId66"/>
    <p:sldId id="444" r:id="rId67"/>
    <p:sldId id="382" r:id="rId68"/>
    <p:sldId id="383" r:id="rId69"/>
    <p:sldId id="384" r:id="rId70"/>
    <p:sldId id="385" r:id="rId71"/>
    <p:sldId id="424" r:id="rId72"/>
    <p:sldId id="425" r:id="rId73"/>
    <p:sldId id="426" r:id="rId74"/>
    <p:sldId id="452" r:id="rId75"/>
    <p:sldId id="454" r:id="rId76"/>
    <p:sldId id="453" r:id="rId7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1340" y="-2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notesMaster" Target="notesMasters/notesMaster1.xml"/><Relationship Id="rId8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00E3B25-CC5B-46E1-A5D2-3DA16BDA334A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57DC3559-EAF7-41FE-994A-7ACA14605C33}">
      <dgm:prSet phldrT="[Text]"/>
      <dgm:spPr/>
      <dgm:t>
        <a:bodyPr/>
        <a:lstStyle/>
        <a:p>
          <a:r>
            <a:rPr lang="en-US" dirty="0">
              <a:solidFill>
                <a:srgbClr val="C00000"/>
              </a:solidFill>
            </a:rPr>
            <a:t>Assignment 2A - What happens if the number to be rounded is 789.49999999999999999999</a:t>
          </a:r>
          <a:endParaRPr lang="en-US" dirty="0"/>
        </a:p>
      </dgm:t>
    </dgm:pt>
    <dgm:pt modelId="{CEDD0EE4-CFFD-4FF5-86BA-50F54D4694D5}" type="parTrans" cxnId="{68E0F693-D24F-448A-AB39-2F3D75C7864F}">
      <dgm:prSet/>
      <dgm:spPr/>
      <dgm:t>
        <a:bodyPr/>
        <a:lstStyle/>
        <a:p>
          <a:endParaRPr lang="en-US"/>
        </a:p>
      </dgm:t>
    </dgm:pt>
    <dgm:pt modelId="{033B81E1-39AF-4CBD-B5A6-275B02D42D0B}" type="sibTrans" cxnId="{68E0F693-D24F-448A-AB39-2F3D75C7864F}">
      <dgm:prSet/>
      <dgm:spPr/>
      <dgm:t>
        <a:bodyPr/>
        <a:lstStyle/>
        <a:p>
          <a:endParaRPr lang="en-US"/>
        </a:p>
      </dgm:t>
    </dgm:pt>
    <dgm:pt modelId="{616FE826-6669-4DC4-8E1E-355A690FCE34}" type="pres">
      <dgm:prSet presAssocID="{400E3B25-CC5B-46E1-A5D2-3DA16BDA334A}" presName="Name0" presStyleCnt="0">
        <dgm:presLayoutVars>
          <dgm:dir/>
          <dgm:animLvl val="lvl"/>
          <dgm:resizeHandles val="exact"/>
        </dgm:presLayoutVars>
      </dgm:prSet>
      <dgm:spPr/>
    </dgm:pt>
    <dgm:pt modelId="{301CA16C-6B44-4C92-AE19-8B74FD66FFEB}" type="pres">
      <dgm:prSet presAssocID="{57DC3559-EAF7-41FE-994A-7ACA14605C33}" presName="parTxOnly" presStyleLbl="node1" presStyleIdx="0" presStyleCnt="1" custScaleY="51937" custLinFactNeighborX="227">
        <dgm:presLayoutVars>
          <dgm:chMax val="0"/>
          <dgm:chPref val="0"/>
          <dgm:bulletEnabled val="1"/>
        </dgm:presLayoutVars>
      </dgm:prSet>
      <dgm:spPr/>
    </dgm:pt>
  </dgm:ptLst>
  <dgm:cxnLst>
    <dgm:cxn modelId="{F55E633E-C8DB-440F-99F3-CE90D4B23F65}" type="presOf" srcId="{400E3B25-CC5B-46E1-A5D2-3DA16BDA334A}" destId="{616FE826-6669-4DC4-8E1E-355A690FCE34}" srcOrd="0" destOrd="0" presId="urn:microsoft.com/office/officeart/2005/8/layout/chevron1"/>
    <dgm:cxn modelId="{68E0F693-D24F-448A-AB39-2F3D75C7864F}" srcId="{400E3B25-CC5B-46E1-A5D2-3DA16BDA334A}" destId="{57DC3559-EAF7-41FE-994A-7ACA14605C33}" srcOrd="0" destOrd="0" parTransId="{CEDD0EE4-CFFD-4FF5-86BA-50F54D4694D5}" sibTransId="{033B81E1-39AF-4CBD-B5A6-275B02D42D0B}"/>
    <dgm:cxn modelId="{69357B95-36E3-46B3-8B59-B78A8AA1FC65}" type="presOf" srcId="{57DC3559-EAF7-41FE-994A-7ACA14605C33}" destId="{301CA16C-6B44-4C92-AE19-8B74FD66FFEB}" srcOrd="0" destOrd="0" presId="urn:microsoft.com/office/officeart/2005/8/layout/chevron1"/>
    <dgm:cxn modelId="{925FE4AF-5510-4CFE-9C2B-2765DE153EE8}" type="presParOf" srcId="{616FE826-6669-4DC4-8E1E-355A690FCE34}" destId="{301CA16C-6B44-4C92-AE19-8B74FD66FFEB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1CA16C-6B44-4C92-AE19-8B74FD66FFEB}">
      <dsp:nvSpPr>
        <dsp:cNvPr id="0" name=""/>
        <dsp:cNvSpPr/>
      </dsp:nvSpPr>
      <dsp:spPr>
        <a:xfrm>
          <a:off x="0" y="1358442"/>
          <a:ext cx="6484374" cy="134711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015" tIns="40005" rIns="40005" bIns="40005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>
              <a:solidFill>
                <a:srgbClr val="C00000"/>
              </a:solidFill>
            </a:rPr>
            <a:t>Assignment 2A - What happens if the number to be rounded is 789.49999999999999999999</a:t>
          </a:r>
          <a:endParaRPr lang="en-US" sz="3000" kern="1200" dirty="0"/>
        </a:p>
      </dsp:txBody>
      <dsp:txXfrm>
        <a:off x="673558" y="1358442"/>
        <a:ext cx="5137259" cy="13471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68BE5E-1103-4F01-ADE7-0B3EF648920B}" type="datetimeFigureOut">
              <a:rPr lang="en-US" smtClean="0"/>
              <a:t>06-Jul-17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4B9F88-6831-4D2A-9521-428331B50B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6088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3536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0626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191254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81196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670906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373600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164504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spcBef>
                <a:spcPts val="449"/>
              </a:spcBef>
            </a:pPr>
            <a:r>
              <a:rPr lang="en-US">
                <a:solidFill>
                  <a:srgbClr val="000000"/>
                </a:solidFill>
                <a:latin typeface="Times New Roman" charset="0"/>
                <a:cs typeface="Times New Roman" charset="0"/>
                <a:sym typeface="Times New Roman" charset="0"/>
              </a:rPr>
              <a:t>Latex source for equation: </a:t>
            </a:r>
            <a:r>
              <a:rPr lang="en-US">
                <a:latin typeface="Monaco" charset="0"/>
                <a:ea typeface="Monaco" charset="0"/>
                <a:cs typeface="Monaco" charset="0"/>
                <a:sym typeface="Monaco" charset="0"/>
              </a:rPr>
              <a:t>\sum_{k=-j}^i b_k \times 2^k</a:t>
            </a:r>
          </a:p>
        </p:txBody>
      </p:sp>
    </p:spTree>
    <p:extLst>
      <p:ext uri="{BB962C8B-B14F-4D97-AF65-F5344CB8AC3E}">
        <p14:creationId xmlns:p14="http://schemas.microsoft.com/office/powerpoint/2010/main" val="38276494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658163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7228220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82910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15768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6468268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4921506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1138546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2378663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1885888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512226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4538" cy="3417888"/>
          </a:xfrm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5" y="4345214"/>
            <a:ext cx="5030390" cy="4113893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90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Image: Public Domain - http://</a:t>
            </a:r>
            <a:r>
              <a:rPr lang="en-US" dirty="0" err="1"/>
              <a:t>en.wikipedia.org</a:t>
            </a:r>
            <a:r>
              <a:rPr lang="en-US" dirty="0"/>
              <a:t>/wiki/</a:t>
            </a:r>
            <a:r>
              <a:rPr lang="en-US" dirty="0" err="1"/>
              <a:t>File:Pi_eq_C_over_d.svg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441A8-75F2-5341-B44B-58860DD3C0DE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4205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288705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4538" cy="3417888"/>
          </a:xfrm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5" y="4345214"/>
            <a:ext cx="5030390" cy="4113893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3236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629554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787868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703945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256865"/>
            <a:ext cx="4572000" cy="574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53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566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>
          <a:xfrm>
            <a:off x="3108961" y="6377940"/>
            <a:ext cx="2926079" cy="20839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20839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06-Jul-17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20839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560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60423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57200" y="1600728"/>
            <a:ext cx="8229600" cy="44989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9302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 Diagonal Corner Rectangle 5"/>
          <p:cNvSpPr/>
          <p:nvPr/>
        </p:nvSpPr>
        <p:spPr>
          <a:xfrm>
            <a:off x="171451" y="-4704"/>
            <a:ext cx="8972549" cy="664404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2987" dir="5400000" algn="tl" rotWithShape="0">
              <a:srgbClr val="000000">
                <a:alpha val="35000"/>
              </a:srgbClr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/>
          <a:lstStyle/>
          <a:p>
            <a:endParaRPr lang="en-US" sz="1800"/>
          </a:p>
        </p:txBody>
      </p:sp>
      <p:sp>
        <p:nvSpPr>
          <p:cNvPr id="3" name="TextBox 2"/>
          <p:cNvSpPr txBox="1"/>
          <p:nvPr userDrawn="1"/>
        </p:nvSpPr>
        <p:spPr>
          <a:xfrm>
            <a:off x="129209" y="6554928"/>
            <a:ext cx="3021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Vistas in Advanced Computing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7593968" y="6554928"/>
            <a:ext cx="1550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>
                    <a:lumMod val="95000"/>
                  </a:schemeClr>
                </a:solidFill>
              </a:rPr>
              <a:t>Amit Amritkar</a:t>
            </a:r>
          </a:p>
        </p:txBody>
      </p:sp>
    </p:spTree>
    <p:extLst>
      <p:ext uri="{BB962C8B-B14F-4D97-AF65-F5344CB8AC3E}">
        <p14:creationId xmlns:p14="http://schemas.microsoft.com/office/powerpoint/2010/main" val="1873882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mp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tmp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.bin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Floating-point_arithmetic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cs.cmu.edu/~droh" TargetMode="External"/><Relationship Id="rId4" Type="http://schemas.openxmlformats.org/officeDocument/2006/relationships/hyperlink" Target="http://www.cs.cmu.edu/~bryan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Numbers and computers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Amit Amritkar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8360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FORTRAN punch card for </a:t>
            </a:r>
            <a:r>
              <a:rPr lang="pl-PL" sz="3600" dirty="0"/>
              <a:t>Z(1) = Y + W(1)</a:t>
            </a:r>
            <a:endParaRPr lang="en-US" sz="3600" dirty="0"/>
          </a:p>
        </p:txBody>
      </p:sp>
      <p:pic>
        <p:nvPicPr>
          <p:cNvPr id="2050" name="Picture 2" descr="https://upload.wikimedia.org/wikipedia/commons/5/58/FortranCardPROJ039.agr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889931"/>
            <a:ext cx="8229600" cy="394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1E6079B-7F6E-4F98-8A02-25FB010FA841}"/>
              </a:ext>
            </a:extLst>
          </p:cNvPr>
          <p:cNvSpPr/>
          <p:nvPr/>
        </p:nvSpPr>
        <p:spPr>
          <a:xfrm>
            <a:off x="343718" y="6308724"/>
            <a:ext cx="273344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https://en.wikipedia.org/wiki/Punched_card</a:t>
            </a:r>
          </a:p>
        </p:txBody>
      </p:sp>
    </p:spTree>
    <p:extLst>
      <p:ext uri="{BB962C8B-B14F-4D97-AF65-F5344CB8AC3E}">
        <p14:creationId xmlns:p14="http://schemas.microsoft.com/office/powerpoint/2010/main" val="40302304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/>
              <a:t>Byte-Oriented Memory Organization</a:t>
            </a:r>
          </a:p>
        </p:txBody>
      </p:sp>
      <p:sp>
        <p:nvSpPr>
          <p:cNvPr id="44037" name="Rectangle 4"/>
          <p:cNvSpPr>
            <a:spLocks noGrp="1" noChangeArrowheads="1"/>
          </p:cNvSpPr>
          <p:nvPr>
            <p:ph idx="1"/>
          </p:nvPr>
        </p:nvSpPr>
        <p:spPr>
          <a:xfrm>
            <a:off x="228601" y="2809875"/>
            <a:ext cx="8686800" cy="3743325"/>
          </a:xfrm>
        </p:spPr>
        <p:txBody>
          <a:bodyPr>
            <a:normAutofit fontScale="85000" lnSpcReduction="20000"/>
          </a:bodyPr>
          <a:lstStyle/>
          <a:p>
            <a:pPr eaLnBrk="1" hangingPunct="1"/>
            <a:r>
              <a:rPr lang="en-US" dirty="0"/>
              <a:t>Programs refer to data by address</a:t>
            </a:r>
          </a:p>
          <a:p>
            <a:pPr marL="552450" lvl="1" eaLnBrk="1" hangingPunct="1"/>
            <a:r>
              <a:rPr lang="en-US" dirty="0"/>
              <a:t>Conceptually, envision it as a very large array of bytes</a:t>
            </a:r>
          </a:p>
          <a:p>
            <a:pPr marL="952500" lvl="2"/>
            <a:r>
              <a:rPr lang="en-US" dirty="0"/>
              <a:t>In reality, it’s not, but can think of it that way</a:t>
            </a:r>
          </a:p>
          <a:p>
            <a:pPr marL="552450" lvl="1" eaLnBrk="1" hangingPunct="1"/>
            <a:r>
              <a:rPr lang="en-US" dirty="0"/>
              <a:t>An address is like an index into that array</a:t>
            </a:r>
          </a:p>
          <a:p>
            <a:pPr marL="952500" lvl="2"/>
            <a:r>
              <a:rPr lang="en-US" dirty="0"/>
              <a:t>and, a pointer variable stores an address</a:t>
            </a:r>
          </a:p>
          <a:p>
            <a:pPr marL="952500" lvl="2"/>
            <a:endParaRPr lang="en-US" dirty="0"/>
          </a:p>
          <a:p>
            <a:pPr marL="152400"/>
            <a:r>
              <a:rPr lang="en-US" dirty="0"/>
              <a:t>Note: system provides private address spaces to each “process”</a:t>
            </a:r>
          </a:p>
          <a:p>
            <a:pPr marL="438150" lvl="1"/>
            <a:r>
              <a:rPr lang="en-US" dirty="0"/>
              <a:t>Think of a process as a program being executed</a:t>
            </a:r>
          </a:p>
          <a:p>
            <a:pPr marL="438150" lvl="1"/>
            <a:r>
              <a:rPr lang="en-US" dirty="0"/>
              <a:t>So, a program can clobber its own data, but not that of others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762000" y="1198562"/>
            <a:ext cx="6416675" cy="1239838"/>
            <a:chOff x="0" y="0"/>
            <a:chExt cx="4042" cy="780"/>
          </a:xfrm>
        </p:grpSpPr>
        <p:sp>
          <p:nvSpPr>
            <p:cNvPr id="44039" name="Rectangle 6"/>
            <p:cNvSpPr>
              <a:spLocks/>
            </p:cNvSpPr>
            <p:nvPr/>
          </p:nvSpPr>
          <p:spPr bwMode="auto">
            <a:xfrm>
              <a:off x="138" y="520"/>
              <a:ext cx="24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4040" name="Rectangle 7"/>
            <p:cNvSpPr>
              <a:spLocks/>
            </p:cNvSpPr>
            <p:nvPr/>
          </p:nvSpPr>
          <p:spPr bwMode="auto">
            <a:xfrm>
              <a:off x="378" y="520"/>
              <a:ext cx="24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4041" name="Rectangle 8"/>
            <p:cNvSpPr>
              <a:spLocks/>
            </p:cNvSpPr>
            <p:nvPr/>
          </p:nvSpPr>
          <p:spPr bwMode="auto">
            <a:xfrm>
              <a:off x="618" y="520"/>
              <a:ext cx="24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4042" name="Rectangle 9"/>
            <p:cNvSpPr>
              <a:spLocks/>
            </p:cNvSpPr>
            <p:nvPr/>
          </p:nvSpPr>
          <p:spPr bwMode="auto">
            <a:xfrm>
              <a:off x="858" y="520"/>
              <a:ext cx="24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4043" name="Rectangle 10"/>
            <p:cNvSpPr>
              <a:spLocks/>
            </p:cNvSpPr>
            <p:nvPr/>
          </p:nvSpPr>
          <p:spPr bwMode="auto">
            <a:xfrm>
              <a:off x="1098" y="520"/>
              <a:ext cx="24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4044" name="Rectangle 11"/>
            <p:cNvSpPr>
              <a:spLocks/>
            </p:cNvSpPr>
            <p:nvPr/>
          </p:nvSpPr>
          <p:spPr bwMode="auto">
            <a:xfrm>
              <a:off x="1338" y="520"/>
              <a:ext cx="96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4045" name="Rectangle 12"/>
            <p:cNvSpPr>
              <a:spLocks/>
            </p:cNvSpPr>
            <p:nvPr/>
          </p:nvSpPr>
          <p:spPr bwMode="auto">
            <a:xfrm>
              <a:off x="2298" y="520"/>
              <a:ext cx="24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4046" name="Rectangle 13"/>
            <p:cNvSpPr>
              <a:spLocks/>
            </p:cNvSpPr>
            <p:nvPr/>
          </p:nvSpPr>
          <p:spPr bwMode="auto">
            <a:xfrm>
              <a:off x="2538" y="520"/>
              <a:ext cx="24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4047" name="Rectangle 14"/>
            <p:cNvSpPr>
              <a:spLocks/>
            </p:cNvSpPr>
            <p:nvPr/>
          </p:nvSpPr>
          <p:spPr bwMode="auto">
            <a:xfrm>
              <a:off x="2778" y="520"/>
              <a:ext cx="24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4048" name="Rectangle 15"/>
            <p:cNvSpPr>
              <a:spLocks/>
            </p:cNvSpPr>
            <p:nvPr/>
          </p:nvSpPr>
          <p:spPr bwMode="auto">
            <a:xfrm>
              <a:off x="3018" y="520"/>
              <a:ext cx="24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4049" name="Rectangle 16"/>
            <p:cNvSpPr>
              <a:spLocks/>
            </p:cNvSpPr>
            <p:nvPr/>
          </p:nvSpPr>
          <p:spPr bwMode="auto">
            <a:xfrm>
              <a:off x="3258" y="520"/>
              <a:ext cx="24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4050" name="Rectangle 17"/>
            <p:cNvSpPr>
              <a:spLocks/>
            </p:cNvSpPr>
            <p:nvPr/>
          </p:nvSpPr>
          <p:spPr bwMode="auto">
            <a:xfrm>
              <a:off x="3498" y="520"/>
              <a:ext cx="24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4051" name="Rectangle 18"/>
            <p:cNvSpPr>
              <a:spLocks/>
            </p:cNvSpPr>
            <p:nvPr/>
          </p:nvSpPr>
          <p:spPr bwMode="auto">
            <a:xfrm>
              <a:off x="1332" y="484"/>
              <a:ext cx="968" cy="29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50800" tIns="50800" rIns="45720" bIns="50800">
              <a:prstTxWarp prst="textNoShape">
                <a:avLst/>
              </a:prstTxWarp>
            </a:bodyPr>
            <a:lstStyle/>
            <a:p>
              <a:pPr algn="ctr" eaLnBrk="1" hangingPunct="1">
                <a:lnSpc>
                  <a:spcPct val="90000"/>
                </a:lnSpc>
              </a:pPr>
              <a:r>
                <a:rPr lang="en-US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• • •</a:t>
              </a:r>
            </a:p>
          </p:txBody>
        </p:sp>
        <p:sp>
          <p:nvSpPr>
            <p:cNvPr id="44052" name="Rectangle 19"/>
            <p:cNvSpPr>
              <a:spLocks/>
            </p:cNvSpPr>
            <p:nvPr/>
          </p:nvSpPr>
          <p:spPr bwMode="auto">
            <a:xfrm rot="-2580000">
              <a:off x="-2" y="171"/>
              <a:ext cx="589" cy="22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50800" tIns="50800" rIns="45720" bIns="50800">
              <a:prstTxWarp prst="textNoShape">
                <a:avLst/>
              </a:prstTxWarp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00•••0</a:t>
              </a:r>
            </a:p>
          </p:txBody>
        </p:sp>
        <p:sp>
          <p:nvSpPr>
            <p:cNvPr id="44053" name="Rectangle 20"/>
            <p:cNvSpPr>
              <a:spLocks/>
            </p:cNvSpPr>
            <p:nvPr/>
          </p:nvSpPr>
          <p:spPr bwMode="auto">
            <a:xfrm rot="-2580000">
              <a:off x="3455" y="171"/>
              <a:ext cx="590" cy="22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50800" tIns="50800" rIns="45720" bIns="50800">
              <a:prstTxWarp prst="textNoShape">
                <a:avLst/>
              </a:prstTxWarp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FF•••F</a:t>
              </a:r>
            </a:p>
          </p:txBody>
        </p:sp>
      </p:grpSp>
      <p:sp>
        <p:nvSpPr>
          <p:cNvPr id="20" name="Rectangle 19"/>
          <p:cNvSpPr/>
          <p:nvPr/>
        </p:nvSpPr>
        <p:spPr>
          <a:xfrm>
            <a:off x="281763" y="6394648"/>
            <a:ext cx="858047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latin typeface="Calibri" pitchFamily="34" charset="0"/>
              </a:rPr>
              <a:t>Bryant and </a:t>
            </a:r>
            <a:r>
              <a:rPr lang="en-US" sz="1100" dirty="0" err="1">
                <a:latin typeface="Calibri" pitchFamily="34" charset="0"/>
              </a:rPr>
              <a:t>O’Hallaron</a:t>
            </a:r>
            <a:r>
              <a:rPr lang="en-US" sz="1100" dirty="0">
                <a:latin typeface="Calibri" pitchFamily="34" charset="0"/>
              </a:rPr>
              <a:t>, Lecture notes - </a:t>
            </a:r>
            <a:r>
              <a:rPr lang="en-US" sz="1100" dirty="0"/>
              <a:t>Introduction to Computer Systems, Fall 2015</a:t>
            </a:r>
            <a:endParaRPr lang="en-US" sz="11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792832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/>
              <a:t>Machine Words</a:t>
            </a:r>
          </a:p>
        </p:txBody>
      </p:sp>
      <p:sp>
        <p:nvSpPr>
          <p:cNvPr id="45061" name="Rectangle 4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eaLnBrk="1" hangingPunct="1"/>
            <a:r>
              <a:rPr lang="en-US" dirty="0"/>
              <a:t>Any given computer has a “Word Size”</a:t>
            </a:r>
          </a:p>
          <a:p>
            <a:pPr marL="552450" lvl="1" eaLnBrk="1" hangingPunct="1"/>
            <a:r>
              <a:rPr lang="en-US" dirty="0"/>
              <a:t>Nominal size of integer-valued data</a:t>
            </a:r>
          </a:p>
          <a:p>
            <a:pPr marL="838200" lvl="2" eaLnBrk="1" hangingPunct="1"/>
            <a:r>
              <a:rPr lang="en-US" dirty="0"/>
              <a:t>and of addresses</a:t>
            </a:r>
          </a:p>
          <a:p>
            <a:pPr marL="552450" lvl="1" eaLnBrk="1" hangingPunct="1"/>
            <a:endParaRPr lang="en-US" dirty="0"/>
          </a:p>
          <a:p>
            <a:pPr marL="552450" lvl="1" eaLnBrk="1" hangingPunct="1"/>
            <a:r>
              <a:rPr lang="en-US" dirty="0"/>
              <a:t>Until recently, most machines used 32 bits (4 bytes) as word size</a:t>
            </a:r>
          </a:p>
          <a:p>
            <a:pPr marL="838200" lvl="2" eaLnBrk="1" hangingPunct="1"/>
            <a:r>
              <a:rPr lang="en-US" dirty="0"/>
              <a:t>Limits addresses to 4GB (2</a:t>
            </a:r>
            <a:r>
              <a:rPr lang="en-US" baseline="30000" dirty="0"/>
              <a:t>32</a:t>
            </a:r>
            <a:r>
              <a:rPr lang="en-US" dirty="0"/>
              <a:t> bytes)</a:t>
            </a:r>
          </a:p>
          <a:p>
            <a:pPr marL="438150" lvl="1"/>
            <a:endParaRPr lang="en-US" dirty="0"/>
          </a:p>
          <a:p>
            <a:pPr marL="438150" lvl="1"/>
            <a:r>
              <a:rPr lang="en-US" dirty="0"/>
              <a:t>Increasingly, machines have 64-bit word size</a:t>
            </a:r>
          </a:p>
          <a:p>
            <a:pPr marL="838200" lvl="2" eaLnBrk="1" hangingPunct="1"/>
            <a:r>
              <a:rPr lang="en-US" dirty="0"/>
              <a:t>Potentially, could have 18 EB (</a:t>
            </a:r>
            <a:r>
              <a:rPr lang="en-US" dirty="0" err="1"/>
              <a:t>exabytes</a:t>
            </a:r>
            <a:r>
              <a:rPr lang="en-US" dirty="0"/>
              <a:t>) of addressable memory</a:t>
            </a:r>
          </a:p>
          <a:p>
            <a:pPr marL="838200" lvl="2" eaLnBrk="1" hangingPunct="1"/>
            <a:r>
              <a:rPr lang="en-US" dirty="0"/>
              <a:t>That’s 18.4 X 10</a:t>
            </a:r>
            <a:r>
              <a:rPr lang="en-US" baseline="30000" dirty="0"/>
              <a:t>18</a:t>
            </a:r>
          </a:p>
          <a:p>
            <a:pPr marL="552450" lvl="1" eaLnBrk="1" hangingPunct="1"/>
            <a:endParaRPr lang="en-US" dirty="0"/>
          </a:p>
          <a:p>
            <a:pPr marL="552450" lvl="1" eaLnBrk="1" hangingPunct="1"/>
            <a:r>
              <a:rPr lang="en-US" dirty="0"/>
              <a:t>Machines still support multiple data formats</a:t>
            </a:r>
          </a:p>
          <a:p>
            <a:pPr marL="838200" lvl="2" eaLnBrk="1" hangingPunct="1"/>
            <a:r>
              <a:rPr lang="en-US" dirty="0"/>
              <a:t>Fractions or multiples of word size</a:t>
            </a:r>
          </a:p>
          <a:p>
            <a:pPr marL="838200" lvl="2" eaLnBrk="1" hangingPunct="1"/>
            <a:r>
              <a:rPr lang="en-US" dirty="0"/>
              <a:t>Always integral number of bytes</a:t>
            </a:r>
          </a:p>
        </p:txBody>
      </p:sp>
      <p:sp>
        <p:nvSpPr>
          <p:cNvPr id="4" name="Rectangle 3"/>
          <p:cNvSpPr/>
          <p:nvPr/>
        </p:nvSpPr>
        <p:spPr>
          <a:xfrm>
            <a:off x="281763" y="6394648"/>
            <a:ext cx="858047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latin typeface="Calibri" pitchFamily="34" charset="0"/>
              </a:rPr>
              <a:t>Bryant and </a:t>
            </a:r>
            <a:r>
              <a:rPr lang="en-US" sz="1100" dirty="0" err="1">
                <a:latin typeface="Calibri" pitchFamily="34" charset="0"/>
              </a:rPr>
              <a:t>O’Hallaron</a:t>
            </a:r>
            <a:r>
              <a:rPr lang="en-US" sz="1100" dirty="0">
                <a:latin typeface="Calibri" pitchFamily="34" charset="0"/>
              </a:rPr>
              <a:t>, Lecture notes - </a:t>
            </a:r>
            <a:r>
              <a:rPr lang="en-US" sz="1100" dirty="0"/>
              <a:t>Introduction to Computer Systems, Fall 2015</a:t>
            </a:r>
            <a:endParaRPr lang="en-US" sz="11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0005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4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119063" indent="-119063" eaLnBrk="1" hangingPunct="1"/>
            <a:r>
              <a:rPr lang="en-US" dirty="0"/>
              <a:t>Word-Oriented Memory Organization</a:t>
            </a:r>
          </a:p>
        </p:txBody>
      </p:sp>
      <p:sp>
        <p:nvSpPr>
          <p:cNvPr id="46085" name="Rectangle 4"/>
          <p:cNvSpPr>
            <a:spLocks noGrp="1" noChangeArrowheads="1"/>
          </p:cNvSpPr>
          <p:nvPr>
            <p:ph idx="1"/>
          </p:nvPr>
        </p:nvSpPr>
        <p:spPr>
          <a:xfrm>
            <a:off x="396876" y="1362075"/>
            <a:ext cx="4554538" cy="4972050"/>
          </a:xfrm>
        </p:spPr>
        <p:txBody>
          <a:bodyPr/>
          <a:lstStyle/>
          <a:p>
            <a:pPr eaLnBrk="1" hangingPunct="1"/>
            <a:r>
              <a:rPr lang="en-US" dirty="0"/>
              <a:t>Addresses Specify Byte Locations</a:t>
            </a:r>
          </a:p>
          <a:p>
            <a:pPr marL="552450" lvl="1" eaLnBrk="1" hangingPunct="1"/>
            <a:r>
              <a:rPr lang="en-US" dirty="0"/>
              <a:t>Address of first byte in word</a:t>
            </a:r>
          </a:p>
          <a:p>
            <a:pPr marL="552450" lvl="1" eaLnBrk="1" hangingPunct="1"/>
            <a:r>
              <a:rPr lang="en-US" dirty="0"/>
              <a:t>Addresses of successive words differ by 4 (32-bit) or 8 (64-bit)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5219700" y="1143000"/>
            <a:ext cx="3467100" cy="5591175"/>
            <a:chOff x="0" y="0"/>
            <a:chExt cx="2184" cy="3522"/>
          </a:xfrm>
        </p:grpSpPr>
        <p:sp>
          <p:nvSpPr>
            <p:cNvPr id="46087" name="Rectangle 6"/>
            <p:cNvSpPr>
              <a:spLocks/>
            </p:cNvSpPr>
            <p:nvPr/>
          </p:nvSpPr>
          <p:spPr bwMode="auto">
            <a:xfrm>
              <a:off x="1253" y="418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088" name="Rectangle 7"/>
            <p:cNvSpPr>
              <a:spLocks/>
            </p:cNvSpPr>
            <p:nvPr/>
          </p:nvSpPr>
          <p:spPr bwMode="auto">
            <a:xfrm>
              <a:off x="1253" y="610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089" name="Rectangle 8"/>
            <p:cNvSpPr>
              <a:spLocks/>
            </p:cNvSpPr>
            <p:nvPr/>
          </p:nvSpPr>
          <p:spPr bwMode="auto">
            <a:xfrm>
              <a:off x="1253" y="802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090" name="Rectangle 9"/>
            <p:cNvSpPr>
              <a:spLocks/>
            </p:cNvSpPr>
            <p:nvPr/>
          </p:nvSpPr>
          <p:spPr bwMode="auto">
            <a:xfrm>
              <a:off x="1253" y="994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091" name="Rectangle 10"/>
            <p:cNvSpPr>
              <a:spLocks/>
            </p:cNvSpPr>
            <p:nvPr/>
          </p:nvSpPr>
          <p:spPr bwMode="auto">
            <a:xfrm>
              <a:off x="1253" y="1186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092" name="Rectangle 11"/>
            <p:cNvSpPr>
              <a:spLocks/>
            </p:cNvSpPr>
            <p:nvPr/>
          </p:nvSpPr>
          <p:spPr bwMode="auto">
            <a:xfrm>
              <a:off x="1253" y="1378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093" name="Rectangle 12"/>
            <p:cNvSpPr>
              <a:spLocks/>
            </p:cNvSpPr>
            <p:nvPr/>
          </p:nvSpPr>
          <p:spPr bwMode="auto">
            <a:xfrm>
              <a:off x="1253" y="1570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094" name="Rectangle 13"/>
            <p:cNvSpPr>
              <a:spLocks/>
            </p:cNvSpPr>
            <p:nvPr/>
          </p:nvSpPr>
          <p:spPr bwMode="auto">
            <a:xfrm>
              <a:off x="1253" y="1762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095" name="Rectangle 14"/>
            <p:cNvSpPr>
              <a:spLocks/>
            </p:cNvSpPr>
            <p:nvPr/>
          </p:nvSpPr>
          <p:spPr bwMode="auto">
            <a:xfrm>
              <a:off x="1253" y="1954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096" name="Rectangle 15"/>
            <p:cNvSpPr>
              <a:spLocks/>
            </p:cNvSpPr>
            <p:nvPr/>
          </p:nvSpPr>
          <p:spPr bwMode="auto">
            <a:xfrm>
              <a:off x="1253" y="2146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097" name="Rectangle 16"/>
            <p:cNvSpPr>
              <a:spLocks/>
            </p:cNvSpPr>
            <p:nvPr/>
          </p:nvSpPr>
          <p:spPr bwMode="auto">
            <a:xfrm>
              <a:off x="1253" y="2338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098" name="Rectangle 17"/>
            <p:cNvSpPr>
              <a:spLocks/>
            </p:cNvSpPr>
            <p:nvPr/>
          </p:nvSpPr>
          <p:spPr bwMode="auto">
            <a:xfrm>
              <a:off x="1253" y="2530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099" name="Rectangle 18"/>
            <p:cNvSpPr>
              <a:spLocks/>
            </p:cNvSpPr>
            <p:nvPr/>
          </p:nvSpPr>
          <p:spPr bwMode="auto">
            <a:xfrm>
              <a:off x="1733" y="418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0000</a:t>
              </a:r>
            </a:p>
          </p:txBody>
        </p:sp>
        <p:sp>
          <p:nvSpPr>
            <p:cNvPr id="46100" name="Rectangle 19"/>
            <p:cNvSpPr>
              <a:spLocks/>
            </p:cNvSpPr>
            <p:nvPr/>
          </p:nvSpPr>
          <p:spPr bwMode="auto">
            <a:xfrm>
              <a:off x="1733" y="610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0001</a:t>
              </a:r>
            </a:p>
          </p:txBody>
        </p:sp>
        <p:sp>
          <p:nvSpPr>
            <p:cNvPr id="46101" name="Rectangle 20"/>
            <p:cNvSpPr>
              <a:spLocks/>
            </p:cNvSpPr>
            <p:nvPr/>
          </p:nvSpPr>
          <p:spPr bwMode="auto">
            <a:xfrm>
              <a:off x="1733" y="802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0002</a:t>
              </a:r>
            </a:p>
          </p:txBody>
        </p:sp>
        <p:sp>
          <p:nvSpPr>
            <p:cNvPr id="46102" name="Rectangle 21"/>
            <p:cNvSpPr>
              <a:spLocks/>
            </p:cNvSpPr>
            <p:nvPr/>
          </p:nvSpPr>
          <p:spPr bwMode="auto">
            <a:xfrm>
              <a:off x="1733" y="994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0003</a:t>
              </a:r>
            </a:p>
          </p:txBody>
        </p:sp>
        <p:sp>
          <p:nvSpPr>
            <p:cNvPr id="46103" name="Rectangle 22"/>
            <p:cNvSpPr>
              <a:spLocks/>
            </p:cNvSpPr>
            <p:nvPr/>
          </p:nvSpPr>
          <p:spPr bwMode="auto">
            <a:xfrm>
              <a:off x="1733" y="1186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0004</a:t>
              </a:r>
            </a:p>
          </p:txBody>
        </p:sp>
        <p:sp>
          <p:nvSpPr>
            <p:cNvPr id="46104" name="Rectangle 23"/>
            <p:cNvSpPr>
              <a:spLocks/>
            </p:cNvSpPr>
            <p:nvPr/>
          </p:nvSpPr>
          <p:spPr bwMode="auto">
            <a:xfrm>
              <a:off x="1733" y="1378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0005</a:t>
              </a:r>
            </a:p>
          </p:txBody>
        </p:sp>
        <p:sp>
          <p:nvSpPr>
            <p:cNvPr id="46105" name="Rectangle 24"/>
            <p:cNvSpPr>
              <a:spLocks/>
            </p:cNvSpPr>
            <p:nvPr/>
          </p:nvSpPr>
          <p:spPr bwMode="auto">
            <a:xfrm>
              <a:off x="1733" y="1570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0006</a:t>
              </a:r>
            </a:p>
          </p:txBody>
        </p:sp>
        <p:sp>
          <p:nvSpPr>
            <p:cNvPr id="46106" name="Rectangle 25"/>
            <p:cNvSpPr>
              <a:spLocks/>
            </p:cNvSpPr>
            <p:nvPr/>
          </p:nvSpPr>
          <p:spPr bwMode="auto">
            <a:xfrm>
              <a:off x="1733" y="1762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0007</a:t>
              </a:r>
            </a:p>
          </p:txBody>
        </p:sp>
        <p:sp>
          <p:nvSpPr>
            <p:cNvPr id="46107" name="Rectangle 26"/>
            <p:cNvSpPr>
              <a:spLocks/>
            </p:cNvSpPr>
            <p:nvPr/>
          </p:nvSpPr>
          <p:spPr bwMode="auto">
            <a:xfrm>
              <a:off x="1733" y="1954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0008</a:t>
              </a:r>
            </a:p>
          </p:txBody>
        </p:sp>
        <p:sp>
          <p:nvSpPr>
            <p:cNvPr id="46108" name="Rectangle 27"/>
            <p:cNvSpPr>
              <a:spLocks/>
            </p:cNvSpPr>
            <p:nvPr/>
          </p:nvSpPr>
          <p:spPr bwMode="auto">
            <a:xfrm>
              <a:off x="1733" y="2146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0009</a:t>
              </a:r>
            </a:p>
          </p:txBody>
        </p:sp>
        <p:sp>
          <p:nvSpPr>
            <p:cNvPr id="46109" name="Rectangle 28"/>
            <p:cNvSpPr>
              <a:spLocks/>
            </p:cNvSpPr>
            <p:nvPr/>
          </p:nvSpPr>
          <p:spPr bwMode="auto">
            <a:xfrm>
              <a:off x="1733" y="2338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0010</a:t>
              </a:r>
            </a:p>
          </p:txBody>
        </p:sp>
        <p:sp>
          <p:nvSpPr>
            <p:cNvPr id="46110" name="Rectangle 29"/>
            <p:cNvSpPr>
              <a:spLocks/>
            </p:cNvSpPr>
            <p:nvPr/>
          </p:nvSpPr>
          <p:spPr bwMode="auto">
            <a:xfrm>
              <a:off x="1733" y="2530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0011</a:t>
              </a:r>
            </a:p>
          </p:txBody>
        </p:sp>
        <p:grpSp>
          <p:nvGrpSpPr>
            <p:cNvPr id="3" name="Group 30"/>
            <p:cNvGrpSpPr>
              <a:grpSpLocks/>
            </p:cNvGrpSpPr>
            <p:nvPr/>
          </p:nvGrpSpPr>
          <p:grpSpPr bwMode="auto">
            <a:xfrm>
              <a:off x="657" y="418"/>
              <a:ext cx="384" cy="3072"/>
              <a:chOff x="0" y="0"/>
              <a:chExt cx="384" cy="3072"/>
            </a:xfrm>
          </p:grpSpPr>
          <p:sp>
            <p:nvSpPr>
              <p:cNvPr id="46155" name="Rectangle 31"/>
              <p:cNvSpPr>
                <a:spLocks/>
              </p:cNvSpPr>
              <p:nvPr/>
            </p:nvSpPr>
            <p:spPr bwMode="auto">
              <a:xfrm>
                <a:off x="0" y="1536"/>
                <a:ext cx="384" cy="1536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6156" name="Rectangle 32"/>
              <p:cNvSpPr>
                <a:spLocks/>
              </p:cNvSpPr>
              <p:nvPr/>
            </p:nvSpPr>
            <p:spPr bwMode="auto">
              <a:xfrm>
                <a:off x="0" y="0"/>
                <a:ext cx="384" cy="1536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</p:grpSp>
        <p:grpSp>
          <p:nvGrpSpPr>
            <p:cNvPr id="4" name="Group 33"/>
            <p:cNvGrpSpPr>
              <a:grpSpLocks/>
            </p:cNvGrpSpPr>
            <p:nvPr/>
          </p:nvGrpSpPr>
          <p:grpSpPr bwMode="auto">
            <a:xfrm>
              <a:off x="81" y="418"/>
              <a:ext cx="384" cy="3072"/>
              <a:chOff x="0" y="0"/>
              <a:chExt cx="384" cy="3072"/>
            </a:xfrm>
          </p:grpSpPr>
          <p:sp>
            <p:nvSpPr>
              <p:cNvPr id="46151" name="Rectangle 34"/>
              <p:cNvSpPr>
                <a:spLocks/>
              </p:cNvSpPr>
              <p:nvPr/>
            </p:nvSpPr>
            <p:spPr bwMode="auto">
              <a:xfrm>
                <a:off x="0" y="0"/>
                <a:ext cx="384" cy="768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6152" name="Rectangle 35"/>
              <p:cNvSpPr>
                <a:spLocks/>
              </p:cNvSpPr>
              <p:nvPr/>
            </p:nvSpPr>
            <p:spPr bwMode="auto">
              <a:xfrm>
                <a:off x="0" y="768"/>
                <a:ext cx="384" cy="768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6153" name="Rectangle 36"/>
              <p:cNvSpPr>
                <a:spLocks/>
              </p:cNvSpPr>
              <p:nvPr/>
            </p:nvSpPr>
            <p:spPr bwMode="auto">
              <a:xfrm>
                <a:off x="0" y="1536"/>
                <a:ext cx="384" cy="768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6154" name="Rectangle 37"/>
              <p:cNvSpPr>
                <a:spLocks/>
              </p:cNvSpPr>
              <p:nvPr/>
            </p:nvSpPr>
            <p:spPr bwMode="auto">
              <a:xfrm>
                <a:off x="0" y="2304"/>
                <a:ext cx="384" cy="768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</p:grpSp>
        <p:sp>
          <p:nvSpPr>
            <p:cNvPr id="46113" name="Rectangle 38"/>
            <p:cNvSpPr>
              <a:spLocks/>
            </p:cNvSpPr>
            <p:nvPr/>
          </p:nvSpPr>
          <p:spPr bwMode="auto">
            <a:xfrm>
              <a:off x="0" y="0"/>
              <a:ext cx="543" cy="41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32-bit</a:t>
              </a:r>
            </a:p>
            <a:p>
              <a:pPr algn="ctr"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Words</a:t>
              </a:r>
            </a:p>
          </p:txBody>
        </p:sp>
        <p:sp>
          <p:nvSpPr>
            <p:cNvPr id="46114" name="Rectangle 39"/>
            <p:cNvSpPr>
              <a:spLocks/>
            </p:cNvSpPr>
            <p:nvPr/>
          </p:nvSpPr>
          <p:spPr bwMode="auto">
            <a:xfrm>
              <a:off x="1198" y="82"/>
              <a:ext cx="490" cy="24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Bytes</a:t>
              </a:r>
            </a:p>
          </p:txBody>
        </p:sp>
        <p:sp>
          <p:nvSpPr>
            <p:cNvPr id="46115" name="Rectangle 40"/>
            <p:cNvSpPr>
              <a:spLocks/>
            </p:cNvSpPr>
            <p:nvPr/>
          </p:nvSpPr>
          <p:spPr bwMode="auto">
            <a:xfrm>
              <a:off x="1718" y="82"/>
              <a:ext cx="466" cy="24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Addr.</a:t>
              </a:r>
            </a:p>
          </p:txBody>
        </p:sp>
        <p:sp>
          <p:nvSpPr>
            <p:cNvPr id="46116" name="Rectangle 41"/>
            <p:cNvSpPr>
              <a:spLocks/>
            </p:cNvSpPr>
            <p:nvPr/>
          </p:nvSpPr>
          <p:spPr bwMode="auto">
            <a:xfrm>
              <a:off x="1253" y="2722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117" name="Rectangle 42"/>
            <p:cNvSpPr>
              <a:spLocks/>
            </p:cNvSpPr>
            <p:nvPr/>
          </p:nvSpPr>
          <p:spPr bwMode="auto">
            <a:xfrm>
              <a:off x="1733" y="2722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0012</a:t>
              </a:r>
            </a:p>
          </p:txBody>
        </p:sp>
        <p:sp>
          <p:nvSpPr>
            <p:cNvPr id="46118" name="Rectangle 43"/>
            <p:cNvSpPr>
              <a:spLocks/>
            </p:cNvSpPr>
            <p:nvPr/>
          </p:nvSpPr>
          <p:spPr bwMode="auto">
            <a:xfrm>
              <a:off x="1253" y="2914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119" name="Rectangle 44"/>
            <p:cNvSpPr>
              <a:spLocks/>
            </p:cNvSpPr>
            <p:nvPr/>
          </p:nvSpPr>
          <p:spPr bwMode="auto">
            <a:xfrm>
              <a:off x="1733" y="2914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0013</a:t>
              </a:r>
            </a:p>
          </p:txBody>
        </p:sp>
        <p:sp>
          <p:nvSpPr>
            <p:cNvPr id="46120" name="Rectangle 45"/>
            <p:cNvSpPr>
              <a:spLocks/>
            </p:cNvSpPr>
            <p:nvPr/>
          </p:nvSpPr>
          <p:spPr bwMode="auto">
            <a:xfrm>
              <a:off x="1253" y="3106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121" name="Rectangle 46"/>
            <p:cNvSpPr>
              <a:spLocks/>
            </p:cNvSpPr>
            <p:nvPr/>
          </p:nvSpPr>
          <p:spPr bwMode="auto">
            <a:xfrm>
              <a:off x="1733" y="3106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0014</a:t>
              </a:r>
            </a:p>
          </p:txBody>
        </p:sp>
        <p:sp>
          <p:nvSpPr>
            <p:cNvPr id="46122" name="Rectangle 47"/>
            <p:cNvSpPr>
              <a:spLocks/>
            </p:cNvSpPr>
            <p:nvPr/>
          </p:nvSpPr>
          <p:spPr bwMode="auto">
            <a:xfrm>
              <a:off x="1253" y="3298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123" name="Rectangle 48"/>
            <p:cNvSpPr>
              <a:spLocks/>
            </p:cNvSpPr>
            <p:nvPr/>
          </p:nvSpPr>
          <p:spPr bwMode="auto">
            <a:xfrm>
              <a:off x="1733" y="3298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0015</a:t>
              </a:r>
            </a:p>
          </p:txBody>
        </p:sp>
        <p:sp>
          <p:nvSpPr>
            <p:cNvPr id="46124" name="Rectangle 49"/>
            <p:cNvSpPr>
              <a:spLocks/>
            </p:cNvSpPr>
            <p:nvPr/>
          </p:nvSpPr>
          <p:spPr bwMode="auto">
            <a:xfrm>
              <a:off x="576" y="0"/>
              <a:ext cx="543" cy="41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64-bit</a:t>
              </a:r>
            </a:p>
            <a:p>
              <a:pPr algn="ctr"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Words</a:t>
              </a:r>
            </a:p>
          </p:txBody>
        </p:sp>
        <p:sp>
          <p:nvSpPr>
            <p:cNvPr id="46125" name="Rectangle 50"/>
            <p:cNvSpPr>
              <a:spLocks/>
            </p:cNvSpPr>
            <p:nvPr/>
          </p:nvSpPr>
          <p:spPr bwMode="auto">
            <a:xfrm>
              <a:off x="657" y="946"/>
              <a:ext cx="392" cy="46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50800" tIns="50800" bIns="50800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Addr </a:t>
              </a:r>
            </a:p>
            <a:p>
              <a:pPr algn="ctr"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=</a:t>
              </a:r>
            </a:p>
            <a:p>
              <a:pPr algn="ctr" eaLnBrk="1" hangingPunct="1"/>
              <a:r>
                <a:rPr lang="en-US" sz="14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??</a:t>
              </a:r>
            </a:p>
          </p:txBody>
        </p:sp>
        <p:sp>
          <p:nvSpPr>
            <p:cNvPr id="46126" name="Rectangle 51"/>
            <p:cNvSpPr>
              <a:spLocks/>
            </p:cNvSpPr>
            <p:nvPr/>
          </p:nvSpPr>
          <p:spPr bwMode="auto">
            <a:xfrm>
              <a:off x="657" y="2434"/>
              <a:ext cx="392" cy="46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50800" tIns="50800" bIns="50800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Addr </a:t>
              </a:r>
            </a:p>
            <a:p>
              <a:pPr algn="ctr"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=</a:t>
              </a:r>
            </a:p>
            <a:p>
              <a:pPr algn="ctr" eaLnBrk="1" hangingPunct="1"/>
              <a:r>
                <a:rPr lang="en-US" sz="14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??</a:t>
              </a:r>
            </a:p>
          </p:txBody>
        </p:sp>
        <p:sp>
          <p:nvSpPr>
            <p:cNvPr id="46127" name="Rectangle 52"/>
            <p:cNvSpPr>
              <a:spLocks/>
            </p:cNvSpPr>
            <p:nvPr/>
          </p:nvSpPr>
          <p:spPr bwMode="auto">
            <a:xfrm>
              <a:off x="81" y="562"/>
              <a:ext cx="392" cy="46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50800" tIns="50800" bIns="50800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Addr </a:t>
              </a:r>
            </a:p>
            <a:p>
              <a:pPr algn="ctr"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=</a:t>
              </a:r>
            </a:p>
            <a:p>
              <a:pPr algn="ctr" eaLnBrk="1" hangingPunct="1"/>
              <a:r>
                <a:rPr lang="en-US" sz="14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??</a:t>
              </a:r>
            </a:p>
          </p:txBody>
        </p:sp>
        <p:sp>
          <p:nvSpPr>
            <p:cNvPr id="46128" name="Rectangle 53"/>
            <p:cNvSpPr>
              <a:spLocks/>
            </p:cNvSpPr>
            <p:nvPr/>
          </p:nvSpPr>
          <p:spPr bwMode="auto">
            <a:xfrm>
              <a:off x="81" y="1330"/>
              <a:ext cx="392" cy="46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50800" tIns="50800" bIns="50800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Addr </a:t>
              </a:r>
            </a:p>
            <a:p>
              <a:pPr algn="ctr"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=</a:t>
              </a:r>
            </a:p>
            <a:p>
              <a:pPr algn="ctr" eaLnBrk="1" hangingPunct="1"/>
              <a:r>
                <a:rPr lang="en-US" sz="14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??</a:t>
              </a:r>
            </a:p>
          </p:txBody>
        </p:sp>
        <p:sp>
          <p:nvSpPr>
            <p:cNvPr id="46129" name="Rectangle 54"/>
            <p:cNvSpPr>
              <a:spLocks/>
            </p:cNvSpPr>
            <p:nvPr/>
          </p:nvSpPr>
          <p:spPr bwMode="auto">
            <a:xfrm>
              <a:off x="81" y="2098"/>
              <a:ext cx="392" cy="46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50800" tIns="50800" bIns="50800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Addr </a:t>
              </a:r>
            </a:p>
            <a:p>
              <a:pPr algn="ctr"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=</a:t>
              </a:r>
            </a:p>
            <a:p>
              <a:pPr algn="ctr" eaLnBrk="1" hangingPunct="1"/>
              <a:r>
                <a:rPr lang="en-US" sz="14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??</a:t>
              </a:r>
            </a:p>
          </p:txBody>
        </p:sp>
        <p:sp>
          <p:nvSpPr>
            <p:cNvPr id="46130" name="Rectangle 55"/>
            <p:cNvSpPr>
              <a:spLocks/>
            </p:cNvSpPr>
            <p:nvPr/>
          </p:nvSpPr>
          <p:spPr bwMode="auto">
            <a:xfrm>
              <a:off x="81" y="2866"/>
              <a:ext cx="392" cy="46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50800" tIns="50800" bIns="50800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Addr </a:t>
              </a:r>
            </a:p>
            <a:p>
              <a:pPr algn="ctr"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=</a:t>
              </a:r>
            </a:p>
            <a:p>
              <a:pPr algn="ctr" eaLnBrk="1" hangingPunct="1"/>
              <a:r>
                <a:rPr lang="en-US" sz="14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??</a:t>
              </a:r>
            </a:p>
          </p:txBody>
        </p:sp>
        <p:grpSp>
          <p:nvGrpSpPr>
            <p:cNvPr id="5" name="Group 56"/>
            <p:cNvGrpSpPr>
              <a:grpSpLocks/>
            </p:cNvGrpSpPr>
            <p:nvPr/>
          </p:nvGrpSpPr>
          <p:grpSpPr bwMode="auto">
            <a:xfrm>
              <a:off x="103" y="826"/>
              <a:ext cx="340" cy="2496"/>
              <a:chOff x="0" y="0"/>
              <a:chExt cx="340" cy="2496"/>
            </a:xfrm>
          </p:grpSpPr>
          <p:grpSp>
            <p:nvGrpSpPr>
              <p:cNvPr id="6" name="Group 57"/>
              <p:cNvGrpSpPr>
                <a:grpSpLocks/>
              </p:cNvGrpSpPr>
              <p:nvPr/>
            </p:nvGrpSpPr>
            <p:grpSpPr bwMode="auto">
              <a:xfrm>
                <a:off x="0" y="0"/>
                <a:ext cx="340" cy="192"/>
                <a:chOff x="0" y="0"/>
                <a:chExt cx="340" cy="192"/>
              </a:xfrm>
            </p:grpSpPr>
            <p:sp>
              <p:nvSpPr>
                <p:cNvPr id="46149" name="Rectangle 58"/>
                <p:cNvSpPr>
                  <a:spLocks/>
                </p:cNvSpPr>
                <p:nvPr/>
              </p:nvSpPr>
              <p:spPr bwMode="auto">
                <a:xfrm>
                  <a:off x="26" y="24"/>
                  <a:ext cx="288" cy="144"/>
                </a:xfrm>
                <a:prstGeom prst="rect">
                  <a:avLst/>
                </a:prstGeom>
                <a:solidFill>
                  <a:srgbClr val="FFFF99"/>
                </a:solidFill>
                <a:ln w="19050">
                  <a:noFill/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6150" name="Rectangle 59"/>
                <p:cNvSpPr>
                  <a:spLocks/>
                </p:cNvSpPr>
                <p:nvPr/>
              </p:nvSpPr>
              <p:spPr bwMode="auto">
                <a:xfrm>
                  <a:off x="0" y="0"/>
                  <a:ext cx="340" cy="19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rIns="4572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>
                    <a:lnSpc>
                      <a:spcPct val="90000"/>
                    </a:lnSpc>
                  </a:pPr>
                  <a:r>
                    <a:rPr lang="en-US" sz="1400" b="0">
                      <a:solidFill>
                        <a:srgbClr val="000066"/>
                      </a:solidFill>
                      <a:latin typeface="Courier New" charset="0"/>
                      <a:ea typeface="Courier New" charset="0"/>
                      <a:cs typeface="Courier New" charset="0"/>
                      <a:sym typeface="Courier New" charset="0"/>
                    </a:rPr>
                    <a:t>0000</a:t>
                  </a:r>
                </a:p>
              </p:txBody>
            </p:sp>
          </p:grpSp>
          <p:grpSp>
            <p:nvGrpSpPr>
              <p:cNvPr id="7" name="Group 60"/>
              <p:cNvGrpSpPr>
                <a:grpSpLocks/>
              </p:cNvGrpSpPr>
              <p:nvPr/>
            </p:nvGrpSpPr>
            <p:grpSpPr bwMode="auto">
              <a:xfrm>
                <a:off x="0" y="768"/>
                <a:ext cx="340" cy="192"/>
                <a:chOff x="0" y="0"/>
                <a:chExt cx="340" cy="192"/>
              </a:xfrm>
            </p:grpSpPr>
            <p:sp>
              <p:nvSpPr>
                <p:cNvPr id="46147" name="Rectangle 61"/>
                <p:cNvSpPr>
                  <a:spLocks/>
                </p:cNvSpPr>
                <p:nvPr/>
              </p:nvSpPr>
              <p:spPr bwMode="auto">
                <a:xfrm>
                  <a:off x="26" y="24"/>
                  <a:ext cx="288" cy="144"/>
                </a:xfrm>
                <a:prstGeom prst="rect">
                  <a:avLst/>
                </a:prstGeom>
                <a:solidFill>
                  <a:srgbClr val="FFFF99"/>
                </a:solidFill>
                <a:ln w="19050">
                  <a:noFill/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6148" name="Rectangle 62"/>
                <p:cNvSpPr>
                  <a:spLocks/>
                </p:cNvSpPr>
                <p:nvPr/>
              </p:nvSpPr>
              <p:spPr bwMode="auto">
                <a:xfrm>
                  <a:off x="0" y="0"/>
                  <a:ext cx="340" cy="19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rIns="4572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>
                    <a:lnSpc>
                      <a:spcPct val="90000"/>
                    </a:lnSpc>
                  </a:pPr>
                  <a:r>
                    <a:rPr lang="en-US" sz="1400" b="0">
                      <a:solidFill>
                        <a:srgbClr val="000066"/>
                      </a:solidFill>
                      <a:latin typeface="Courier New" charset="0"/>
                      <a:ea typeface="Courier New" charset="0"/>
                      <a:cs typeface="Courier New" charset="0"/>
                      <a:sym typeface="Courier New" charset="0"/>
                    </a:rPr>
                    <a:t>0004</a:t>
                  </a:r>
                </a:p>
              </p:txBody>
            </p:sp>
          </p:grpSp>
          <p:grpSp>
            <p:nvGrpSpPr>
              <p:cNvPr id="8" name="Group 63"/>
              <p:cNvGrpSpPr>
                <a:grpSpLocks/>
              </p:cNvGrpSpPr>
              <p:nvPr/>
            </p:nvGrpSpPr>
            <p:grpSpPr bwMode="auto">
              <a:xfrm>
                <a:off x="0" y="1536"/>
                <a:ext cx="340" cy="192"/>
                <a:chOff x="0" y="0"/>
                <a:chExt cx="340" cy="192"/>
              </a:xfrm>
            </p:grpSpPr>
            <p:sp>
              <p:nvSpPr>
                <p:cNvPr id="46145" name="Rectangle 64"/>
                <p:cNvSpPr>
                  <a:spLocks/>
                </p:cNvSpPr>
                <p:nvPr/>
              </p:nvSpPr>
              <p:spPr bwMode="auto">
                <a:xfrm>
                  <a:off x="26" y="24"/>
                  <a:ext cx="288" cy="144"/>
                </a:xfrm>
                <a:prstGeom prst="rect">
                  <a:avLst/>
                </a:prstGeom>
                <a:solidFill>
                  <a:srgbClr val="FFFF99"/>
                </a:solidFill>
                <a:ln w="19050">
                  <a:noFill/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6146" name="Rectangle 65"/>
                <p:cNvSpPr>
                  <a:spLocks/>
                </p:cNvSpPr>
                <p:nvPr/>
              </p:nvSpPr>
              <p:spPr bwMode="auto">
                <a:xfrm>
                  <a:off x="0" y="0"/>
                  <a:ext cx="340" cy="19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rIns="4572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>
                    <a:lnSpc>
                      <a:spcPct val="90000"/>
                    </a:lnSpc>
                  </a:pPr>
                  <a:r>
                    <a:rPr lang="en-US" sz="1400" b="0">
                      <a:solidFill>
                        <a:srgbClr val="000066"/>
                      </a:solidFill>
                      <a:latin typeface="Courier New" charset="0"/>
                      <a:ea typeface="Courier New" charset="0"/>
                      <a:cs typeface="Courier New" charset="0"/>
                      <a:sym typeface="Courier New" charset="0"/>
                    </a:rPr>
                    <a:t>0008</a:t>
                  </a:r>
                </a:p>
              </p:txBody>
            </p:sp>
          </p:grpSp>
          <p:grpSp>
            <p:nvGrpSpPr>
              <p:cNvPr id="9" name="Group 66"/>
              <p:cNvGrpSpPr>
                <a:grpSpLocks/>
              </p:cNvGrpSpPr>
              <p:nvPr/>
            </p:nvGrpSpPr>
            <p:grpSpPr bwMode="auto">
              <a:xfrm>
                <a:off x="0" y="2304"/>
                <a:ext cx="340" cy="192"/>
                <a:chOff x="0" y="0"/>
                <a:chExt cx="340" cy="192"/>
              </a:xfrm>
            </p:grpSpPr>
            <p:sp>
              <p:nvSpPr>
                <p:cNvPr id="46143" name="Rectangle 67"/>
                <p:cNvSpPr>
                  <a:spLocks/>
                </p:cNvSpPr>
                <p:nvPr/>
              </p:nvSpPr>
              <p:spPr bwMode="auto">
                <a:xfrm>
                  <a:off x="26" y="24"/>
                  <a:ext cx="288" cy="144"/>
                </a:xfrm>
                <a:prstGeom prst="rect">
                  <a:avLst/>
                </a:prstGeom>
                <a:solidFill>
                  <a:srgbClr val="FFFF99"/>
                </a:solidFill>
                <a:ln w="19050">
                  <a:noFill/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6144" name="Rectangle 68"/>
                <p:cNvSpPr>
                  <a:spLocks/>
                </p:cNvSpPr>
                <p:nvPr/>
              </p:nvSpPr>
              <p:spPr bwMode="auto">
                <a:xfrm>
                  <a:off x="0" y="0"/>
                  <a:ext cx="340" cy="19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rIns="4572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>
                    <a:lnSpc>
                      <a:spcPct val="90000"/>
                    </a:lnSpc>
                  </a:pPr>
                  <a:r>
                    <a:rPr lang="en-US" sz="1400" b="0">
                      <a:solidFill>
                        <a:srgbClr val="000066"/>
                      </a:solidFill>
                      <a:latin typeface="Courier New" charset="0"/>
                      <a:ea typeface="Courier New" charset="0"/>
                      <a:cs typeface="Courier New" charset="0"/>
                      <a:sym typeface="Courier New" charset="0"/>
                    </a:rPr>
                    <a:t>0012</a:t>
                  </a:r>
                </a:p>
              </p:txBody>
            </p:sp>
          </p:grpSp>
        </p:grpSp>
        <p:grpSp>
          <p:nvGrpSpPr>
            <p:cNvPr id="10" name="Group 69"/>
            <p:cNvGrpSpPr>
              <a:grpSpLocks/>
            </p:cNvGrpSpPr>
            <p:nvPr/>
          </p:nvGrpSpPr>
          <p:grpSpPr bwMode="auto">
            <a:xfrm>
              <a:off x="679" y="1210"/>
              <a:ext cx="340" cy="1680"/>
              <a:chOff x="0" y="0"/>
              <a:chExt cx="340" cy="1680"/>
            </a:xfrm>
          </p:grpSpPr>
          <p:grpSp>
            <p:nvGrpSpPr>
              <p:cNvPr id="11" name="Group 70"/>
              <p:cNvGrpSpPr>
                <a:grpSpLocks/>
              </p:cNvGrpSpPr>
              <p:nvPr/>
            </p:nvGrpSpPr>
            <p:grpSpPr bwMode="auto">
              <a:xfrm>
                <a:off x="0" y="0"/>
                <a:ext cx="340" cy="192"/>
                <a:chOff x="0" y="0"/>
                <a:chExt cx="340" cy="192"/>
              </a:xfrm>
            </p:grpSpPr>
            <p:sp>
              <p:nvSpPr>
                <p:cNvPr id="46137" name="Rectangle 71"/>
                <p:cNvSpPr>
                  <a:spLocks/>
                </p:cNvSpPr>
                <p:nvPr/>
              </p:nvSpPr>
              <p:spPr bwMode="auto">
                <a:xfrm>
                  <a:off x="26" y="24"/>
                  <a:ext cx="288" cy="144"/>
                </a:xfrm>
                <a:prstGeom prst="rect">
                  <a:avLst/>
                </a:prstGeom>
                <a:solidFill>
                  <a:srgbClr val="FFFF99"/>
                </a:solidFill>
                <a:ln w="19050">
                  <a:noFill/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6138" name="Rectangle 72"/>
                <p:cNvSpPr>
                  <a:spLocks/>
                </p:cNvSpPr>
                <p:nvPr/>
              </p:nvSpPr>
              <p:spPr bwMode="auto">
                <a:xfrm>
                  <a:off x="0" y="0"/>
                  <a:ext cx="340" cy="19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rIns="4572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>
                    <a:lnSpc>
                      <a:spcPct val="90000"/>
                    </a:lnSpc>
                  </a:pPr>
                  <a:r>
                    <a:rPr lang="en-US" sz="1400" b="0">
                      <a:solidFill>
                        <a:srgbClr val="000066"/>
                      </a:solidFill>
                      <a:latin typeface="Courier New" charset="0"/>
                      <a:ea typeface="Courier New" charset="0"/>
                      <a:cs typeface="Courier New" charset="0"/>
                      <a:sym typeface="Courier New" charset="0"/>
                    </a:rPr>
                    <a:t>0000</a:t>
                  </a:r>
                </a:p>
              </p:txBody>
            </p:sp>
          </p:grpSp>
          <p:grpSp>
            <p:nvGrpSpPr>
              <p:cNvPr id="12" name="Group 73"/>
              <p:cNvGrpSpPr>
                <a:grpSpLocks/>
              </p:cNvGrpSpPr>
              <p:nvPr/>
            </p:nvGrpSpPr>
            <p:grpSpPr bwMode="auto">
              <a:xfrm>
                <a:off x="0" y="1488"/>
                <a:ext cx="340" cy="192"/>
                <a:chOff x="0" y="0"/>
                <a:chExt cx="340" cy="192"/>
              </a:xfrm>
            </p:grpSpPr>
            <p:sp>
              <p:nvSpPr>
                <p:cNvPr id="46135" name="Rectangle 74"/>
                <p:cNvSpPr>
                  <a:spLocks/>
                </p:cNvSpPr>
                <p:nvPr/>
              </p:nvSpPr>
              <p:spPr bwMode="auto">
                <a:xfrm>
                  <a:off x="26" y="24"/>
                  <a:ext cx="288" cy="144"/>
                </a:xfrm>
                <a:prstGeom prst="rect">
                  <a:avLst/>
                </a:prstGeom>
                <a:solidFill>
                  <a:srgbClr val="FFFF99"/>
                </a:solidFill>
                <a:ln w="19050">
                  <a:noFill/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6136" name="Rectangle 75"/>
                <p:cNvSpPr>
                  <a:spLocks/>
                </p:cNvSpPr>
                <p:nvPr/>
              </p:nvSpPr>
              <p:spPr bwMode="auto">
                <a:xfrm>
                  <a:off x="0" y="0"/>
                  <a:ext cx="340" cy="19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rIns="4572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>
                    <a:lnSpc>
                      <a:spcPct val="90000"/>
                    </a:lnSpc>
                  </a:pPr>
                  <a:r>
                    <a:rPr lang="en-US" sz="1400" b="0">
                      <a:solidFill>
                        <a:srgbClr val="000066"/>
                      </a:solidFill>
                      <a:latin typeface="Courier New" charset="0"/>
                      <a:ea typeface="Courier New" charset="0"/>
                      <a:cs typeface="Courier New" charset="0"/>
                      <a:sym typeface="Courier New" charset="0"/>
                    </a:rPr>
                    <a:t>0008</a:t>
                  </a:r>
                </a:p>
              </p:txBody>
            </p:sp>
          </p:grpSp>
        </p:grpSp>
      </p:grpSp>
      <p:sp>
        <p:nvSpPr>
          <p:cNvPr id="75" name="Rectangle 74"/>
          <p:cNvSpPr/>
          <p:nvPr/>
        </p:nvSpPr>
        <p:spPr>
          <a:xfrm>
            <a:off x="281763" y="6394648"/>
            <a:ext cx="858047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latin typeface="Calibri" pitchFamily="34" charset="0"/>
              </a:rPr>
              <a:t>Bryant and </a:t>
            </a:r>
            <a:r>
              <a:rPr lang="en-US" sz="1100" dirty="0" err="1">
                <a:latin typeface="Calibri" pitchFamily="34" charset="0"/>
              </a:rPr>
              <a:t>O’Hallaron</a:t>
            </a:r>
            <a:r>
              <a:rPr lang="en-US" sz="1100" dirty="0">
                <a:latin typeface="Calibri" pitchFamily="34" charset="0"/>
              </a:rPr>
              <a:t>, Lecture notes - </a:t>
            </a:r>
            <a:r>
              <a:rPr lang="en-US" sz="1100" dirty="0"/>
              <a:t>Introduction to Computer Systems, Fall 2015</a:t>
            </a:r>
            <a:endParaRPr lang="en-US" sz="11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6063393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 dirty="0"/>
              <a:t>Example Data Representations</a:t>
            </a:r>
          </a:p>
        </p:txBody>
      </p:sp>
      <p:graphicFrame>
        <p:nvGraphicFramePr>
          <p:cNvPr id="12292" name="Group 4"/>
          <p:cNvGraphicFramePr>
            <a:graphicFrameLocks noGrp="1"/>
          </p:cNvGraphicFramePr>
          <p:nvPr>
            <p:extLst/>
          </p:nvPr>
        </p:nvGraphicFramePr>
        <p:xfrm>
          <a:off x="814389" y="1524000"/>
          <a:ext cx="7872411" cy="4165600"/>
        </p:xfrm>
        <a:graphic>
          <a:graphicData uri="http://schemas.openxmlformats.org/drawingml/2006/table">
            <a:tbl>
              <a:tblPr/>
              <a:tblGrid>
                <a:gridCol w="16915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15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964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964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964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/>
                          <a:ea typeface="Arial Narrow Bold" charset="0"/>
                          <a:cs typeface="Calibri"/>
                          <a:sym typeface="Arial Narrow Bold" charset="0"/>
                        </a:rPr>
                        <a:t>MATLAB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8000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/>
                          <a:ea typeface="Arial Narrow Bold" charset="0"/>
                          <a:cs typeface="Calibri"/>
                          <a:sym typeface="Arial Narrow Bold" charset="0"/>
                        </a:rPr>
                        <a:t>C Data Type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8000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/>
                          <a:ea typeface="Arial Narrow Bold" charset="0"/>
                          <a:cs typeface="Calibri"/>
                          <a:sym typeface="Arial Narrow Bold" charset="0"/>
                        </a:rPr>
                        <a:t>Typical 32-bit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8000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/>
                          <a:ea typeface="Arial Narrow Bold" charset="0"/>
                          <a:cs typeface="Calibri"/>
                          <a:sym typeface="Arial Narrow Bold" charset="0"/>
                        </a:rPr>
                        <a:t>Typical 64-bit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8000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/>
                          <a:ea typeface="Arial Narrow Bold" charset="0"/>
                          <a:cs typeface="Calibri"/>
                          <a:sym typeface="Arial Narrow Bold" charset="0"/>
                        </a:rPr>
                        <a:t>x86-64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8000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/>
                          <a:ea typeface="Arial Narrow" charset="0"/>
                          <a:cs typeface="Courier New"/>
                          <a:sym typeface="Arial Narrow" charset="0"/>
                        </a:rPr>
                        <a:t>char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/>
                          <a:ea typeface="Arial Narrow" charset="0"/>
                          <a:cs typeface="Courier New"/>
                          <a:sym typeface="Arial Narrow" charset="0"/>
                        </a:rPr>
                        <a:t>Char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/>
                        <a:ea typeface="Arial Narrow" charset="0"/>
                        <a:cs typeface="Courier New"/>
                        <a:sym typeface="Arial Narrow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Arial Narrow" charset="0"/>
                          <a:cs typeface="Courier New"/>
                          <a:sym typeface="Arial Narrow" charset="0"/>
                        </a:rPr>
                        <a:t>Short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/>
                          <a:ea typeface="Arial Narrow" charset="0"/>
                          <a:cs typeface="Courier New"/>
                          <a:sym typeface="Arial Narrow" charset="0"/>
                        </a:rPr>
                        <a:t>int32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/>
                          <a:ea typeface="Arial Narrow" charset="0"/>
                          <a:cs typeface="Courier New"/>
                          <a:sym typeface="Arial Narrow" charset="0"/>
                        </a:rPr>
                        <a:t>int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urier New"/>
                        <a:ea typeface="Arial Narrow" charset="0"/>
                        <a:cs typeface="Courier New"/>
                        <a:sym typeface="Arial Narrow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/>
                        <a:ea typeface="Arial Narrow" charset="0"/>
                        <a:cs typeface="Courier New"/>
                        <a:sym typeface="Arial Narrow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Arial Narrow" charset="0"/>
                          <a:cs typeface="Courier New"/>
                          <a:sym typeface="Arial Narrow" charset="0"/>
                        </a:rPr>
                        <a:t>long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/>
                          <a:ea typeface="Arial Narrow" charset="0"/>
                          <a:cs typeface="Courier New"/>
                          <a:sym typeface="Arial Narrow" charset="0"/>
                        </a:rPr>
                        <a:t>Single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/>
                          <a:ea typeface="Arial Narrow" charset="0"/>
                          <a:cs typeface="Courier New"/>
                          <a:sym typeface="Arial Narrow" charset="0"/>
                        </a:rPr>
                        <a:t>float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/>
                          <a:ea typeface="Arial Narrow" charset="0"/>
                          <a:cs typeface="Courier New"/>
                          <a:sym typeface="Arial Narrow" charset="0"/>
                        </a:rPr>
                        <a:t>double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/>
                          <a:ea typeface="Arial Narrow" charset="0"/>
                          <a:cs typeface="Courier New"/>
                          <a:sym typeface="Arial Narrow" charset="0"/>
                        </a:rPr>
                        <a:t>double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/>
                        <a:ea typeface="Arial Narrow" charset="0"/>
                        <a:cs typeface="Courier New"/>
                        <a:sym typeface="Arial Narrow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Arial Narrow" charset="0"/>
                          <a:cs typeface="Courier New"/>
                          <a:sym typeface="Arial Narrow" charset="0"/>
                        </a:rPr>
                        <a:t>long double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ゴシック"/>
                          <a:cs typeface="Calibri"/>
                          <a:sym typeface="Arial Narrow" charset="0"/>
                        </a:rPr>
                        <a:t>−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Arial Narrow" charset="0"/>
                        <a:cs typeface="Calibri"/>
                        <a:sym typeface="Arial Narrow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ゴシック"/>
                          <a:cs typeface="Calibri"/>
                          <a:sym typeface="Arial Narrow" charset="0"/>
                        </a:rPr>
                        <a:t>−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Arial Narrow" charset="0"/>
                        <a:cs typeface="Calibri"/>
                        <a:sym typeface="Arial Narrow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10/16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Arial Narrow" charset="0"/>
                        <a:cs typeface="Calibri"/>
                        <a:sym typeface="Arial Narrow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pointer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281763" y="6394648"/>
            <a:ext cx="858047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Calibri" pitchFamily="34" charset="0"/>
              </a:rPr>
              <a:t>Bryant and </a:t>
            </a:r>
            <a:r>
              <a:rPr lang="en-US" sz="1400" dirty="0" err="1">
                <a:latin typeface="Calibri" pitchFamily="34" charset="0"/>
              </a:rPr>
              <a:t>O’Hallaron</a:t>
            </a:r>
            <a:r>
              <a:rPr lang="en-US" sz="1400" dirty="0">
                <a:latin typeface="Calibri" pitchFamily="34" charset="0"/>
              </a:rPr>
              <a:t>, Lecture notes - </a:t>
            </a:r>
            <a:r>
              <a:rPr lang="en-US" sz="1400" dirty="0"/>
              <a:t>Introduction to Computer Systems, Fall 2015</a:t>
            </a:r>
            <a:endParaRPr lang="en-US" sz="1400" dirty="0">
              <a:latin typeface="Calibri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14388" y="5795962"/>
            <a:ext cx="48887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All values are in Bytes (1 byte = 8 bits)</a:t>
            </a:r>
          </a:p>
        </p:txBody>
      </p:sp>
    </p:spTree>
    <p:extLst>
      <p:ext uri="{BB962C8B-B14F-4D97-AF65-F5344CB8AC3E}">
        <p14:creationId xmlns:p14="http://schemas.microsoft.com/office/powerpoint/2010/main" val="1260276755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/>
              <a:t>Byte Ordering</a:t>
            </a:r>
          </a:p>
        </p:txBody>
      </p:sp>
      <p:sp>
        <p:nvSpPr>
          <p:cNvPr id="48133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So, how are the bytes within a multi-byte word ordered in memory?</a:t>
            </a:r>
          </a:p>
          <a:p>
            <a:pPr eaLnBrk="1" hangingPunct="1"/>
            <a:r>
              <a:rPr lang="en-US" dirty="0"/>
              <a:t>Conventions</a:t>
            </a:r>
          </a:p>
          <a:p>
            <a:pPr marL="552450" lvl="1" eaLnBrk="1" hangingPunct="1"/>
            <a:r>
              <a:rPr lang="en-US" dirty="0"/>
              <a:t>Big </a:t>
            </a:r>
            <a:r>
              <a:rPr lang="en-US" dirty="0" err="1"/>
              <a:t>Endian</a:t>
            </a:r>
            <a:r>
              <a:rPr lang="en-US" dirty="0"/>
              <a:t>: Sun, PPC Mac, Internet</a:t>
            </a:r>
          </a:p>
          <a:p>
            <a:pPr marL="838200" lvl="2" eaLnBrk="1" hangingPunct="1"/>
            <a:r>
              <a:rPr lang="en-US" dirty="0"/>
              <a:t>Least significant byte has highest address</a:t>
            </a:r>
          </a:p>
          <a:p>
            <a:pPr marL="552450" lvl="1" eaLnBrk="1" hangingPunct="1"/>
            <a:r>
              <a:rPr lang="en-US" dirty="0"/>
              <a:t>Little Endian: x86, ARM processors running Android, </a:t>
            </a:r>
            <a:r>
              <a:rPr lang="en-US" dirty="0" err="1"/>
              <a:t>iOS</a:t>
            </a:r>
            <a:r>
              <a:rPr lang="en-US" dirty="0"/>
              <a:t>, and Windows</a:t>
            </a:r>
          </a:p>
          <a:p>
            <a:pPr marL="838200" lvl="2" eaLnBrk="1" hangingPunct="1"/>
            <a:r>
              <a:rPr lang="en-US" dirty="0"/>
              <a:t>Least significant byte has lowest address</a:t>
            </a:r>
          </a:p>
        </p:txBody>
      </p:sp>
      <p:sp>
        <p:nvSpPr>
          <p:cNvPr id="4" name="Rectangle 3"/>
          <p:cNvSpPr/>
          <p:nvPr/>
        </p:nvSpPr>
        <p:spPr>
          <a:xfrm>
            <a:off x="281763" y="6394648"/>
            <a:ext cx="858047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latin typeface="Calibri" pitchFamily="34" charset="0"/>
              </a:rPr>
              <a:t>Bryant and </a:t>
            </a:r>
            <a:r>
              <a:rPr lang="en-US" sz="1100" dirty="0" err="1">
                <a:latin typeface="Calibri" pitchFamily="34" charset="0"/>
              </a:rPr>
              <a:t>O’Hallaron</a:t>
            </a:r>
            <a:r>
              <a:rPr lang="en-US" sz="1100" dirty="0">
                <a:latin typeface="Calibri" pitchFamily="34" charset="0"/>
              </a:rPr>
              <a:t>, Lecture notes - </a:t>
            </a:r>
            <a:r>
              <a:rPr lang="en-US" sz="1100" dirty="0"/>
              <a:t>Introduction to Computer Systems, Fall 2015</a:t>
            </a:r>
            <a:endParaRPr lang="en-US" sz="11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0115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/>
              <a:t>Byte Ordering Example</a:t>
            </a:r>
          </a:p>
        </p:txBody>
      </p:sp>
      <p:sp>
        <p:nvSpPr>
          <p:cNvPr id="49157" name="Rectangle 4"/>
          <p:cNvSpPr>
            <a:spLocks noGrp="1" noChangeArrowheads="1"/>
          </p:cNvSpPr>
          <p:nvPr>
            <p:ph idx="1"/>
          </p:nvPr>
        </p:nvSpPr>
        <p:spPr>
          <a:xfrm>
            <a:off x="396875" y="1524001"/>
            <a:ext cx="7896225" cy="4810124"/>
          </a:xfrm>
        </p:spPr>
        <p:txBody>
          <a:bodyPr/>
          <a:lstStyle/>
          <a:p>
            <a:pPr eaLnBrk="1" hangingPunct="1"/>
            <a:r>
              <a:rPr lang="en-US" dirty="0"/>
              <a:t>Example</a:t>
            </a:r>
          </a:p>
          <a:p>
            <a:pPr marL="552450" lvl="1" eaLnBrk="1" hangingPunct="1"/>
            <a:r>
              <a:rPr lang="en-US" dirty="0"/>
              <a:t>Variable </a:t>
            </a:r>
            <a:r>
              <a:rPr lang="en-US" dirty="0" err="1"/>
              <a:t>x</a:t>
            </a:r>
            <a:r>
              <a:rPr lang="en-US" dirty="0"/>
              <a:t> has 4-byte value of 0x01234567</a:t>
            </a:r>
          </a:p>
          <a:p>
            <a:pPr marL="552450" lvl="1" eaLnBrk="1" hangingPunct="1"/>
            <a:r>
              <a:rPr lang="en-US" dirty="0"/>
              <a:t>Address given by &amp;</a:t>
            </a:r>
            <a:r>
              <a:rPr lang="en-US" dirty="0" err="1"/>
              <a:t>x</a:t>
            </a:r>
            <a:r>
              <a:rPr lang="en-US" dirty="0"/>
              <a:t> is 0x100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2057400" y="3479800"/>
            <a:ext cx="5486400" cy="635000"/>
            <a:chOff x="0" y="0"/>
            <a:chExt cx="3456" cy="400"/>
          </a:xfrm>
        </p:grpSpPr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864" y="0"/>
              <a:ext cx="433" cy="192"/>
              <a:chOff x="0" y="0"/>
              <a:chExt cx="433" cy="192"/>
            </a:xfrm>
          </p:grpSpPr>
          <p:sp>
            <p:nvSpPr>
              <p:cNvPr id="49242" name="Rectangle 7"/>
              <p:cNvSpPr>
                <a:spLocks/>
              </p:cNvSpPr>
              <p:nvPr/>
            </p:nvSpPr>
            <p:spPr bwMode="auto">
              <a:xfrm>
                <a:off x="0" y="0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noFill/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43" name="Rectangle 8"/>
              <p:cNvSpPr>
                <a:spLocks/>
              </p:cNvSpPr>
              <p:nvPr/>
            </p:nvSpPr>
            <p:spPr bwMode="auto">
              <a:xfrm>
                <a:off x="0" y="0"/>
                <a:ext cx="433" cy="19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/>
                <a:r>
                  <a:rPr lang="en-US" sz="1400" b="0" dirty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0x100</a:t>
                </a:r>
              </a:p>
            </p:txBody>
          </p:sp>
        </p:grpSp>
        <p:grpSp>
          <p:nvGrpSpPr>
            <p:cNvPr id="4" name="Group 9"/>
            <p:cNvGrpSpPr>
              <a:grpSpLocks/>
            </p:cNvGrpSpPr>
            <p:nvPr/>
          </p:nvGrpSpPr>
          <p:grpSpPr bwMode="auto">
            <a:xfrm>
              <a:off x="1296" y="0"/>
              <a:ext cx="433" cy="192"/>
              <a:chOff x="0" y="0"/>
              <a:chExt cx="433" cy="192"/>
            </a:xfrm>
          </p:grpSpPr>
          <p:sp>
            <p:nvSpPr>
              <p:cNvPr id="49240" name="Rectangle 10"/>
              <p:cNvSpPr>
                <a:spLocks/>
              </p:cNvSpPr>
              <p:nvPr/>
            </p:nvSpPr>
            <p:spPr bwMode="auto">
              <a:xfrm>
                <a:off x="0" y="0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noFill/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41" name="Rectangle 11"/>
              <p:cNvSpPr>
                <a:spLocks/>
              </p:cNvSpPr>
              <p:nvPr/>
            </p:nvSpPr>
            <p:spPr bwMode="auto">
              <a:xfrm>
                <a:off x="0" y="0"/>
                <a:ext cx="433" cy="19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/>
                <a:r>
                  <a:rPr lang="en-US" sz="14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0x101</a:t>
                </a:r>
              </a:p>
            </p:txBody>
          </p:sp>
        </p:grpSp>
        <p:grpSp>
          <p:nvGrpSpPr>
            <p:cNvPr id="5" name="Group 12"/>
            <p:cNvGrpSpPr>
              <a:grpSpLocks/>
            </p:cNvGrpSpPr>
            <p:nvPr/>
          </p:nvGrpSpPr>
          <p:grpSpPr bwMode="auto">
            <a:xfrm>
              <a:off x="1728" y="0"/>
              <a:ext cx="433" cy="192"/>
              <a:chOff x="0" y="0"/>
              <a:chExt cx="433" cy="192"/>
            </a:xfrm>
          </p:grpSpPr>
          <p:sp>
            <p:nvSpPr>
              <p:cNvPr id="49238" name="Rectangle 13"/>
              <p:cNvSpPr>
                <a:spLocks/>
              </p:cNvSpPr>
              <p:nvPr/>
            </p:nvSpPr>
            <p:spPr bwMode="auto">
              <a:xfrm>
                <a:off x="0" y="0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noFill/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39" name="Rectangle 14"/>
              <p:cNvSpPr>
                <a:spLocks/>
              </p:cNvSpPr>
              <p:nvPr/>
            </p:nvSpPr>
            <p:spPr bwMode="auto">
              <a:xfrm>
                <a:off x="0" y="0"/>
                <a:ext cx="433" cy="19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/>
                <a:r>
                  <a:rPr lang="en-US" sz="14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0x102</a:t>
                </a:r>
              </a:p>
            </p:txBody>
          </p:sp>
        </p:grpSp>
        <p:grpSp>
          <p:nvGrpSpPr>
            <p:cNvPr id="6" name="Group 15"/>
            <p:cNvGrpSpPr>
              <a:grpSpLocks/>
            </p:cNvGrpSpPr>
            <p:nvPr/>
          </p:nvGrpSpPr>
          <p:grpSpPr bwMode="auto">
            <a:xfrm>
              <a:off x="2160" y="0"/>
              <a:ext cx="433" cy="192"/>
              <a:chOff x="0" y="0"/>
              <a:chExt cx="433" cy="192"/>
            </a:xfrm>
          </p:grpSpPr>
          <p:sp>
            <p:nvSpPr>
              <p:cNvPr id="49236" name="Rectangle 16"/>
              <p:cNvSpPr>
                <a:spLocks/>
              </p:cNvSpPr>
              <p:nvPr/>
            </p:nvSpPr>
            <p:spPr bwMode="auto">
              <a:xfrm>
                <a:off x="0" y="0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noFill/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37" name="Rectangle 17"/>
              <p:cNvSpPr>
                <a:spLocks/>
              </p:cNvSpPr>
              <p:nvPr/>
            </p:nvSpPr>
            <p:spPr bwMode="auto">
              <a:xfrm>
                <a:off x="0" y="0"/>
                <a:ext cx="433" cy="19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/>
                <a:r>
                  <a:rPr lang="en-US" sz="14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0x103</a:t>
                </a:r>
              </a:p>
            </p:txBody>
          </p:sp>
        </p:grpSp>
        <p:sp>
          <p:nvSpPr>
            <p:cNvPr id="49220" name="Rectangle 18"/>
            <p:cNvSpPr>
              <a:spLocks/>
            </p:cNvSpPr>
            <p:nvPr/>
          </p:nvSpPr>
          <p:spPr bwMode="auto">
            <a:xfrm>
              <a:off x="0" y="192"/>
              <a:ext cx="432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9221" name="Rectangle 19"/>
            <p:cNvSpPr>
              <a:spLocks/>
            </p:cNvSpPr>
            <p:nvPr/>
          </p:nvSpPr>
          <p:spPr bwMode="auto">
            <a:xfrm>
              <a:off x="432" y="192"/>
              <a:ext cx="432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grpSp>
          <p:nvGrpSpPr>
            <p:cNvPr id="7" name="Group 20"/>
            <p:cNvGrpSpPr>
              <a:grpSpLocks/>
            </p:cNvGrpSpPr>
            <p:nvPr/>
          </p:nvGrpSpPr>
          <p:grpSpPr bwMode="auto">
            <a:xfrm>
              <a:off x="864" y="176"/>
              <a:ext cx="432" cy="224"/>
              <a:chOff x="0" y="0"/>
              <a:chExt cx="432" cy="224"/>
            </a:xfrm>
          </p:grpSpPr>
          <p:sp>
            <p:nvSpPr>
              <p:cNvPr id="49234" name="Rectangle 21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35" name="Rectangle 22"/>
              <p:cNvSpPr>
                <a:spLocks/>
              </p:cNvSpPr>
              <p:nvPr/>
            </p:nvSpPr>
            <p:spPr bwMode="auto">
              <a:xfrm>
                <a:off x="80" y="0"/>
                <a:ext cx="271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/>
                <a:r>
                  <a:rPr lang="en-US" sz="1800" b="0">
                    <a:solidFill>
                      <a:srgbClr val="FFFFFF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01</a:t>
                </a:r>
              </a:p>
            </p:txBody>
          </p:sp>
        </p:grpSp>
        <p:grpSp>
          <p:nvGrpSpPr>
            <p:cNvPr id="8" name="Group 23"/>
            <p:cNvGrpSpPr>
              <a:grpSpLocks/>
            </p:cNvGrpSpPr>
            <p:nvPr/>
          </p:nvGrpSpPr>
          <p:grpSpPr bwMode="auto">
            <a:xfrm>
              <a:off x="1296" y="176"/>
              <a:ext cx="432" cy="224"/>
              <a:chOff x="0" y="0"/>
              <a:chExt cx="432" cy="224"/>
            </a:xfrm>
          </p:grpSpPr>
          <p:sp>
            <p:nvSpPr>
              <p:cNvPr id="49232" name="Rectangle 24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33" name="Rectangle 25"/>
              <p:cNvSpPr>
                <a:spLocks/>
              </p:cNvSpPr>
              <p:nvPr/>
            </p:nvSpPr>
            <p:spPr bwMode="auto">
              <a:xfrm>
                <a:off x="80" y="0"/>
                <a:ext cx="271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/>
                <a:r>
                  <a:rPr lang="en-US" sz="1800" b="0">
                    <a:solidFill>
                      <a:srgbClr val="FFFFFF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23</a:t>
                </a:r>
              </a:p>
            </p:txBody>
          </p:sp>
        </p:grpSp>
        <p:grpSp>
          <p:nvGrpSpPr>
            <p:cNvPr id="9" name="Group 26"/>
            <p:cNvGrpSpPr>
              <a:grpSpLocks/>
            </p:cNvGrpSpPr>
            <p:nvPr/>
          </p:nvGrpSpPr>
          <p:grpSpPr bwMode="auto">
            <a:xfrm>
              <a:off x="1728" y="176"/>
              <a:ext cx="432" cy="224"/>
              <a:chOff x="0" y="0"/>
              <a:chExt cx="432" cy="224"/>
            </a:xfrm>
          </p:grpSpPr>
          <p:sp>
            <p:nvSpPr>
              <p:cNvPr id="49230" name="Rectangle 27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31" name="Rectangle 28"/>
              <p:cNvSpPr>
                <a:spLocks/>
              </p:cNvSpPr>
              <p:nvPr/>
            </p:nvSpPr>
            <p:spPr bwMode="auto">
              <a:xfrm>
                <a:off x="80" y="0"/>
                <a:ext cx="271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/>
                <a:r>
                  <a:rPr lang="en-US" sz="1800" b="0">
                    <a:solidFill>
                      <a:srgbClr val="FFFFFF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45</a:t>
                </a:r>
              </a:p>
            </p:txBody>
          </p:sp>
        </p:grpSp>
        <p:grpSp>
          <p:nvGrpSpPr>
            <p:cNvPr id="10" name="Group 29"/>
            <p:cNvGrpSpPr>
              <a:grpSpLocks/>
            </p:cNvGrpSpPr>
            <p:nvPr/>
          </p:nvGrpSpPr>
          <p:grpSpPr bwMode="auto">
            <a:xfrm>
              <a:off x="2160" y="176"/>
              <a:ext cx="432" cy="224"/>
              <a:chOff x="0" y="0"/>
              <a:chExt cx="432" cy="224"/>
            </a:xfrm>
          </p:grpSpPr>
          <p:sp>
            <p:nvSpPr>
              <p:cNvPr id="49228" name="Rectangle 30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29" name="Rectangle 31"/>
              <p:cNvSpPr>
                <a:spLocks/>
              </p:cNvSpPr>
              <p:nvPr/>
            </p:nvSpPr>
            <p:spPr bwMode="auto">
              <a:xfrm>
                <a:off x="80" y="0"/>
                <a:ext cx="271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/>
                <a:r>
                  <a:rPr lang="en-US" sz="1800" b="0">
                    <a:solidFill>
                      <a:srgbClr val="FFFFFF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67</a:t>
                </a:r>
              </a:p>
            </p:txBody>
          </p:sp>
        </p:grpSp>
        <p:sp>
          <p:nvSpPr>
            <p:cNvPr id="49226" name="Rectangle 32"/>
            <p:cNvSpPr>
              <a:spLocks/>
            </p:cNvSpPr>
            <p:nvPr/>
          </p:nvSpPr>
          <p:spPr bwMode="auto">
            <a:xfrm>
              <a:off x="2592" y="192"/>
              <a:ext cx="432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9227" name="Rectangle 33"/>
            <p:cNvSpPr>
              <a:spLocks/>
            </p:cNvSpPr>
            <p:nvPr/>
          </p:nvSpPr>
          <p:spPr bwMode="auto">
            <a:xfrm>
              <a:off x="3024" y="192"/>
              <a:ext cx="432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</p:grpSp>
      <p:grpSp>
        <p:nvGrpSpPr>
          <p:cNvPr id="11" name="Group 34"/>
          <p:cNvGrpSpPr>
            <a:grpSpLocks/>
          </p:cNvGrpSpPr>
          <p:nvPr/>
        </p:nvGrpSpPr>
        <p:grpSpPr bwMode="auto">
          <a:xfrm>
            <a:off x="2057400" y="4318000"/>
            <a:ext cx="5486400" cy="635000"/>
            <a:chOff x="0" y="0"/>
            <a:chExt cx="3456" cy="400"/>
          </a:xfrm>
        </p:grpSpPr>
        <p:grpSp>
          <p:nvGrpSpPr>
            <p:cNvPr id="12" name="Group 35"/>
            <p:cNvGrpSpPr>
              <a:grpSpLocks/>
            </p:cNvGrpSpPr>
            <p:nvPr/>
          </p:nvGrpSpPr>
          <p:grpSpPr bwMode="auto">
            <a:xfrm>
              <a:off x="864" y="0"/>
              <a:ext cx="433" cy="192"/>
              <a:chOff x="0" y="0"/>
              <a:chExt cx="433" cy="192"/>
            </a:xfrm>
          </p:grpSpPr>
          <p:sp>
            <p:nvSpPr>
              <p:cNvPr id="49214" name="Rectangle 36"/>
              <p:cNvSpPr>
                <a:spLocks/>
              </p:cNvSpPr>
              <p:nvPr/>
            </p:nvSpPr>
            <p:spPr bwMode="auto">
              <a:xfrm>
                <a:off x="0" y="0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noFill/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15" name="Rectangle 37"/>
              <p:cNvSpPr>
                <a:spLocks/>
              </p:cNvSpPr>
              <p:nvPr/>
            </p:nvSpPr>
            <p:spPr bwMode="auto">
              <a:xfrm>
                <a:off x="0" y="0"/>
                <a:ext cx="433" cy="19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/>
                <a:r>
                  <a:rPr lang="en-US" sz="14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0x100</a:t>
                </a:r>
              </a:p>
            </p:txBody>
          </p:sp>
        </p:grpSp>
        <p:grpSp>
          <p:nvGrpSpPr>
            <p:cNvPr id="13" name="Group 38"/>
            <p:cNvGrpSpPr>
              <a:grpSpLocks/>
            </p:cNvGrpSpPr>
            <p:nvPr/>
          </p:nvGrpSpPr>
          <p:grpSpPr bwMode="auto">
            <a:xfrm>
              <a:off x="1296" y="0"/>
              <a:ext cx="433" cy="192"/>
              <a:chOff x="0" y="0"/>
              <a:chExt cx="433" cy="192"/>
            </a:xfrm>
          </p:grpSpPr>
          <p:sp>
            <p:nvSpPr>
              <p:cNvPr id="49212" name="Rectangle 39"/>
              <p:cNvSpPr>
                <a:spLocks/>
              </p:cNvSpPr>
              <p:nvPr/>
            </p:nvSpPr>
            <p:spPr bwMode="auto">
              <a:xfrm>
                <a:off x="0" y="0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noFill/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13" name="Rectangle 40"/>
              <p:cNvSpPr>
                <a:spLocks/>
              </p:cNvSpPr>
              <p:nvPr/>
            </p:nvSpPr>
            <p:spPr bwMode="auto">
              <a:xfrm>
                <a:off x="0" y="0"/>
                <a:ext cx="433" cy="19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/>
                <a:r>
                  <a:rPr lang="en-US" sz="14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0x101</a:t>
                </a:r>
              </a:p>
            </p:txBody>
          </p:sp>
        </p:grpSp>
        <p:grpSp>
          <p:nvGrpSpPr>
            <p:cNvPr id="14" name="Group 41"/>
            <p:cNvGrpSpPr>
              <a:grpSpLocks/>
            </p:cNvGrpSpPr>
            <p:nvPr/>
          </p:nvGrpSpPr>
          <p:grpSpPr bwMode="auto">
            <a:xfrm>
              <a:off x="1728" y="0"/>
              <a:ext cx="433" cy="192"/>
              <a:chOff x="0" y="0"/>
              <a:chExt cx="433" cy="192"/>
            </a:xfrm>
          </p:grpSpPr>
          <p:sp>
            <p:nvSpPr>
              <p:cNvPr id="49210" name="Rectangle 42"/>
              <p:cNvSpPr>
                <a:spLocks/>
              </p:cNvSpPr>
              <p:nvPr/>
            </p:nvSpPr>
            <p:spPr bwMode="auto">
              <a:xfrm>
                <a:off x="0" y="0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noFill/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11" name="Rectangle 43"/>
              <p:cNvSpPr>
                <a:spLocks/>
              </p:cNvSpPr>
              <p:nvPr/>
            </p:nvSpPr>
            <p:spPr bwMode="auto">
              <a:xfrm>
                <a:off x="0" y="0"/>
                <a:ext cx="433" cy="19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/>
                <a:r>
                  <a:rPr lang="en-US" sz="14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0x102</a:t>
                </a:r>
              </a:p>
            </p:txBody>
          </p:sp>
        </p:grpSp>
        <p:grpSp>
          <p:nvGrpSpPr>
            <p:cNvPr id="15" name="Group 44"/>
            <p:cNvGrpSpPr>
              <a:grpSpLocks/>
            </p:cNvGrpSpPr>
            <p:nvPr/>
          </p:nvGrpSpPr>
          <p:grpSpPr bwMode="auto">
            <a:xfrm>
              <a:off x="2160" y="0"/>
              <a:ext cx="433" cy="192"/>
              <a:chOff x="0" y="0"/>
              <a:chExt cx="433" cy="192"/>
            </a:xfrm>
          </p:grpSpPr>
          <p:sp>
            <p:nvSpPr>
              <p:cNvPr id="49208" name="Rectangle 45"/>
              <p:cNvSpPr>
                <a:spLocks/>
              </p:cNvSpPr>
              <p:nvPr/>
            </p:nvSpPr>
            <p:spPr bwMode="auto">
              <a:xfrm>
                <a:off x="0" y="0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noFill/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09" name="Rectangle 46"/>
              <p:cNvSpPr>
                <a:spLocks/>
              </p:cNvSpPr>
              <p:nvPr/>
            </p:nvSpPr>
            <p:spPr bwMode="auto">
              <a:xfrm>
                <a:off x="0" y="0"/>
                <a:ext cx="433" cy="19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/>
                <a:r>
                  <a:rPr lang="en-US" sz="14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0x103</a:t>
                </a:r>
              </a:p>
            </p:txBody>
          </p:sp>
        </p:grpSp>
        <p:sp>
          <p:nvSpPr>
            <p:cNvPr id="49192" name="Rectangle 47"/>
            <p:cNvSpPr>
              <a:spLocks/>
            </p:cNvSpPr>
            <p:nvPr/>
          </p:nvSpPr>
          <p:spPr bwMode="auto">
            <a:xfrm>
              <a:off x="0" y="192"/>
              <a:ext cx="432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9193" name="Rectangle 48"/>
            <p:cNvSpPr>
              <a:spLocks/>
            </p:cNvSpPr>
            <p:nvPr/>
          </p:nvSpPr>
          <p:spPr bwMode="auto">
            <a:xfrm>
              <a:off x="432" y="192"/>
              <a:ext cx="432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grpSp>
          <p:nvGrpSpPr>
            <p:cNvPr id="16" name="Group 49"/>
            <p:cNvGrpSpPr>
              <a:grpSpLocks/>
            </p:cNvGrpSpPr>
            <p:nvPr/>
          </p:nvGrpSpPr>
          <p:grpSpPr bwMode="auto">
            <a:xfrm>
              <a:off x="864" y="176"/>
              <a:ext cx="432" cy="224"/>
              <a:chOff x="0" y="0"/>
              <a:chExt cx="432" cy="224"/>
            </a:xfrm>
          </p:grpSpPr>
          <p:sp>
            <p:nvSpPr>
              <p:cNvPr id="49206" name="Rectangle 50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07" name="Rectangle 51"/>
              <p:cNvSpPr>
                <a:spLocks/>
              </p:cNvSpPr>
              <p:nvPr/>
            </p:nvSpPr>
            <p:spPr bwMode="auto">
              <a:xfrm>
                <a:off x="80" y="0"/>
                <a:ext cx="271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/>
                <a:r>
                  <a:rPr lang="en-US" sz="1800" b="0">
                    <a:solidFill>
                      <a:srgbClr val="FFFFFF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67</a:t>
                </a:r>
              </a:p>
            </p:txBody>
          </p:sp>
        </p:grpSp>
        <p:grpSp>
          <p:nvGrpSpPr>
            <p:cNvPr id="17" name="Group 52"/>
            <p:cNvGrpSpPr>
              <a:grpSpLocks/>
            </p:cNvGrpSpPr>
            <p:nvPr/>
          </p:nvGrpSpPr>
          <p:grpSpPr bwMode="auto">
            <a:xfrm>
              <a:off x="1296" y="176"/>
              <a:ext cx="432" cy="224"/>
              <a:chOff x="0" y="0"/>
              <a:chExt cx="432" cy="224"/>
            </a:xfrm>
          </p:grpSpPr>
          <p:sp>
            <p:nvSpPr>
              <p:cNvPr id="49204" name="Rectangle 53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05" name="Rectangle 54"/>
              <p:cNvSpPr>
                <a:spLocks/>
              </p:cNvSpPr>
              <p:nvPr/>
            </p:nvSpPr>
            <p:spPr bwMode="auto">
              <a:xfrm>
                <a:off x="80" y="0"/>
                <a:ext cx="271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/>
                <a:r>
                  <a:rPr lang="en-US" sz="1800" b="0">
                    <a:solidFill>
                      <a:srgbClr val="FFFFFF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45</a:t>
                </a:r>
              </a:p>
            </p:txBody>
          </p:sp>
        </p:grpSp>
        <p:grpSp>
          <p:nvGrpSpPr>
            <p:cNvPr id="18" name="Group 55"/>
            <p:cNvGrpSpPr>
              <a:grpSpLocks/>
            </p:cNvGrpSpPr>
            <p:nvPr/>
          </p:nvGrpSpPr>
          <p:grpSpPr bwMode="auto">
            <a:xfrm>
              <a:off x="1728" y="176"/>
              <a:ext cx="432" cy="224"/>
              <a:chOff x="0" y="0"/>
              <a:chExt cx="432" cy="224"/>
            </a:xfrm>
          </p:grpSpPr>
          <p:sp>
            <p:nvSpPr>
              <p:cNvPr id="49202" name="Rectangle 56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03" name="Rectangle 57"/>
              <p:cNvSpPr>
                <a:spLocks/>
              </p:cNvSpPr>
              <p:nvPr/>
            </p:nvSpPr>
            <p:spPr bwMode="auto">
              <a:xfrm>
                <a:off x="80" y="0"/>
                <a:ext cx="271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/>
                <a:r>
                  <a:rPr lang="en-US" sz="1800" b="0">
                    <a:solidFill>
                      <a:srgbClr val="FFFFFF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23</a:t>
                </a:r>
              </a:p>
            </p:txBody>
          </p:sp>
        </p:grpSp>
        <p:grpSp>
          <p:nvGrpSpPr>
            <p:cNvPr id="19" name="Group 58"/>
            <p:cNvGrpSpPr>
              <a:grpSpLocks/>
            </p:cNvGrpSpPr>
            <p:nvPr/>
          </p:nvGrpSpPr>
          <p:grpSpPr bwMode="auto">
            <a:xfrm>
              <a:off x="2160" y="176"/>
              <a:ext cx="432" cy="224"/>
              <a:chOff x="0" y="0"/>
              <a:chExt cx="432" cy="224"/>
            </a:xfrm>
          </p:grpSpPr>
          <p:sp>
            <p:nvSpPr>
              <p:cNvPr id="49200" name="Rectangle 59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01" name="Rectangle 60"/>
              <p:cNvSpPr>
                <a:spLocks/>
              </p:cNvSpPr>
              <p:nvPr/>
            </p:nvSpPr>
            <p:spPr bwMode="auto">
              <a:xfrm>
                <a:off x="80" y="0"/>
                <a:ext cx="271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/>
                <a:r>
                  <a:rPr lang="en-US" sz="1800" b="0">
                    <a:solidFill>
                      <a:srgbClr val="FFFFFF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01</a:t>
                </a:r>
              </a:p>
            </p:txBody>
          </p:sp>
        </p:grpSp>
        <p:sp>
          <p:nvSpPr>
            <p:cNvPr id="49198" name="Rectangle 61"/>
            <p:cNvSpPr>
              <a:spLocks/>
            </p:cNvSpPr>
            <p:nvPr/>
          </p:nvSpPr>
          <p:spPr bwMode="auto">
            <a:xfrm>
              <a:off x="2592" y="192"/>
              <a:ext cx="432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9199" name="Rectangle 62"/>
            <p:cNvSpPr>
              <a:spLocks/>
            </p:cNvSpPr>
            <p:nvPr/>
          </p:nvSpPr>
          <p:spPr bwMode="auto">
            <a:xfrm>
              <a:off x="3024" y="192"/>
              <a:ext cx="432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</p:grpSp>
      <p:sp>
        <p:nvSpPr>
          <p:cNvPr id="49160" name="Rectangle 63"/>
          <p:cNvSpPr>
            <a:spLocks/>
          </p:cNvSpPr>
          <p:nvPr/>
        </p:nvSpPr>
        <p:spPr bwMode="auto">
          <a:xfrm>
            <a:off x="838200" y="3403600"/>
            <a:ext cx="1790700" cy="330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25400" tIns="25400" rIns="63500" bIns="25400">
            <a:prstTxWarp prst="textNoShape">
              <a:avLst/>
            </a:prstTxWarp>
          </a:bodyPr>
          <a:lstStyle/>
          <a:p>
            <a:pPr marL="12700" eaLnBrk="1" hangingPunct="1">
              <a:lnSpc>
                <a:spcPct val="95000"/>
              </a:lnSpc>
            </a:pPr>
            <a:r>
              <a:rPr lang="en-US" sz="1800">
                <a:solidFill>
                  <a:srgbClr val="980002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Big Endian</a:t>
            </a:r>
          </a:p>
        </p:txBody>
      </p:sp>
      <p:sp>
        <p:nvSpPr>
          <p:cNvPr id="49161" name="Rectangle 64"/>
          <p:cNvSpPr>
            <a:spLocks/>
          </p:cNvSpPr>
          <p:nvPr/>
        </p:nvSpPr>
        <p:spPr bwMode="auto">
          <a:xfrm>
            <a:off x="838200" y="4241800"/>
            <a:ext cx="1790700" cy="330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25400" tIns="25400" rIns="63500" bIns="25400">
            <a:prstTxWarp prst="textNoShape">
              <a:avLst/>
            </a:prstTxWarp>
          </a:bodyPr>
          <a:lstStyle/>
          <a:p>
            <a:pPr marL="12700" eaLnBrk="1" hangingPunct="1">
              <a:lnSpc>
                <a:spcPct val="95000"/>
              </a:lnSpc>
            </a:pPr>
            <a:r>
              <a:rPr lang="en-US" sz="1800">
                <a:solidFill>
                  <a:srgbClr val="980002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Little Endian</a:t>
            </a:r>
          </a:p>
        </p:txBody>
      </p:sp>
      <p:grpSp>
        <p:nvGrpSpPr>
          <p:cNvPr id="20" name="Group 65"/>
          <p:cNvGrpSpPr>
            <a:grpSpLocks/>
          </p:cNvGrpSpPr>
          <p:nvPr/>
        </p:nvGrpSpPr>
        <p:grpSpPr bwMode="auto">
          <a:xfrm>
            <a:off x="3429000" y="3759200"/>
            <a:ext cx="2743200" cy="355600"/>
            <a:chOff x="0" y="0"/>
            <a:chExt cx="1728" cy="224"/>
          </a:xfrm>
        </p:grpSpPr>
        <p:grpSp>
          <p:nvGrpSpPr>
            <p:cNvPr id="21" name="Group 66"/>
            <p:cNvGrpSpPr>
              <a:grpSpLocks/>
            </p:cNvGrpSpPr>
            <p:nvPr/>
          </p:nvGrpSpPr>
          <p:grpSpPr bwMode="auto">
            <a:xfrm>
              <a:off x="0" y="0"/>
              <a:ext cx="432" cy="224"/>
              <a:chOff x="0" y="0"/>
              <a:chExt cx="432" cy="224"/>
            </a:xfrm>
          </p:grpSpPr>
          <p:sp>
            <p:nvSpPr>
              <p:cNvPr id="49186" name="Rectangle 67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99"/>
              </a:solidFill>
              <a:ln w="28575">
                <a:solidFill>
                  <a:srgbClr val="003300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187" name="Rectangle 68"/>
              <p:cNvSpPr>
                <a:spLocks/>
              </p:cNvSpPr>
              <p:nvPr/>
            </p:nvSpPr>
            <p:spPr bwMode="auto">
              <a:xfrm>
                <a:off x="93" y="0"/>
                <a:ext cx="245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rIns="4572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>
                  <a:lnSpc>
                    <a:spcPct val="90000"/>
                  </a:lnSpc>
                </a:pPr>
                <a:r>
                  <a:rPr lang="en-US" sz="18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01</a:t>
                </a:r>
              </a:p>
            </p:txBody>
          </p:sp>
        </p:grpSp>
        <p:grpSp>
          <p:nvGrpSpPr>
            <p:cNvPr id="22" name="Group 69"/>
            <p:cNvGrpSpPr>
              <a:grpSpLocks/>
            </p:cNvGrpSpPr>
            <p:nvPr/>
          </p:nvGrpSpPr>
          <p:grpSpPr bwMode="auto">
            <a:xfrm>
              <a:off x="432" y="0"/>
              <a:ext cx="432" cy="224"/>
              <a:chOff x="0" y="0"/>
              <a:chExt cx="432" cy="224"/>
            </a:xfrm>
          </p:grpSpPr>
          <p:sp>
            <p:nvSpPr>
              <p:cNvPr id="49184" name="Rectangle 70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99"/>
              </a:solidFill>
              <a:ln w="28575">
                <a:solidFill>
                  <a:srgbClr val="003300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185" name="Rectangle 71"/>
              <p:cNvSpPr>
                <a:spLocks/>
              </p:cNvSpPr>
              <p:nvPr/>
            </p:nvSpPr>
            <p:spPr bwMode="auto">
              <a:xfrm>
                <a:off x="93" y="0"/>
                <a:ext cx="245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rIns="4572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>
                  <a:lnSpc>
                    <a:spcPct val="90000"/>
                  </a:lnSpc>
                </a:pPr>
                <a:r>
                  <a:rPr lang="en-US" sz="18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23</a:t>
                </a:r>
              </a:p>
            </p:txBody>
          </p:sp>
        </p:grpSp>
        <p:grpSp>
          <p:nvGrpSpPr>
            <p:cNvPr id="23" name="Group 72"/>
            <p:cNvGrpSpPr>
              <a:grpSpLocks/>
            </p:cNvGrpSpPr>
            <p:nvPr/>
          </p:nvGrpSpPr>
          <p:grpSpPr bwMode="auto">
            <a:xfrm>
              <a:off x="864" y="0"/>
              <a:ext cx="432" cy="224"/>
              <a:chOff x="0" y="0"/>
              <a:chExt cx="432" cy="224"/>
            </a:xfrm>
          </p:grpSpPr>
          <p:sp>
            <p:nvSpPr>
              <p:cNvPr id="49182" name="Rectangle 73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99"/>
              </a:solidFill>
              <a:ln w="28575">
                <a:solidFill>
                  <a:srgbClr val="003300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183" name="Rectangle 74"/>
              <p:cNvSpPr>
                <a:spLocks/>
              </p:cNvSpPr>
              <p:nvPr/>
            </p:nvSpPr>
            <p:spPr bwMode="auto">
              <a:xfrm>
                <a:off x="93" y="0"/>
                <a:ext cx="245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rIns="4572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>
                  <a:lnSpc>
                    <a:spcPct val="90000"/>
                  </a:lnSpc>
                </a:pPr>
                <a:r>
                  <a:rPr lang="en-US" sz="18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45</a:t>
                </a:r>
              </a:p>
            </p:txBody>
          </p:sp>
        </p:grpSp>
        <p:grpSp>
          <p:nvGrpSpPr>
            <p:cNvPr id="24" name="Group 75"/>
            <p:cNvGrpSpPr>
              <a:grpSpLocks/>
            </p:cNvGrpSpPr>
            <p:nvPr/>
          </p:nvGrpSpPr>
          <p:grpSpPr bwMode="auto">
            <a:xfrm>
              <a:off x="1296" y="0"/>
              <a:ext cx="432" cy="224"/>
              <a:chOff x="0" y="0"/>
              <a:chExt cx="432" cy="224"/>
            </a:xfrm>
          </p:grpSpPr>
          <p:sp>
            <p:nvSpPr>
              <p:cNvPr id="49180" name="Rectangle 76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99"/>
              </a:solidFill>
              <a:ln w="28575">
                <a:solidFill>
                  <a:srgbClr val="003300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181" name="Rectangle 77"/>
              <p:cNvSpPr>
                <a:spLocks/>
              </p:cNvSpPr>
              <p:nvPr/>
            </p:nvSpPr>
            <p:spPr bwMode="auto">
              <a:xfrm>
                <a:off x="93" y="0"/>
                <a:ext cx="245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rIns="4572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>
                  <a:lnSpc>
                    <a:spcPct val="90000"/>
                  </a:lnSpc>
                </a:pPr>
                <a:r>
                  <a:rPr lang="en-US" sz="18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67</a:t>
                </a:r>
              </a:p>
            </p:txBody>
          </p:sp>
        </p:grpSp>
      </p:grpSp>
      <p:grpSp>
        <p:nvGrpSpPr>
          <p:cNvPr id="25" name="Group 78"/>
          <p:cNvGrpSpPr>
            <a:grpSpLocks/>
          </p:cNvGrpSpPr>
          <p:nvPr/>
        </p:nvGrpSpPr>
        <p:grpSpPr bwMode="auto">
          <a:xfrm>
            <a:off x="3429000" y="4597400"/>
            <a:ext cx="2743200" cy="355600"/>
            <a:chOff x="0" y="0"/>
            <a:chExt cx="1728" cy="224"/>
          </a:xfrm>
        </p:grpSpPr>
        <p:grpSp>
          <p:nvGrpSpPr>
            <p:cNvPr id="26" name="Group 79"/>
            <p:cNvGrpSpPr>
              <a:grpSpLocks/>
            </p:cNvGrpSpPr>
            <p:nvPr/>
          </p:nvGrpSpPr>
          <p:grpSpPr bwMode="auto">
            <a:xfrm>
              <a:off x="0" y="0"/>
              <a:ext cx="432" cy="224"/>
              <a:chOff x="0" y="0"/>
              <a:chExt cx="432" cy="224"/>
            </a:xfrm>
          </p:grpSpPr>
          <p:sp>
            <p:nvSpPr>
              <p:cNvPr id="49174" name="Rectangle 80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99"/>
              </a:solidFill>
              <a:ln w="28575">
                <a:solidFill>
                  <a:srgbClr val="003300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175" name="Rectangle 81"/>
              <p:cNvSpPr>
                <a:spLocks/>
              </p:cNvSpPr>
              <p:nvPr/>
            </p:nvSpPr>
            <p:spPr bwMode="auto">
              <a:xfrm>
                <a:off x="93" y="0"/>
                <a:ext cx="245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rIns="4572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>
                  <a:lnSpc>
                    <a:spcPct val="90000"/>
                  </a:lnSpc>
                </a:pPr>
                <a:r>
                  <a:rPr lang="en-US" sz="1800" b="0" dirty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67</a:t>
                </a:r>
              </a:p>
            </p:txBody>
          </p:sp>
        </p:grpSp>
        <p:grpSp>
          <p:nvGrpSpPr>
            <p:cNvPr id="27" name="Group 82"/>
            <p:cNvGrpSpPr>
              <a:grpSpLocks/>
            </p:cNvGrpSpPr>
            <p:nvPr/>
          </p:nvGrpSpPr>
          <p:grpSpPr bwMode="auto">
            <a:xfrm>
              <a:off x="432" y="0"/>
              <a:ext cx="432" cy="224"/>
              <a:chOff x="0" y="0"/>
              <a:chExt cx="432" cy="224"/>
            </a:xfrm>
          </p:grpSpPr>
          <p:sp>
            <p:nvSpPr>
              <p:cNvPr id="49172" name="Rectangle 83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99"/>
              </a:solidFill>
              <a:ln w="28575">
                <a:solidFill>
                  <a:srgbClr val="003300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173" name="Rectangle 84"/>
              <p:cNvSpPr>
                <a:spLocks/>
              </p:cNvSpPr>
              <p:nvPr/>
            </p:nvSpPr>
            <p:spPr bwMode="auto">
              <a:xfrm>
                <a:off x="93" y="0"/>
                <a:ext cx="245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rIns="4572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>
                  <a:lnSpc>
                    <a:spcPct val="90000"/>
                  </a:lnSpc>
                </a:pPr>
                <a:r>
                  <a:rPr lang="en-US" sz="18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45</a:t>
                </a:r>
              </a:p>
            </p:txBody>
          </p:sp>
        </p:grpSp>
        <p:grpSp>
          <p:nvGrpSpPr>
            <p:cNvPr id="28" name="Group 85"/>
            <p:cNvGrpSpPr>
              <a:grpSpLocks/>
            </p:cNvGrpSpPr>
            <p:nvPr/>
          </p:nvGrpSpPr>
          <p:grpSpPr bwMode="auto">
            <a:xfrm>
              <a:off x="864" y="0"/>
              <a:ext cx="432" cy="224"/>
              <a:chOff x="0" y="0"/>
              <a:chExt cx="432" cy="224"/>
            </a:xfrm>
          </p:grpSpPr>
          <p:sp>
            <p:nvSpPr>
              <p:cNvPr id="49170" name="Rectangle 86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99"/>
              </a:solidFill>
              <a:ln w="28575">
                <a:solidFill>
                  <a:srgbClr val="003300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171" name="Rectangle 87"/>
              <p:cNvSpPr>
                <a:spLocks/>
              </p:cNvSpPr>
              <p:nvPr/>
            </p:nvSpPr>
            <p:spPr bwMode="auto">
              <a:xfrm>
                <a:off x="93" y="0"/>
                <a:ext cx="245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rIns="4572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>
                  <a:lnSpc>
                    <a:spcPct val="90000"/>
                  </a:lnSpc>
                </a:pPr>
                <a:r>
                  <a:rPr lang="en-US" sz="18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23</a:t>
                </a:r>
              </a:p>
            </p:txBody>
          </p:sp>
        </p:grpSp>
        <p:grpSp>
          <p:nvGrpSpPr>
            <p:cNvPr id="29" name="Group 88"/>
            <p:cNvGrpSpPr>
              <a:grpSpLocks/>
            </p:cNvGrpSpPr>
            <p:nvPr/>
          </p:nvGrpSpPr>
          <p:grpSpPr bwMode="auto">
            <a:xfrm>
              <a:off x="1296" y="0"/>
              <a:ext cx="432" cy="224"/>
              <a:chOff x="0" y="0"/>
              <a:chExt cx="432" cy="224"/>
            </a:xfrm>
          </p:grpSpPr>
          <p:sp>
            <p:nvSpPr>
              <p:cNvPr id="49168" name="Rectangle 89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99"/>
              </a:solidFill>
              <a:ln w="28575">
                <a:solidFill>
                  <a:srgbClr val="003300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169" name="Rectangle 90"/>
              <p:cNvSpPr>
                <a:spLocks/>
              </p:cNvSpPr>
              <p:nvPr/>
            </p:nvSpPr>
            <p:spPr bwMode="auto">
              <a:xfrm>
                <a:off x="93" y="0"/>
                <a:ext cx="245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rIns="4572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>
                  <a:lnSpc>
                    <a:spcPct val="90000"/>
                  </a:lnSpc>
                </a:pPr>
                <a:r>
                  <a:rPr lang="en-US" sz="18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01</a:t>
                </a:r>
              </a:p>
            </p:txBody>
          </p:sp>
        </p:grpSp>
      </p:grpSp>
      <p:sp>
        <p:nvSpPr>
          <p:cNvPr id="90" name="Rectangle 89"/>
          <p:cNvSpPr/>
          <p:nvPr/>
        </p:nvSpPr>
        <p:spPr>
          <a:xfrm>
            <a:off x="281763" y="6394648"/>
            <a:ext cx="858047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latin typeface="Calibri" pitchFamily="34" charset="0"/>
              </a:rPr>
              <a:t>Bryant and </a:t>
            </a:r>
            <a:r>
              <a:rPr lang="en-US" sz="1100" dirty="0" err="1">
                <a:latin typeface="Calibri" pitchFamily="34" charset="0"/>
              </a:rPr>
              <a:t>O’Hallaron</a:t>
            </a:r>
            <a:r>
              <a:rPr lang="en-US" sz="1100" dirty="0">
                <a:latin typeface="Calibri" pitchFamily="34" charset="0"/>
              </a:rPr>
              <a:t>, Lecture notes - </a:t>
            </a:r>
            <a:r>
              <a:rPr lang="en-US" sz="1100" dirty="0"/>
              <a:t>Introduction to Computer Systems, Fall 2015</a:t>
            </a:r>
            <a:endParaRPr lang="en-US" sz="11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138387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Reality of Numbers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the largest named number you know?</a:t>
            </a:r>
          </a:p>
          <a:p>
            <a:r>
              <a:rPr lang="en-US" dirty="0"/>
              <a:t>What is the closest number to zero you can name?</a:t>
            </a:r>
          </a:p>
          <a:p>
            <a:r>
              <a:rPr lang="en-US" dirty="0"/>
              <a:t>Now what is that number plus the largest number?</a:t>
            </a:r>
          </a:p>
        </p:txBody>
      </p:sp>
    </p:spTree>
    <p:extLst>
      <p:ext uri="{BB962C8B-B14F-4D97-AF65-F5344CB8AC3E}">
        <p14:creationId xmlns:p14="http://schemas.microsoft.com/office/powerpoint/2010/main" val="2497282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Reality of Numbers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171450" indent="-171450"/>
            <a:r>
              <a:rPr lang="en-CA" sz="2800" dirty="0">
                <a:cs typeface="Arial Unicode MS"/>
              </a:rPr>
              <a:t>Integers:  …, −2, −1, 0, 1, 2, …</a:t>
            </a:r>
          </a:p>
          <a:p>
            <a:pPr marL="171450" indent="-171450"/>
            <a:r>
              <a:rPr lang="en-CA" sz="2800" dirty="0">
                <a:cs typeface="Arial Unicode MS"/>
              </a:rPr>
              <a:t>Rational:  ½, ⅔, ⅗, …</a:t>
            </a:r>
          </a:p>
          <a:p>
            <a:pPr marL="171450" indent="-171450"/>
            <a:r>
              <a:rPr lang="en-CA" sz="2800" dirty="0">
                <a:cs typeface="Arial Unicode MS"/>
              </a:rPr>
              <a:t>Irrational:  </a:t>
            </a:r>
            <a:r>
              <a:rPr lang="en-CA" sz="2800" dirty="0" err="1">
                <a:cs typeface="Arial Unicode MS"/>
              </a:rPr>
              <a:t>π</a:t>
            </a:r>
            <a:r>
              <a:rPr lang="en-CA" sz="2800" dirty="0">
                <a:cs typeface="Arial Unicode MS"/>
              </a:rPr>
              <a:t>, </a:t>
            </a:r>
            <a:r>
              <a:rPr lang="en-CA" sz="2800" dirty="0" err="1">
                <a:cs typeface="Arial Unicode MS"/>
              </a:rPr>
              <a:t>e</a:t>
            </a:r>
            <a:r>
              <a:rPr lang="en-CA" sz="2800" dirty="0">
                <a:cs typeface="Arial Unicode MS"/>
              </a:rPr>
              <a:t>, √2, …</a:t>
            </a:r>
          </a:p>
          <a:p>
            <a:pPr marL="171450" indent="-171450"/>
            <a:r>
              <a:rPr lang="en-CA" sz="2800" dirty="0">
                <a:cs typeface="Arial Unicode MS"/>
              </a:rPr>
              <a:t>Real:  1.234, 0.000056, …</a:t>
            </a:r>
          </a:p>
          <a:p>
            <a:pPr marL="171450" indent="-171450"/>
            <a:r>
              <a:rPr lang="en-CA" sz="2800" dirty="0">
                <a:cs typeface="Arial Unicode MS"/>
              </a:rPr>
              <a:t>Complex:  1 + 2i</a:t>
            </a:r>
          </a:p>
          <a:p>
            <a:pPr marL="171450" indent="-171450"/>
            <a:r>
              <a:rPr lang="en-CA" sz="2800" dirty="0">
                <a:cs typeface="Arial Unicode MS"/>
              </a:rPr>
              <a:t>Quaternion:  1 + </a:t>
            </a:r>
            <a:r>
              <a:rPr lang="en-CA" sz="2800" dirty="0" err="1">
                <a:cs typeface="Arial Unicode MS"/>
              </a:rPr>
              <a:t>i</a:t>
            </a:r>
            <a:r>
              <a:rPr lang="en-CA" sz="2800" dirty="0">
                <a:cs typeface="Arial Unicode MS"/>
              </a:rPr>
              <a:t> + 2j – </a:t>
            </a:r>
            <a:r>
              <a:rPr lang="en-CA" sz="2800" dirty="0" err="1">
                <a:cs typeface="Arial Unicode MS"/>
              </a:rPr>
              <a:t>k</a:t>
            </a:r>
            <a:endParaRPr lang="en-CA" sz="2800" dirty="0">
              <a:cs typeface="Arial Unicode MS"/>
            </a:endParaRPr>
          </a:p>
          <a:p>
            <a:pPr marL="171450" indent="-171450"/>
            <a:r>
              <a:rPr lang="en-CA" sz="2800" dirty="0">
                <a:cs typeface="Arial Unicode MS"/>
              </a:rPr>
              <a:t>Vector</a:t>
            </a:r>
          </a:p>
          <a:p>
            <a:pPr marL="171450" indent="-171450"/>
            <a:r>
              <a:rPr lang="en-CA" sz="2800" dirty="0">
                <a:cs typeface="Arial Unicode MS"/>
              </a:rPr>
              <a:t>Tensor</a:t>
            </a:r>
          </a:p>
          <a:p>
            <a:pPr marL="171450" indent="-171450"/>
            <a:r>
              <a:rPr lang="en-CA" sz="2800" dirty="0">
                <a:cs typeface="Arial Unicode MS"/>
              </a:rPr>
              <a:t>Etc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13991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Reality of Numbers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9525">
              <a:buNone/>
            </a:pPr>
            <a:r>
              <a:rPr lang="en-US" dirty="0"/>
              <a:t>As humans we have a symbolic number system that given any amount of time we can give a precise definition, for example:</a:t>
            </a:r>
          </a:p>
          <a:p>
            <a:r>
              <a:rPr lang="en-US" dirty="0"/>
              <a:t>Define pi</a:t>
            </a:r>
          </a:p>
          <a:p>
            <a:r>
              <a:rPr lang="en-US" dirty="0"/>
              <a:t>Construct sqrt(2)</a:t>
            </a:r>
          </a:p>
          <a:p>
            <a:pPr>
              <a:buNone/>
            </a:pPr>
            <a:r>
              <a:rPr lang="en-US" dirty="0"/>
              <a:t>	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388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Bits/Bytes</a:t>
            </a:r>
          </a:p>
          <a:p>
            <a:r>
              <a:rPr lang="en-US" dirty="0"/>
              <a:t>Reality of Numbers</a:t>
            </a:r>
          </a:p>
          <a:p>
            <a:pPr marL="313781" indent="-302575">
              <a:lnSpc>
                <a:spcPct val="110000"/>
              </a:lnSpc>
              <a:spcBef>
                <a:spcPts val="0"/>
              </a:spcBef>
              <a:tabLst>
                <a:tab pos="313781" algn="l"/>
              </a:tabLst>
            </a:pPr>
            <a:r>
              <a:rPr lang="en-US" spc="-4" dirty="0">
                <a:cs typeface="Calibri"/>
              </a:rPr>
              <a:t>Integers</a:t>
            </a:r>
          </a:p>
          <a:p>
            <a:pPr marL="313781" indent="-302575">
              <a:lnSpc>
                <a:spcPct val="110000"/>
              </a:lnSpc>
              <a:spcBef>
                <a:spcPts val="0"/>
              </a:spcBef>
              <a:tabLst>
                <a:tab pos="313781" algn="l"/>
              </a:tabLst>
            </a:pPr>
            <a:r>
              <a:rPr lang="en-US" spc="-4" dirty="0">
                <a:cs typeface="Calibri"/>
              </a:rPr>
              <a:t>Signifi</a:t>
            </a:r>
            <a:r>
              <a:rPr lang="en-US" spc="-26" dirty="0">
                <a:cs typeface="Calibri"/>
              </a:rPr>
              <a:t>c</a:t>
            </a:r>
            <a:r>
              <a:rPr lang="en-US" dirty="0">
                <a:cs typeface="Calibri"/>
              </a:rPr>
              <a:t>a</a:t>
            </a:r>
            <a:r>
              <a:rPr lang="en-US" spc="-26" dirty="0">
                <a:cs typeface="Calibri"/>
              </a:rPr>
              <a:t>n</a:t>
            </a:r>
            <a:r>
              <a:rPr lang="en-US" spc="-9" dirty="0">
                <a:cs typeface="Calibri"/>
              </a:rPr>
              <a:t>t</a:t>
            </a:r>
            <a:r>
              <a:rPr lang="en-US" spc="-18" dirty="0">
                <a:cs typeface="Calibri"/>
              </a:rPr>
              <a:t> </a:t>
            </a:r>
            <a:r>
              <a:rPr lang="en-US" spc="-4" dirty="0">
                <a:cs typeface="Calibri"/>
              </a:rPr>
              <a:t>digits</a:t>
            </a:r>
            <a:r>
              <a:rPr lang="en-US" dirty="0">
                <a:cs typeface="Calibri"/>
              </a:rPr>
              <a:t>,</a:t>
            </a:r>
            <a:r>
              <a:rPr lang="en-US" spc="-4" dirty="0">
                <a:cs typeface="Calibri"/>
              </a:rPr>
              <a:t> </a:t>
            </a:r>
            <a:r>
              <a:rPr lang="en-US" dirty="0">
                <a:cs typeface="Calibri"/>
              </a:rPr>
              <a:t>p</a:t>
            </a:r>
            <a:r>
              <a:rPr lang="en-US" spc="-40" dirty="0">
                <a:cs typeface="Calibri"/>
              </a:rPr>
              <a:t>r</a:t>
            </a:r>
            <a:r>
              <a:rPr lang="en-US" dirty="0">
                <a:cs typeface="Calibri"/>
              </a:rPr>
              <a:t>ecision</a:t>
            </a:r>
          </a:p>
          <a:p>
            <a:pPr marL="313781" indent="-302575">
              <a:lnSpc>
                <a:spcPct val="110000"/>
              </a:lnSpc>
              <a:spcBef>
                <a:spcPts val="0"/>
              </a:spcBef>
              <a:tabLst>
                <a:tab pos="313781" algn="l"/>
              </a:tabLst>
            </a:pPr>
            <a:r>
              <a:rPr lang="en-US" spc="-18" dirty="0">
                <a:cs typeface="Calibri"/>
              </a:rPr>
              <a:t>Er</a:t>
            </a:r>
            <a:r>
              <a:rPr lang="en-US" spc="-57" dirty="0">
                <a:cs typeface="Calibri"/>
              </a:rPr>
              <a:t>r</a:t>
            </a:r>
            <a:r>
              <a:rPr lang="en-US" dirty="0">
                <a:cs typeface="Calibri"/>
              </a:rPr>
              <a:t>o</a:t>
            </a:r>
            <a:r>
              <a:rPr lang="en-US" spc="-62" dirty="0">
                <a:cs typeface="Calibri"/>
              </a:rPr>
              <a:t>r</a:t>
            </a:r>
            <a:r>
              <a:rPr lang="en-US" dirty="0">
                <a:cs typeface="Calibri"/>
              </a:rPr>
              <a:t>s</a:t>
            </a:r>
          </a:p>
          <a:p>
            <a:pPr marL="313781" indent="-302575">
              <a:lnSpc>
                <a:spcPct val="110000"/>
              </a:lnSpc>
              <a:spcBef>
                <a:spcPts val="0"/>
              </a:spcBef>
              <a:tabLst>
                <a:tab pos="313781" algn="l"/>
              </a:tabLst>
            </a:pPr>
            <a:r>
              <a:rPr lang="en-US" dirty="0">
                <a:cs typeface="Calibri"/>
              </a:rPr>
              <a:t>Normali</a:t>
            </a:r>
            <a:r>
              <a:rPr lang="en-US" spc="-66" dirty="0">
                <a:cs typeface="Calibri"/>
              </a:rPr>
              <a:t>z</a:t>
            </a:r>
            <a:r>
              <a:rPr lang="en-US" spc="-18" dirty="0">
                <a:cs typeface="Calibri"/>
              </a:rPr>
              <a:t>ed</a:t>
            </a:r>
            <a:r>
              <a:rPr lang="en-US" spc="-9" dirty="0">
                <a:cs typeface="Calibri"/>
              </a:rPr>
              <a:t> </a:t>
            </a:r>
            <a:r>
              <a:rPr lang="en-US" spc="-53" dirty="0">
                <a:cs typeface="Calibri"/>
              </a:rPr>
              <a:t>r</a:t>
            </a:r>
            <a:r>
              <a:rPr lang="en-US" spc="-13" dirty="0">
                <a:cs typeface="Calibri"/>
              </a:rPr>
              <a:t>e</a:t>
            </a:r>
            <a:r>
              <a:rPr lang="en-US" dirty="0">
                <a:cs typeface="Calibri"/>
              </a:rPr>
              <a:t>p</a:t>
            </a:r>
            <a:r>
              <a:rPr lang="en-US" spc="-40" dirty="0">
                <a:cs typeface="Calibri"/>
              </a:rPr>
              <a:t>r</a:t>
            </a:r>
            <a:r>
              <a:rPr lang="en-US" spc="-13" dirty="0">
                <a:cs typeface="Calibri"/>
              </a:rPr>
              <a:t>ese</a:t>
            </a:r>
            <a:r>
              <a:rPr lang="en-US" spc="-49" dirty="0">
                <a:cs typeface="Calibri"/>
              </a:rPr>
              <a:t>n</a:t>
            </a:r>
            <a:r>
              <a:rPr lang="en-US" spc="-44" dirty="0">
                <a:cs typeface="Calibri"/>
              </a:rPr>
              <a:t>t</a:t>
            </a:r>
            <a:r>
              <a:rPr lang="en-US" spc="-26" dirty="0">
                <a:cs typeface="Calibri"/>
              </a:rPr>
              <a:t>a</a:t>
            </a:r>
            <a:r>
              <a:rPr lang="en-US" dirty="0">
                <a:cs typeface="Calibri"/>
              </a:rPr>
              <a:t>tion</a:t>
            </a:r>
          </a:p>
          <a:p>
            <a:pPr marL="313781" indent="-302575">
              <a:lnSpc>
                <a:spcPct val="110000"/>
              </a:lnSpc>
              <a:spcBef>
                <a:spcPts val="0"/>
              </a:spcBef>
              <a:tabLst>
                <a:tab pos="313781" algn="l"/>
              </a:tabLst>
            </a:pPr>
            <a:r>
              <a:rPr lang="en-US" dirty="0">
                <a:cs typeface="Calibri"/>
              </a:rPr>
              <a:t>Flo</a:t>
            </a:r>
            <a:r>
              <a:rPr lang="en-US" spc="-26" dirty="0">
                <a:cs typeface="Calibri"/>
              </a:rPr>
              <a:t>a</a:t>
            </a:r>
            <a:r>
              <a:rPr lang="en-US" spc="-13" dirty="0">
                <a:cs typeface="Calibri"/>
              </a:rPr>
              <a:t>t</a:t>
            </a:r>
            <a:r>
              <a:rPr lang="en-US" dirty="0">
                <a:cs typeface="Calibri"/>
              </a:rPr>
              <a:t>ing‐poi</a:t>
            </a:r>
            <a:r>
              <a:rPr lang="en-US" spc="-26" dirty="0">
                <a:cs typeface="Calibri"/>
              </a:rPr>
              <a:t>n</a:t>
            </a:r>
            <a:r>
              <a:rPr lang="en-US" spc="-9" dirty="0">
                <a:cs typeface="Calibri"/>
              </a:rPr>
              <a:t>t</a:t>
            </a:r>
            <a:endParaRPr lang="en-US" dirty="0">
              <a:cs typeface="Calibri"/>
            </a:endParaRPr>
          </a:p>
          <a:p>
            <a:pPr marL="313781" indent="-302575">
              <a:lnSpc>
                <a:spcPct val="110000"/>
              </a:lnSpc>
              <a:spcBef>
                <a:spcPts val="0"/>
              </a:spcBef>
              <a:tabLst>
                <a:tab pos="313781" algn="l"/>
              </a:tabLst>
            </a:pPr>
            <a:r>
              <a:rPr lang="en-US" spc="-18" dirty="0">
                <a:cs typeface="Calibri"/>
              </a:rPr>
              <a:t>P</a:t>
            </a:r>
            <a:r>
              <a:rPr lang="en-US" spc="-53" dirty="0">
                <a:cs typeface="Calibri"/>
              </a:rPr>
              <a:t>r</a:t>
            </a:r>
            <a:r>
              <a:rPr lang="en-US" dirty="0">
                <a:cs typeface="Calibri"/>
              </a:rPr>
              <a:t>ecision</a:t>
            </a:r>
            <a:r>
              <a:rPr lang="en-US" spc="-13" dirty="0">
                <a:cs typeface="Calibri"/>
              </a:rPr>
              <a:t> </a:t>
            </a:r>
            <a:r>
              <a:rPr lang="en-US" spc="-22" dirty="0">
                <a:cs typeface="Calibri"/>
              </a:rPr>
              <a:t>32</a:t>
            </a:r>
            <a:r>
              <a:rPr lang="en-US" dirty="0">
                <a:cs typeface="Calibri"/>
              </a:rPr>
              <a:t>‐</a:t>
            </a:r>
            <a:r>
              <a:rPr lang="en-US" spc="-4" dirty="0">
                <a:cs typeface="Calibri"/>
              </a:rPr>
              <a:t>bit</a:t>
            </a:r>
            <a:r>
              <a:rPr lang="en-US" dirty="0">
                <a:cs typeface="Calibri"/>
              </a:rPr>
              <a:t>, </a:t>
            </a:r>
            <a:r>
              <a:rPr lang="en-US" spc="-22" dirty="0">
                <a:cs typeface="Calibri"/>
              </a:rPr>
              <a:t>64</a:t>
            </a:r>
            <a:r>
              <a:rPr lang="en-US" dirty="0">
                <a:cs typeface="Calibri"/>
              </a:rPr>
              <a:t>‐</a:t>
            </a:r>
            <a:r>
              <a:rPr lang="en-US" spc="-4" dirty="0">
                <a:cs typeface="Calibri"/>
              </a:rPr>
              <a:t>bit</a:t>
            </a:r>
            <a:r>
              <a:rPr lang="en-US" dirty="0">
                <a:cs typeface="Calibri"/>
              </a:rPr>
              <a:t>,</a:t>
            </a:r>
            <a:r>
              <a:rPr lang="en-US" spc="-9" dirty="0">
                <a:cs typeface="Calibri"/>
              </a:rPr>
              <a:t> </a:t>
            </a:r>
            <a:r>
              <a:rPr lang="en-US" spc="-4" dirty="0">
                <a:cs typeface="Calibri"/>
              </a:rPr>
              <a:t>IEE</a:t>
            </a:r>
            <a:r>
              <a:rPr lang="en-US" dirty="0">
                <a:cs typeface="Calibri"/>
              </a:rPr>
              <a:t>E</a:t>
            </a:r>
            <a:r>
              <a:rPr lang="en-US" spc="-18" dirty="0">
                <a:cs typeface="Calibri"/>
              </a:rPr>
              <a:t> </a:t>
            </a:r>
            <a:r>
              <a:rPr lang="en-US" spc="-31" dirty="0">
                <a:cs typeface="Calibri"/>
              </a:rPr>
              <a:t>s</a:t>
            </a:r>
            <a:r>
              <a:rPr lang="en-US" spc="-44" dirty="0">
                <a:cs typeface="Calibri"/>
              </a:rPr>
              <a:t>t</a:t>
            </a:r>
            <a:r>
              <a:rPr lang="en-US" dirty="0">
                <a:cs typeface="Calibri"/>
              </a:rPr>
              <a:t>anda</a:t>
            </a:r>
            <a:r>
              <a:rPr lang="en-US" spc="-40" dirty="0">
                <a:cs typeface="Calibri"/>
              </a:rPr>
              <a:t>r</a:t>
            </a:r>
            <a:r>
              <a:rPr lang="en-US" dirty="0">
                <a:cs typeface="Calibri"/>
              </a:rPr>
              <a:t>d</a:t>
            </a:r>
            <a:r>
              <a:rPr lang="en-US" spc="-4" dirty="0">
                <a:cs typeface="Calibri"/>
              </a:rPr>
              <a:t> </a:t>
            </a:r>
            <a:r>
              <a:rPr lang="en-US" spc="-22" dirty="0">
                <a:cs typeface="Calibri"/>
              </a:rPr>
              <a:t>754</a:t>
            </a:r>
            <a:endParaRPr lang="en-US" dirty="0">
              <a:cs typeface="Calibri"/>
            </a:endParaRPr>
          </a:p>
          <a:p>
            <a:pPr marL="313781" indent="-302575">
              <a:lnSpc>
                <a:spcPct val="110000"/>
              </a:lnSpc>
              <a:spcBef>
                <a:spcPts val="0"/>
              </a:spcBef>
              <a:tabLst>
                <a:tab pos="313781" algn="l"/>
              </a:tabLst>
            </a:pPr>
            <a:r>
              <a:rPr lang="en-US" spc="-22" dirty="0">
                <a:cs typeface="Calibri"/>
              </a:rPr>
              <a:t>O</a:t>
            </a:r>
            <a:r>
              <a:rPr lang="en-US" spc="-40" dirty="0">
                <a:cs typeface="Calibri"/>
              </a:rPr>
              <a:t>v</a:t>
            </a:r>
            <a:r>
              <a:rPr lang="en-US" spc="-4" dirty="0">
                <a:cs typeface="Calibri"/>
              </a:rPr>
              <a:t>erflo</a:t>
            </a:r>
            <a:r>
              <a:rPr lang="en-US" spc="-260" dirty="0">
                <a:cs typeface="Calibri"/>
              </a:rPr>
              <a:t>w</a:t>
            </a:r>
            <a:r>
              <a:rPr lang="en-US" spc="-9" dirty="0">
                <a:cs typeface="Calibri"/>
              </a:rPr>
              <a:t>,</a:t>
            </a:r>
            <a:r>
              <a:rPr lang="en-US" dirty="0">
                <a:cs typeface="Calibri"/>
              </a:rPr>
              <a:t> </a:t>
            </a:r>
            <a:r>
              <a:rPr lang="en-US" spc="-4" dirty="0">
                <a:cs typeface="Calibri"/>
              </a:rPr>
              <a:t>underfl</a:t>
            </a:r>
            <a:r>
              <a:rPr lang="en-US" spc="-9" dirty="0">
                <a:cs typeface="Calibri"/>
              </a:rPr>
              <a:t>o</a:t>
            </a:r>
            <a:r>
              <a:rPr lang="en-US" spc="-247" dirty="0">
                <a:cs typeface="Calibri"/>
              </a:rPr>
              <a:t>w</a:t>
            </a:r>
            <a:r>
              <a:rPr lang="en-US" spc="-9" dirty="0">
                <a:cs typeface="Calibri"/>
              </a:rPr>
              <a:t>,</a:t>
            </a:r>
            <a:r>
              <a:rPr lang="en-US" dirty="0">
                <a:cs typeface="Calibri"/>
              </a:rPr>
              <a:t> hole‐</a:t>
            </a:r>
            <a:r>
              <a:rPr lang="en-US" spc="-40" dirty="0">
                <a:cs typeface="Calibri"/>
              </a:rPr>
              <a:t>a</a:t>
            </a:r>
            <a:r>
              <a:rPr lang="en-US" spc="-13" dirty="0">
                <a:cs typeface="Calibri"/>
              </a:rPr>
              <a:t>t</a:t>
            </a:r>
            <a:r>
              <a:rPr lang="en-US" spc="-9" dirty="0">
                <a:cs typeface="Calibri"/>
              </a:rPr>
              <a:t>‐</a:t>
            </a:r>
            <a:r>
              <a:rPr lang="en-US" spc="-66" dirty="0">
                <a:cs typeface="Calibri"/>
              </a:rPr>
              <a:t>z</a:t>
            </a:r>
            <a:r>
              <a:rPr lang="en-US" spc="-18" dirty="0">
                <a:cs typeface="Calibri"/>
              </a:rPr>
              <a:t>e</a:t>
            </a:r>
            <a:r>
              <a:rPr lang="en-US" spc="-66" dirty="0">
                <a:cs typeface="Calibri"/>
              </a:rPr>
              <a:t>ro</a:t>
            </a:r>
            <a:r>
              <a:rPr lang="en-US" spc="-9" dirty="0">
                <a:cs typeface="Calibri"/>
              </a:rPr>
              <a:t>, </a:t>
            </a:r>
            <a:r>
              <a:rPr lang="en-US" dirty="0">
                <a:cs typeface="Calibri"/>
              </a:rPr>
              <a:t>machine</a:t>
            </a:r>
            <a:r>
              <a:rPr lang="en-US" spc="-22" dirty="0">
                <a:cs typeface="Calibri"/>
              </a:rPr>
              <a:t> </a:t>
            </a:r>
            <a:r>
              <a:rPr lang="en-US" dirty="0">
                <a:cs typeface="Calibri"/>
              </a:rPr>
              <a:t>epsilon</a:t>
            </a:r>
          </a:p>
          <a:p>
            <a:pPr marL="313781" indent="-302575">
              <a:lnSpc>
                <a:spcPct val="110000"/>
              </a:lnSpc>
              <a:spcBef>
                <a:spcPts val="0"/>
              </a:spcBef>
              <a:tabLst>
                <a:tab pos="313781" algn="l"/>
              </a:tabLst>
            </a:pPr>
            <a:r>
              <a:rPr lang="en-US" dirty="0">
                <a:cs typeface="Calibri"/>
              </a:rPr>
              <a:t>Loss</a:t>
            </a:r>
            <a:r>
              <a:rPr lang="en-US" spc="4" dirty="0">
                <a:cs typeface="Calibri"/>
              </a:rPr>
              <a:t> </a:t>
            </a:r>
            <a:r>
              <a:rPr lang="en-US" dirty="0">
                <a:cs typeface="Calibri"/>
              </a:rPr>
              <a:t>of</a:t>
            </a:r>
            <a:r>
              <a:rPr lang="en-US" spc="-4" dirty="0">
                <a:cs typeface="Calibri"/>
              </a:rPr>
              <a:t> </a:t>
            </a:r>
            <a:r>
              <a:rPr lang="en-US" dirty="0">
                <a:cs typeface="Calibri"/>
              </a:rPr>
              <a:t>p</a:t>
            </a:r>
            <a:r>
              <a:rPr lang="en-US" spc="-40" dirty="0">
                <a:cs typeface="Calibri"/>
              </a:rPr>
              <a:t>r</a:t>
            </a:r>
            <a:r>
              <a:rPr lang="en-US" dirty="0">
                <a:cs typeface="Calibri"/>
              </a:rPr>
              <a:t>ecision</a:t>
            </a:r>
          </a:p>
          <a:p>
            <a:pPr marL="313781" indent="-302575">
              <a:lnSpc>
                <a:spcPct val="110000"/>
              </a:lnSpc>
              <a:spcBef>
                <a:spcPts val="0"/>
              </a:spcBef>
              <a:tabLst>
                <a:tab pos="313781" algn="l"/>
              </a:tabLst>
            </a:pPr>
            <a:r>
              <a:rPr lang="en-US" dirty="0">
                <a:cs typeface="Calibri"/>
              </a:rPr>
              <a:t>Complex numbers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338063" y="1192635"/>
            <a:ext cx="468795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Chapters 3 and 4 from book</a:t>
            </a:r>
          </a:p>
          <a:p>
            <a:r>
              <a:rPr lang="en-US" sz="2400" dirty="0">
                <a:solidFill>
                  <a:srgbClr val="FF0000"/>
                </a:solidFill>
              </a:rPr>
              <a:t>“Scientific computing for engineers”</a:t>
            </a:r>
          </a:p>
          <a:p>
            <a:r>
              <a:rPr lang="en-US" sz="2400" dirty="0">
                <a:solidFill>
                  <a:srgbClr val="FF0000"/>
                </a:solidFill>
              </a:rPr>
              <a:t>By </a:t>
            </a:r>
            <a:r>
              <a:rPr lang="en-US" sz="2400" dirty="0" err="1">
                <a:solidFill>
                  <a:srgbClr val="FF0000"/>
                </a:solidFill>
              </a:rPr>
              <a:t>Chapra</a:t>
            </a:r>
            <a:r>
              <a:rPr lang="en-US" sz="2400" dirty="0">
                <a:solidFill>
                  <a:srgbClr val="FF0000"/>
                </a:solidFill>
              </a:rPr>
              <a:t> and </a:t>
            </a:r>
            <a:r>
              <a:rPr lang="en-US" sz="2400" dirty="0" err="1">
                <a:solidFill>
                  <a:srgbClr val="FF0000"/>
                </a:solidFill>
              </a:rPr>
              <a:t>Canale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6196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Reality of Numbers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9525">
              <a:buNone/>
            </a:pPr>
            <a:r>
              <a:rPr lang="en-US" dirty="0"/>
              <a:t>As humans we have a symbolic number system that given any amount of time we can give a precise definition, for example:</a:t>
            </a:r>
          </a:p>
          <a:p>
            <a:r>
              <a:rPr lang="en-US" dirty="0"/>
              <a:t>Define pi</a:t>
            </a:r>
          </a:p>
          <a:p>
            <a:pPr lvl="1"/>
            <a:r>
              <a:rPr lang="en-US" dirty="0"/>
              <a:t>3.14 (Incorrect for most practical purposes)</a:t>
            </a:r>
          </a:p>
          <a:p>
            <a:pPr lvl="1"/>
            <a:r>
              <a:rPr lang="en-US" dirty="0"/>
              <a:t>22/7 (Better but still wrong)</a:t>
            </a:r>
          </a:p>
          <a:p>
            <a:pPr lvl="1"/>
            <a:r>
              <a:rPr lang="en-US" dirty="0"/>
              <a:t>C / </a:t>
            </a:r>
            <a:r>
              <a:rPr lang="en-US" dirty="0" err="1"/>
              <a:t>d</a:t>
            </a:r>
            <a:r>
              <a:rPr lang="en-US" dirty="0"/>
              <a:t> (Correct but not so useful)  </a:t>
            </a:r>
          </a:p>
          <a:p>
            <a:pPr>
              <a:buNone/>
            </a:pPr>
            <a:r>
              <a:rPr lang="en-US" dirty="0"/>
              <a:t>	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 descr="Pi_eq_C_over_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0542" y="4338330"/>
            <a:ext cx="2286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133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Reality of Numbers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9525" defTabSz="176213">
              <a:buNone/>
            </a:pPr>
            <a:r>
              <a:rPr lang="en-US" dirty="0"/>
              <a:t>Computers have a limited amount of space for numbers. How does this change how we compute?</a:t>
            </a:r>
          </a:p>
          <a:p>
            <a:pPr>
              <a:buNone/>
            </a:pPr>
            <a:endParaRPr lang="en-US" dirty="0"/>
          </a:p>
          <a:p>
            <a:r>
              <a:rPr lang="en-US" dirty="0"/>
              <a:t>We use standards so numbers on one machine are similar to another</a:t>
            </a:r>
          </a:p>
          <a:p>
            <a:pPr>
              <a:buNone/>
            </a:pPr>
            <a:r>
              <a:rPr lang="en-US" dirty="0"/>
              <a:t>	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687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Reality of Numbers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9525">
              <a:buNone/>
            </a:pPr>
            <a:r>
              <a:rPr lang="en-US" dirty="0"/>
              <a:t>Computers have a limited amount of space for numbers. How does this change how we compute?</a:t>
            </a:r>
          </a:p>
          <a:p>
            <a:endParaRPr lang="en-US" dirty="0"/>
          </a:p>
          <a:p>
            <a:pPr>
              <a:buNone/>
            </a:pPr>
            <a:r>
              <a:rPr lang="en-US" dirty="0"/>
              <a:t>	</a:t>
            </a:r>
            <a:br>
              <a:rPr lang="en-US" dirty="0"/>
            </a:b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3412168"/>
            <a:ext cx="8229600" cy="1902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en-US" sz="2400" dirty="0">
                <a:solidFill>
                  <a:srgbClr val="002868"/>
                </a:solidFill>
              </a:rPr>
              <a:t>Use standards </a:t>
            </a:r>
          </a:p>
          <a:p>
            <a:pPr marL="342900" indent="-342900">
              <a:spcBef>
                <a:spcPct val="20000"/>
              </a:spcBef>
              <a:buFont typeface="Arial"/>
              <a:buChar char="•"/>
            </a:pPr>
            <a:r>
              <a:rPr lang="en-US" sz="2400" dirty="0">
                <a:solidFill>
                  <a:srgbClr val="002868"/>
                </a:solidFill>
              </a:rPr>
              <a:t>numbers on one machine should be similar to others</a:t>
            </a:r>
          </a:p>
          <a:p>
            <a:pPr marL="342900" indent="-342900">
              <a:spcBef>
                <a:spcPct val="20000"/>
              </a:spcBef>
              <a:buFont typeface="Arial"/>
              <a:buChar char="•"/>
            </a:pPr>
            <a:r>
              <a:rPr lang="en-US" sz="2400" dirty="0">
                <a:solidFill>
                  <a:srgbClr val="002868"/>
                </a:solidFill>
              </a:rPr>
              <a:t>IEEE 754 Standard for Binary Floating-Point Arithmetic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594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Reality of Numbers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9525">
              <a:buNone/>
            </a:pPr>
            <a:r>
              <a:rPr lang="en-US" dirty="0"/>
              <a:t>Computers have a limited amount of space for numbers. How does this change how we compute?</a:t>
            </a:r>
          </a:p>
          <a:p>
            <a:endParaRPr lang="en-US" dirty="0"/>
          </a:p>
          <a:p>
            <a:pPr>
              <a:buNone/>
            </a:pPr>
            <a:r>
              <a:rPr lang="en-US" dirty="0"/>
              <a:t>	</a:t>
            </a:r>
            <a:br>
              <a:rPr lang="en-US" dirty="0"/>
            </a:b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3411575"/>
            <a:ext cx="8229600" cy="2714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en-US" sz="2400" dirty="0">
                <a:solidFill>
                  <a:srgbClr val="002868"/>
                </a:solidFill>
              </a:rPr>
              <a:t>Use correct algorithms</a:t>
            </a:r>
          </a:p>
          <a:p>
            <a:pPr marL="342900" indent="-342900">
              <a:spcBef>
                <a:spcPct val="20000"/>
              </a:spcBef>
              <a:buFont typeface="Arial"/>
              <a:buChar char="•"/>
            </a:pPr>
            <a:r>
              <a:rPr lang="en-US" sz="2400" dirty="0">
                <a:solidFill>
                  <a:srgbClr val="002868"/>
                </a:solidFill>
              </a:rPr>
              <a:t>Errors can accumulate via round off</a:t>
            </a:r>
          </a:p>
          <a:p>
            <a:pPr marL="342900" indent="-342900">
              <a:spcBef>
                <a:spcPct val="20000"/>
              </a:spcBef>
              <a:buFont typeface="Arial"/>
              <a:buChar char="•"/>
            </a:pPr>
            <a:r>
              <a:rPr lang="en-US" sz="2400" dirty="0">
                <a:solidFill>
                  <a:srgbClr val="002868"/>
                </a:solidFill>
              </a:rPr>
              <a:t>Errors can also accumulate due to truncation or interpolation</a:t>
            </a:r>
          </a:p>
          <a:p>
            <a:pPr marL="342900" indent="-342900">
              <a:spcBef>
                <a:spcPct val="20000"/>
              </a:spcBef>
              <a:buFont typeface="Arial"/>
              <a:buChar char="•"/>
            </a:pPr>
            <a:r>
              <a:rPr lang="en-US" sz="2400" dirty="0">
                <a:solidFill>
                  <a:srgbClr val="002868"/>
                </a:solidFill>
              </a:rPr>
              <a:t>See Nicholas </a:t>
            </a:r>
            <a:r>
              <a:rPr lang="en-US" sz="2400" dirty="0" err="1">
                <a:solidFill>
                  <a:srgbClr val="002868"/>
                </a:solidFill>
              </a:rPr>
              <a:t>Higham’s</a:t>
            </a:r>
            <a:r>
              <a:rPr lang="en-US" sz="2400" dirty="0">
                <a:solidFill>
                  <a:srgbClr val="002868"/>
                </a:solidFill>
              </a:rPr>
              <a:t> </a:t>
            </a:r>
            <a:r>
              <a:rPr lang="en-US" sz="2400" i="1" dirty="0">
                <a:solidFill>
                  <a:srgbClr val="002868"/>
                </a:solidFill>
              </a:rPr>
              <a:t>Accuracy and Stability of Numerical Algorithms </a:t>
            </a:r>
            <a:r>
              <a:rPr lang="en-US" sz="2400" dirty="0">
                <a:solidFill>
                  <a:srgbClr val="002868"/>
                </a:solidFill>
              </a:rPr>
              <a:t>aka BIBLE of numerical stability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893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63653" y="479570"/>
            <a:ext cx="1187824" cy="4075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7401" marR="4483" indent="-336194">
              <a:lnSpc>
                <a:spcPct val="125000"/>
              </a:lnSpc>
            </a:pPr>
            <a:r>
              <a:rPr sz="1059" b="1" spc="-4" dirty="0">
                <a:solidFill>
                  <a:srgbClr val="FFFFFF"/>
                </a:solidFill>
                <a:latin typeface="Arial"/>
                <a:cs typeface="Arial"/>
              </a:rPr>
              <a:t>Lennar</a:t>
            </a:r>
            <a:r>
              <a:rPr sz="1059" b="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059" b="1" spc="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59" b="1" spc="-4" dirty="0">
                <a:solidFill>
                  <a:srgbClr val="FFFFFF"/>
                </a:solidFill>
                <a:latin typeface="Arial"/>
                <a:cs typeface="Arial"/>
              </a:rPr>
              <a:t>Johnsson 2016-01-19</a:t>
            </a:r>
            <a:endParaRPr sz="1059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65712" y="484906"/>
            <a:ext cx="1396813" cy="3259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2118" spc="-4" dirty="0">
                <a:solidFill>
                  <a:srgbClr val="FFFFFF"/>
                </a:solidFill>
                <a:latin typeface="Arial"/>
                <a:cs typeface="Arial"/>
              </a:rPr>
              <a:t>COSC4364</a:t>
            </a:r>
            <a:endParaRPr sz="2118">
              <a:latin typeface="Arial"/>
              <a:cs typeface="Aria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8545" y="6382250"/>
            <a:ext cx="198323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/>
              <a:t>Johnsson</a:t>
            </a:r>
            <a:r>
              <a:rPr lang="en-US" sz="900" dirty="0"/>
              <a:t> L., Lecture notes spring 2016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4" dirty="0">
                <a:cs typeface="Calibri"/>
              </a:rPr>
              <a:t>Digi</a:t>
            </a:r>
            <a:r>
              <a:rPr lang="en-US" spc="-49" dirty="0">
                <a:cs typeface="Calibri"/>
              </a:rPr>
              <a:t>t</a:t>
            </a:r>
            <a:r>
              <a:rPr lang="en-US" spc="-26" dirty="0">
                <a:cs typeface="Calibri"/>
              </a:rPr>
              <a:t>a</a:t>
            </a:r>
            <a:r>
              <a:rPr lang="en-US" dirty="0">
                <a:cs typeface="Calibri"/>
              </a:rPr>
              <a:t>l</a:t>
            </a:r>
            <a:r>
              <a:rPr lang="en-US" spc="35" dirty="0">
                <a:cs typeface="Calibri"/>
              </a:rPr>
              <a:t> </a:t>
            </a:r>
            <a:r>
              <a:rPr lang="en-US" spc="-26" dirty="0">
                <a:cs typeface="Calibri"/>
              </a:rPr>
              <a:t>Machin</a:t>
            </a:r>
            <a:r>
              <a:rPr lang="en-US" spc="-22" dirty="0">
                <a:cs typeface="Calibri"/>
              </a:rPr>
              <a:t>e</a:t>
            </a:r>
            <a:r>
              <a:rPr lang="en-US" spc="18" dirty="0">
                <a:cs typeface="Calibri"/>
              </a:rPr>
              <a:t> </a:t>
            </a:r>
            <a:r>
              <a:rPr lang="en-US" spc="-93" dirty="0">
                <a:cs typeface="Calibri"/>
              </a:rPr>
              <a:t>R</a:t>
            </a:r>
            <a:r>
              <a:rPr lang="en-US" spc="-22" dirty="0">
                <a:cs typeface="Calibri"/>
              </a:rPr>
              <a:t>e</a:t>
            </a:r>
            <a:r>
              <a:rPr lang="en-US" spc="-26" dirty="0">
                <a:cs typeface="Calibri"/>
              </a:rPr>
              <a:t>p</a:t>
            </a:r>
            <a:r>
              <a:rPr lang="en-US" spc="-71" dirty="0">
                <a:cs typeface="Calibri"/>
              </a:rPr>
              <a:t>r</a:t>
            </a:r>
            <a:r>
              <a:rPr lang="en-US" spc="-22" dirty="0">
                <a:cs typeface="Calibri"/>
              </a:rPr>
              <a:t>ese</a:t>
            </a:r>
            <a:r>
              <a:rPr lang="en-US" spc="-66" dirty="0">
                <a:cs typeface="Calibri"/>
              </a:rPr>
              <a:t>n</a:t>
            </a:r>
            <a:r>
              <a:rPr lang="en-US" spc="-62" dirty="0">
                <a:cs typeface="Calibri"/>
              </a:rPr>
              <a:t>ta</a:t>
            </a:r>
            <a:r>
              <a:rPr lang="en-US" dirty="0">
                <a:cs typeface="Calibri"/>
              </a:rPr>
              <a:t>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R="1462446">
              <a:tabLst>
                <a:tab pos="314342" algn="l"/>
              </a:tabLst>
            </a:pPr>
            <a:r>
              <a:rPr lang="en-US" spc="-71" dirty="0">
                <a:cs typeface="Calibri"/>
              </a:rPr>
              <a:t>E</a:t>
            </a:r>
            <a:r>
              <a:rPr lang="en-US" spc="-35" dirty="0">
                <a:cs typeface="Calibri"/>
              </a:rPr>
              <a:t>v</a:t>
            </a:r>
            <a:r>
              <a:rPr lang="en-US" spc="-13" dirty="0">
                <a:cs typeface="Calibri"/>
              </a:rPr>
              <a:t>e</a:t>
            </a:r>
            <a:r>
              <a:rPr lang="en-US" dirty="0">
                <a:cs typeface="Calibri"/>
              </a:rPr>
              <a:t>r</a:t>
            </a:r>
            <a:r>
              <a:rPr lang="en-US" spc="-13" dirty="0">
                <a:cs typeface="Calibri"/>
              </a:rPr>
              <a:t>y</a:t>
            </a:r>
            <a:r>
              <a:rPr lang="en-US" spc="-4" dirty="0">
                <a:cs typeface="Calibri"/>
              </a:rPr>
              <a:t> digi</a:t>
            </a:r>
            <a:r>
              <a:rPr lang="en-US" spc="-31" dirty="0">
                <a:cs typeface="Calibri"/>
              </a:rPr>
              <a:t>t</a:t>
            </a:r>
            <a:r>
              <a:rPr lang="en-US" dirty="0">
                <a:cs typeface="Calibri"/>
              </a:rPr>
              <a:t>al</a:t>
            </a:r>
            <a:r>
              <a:rPr lang="en-US" spc="4" dirty="0">
                <a:cs typeface="Calibri"/>
              </a:rPr>
              <a:t> </a:t>
            </a:r>
            <a:r>
              <a:rPr lang="en-US" spc="-40" dirty="0">
                <a:cs typeface="Calibri"/>
              </a:rPr>
              <a:t>c</a:t>
            </a:r>
            <a:r>
              <a:rPr lang="en-US" spc="-4" dirty="0">
                <a:cs typeface="Calibri"/>
              </a:rPr>
              <a:t>ompu</a:t>
            </a:r>
            <a:r>
              <a:rPr lang="en-US" spc="-31" dirty="0">
                <a:cs typeface="Calibri"/>
              </a:rPr>
              <a:t>t</a:t>
            </a:r>
            <a:r>
              <a:rPr lang="en-US" spc="-18" dirty="0">
                <a:cs typeface="Calibri"/>
              </a:rPr>
              <a:t>e</a:t>
            </a:r>
            <a:r>
              <a:rPr lang="en-US" spc="-9" dirty="0">
                <a:cs typeface="Calibri"/>
              </a:rPr>
              <a:t>r </a:t>
            </a:r>
            <a:r>
              <a:rPr lang="en-US" spc="-40" dirty="0">
                <a:cs typeface="Calibri"/>
              </a:rPr>
              <a:t>c</a:t>
            </a:r>
            <a:r>
              <a:rPr lang="en-US" spc="-13" dirty="0">
                <a:cs typeface="Calibri"/>
              </a:rPr>
              <a:t>a</a:t>
            </a:r>
            <a:r>
              <a:rPr lang="en-US" dirty="0">
                <a:cs typeface="Calibri"/>
              </a:rPr>
              <a:t>n</a:t>
            </a:r>
            <a:r>
              <a:rPr lang="en-US" spc="-13" dirty="0">
                <a:cs typeface="Calibri"/>
              </a:rPr>
              <a:t> </a:t>
            </a:r>
            <a:r>
              <a:rPr lang="en-US" spc="-4" dirty="0">
                <a:cs typeface="Calibri"/>
              </a:rPr>
              <a:t>onl</a:t>
            </a:r>
            <a:r>
              <a:rPr lang="en-US" dirty="0">
                <a:cs typeface="Calibri"/>
              </a:rPr>
              <a:t>y</a:t>
            </a:r>
            <a:r>
              <a:rPr lang="en-US" spc="9" dirty="0">
                <a:cs typeface="Calibri"/>
              </a:rPr>
              <a:t> </a:t>
            </a:r>
            <a:r>
              <a:rPr lang="en-US" spc="-40" dirty="0">
                <a:cs typeface="Calibri"/>
              </a:rPr>
              <a:t>r</a:t>
            </a:r>
            <a:r>
              <a:rPr lang="en-US" spc="-13" dirty="0">
                <a:cs typeface="Calibri"/>
              </a:rPr>
              <a:t>e</a:t>
            </a:r>
            <a:r>
              <a:rPr lang="en-US" spc="-9" dirty="0">
                <a:cs typeface="Calibri"/>
              </a:rPr>
              <a:t>p</a:t>
            </a:r>
            <a:r>
              <a:rPr lang="en-US" spc="-31" dirty="0">
                <a:cs typeface="Calibri"/>
              </a:rPr>
              <a:t>r</a:t>
            </a:r>
            <a:r>
              <a:rPr lang="en-US" spc="-18" dirty="0">
                <a:cs typeface="Calibri"/>
              </a:rPr>
              <a:t>ese</a:t>
            </a:r>
            <a:r>
              <a:rPr lang="en-US" spc="-49" dirty="0">
                <a:cs typeface="Calibri"/>
              </a:rPr>
              <a:t>n</a:t>
            </a:r>
            <a:r>
              <a:rPr lang="en-US" spc="-9" dirty="0">
                <a:cs typeface="Calibri"/>
              </a:rPr>
              <a:t>t </a:t>
            </a:r>
            <a:r>
              <a:rPr lang="en-US" dirty="0">
                <a:cs typeface="Calibri"/>
              </a:rPr>
              <a:t>a </a:t>
            </a:r>
            <a:r>
              <a:rPr lang="en-US" spc="-4" dirty="0">
                <a:solidFill>
                  <a:srgbClr val="FF0000"/>
                </a:solidFill>
                <a:cs typeface="Calibri"/>
              </a:rPr>
              <a:t>fini</a:t>
            </a:r>
            <a:r>
              <a:rPr lang="en-US" spc="-31" dirty="0">
                <a:solidFill>
                  <a:srgbClr val="FF0000"/>
                </a:solidFill>
                <a:cs typeface="Calibri"/>
              </a:rPr>
              <a:t>t</a:t>
            </a:r>
            <a:r>
              <a:rPr lang="en-US" spc="-13" dirty="0">
                <a:solidFill>
                  <a:srgbClr val="FF0000"/>
                </a:solidFill>
                <a:cs typeface="Calibri"/>
              </a:rPr>
              <a:t>e</a:t>
            </a:r>
            <a:r>
              <a:rPr lang="en-US" spc="4" dirty="0">
                <a:solidFill>
                  <a:srgbClr val="FF0000"/>
                </a:solidFill>
                <a:cs typeface="Calibri"/>
              </a:rPr>
              <a:t> </a:t>
            </a:r>
            <a:r>
              <a:rPr lang="en-US" spc="-4" dirty="0">
                <a:solidFill>
                  <a:srgbClr val="FF0000"/>
                </a:solidFill>
                <a:cs typeface="Calibri"/>
              </a:rPr>
              <a:t>numbe</a:t>
            </a:r>
            <a:r>
              <a:rPr lang="en-US" dirty="0">
                <a:solidFill>
                  <a:srgbClr val="FF0000"/>
                </a:solidFill>
                <a:cs typeface="Calibri"/>
              </a:rPr>
              <a:t>r</a:t>
            </a:r>
            <a:r>
              <a:rPr lang="en-US" spc="-4" dirty="0">
                <a:solidFill>
                  <a:srgbClr val="FF0000"/>
                </a:solidFill>
                <a:cs typeface="Calibri"/>
              </a:rPr>
              <a:t> o</a:t>
            </a:r>
            <a:r>
              <a:rPr lang="en-US" dirty="0">
                <a:solidFill>
                  <a:srgbClr val="FF0000"/>
                </a:solidFill>
                <a:cs typeface="Calibri"/>
              </a:rPr>
              <a:t>f</a:t>
            </a:r>
            <a:r>
              <a:rPr lang="en-US" spc="4" dirty="0">
                <a:solidFill>
                  <a:srgbClr val="FF0000"/>
                </a:solidFill>
                <a:cs typeface="Calibri"/>
              </a:rPr>
              <a:t> </a:t>
            </a:r>
            <a:r>
              <a:rPr lang="en-US" spc="-4" dirty="0">
                <a:solidFill>
                  <a:srgbClr val="FF0000"/>
                </a:solidFill>
                <a:cs typeface="Calibri"/>
              </a:rPr>
              <a:t>digits</a:t>
            </a:r>
            <a:endParaRPr lang="en-US" dirty="0">
              <a:cs typeface="Calibri"/>
            </a:endParaRPr>
          </a:p>
          <a:p>
            <a:pPr>
              <a:tabLst>
                <a:tab pos="314342" algn="l"/>
              </a:tabLst>
            </a:pPr>
            <a:r>
              <a:rPr lang="en-US" spc="-13" dirty="0">
                <a:solidFill>
                  <a:srgbClr val="FF0000"/>
                </a:solidFill>
                <a:cs typeface="Calibri"/>
              </a:rPr>
              <a:t>Ir</a:t>
            </a:r>
            <a:r>
              <a:rPr lang="en-US" spc="-57" dirty="0">
                <a:solidFill>
                  <a:srgbClr val="FF0000"/>
                </a:solidFill>
                <a:cs typeface="Calibri"/>
              </a:rPr>
              <a:t>r</a:t>
            </a:r>
            <a:r>
              <a:rPr lang="en-US" spc="-26" dirty="0">
                <a:solidFill>
                  <a:srgbClr val="FF0000"/>
                </a:solidFill>
                <a:cs typeface="Calibri"/>
              </a:rPr>
              <a:t>a</a:t>
            </a:r>
            <a:r>
              <a:rPr lang="en-US" spc="-4" dirty="0">
                <a:solidFill>
                  <a:srgbClr val="FF0000"/>
                </a:solidFill>
                <a:cs typeface="Calibri"/>
              </a:rPr>
              <a:t>tiona</a:t>
            </a:r>
            <a:r>
              <a:rPr lang="en-US" dirty="0">
                <a:solidFill>
                  <a:srgbClr val="FF0000"/>
                </a:solidFill>
                <a:cs typeface="Calibri"/>
              </a:rPr>
              <a:t>l</a:t>
            </a:r>
            <a:r>
              <a:rPr lang="en-US" spc="-18" dirty="0">
                <a:solidFill>
                  <a:srgbClr val="FF0000"/>
                </a:solidFill>
                <a:cs typeface="Calibri"/>
              </a:rPr>
              <a:t> </a:t>
            </a:r>
            <a:r>
              <a:rPr lang="en-US" spc="-4" dirty="0">
                <a:solidFill>
                  <a:srgbClr val="FF0000"/>
                </a:solidFill>
                <a:cs typeface="Calibri"/>
              </a:rPr>
              <a:t>numbe</a:t>
            </a:r>
            <a:r>
              <a:rPr lang="en-US" spc="-40" dirty="0">
                <a:solidFill>
                  <a:srgbClr val="FF0000"/>
                </a:solidFill>
                <a:cs typeface="Calibri"/>
              </a:rPr>
              <a:t>r</a:t>
            </a:r>
            <a:r>
              <a:rPr lang="en-US" dirty="0">
                <a:solidFill>
                  <a:srgbClr val="FF0000"/>
                </a:solidFill>
                <a:cs typeface="Calibri"/>
              </a:rPr>
              <a:t>s</a:t>
            </a:r>
            <a:r>
              <a:rPr lang="en-US" spc="-18" dirty="0">
                <a:solidFill>
                  <a:srgbClr val="FF0000"/>
                </a:solidFill>
                <a:cs typeface="Calibri"/>
              </a:rPr>
              <a:t> </a:t>
            </a:r>
            <a:r>
              <a:rPr lang="en-US" spc="-40" dirty="0">
                <a:solidFill>
                  <a:srgbClr val="FF0000"/>
                </a:solidFill>
                <a:cs typeface="Calibri"/>
              </a:rPr>
              <a:t>c</a:t>
            </a:r>
            <a:r>
              <a:rPr lang="en-US" dirty="0">
                <a:solidFill>
                  <a:srgbClr val="FF0000"/>
                </a:solidFill>
                <a:cs typeface="Calibri"/>
              </a:rPr>
              <a:t>a</a:t>
            </a:r>
            <a:r>
              <a:rPr lang="en-US" spc="-4" dirty="0">
                <a:solidFill>
                  <a:srgbClr val="FF0000"/>
                </a:solidFill>
                <a:cs typeface="Calibri"/>
              </a:rPr>
              <a:t>nno</a:t>
            </a:r>
            <a:r>
              <a:rPr lang="en-US" dirty="0">
                <a:solidFill>
                  <a:srgbClr val="FF0000"/>
                </a:solidFill>
                <a:cs typeface="Calibri"/>
              </a:rPr>
              <a:t>t</a:t>
            </a:r>
            <a:r>
              <a:rPr lang="en-US" spc="-13" dirty="0">
                <a:solidFill>
                  <a:srgbClr val="FF0000"/>
                </a:solidFill>
                <a:cs typeface="Calibri"/>
              </a:rPr>
              <a:t> </a:t>
            </a:r>
            <a:r>
              <a:rPr lang="en-US" spc="-18" dirty="0">
                <a:solidFill>
                  <a:srgbClr val="FF0000"/>
                </a:solidFill>
                <a:cs typeface="Calibri"/>
              </a:rPr>
              <a:t>b</a:t>
            </a:r>
            <a:r>
              <a:rPr lang="en-US" spc="-13" dirty="0">
                <a:solidFill>
                  <a:srgbClr val="FF0000"/>
                </a:solidFill>
                <a:cs typeface="Calibri"/>
              </a:rPr>
              <a:t>e</a:t>
            </a:r>
            <a:r>
              <a:rPr lang="en-US" spc="-4" dirty="0">
                <a:solidFill>
                  <a:srgbClr val="FF0000"/>
                </a:solidFill>
                <a:cs typeface="Calibri"/>
              </a:rPr>
              <a:t> </a:t>
            </a:r>
            <a:r>
              <a:rPr lang="en-US" spc="-40" dirty="0">
                <a:solidFill>
                  <a:srgbClr val="FF0000"/>
                </a:solidFill>
                <a:cs typeface="Calibri"/>
              </a:rPr>
              <a:t>r</a:t>
            </a:r>
            <a:r>
              <a:rPr lang="en-US" spc="-13" dirty="0">
                <a:solidFill>
                  <a:srgbClr val="FF0000"/>
                </a:solidFill>
                <a:cs typeface="Calibri"/>
              </a:rPr>
              <a:t>e</a:t>
            </a:r>
            <a:r>
              <a:rPr lang="en-US" spc="-4" dirty="0">
                <a:solidFill>
                  <a:srgbClr val="FF0000"/>
                </a:solidFill>
                <a:cs typeface="Calibri"/>
              </a:rPr>
              <a:t>p</a:t>
            </a:r>
            <a:r>
              <a:rPr lang="en-US" spc="-40" dirty="0">
                <a:solidFill>
                  <a:srgbClr val="FF0000"/>
                </a:solidFill>
                <a:cs typeface="Calibri"/>
              </a:rPr>
              <a:t>r</a:t>
            </a:r>
            <a:r>
              <a:rPr lang="en-US" spc="-18" dirty="0">
                <a:solidFill>
                  <a:srgbClr val="FF0000"/>
                </a:solidFill>
                <a:cs typeface="Calibri"/>
              </a:rPr>
              <a:t>e</a:t>
            </a:r>
            <a:r>
              <a:rPr lang="en-US" spc="-9" dirty="0">
                <a:solidFill>
                  <a:srgbClr val="FF0000"/>
                </a:solidFill>
                <a:cs typeface="Calibri"/>
              </a:rPr>
              <a:t>s</a:t>
            </a:r>
            <a:r>
              <a:rPr lang="en-US" spc="-26" dirty="0">
                <a:solidFill>
                  <a:srgbClr val="FF0000"/>
                </a:solidFill>
                <a:cs typeface="Calibri"/>
              </a:rPr>
              <a:t>en</a:t>
            </a:r>
            <a:r>
              <a:rPr lang="en-US" spc="-40" dirty="0">
                <a:solidFill>
                  <a:srgbClr val="FF0000"/>
                </a:solidFill>
                <a:cs typeface="Calibri"/>
              </a:rPr>
              <a:t>t</a:t>
            </a:r>
            <a:r>
              <a:rPr lang="en-US" spc="-18" dirty="0">
                <a:solidFill>
                  <a:srgbClr val="FF0000"/>
                </a:solidFill>
                <a:cs typeface="Calibri"/>
              </a:rPr>
              <a:t>e</a:t>
            </a:r>
            <a:r>
              <a:rPr lang="en-US" dirty="0">
                <a:solidFill>
                  <a:srgbClr val="FF0000"/>
                </a:solidFill>
                <a:cs typeface="Calibri"/>
              </a:rPr>
              <a:t>d</a:t>
            </a:r>
            <a:r>
              <a:rPr lang="en-US" spc="-26" dirty="0">
                <a:solidFill>
                  <a:srgbClr val="FF0000"/>
                </a:solidFill>
                <a:cs typeface="Calibri"/>
              </a:rPr>
              <a:t> </a:t>
            </a:r>
            <a:r>
              <a:rPr lang="en-US" spc="-4" dirty="0">
                <a:solidFill>
                  <a:srgbClr val="FF0000"/>
                </a:solidFill>
                <a:cs typeface="Calibri"/>
              </a:rPr>
              <a:t>(e</a:t>
            </a:r>
            <a:r>
              <a:rPr lang="en-US" spc="26" dirty="0">
                <a:solidFill>
                  <a:srgbClr val="FF0000"/>
                </a:solidFill>
                <a:cs typeface="Calibri"/>
              </a:rPr>
              <a:t>.</a:t>
            </a:r>
            <a:r>
              <a:rPr lang="en-US" spc="-13" dirty="0">
                <a:solidFill>
                  <a:srgbClr val="FF0000"/>
                </a:solidFill>
                <a:cs typeface="Calibri"/>
              </a:rPr>
              <a:t>g</a:t>
            </a:r>
            <a:r>
              <a:rPr lang="en-US" dirty="0">
                <a:solidFill>
                  <a:srgbClr val="FF0000"/>
                </a:solidFill>
                <a:cs typeface="Calibri"/>
              </a:rPr>
              <a:t>. 1/3)</a:t>
            </a:r>
            <a:endParaRPr lang="en-US" dirty="0">
              <a:cs typeface="Calibri"/>
            </a:endParaRPr>
          </a:p>
          <a:p>
            <a:pPr marR="356366">
              <a:tabLst>
                <a:tab pos="314342" algn="l"/>
              </a:tabLst>
            </a:pPr>
            <a:r>
              <a:rPr lang="en-US" spc="-4" dirty="0">
                <a:solidFill>
                  <a:srgbClr val="FF0000"/>
                </a:solidFill>
                <a:cs typeface="Calibri"/>
              </a:rPr>
              <a:t>Onl</a:t>
            </a:r>
            <a:r>
              <a:rPr lang="en-US" dirty="0">
                <a:solidFill>
                  <a:srgbClr val="FF0000"/>
                </a:solidFill>
                <a:cs typeface="Calibri"/>
              </a:rPr>
              <a:t>y</a:t>
            </a:r>
            <a:r>
              <a:rPr lang="en-US" spc="9" dirty="0">
                <a:solidFill>
                  <a:srgbClr val="FF0000"/>
                </a:solidFill>
                <a:cs typeface="Calibri"/>
              </a:rPr>
              <a:t> </a:t>
            </a:r>
            <a:r>
              <a:rPr lang="en-US" spc="-57" dirty="0">
                <a:solidFill>
                  <a:srgbClr val="FF0000"/>
                </a:solidFill>
                <a:cs typeface="Calibri"/>
              </a:rPr>
              <a:t>r</a:t>
            </a:r>
            <a:r>
              <a:rPr lang="en-US" spc="-35" dirty="0">
                <a:solidFill>
                  <a:srgbClr val="FF0000"/>
                </a:solidFill>
                <a:cs typeface="Calibri"/>
              </a:rPr>
              <a:t>a</a:t>
            </a:r>
            <a:r>
              <a:rPr lang="en-US" spc="-13" dirty="0">
                <a:solidFill>
                  <a:srgbClr val="FF0000"/>
                </a:solidFill>
                <a:cs typeface="Calibri"/>
              </a:rPr>
              <a:t>t</a:t>
            </a:r>
            <a:r>
              <a:rPr lang="en-US" spc="-4" dirty="0">
                <a:solidFill>
                  <a:srgbClr val="FF0000"/>
                </a:solidFill>
                <a:cs typeface="Calibri"/>
              </a:rPr>
              <a:t>ion</a:t>
            </a:r>
            <a:r>
              <a:rPr lang="en-US" dirty="0">
                <a:solidFill>
                  <a:srgbClr val="FF0000"/>
                </a:solidFill>
                <a:cs typeface="Calibri"/>
              </a:rPr>
              <a:t>al</a:t>
            </a:r>
            <a:r>
              <a:rPr lang="en-US" spc="-9" dirty="0">
                <a:solidFill>
                  <a:srgbClr val="FF0000"/>
                </a:solidFill>
                <a:cs typeface="Calibri"/>
              </a:rPr>
              <a:t> </a:t>
            </a:r>
            <a:r>
              <a:rPr lang="en-US" spc="-4" dirty="0">
                <a:solidFill>
                  <a:srgbClr val="FF0000"/>
                </a:solidFill>
                <a:cs typeface="Calibri"/>
              </a:rPr>
              <a:t>numbe</a:t>
            </a:r>
            <a:r>
              <a:rPr lang="en-US" spc="-40" dirty="0">
                <a:solidFill>
                  <a:srgbClr val="FF0000"/>
                </a:solidFill>
                <a:cs typeface="Calibri"/>
              </a:rPr>
              <a:t>r</a:t>
            </a:r>
            <a:r>
              <a:rPr lang="en-US" dirty="0">
                <a:solidFill>
                  <a:srgbClr val="FF0000"/>
                </a:solidFill>
                <a:cs typeface="Calibri"/>
              </a:rPr>
              <a:t>s</a:t>
            </a:r>
            <a:r>
              <a:rPr lang="en-US" spc="-18" dirty="0">
                <a:solidFill>
                  <a:srgbClr val="FF0000"/>
                </a:solidFill>
                <a:cs typeface="Calibri"/>
              </a:rPr>
              <a:t> </a:t>
            </a:r>
            <a:r>
              <a:rPr lang="en-US" spc="-4" dirty="0">
                <a:solidFill>
                  <a:srgbClr val="FF0000"/>
                </a:solidFill>
                <a:cs typeface="Calibri"/>
              </a:rPr>
              <a:t>th</a:t>
            </a:r>
            <a:r>
              <a:rPr lang="en-US" spc="-22" dirty="0">
                <a:solidFill>
                  <a:srgbClr val="FF0000"/>
                </a:solidFill>
                <a:cs typeface="Calibri"/>
              </a:rPr>
              <a:t>a</a:t>
            </a:r>
            <a:r>
              <a:rPr lang="en-US" spc="-9" dirty="0">
                <a:solidFill>
                  <a:srgbClr val="FF0000"/>
                </a:solidFill>
                <a:cs typeface="Calibri"/>
              </a:rPr>
              <a:t>t</a:t>
            </a:r>
            <a:r>
              <a:rPr lang="en-US" spc="-18" dirty="0">
                <a:solidFill>
                  <a:srgbClr val="FF0000"/>
                </a:solidFill>
                <a:cs typeface="Calibri"/>
              </a:rPr>
              <a:t> </a:t>
            </a:r>
            <a:r>
              <a:rPr lang="en-US" spc="-4" dirty="0">
                <a:solidFill>
                  <a:srgbClr val="FF0000"/>
                </a:solidFill>
                <a:cs typeface="Calibri"/>
              </a:rPr>
              <a:t>fi</a:t>
            </a:r>
            <a:r>
              <a:rPr lang="en-US" dirty="0">
                <a:solidFill>
                  <a:srgbClr val="FF0000"/>
                </a:solidFill>
                <a:cs typeface="Calibri"/>
              </a:rPr>
              <a:t>t</a:t>
            </a:r>
            <a:r>
              <a:rPr lang="en-US" spc="9" dirty="0">
                <a:solidFill>
                  <a:srgbClr val="FF0000"/>
                </a:solidFill>
                <a:cs typeface="Calibri"/>
              </a:rPr>
              <a:t> </a:t>
            </a:r>
            <a:r>
              <a:rPr lang="en-US" spc="-18" dirty="0">
                <a:solidFill>
                  <a:srgbClr val="FF0000"/>
                </a:solidFill>
                <a:cs typeface="Calibri"/>
              </a:rPr>
              <a:t>th</a:t>
            </a:r>
            <a:r>
              <a:rPr lang="en-US" spc="-13" dirty="0">
                <a:solidFill>
                  <a:srgbClr val="FF0000"/>
                </a:solidFill>
                <a:cs typeface="Calibri"/>
              </a:rPr>
              <a:t>e</a:t>
            </a:r>
            <a:r>
              <a:rPr lang="en-US" spc="-18" dirty="0">
                <a:solidFill>
                  <a:srgbClr val="FF0000"/>
                </a:solidFill>
                <a:cs typeface="Calibri"/>
              </a:rPr>
              <a:t> </a:t>
            </a:r>
            <a:r>
              <a:rPr lang="en-US" spc="-4" dirty="0">
                <a:solidFill>
                  <a:srgbClr val="FF0000"/>
                </a:solidFill>
                <a:cs typeface="Calibri"/>
              </a:rPr>
              <a:t>machine </a:t>
            </a:r>
            <a:r>
              <a:rPr lang="en-US" spc="-40" dirty="0">
                <a:solidFill>
                  <a:srgbClr val="FF0000"/>
                </a:solidFill>
                <a:cs typeface="Calibri"/>
              </a:rPr>
              <a:t>r</a:t>
            </a:r>
            <a:r>
              <a:rPr lang="en-US" spc="-13" dirty="0">
                <a:solidFill>
                  <a:srgbClr val="FF0000"/>
                </a:solidFill>
                <a:cs typeface="Calibri"/>
              </a:rPr>
              <a:t>e</a:t>
            </a:r>
            <a:r>
              <a:rPr lang="en-US" spc="-4" dirty="0">
                <a:solidFill>
                  <a:srgbClr val="FF0000"/>
                </a:solidFill>
                <a:cs typeface="Calibri"/>
              </a:rPr>
              <a:t>p</a:t>
            </a:r>
            <a:r>
              <a:rPr lang="en-US" spc="-31" dirty="0">
                <a:solidFill>
                  <a:srgbClr val="FF0000"/>
                </a:solidFill>
                <a:cs typeface="Calibri"/>
              </a:rPr>
              <a:t>r</a:t>
            </a:r>
            <a:r>
              <a:rPr lang="en-US" spc="-18" dirty="0">
                <a:solidFill>
                  <a:srgbClr val="FF0000"/>
                </a:solidFill>
                <a:cs typeface="Calibri"/>
              </a:rPr>
              <a:t>ese</a:t>
            </a:r>
            <a:r>
              <a:rPr lang="en-US" spc="-49" dirty="0">
                <a:solidFill>
                  <a:srgbClr val="FF0000"/>
                </a:solidFill>
                <a:cs typeface="Calibri"/>
              </a:rPr>
              <a:t>nt</a:t>
            </a:r>
            <a:r>
              <a:rPr lang="en-US" spc="-26" dirty="0">
                <a:solidFill>
                  <a:srgbClr val="FF0000"/>
                </a:solidFill>
                <a:cs typeface="Calibri"/>
              </a:rPr>
              <a:t>a</a:t>
            </a:r>
            <a:r>
              <a:rPr lang="en-US" spc="-4" dirty="0">
                <a:solidFill>
                  <a:srgbClr val="FF0000"/>
                </a:solidFill>
                <a:cs typeface="Calibri"/>
              </a:rPr>
              <a:t>tio</a:t>
            </a:r>
            <a:r>
              <a:rPr lang="en-US" dirty="0">
                <a:solidFill>
                  <a:srgbClr val="FF0000"/>
                </a:solidFill>
                <a:cs typeface="Calibri"/>
              </a:rPr>
              <a:t>n</a:t>
            </a:r>
            <a:r>
              <a:rPr lang="en-US" spc="-18" dirty="0">
                <a:solidFill>
                  <a:srgbClr val="FF0000"/>
                </a:solidFill>
                <a:cs typeface="Calibri"/>
              </a:rPr>
              <a:t> </a:t>
            </a:r>
            <a:r>
              <a:rPr lang="en-US" spc="-40" dirty="0">
                <a:solidFill>
                  <a:srgbClr val="FF0000"/>
                </a:solidFill>
                <a:cs typeface="Calibri"/>
              </a:rPr>
              <a:t>c</a:t>
            </a:r>
            <a:r>
              <a:rPr lang="en-US" spc="-13" dirty="0">
                <a:solidFill>
                  <a:srgbClr val="FF0000"/>
                </a:solidFill>
                <a:cs typeface="Calibri"/>
              </a:rPr>
              <a:t>a</a:t>
            </a:r>
            <a:r>
              <a:rPr lang="en-US" dirty="0">
                <a:solidFill>
                  <a:srgbClr val="FF0000"/>
                </a:solidFill>
                <a:cs typeface="Calibri"/>
              </a:rPr>
              <a:t>n</a:t>
            </a:r>
            <a:r>
              <a:rPr lang="en-US" spc="-13" dirty="0">
                <a:solidFill>
                  <a:srgbClr val="FF0000"/>
                </a:solidFill>
                <a:cs typeface="Calibri"/>
              </a:rPr>
              <a:t> </a:t>
            </a:r>
            <a:r>
              <a:rPr lang="en-US" spc="-18" dirty="0">
                <a:solidFill>
                  <a:srgbClr val="FF0000"/>
                </a:solidFill>
                <a:cs typeface="Calibri"/>
              </a:rPr>
              <a:t>b</a:t>
            </a:r>
            <a:r>
              <a:rPr lang="en-US" spc="-13" dirty="0">
                <a:solidFill>
                  <a:srgbClr val="FF0000"/>
                </a:solidFill>
                <a:cs typeface="Calibri"/>
              </a:rPr>
              <a:t>e</a:t>
            </a:r>
            <a:r>
              <a:rPr lang="en-US" spc="-4" dirty="0">
                <a:solidFill>
                  <a:srgbClr val="FF0000"/>
                </a:solidFill>
                <a:cs typeface="Calibri"/>
              </a:rPr>
              <a:t> </a:t>
            </a:r>
            <a:r>
              <a:rPr lang="en-US" spc="-40" dirty="0">
                <a:solidFill>
                  <a:srgbClr val="FF0000"/>
                </a:solidFill>
                <a:cs typeface="Calibri"/>
              </a:rPr>
              <a:t>r</a:t>
            </a:r>
            <a:r>
              <a:rPr lang="en-US" spc="-13" dirty="0">
                <a:solidFill>
                  <a:srgbClr val="FF0000"/>
                </a:solidFill>
                <a:cs typeface="Calibri"/>
              </a:rPr>
              <a:t>e</a:t>
            </a:r>
            <a:r>
              <a:rPr lang="en-US" spc="-9" dirty="0">
                <a:solidFill>
                  <a:srgbClr val="FF0000"/>
                </a:solidFill>
                <a:cs typeface="Calibri"/>
              </a:rPr>
              <a:t>p</a:t>
            </a:r>
            <a:r>
              <a:rPr lang="en-US" spc="-40" dirty="0">
                <a:solidFill>
                  <a:srgbClr val="FF0000"/>
                </a:solidFill>
                <a:cs typeface="Calibri"/>
              </a:rPr>
              <a:t>r</a:t>
            </a:r>
            <a:r>
              <a:rPr lang="en-US" spc="-18" dirty="0">
                <a:solidFill>
                  <a:srgbClr val="FF0000"/>
                </a:solidFill>
                <a:cs typeface="Calibri"/>
              </a:rPr>
              <a:t>ese</a:t>
            </a:r>
            <a:r>
              <a:rPr lang="en-US" spc="-40" dirty="0">
                <a:solidFill>
                  <a:srgbClr val="FF0000"/>
                </a:solidFill>
                <a:cs typeface="Calibri"/>
              </a:rPr>
              <a:t>nt</a:t>
            </a:r>
            <a:r>
              <a:rPr lang="en-US" spc="-18" dirty="0">
                <a:solidFill>
                  <a:srgbClr val="FF0000"/>
                </a:solidFill>
                <a:cs typeface="Calibri"/>
              </a:rPr>
              <a:t>e</a:t>
            </a:r>
            <a:r>
              <a:rPr lang="en-US" dirty="0">
                <a:solidFill>
                  <a:srgbClr val="FF0000"/>
                </a:solidFill>
                <a:cs typeface="Calibri"/>
              </a:rPr>
              <a:t>d</a:t>
            </a:r>
            <a:r>
              <a:rPr lang="en-US" spc="-31" dirty="0">
                <a:solidFill>
                  <a:srgbClr val="FF0000"/>
                </a:solidFill>
                <a:cs typeface="Calibri"/>
              </a:rPr>
              <a:t> </a:t>
            </a:r>
            <a:r>
              <a:rPr lang="en-US" spc="-53" dirty="0">
                <a:solidFill>
                  <a:srgbClr val="FF0000"/>
                </a:solidFill>
                <a:cs typeface="Calibri"/>
              </a:rPr>
              <a:t>ex</a:t>
            </a:r>
            <a:r>
              <a:rPr lang="en-US" spc="-13" dirty="0">
                <a:solidFill>
                  <a:srgbClr val="FF0000"/>
                </a:solidFill>
                <a:cs typeface="Calibri"/>
              </a:rPr>
              <a:t>a</a:t>
            </a:r>
            <a:r>
              <a:rPr lang="en-US" spc="-18" dirty="0">
                <a:solidFill>
                  <a:srgbClr val="FF0000"/>
                </a:solidFill>
                <a:cs typeface="Calibri"/>
              </a:rPr>
              <a:t>c</a:t>
            </a:r>
            <a:r>
              <a:rPr lang="en-US" spc="-9" dirty="0">
                <a:solidFill>
                  <a:srgbClr val="FF0000"/>
                </a:solidFill>
                <a:cs typeface="Calibri"/>
              </a:rPr>
              <a:t>t</a:t>
            </a:r>
            <a:r>
              <a:rPr lang="en-US" spc="-4" dirty="0">
                <a:solidFill>
                  <a:srgbClr val="FF0000"/>
                </a:solidFill>
                <a:cs typeface="Calibri"/>
              </a:rPr>
              <a:t>l</a:t>
            </a:r>
            <a:r>
              <a:rPr lang="en-US" spc="-172" dirty="0">
                <a:solidFill>
                  <a:srgbClr val="FF0000"/>
                </a:solidFill>
                <a:cs typeface="Calibri"/>
              </a:rPr>
              <a:t>y</a:t>
            </a:r>
            <a:r>
              <a:rPr lang="en-US" dirty="0">
                <a:cs typeface="Calibri"/>
              </a:rPr>
              <a:t>.</a:t>
            </a:r>
            <a:r>
              <a:rPr lang="en-US" spc="-4" dirty="0">
                <a:cs typeface="Calibri"/>
              </a:rPr>
              <a:t> Th</a:t>
            </a:r>
            <a:r>
              <a:rPr lang="en-US" dirty="0">
                <a:cs typeface="Calibri"/>
              </a:rPr>
              <a:t>e</a:t>
            </a:r>
            <a:r>
              <a:rPr lang="en-US" spc="-4" dirty="0">
                <a:cs typeface="Calibri"/>
              </a:rPr>
              <a:t> </a:t>
            </a:r>
            <a:r>
              <a:rPr lang="en-US" spc="-22" dirty="0">
                <a:cs typeface="Calibri"/>
              </a:rPr>
              <a:t>set</a:t>
            </a:r>
            <a:r>
              <a:rPr lang="en-US" spc="-18" dirty="0">
                <a:cs typeface="Calibri"/>
              </a:rPr>
              <a:t> </a:t>
            </a:r>
            <a:r>
              <a:rPr lang="en-US" spc="-4" dirty="0">
                <a:cs typeface="Calibri"/>
              </a:rPr>
              <a:t>depend</a:t>
            </a:r>
            <a:r>
              <a:rPr lang="en-US" dirty="0">
                <a:cs typeface="Calibri"/>
              </a:rPr>
              <a:t>s</a:t>
            </a:r>
            <a:r>
              <a:rPr lang="en-US" spc="-18" dirty="0">
                <a:cs typeface="Calibri"/>
              </a:rPr>
              <a:t> </a:t>
            </a:r>
            <a:r>
              <a:rPr lang="en-US" spc="-4" dirty="0">
                <a:cs typeface="Calibri"/>
              </a:rPr>
              <a:t>o</a:t>
            </a:r>
            <a:r>
              <a:rPr lang="en-US" dirty="0">
                <a:cs typeface="Calibri"/>
              </a:rPr>
              <a:t>n </a:t>
            </a:r>
            <a:r>
              <a:rPr lang="en-US" spc="-4" dirty="0">
                <a:cs typeface="Calibri"/>
              </a:rPr>
              <a:t>numbe</a:t>
            </a:r>
            <a:r>
              <a:rPr lang="en-US" dirty="0">
                <a:cs typeface="Calibri"/>
              </a:rPr>
              <a:t>r</a:t>
            </a:r>
            <a:r>
              <a:rPr lang="en-US" spc="-4" dirty="0">
                <a:cs typeface="Calibri"/>
              </a:rPr>
              <a:t> </a:t>
            </a:r>
            <a:r>
              <a:rPr lang="en-US" spc="-57" dirty="0">
                <a:cs typeface="Calibri"/>
              </a:rPr>
              <a:t>s</a:t>
            </a:r>
            <a:r>
              <a:rPr lang="en-US" spc="-35" dirty="0">
                <a:cs typeface="Calibri"/>
              </a:rPr>
              <a:t>y</a:t>
            </a:r>
            <a:r>
              <a:rPr lang="en-US" spc="-31" dirty="0">
                <a:cs typeface="Calibri"/>
              </a:rPr>
              <a:t>s</a:t>
            </a:r>
            <a:r>
              <a:rPr lang="en-US" spc="-40" dirty="0">
                <a:cs typeface="Calibri"/>
              </a:rPr>
              <a:t>t</a:t>
            </a:r>
            <a:r>
              <a:rPr lang="en-US" spc="-18" dirty="0">
                <a:cs typeface="Calibri"/>
              </a:rPr>
              <a:t>e</a:t>
            </a:r>
            <a:r>
              <a:rPr lang="en-US" spc="-22" dirty="0">
                <a:cs typeface="Calibri"/>
              </a:rPr>
              <a:t>m</a:t>
            </a:r>
            <a:r>
              <a:rPr lang="en-US" spc="-9" dirty="0">
                <a:cs typeface="Calibri"/>
              </a:rPr>
              <a:t> </a:t>
            </a:r>
            <a:r>
              <a:rPr lang="en-US" spc="-4" dirty="0">
                <a:cs typeface="Calibri"/>
              </a:rPr>
              <a:t>use</a:t>
            </a:r>
            <a:r>
              <a:rPr lang="en-US" dirty="0">
                <a:cs typeface="Calibri"/>
              </a:rPr>
              <a:t>d</a:t>
            </a:r>
            <a:r>
              <a:rPr lang="en-US" spc="-18" dirty="0">
                <a:cs typeface="Calibri"/>
              </a:rPr>
              <a:t> </a:t>
            </a:r>
            <a:r>
              <a:rPr lang="en-US" dirty="0">
                <a:cs typeface="Calibri"/>
              </a:rPr>
              <a:t>and</a:t>
            </a:r>
            <a:r>
              <a:rPr lang="en-US" spc="-18" dirty="0">
                <a:cs typeface="Calibri"/>
              </a:rPr>
              <a:t> th</a:t>
            </a:r>
            <a:r>
              <a:rPr lang="en-US" spc="-13" dirty="0">
                <a:cs typeface="Calibri"/>
              </a:rPr>
              <a:t>e</a:t>
            </a:r>
            <a:r>
              <a:rPr lang="en-US" spc="-9" dirty="0">
                <a:cs typeface="Calibri"/>
              </a:rPr>
              <a:t> </a:t>
            </a:r>
            <a:r>
              <a:rPr lang="en-US" spc="-4" dirty="0">
                <a:cs typeface="Calibri"/>
              </a:rPr>
              <a:t>numbe</a:t>
            </a:r>
            <a:r>
              <a:rPr lang="en-US" dirty="0">
                <a:cs typeface="Calibri"/>
              </a:rPr>
              <a:t>r</a:t>
            </a:r>
            <a:r>
              <a:rPr lang="en-US" spc="-4" dirty="0">
                <a:cs typeface="Calibri"/>
              </a:rPr>
              <a:t> of machin</a:t>
            </a:r>
            <a:r>
              <a:rPr lang="en-US" dirty="0">
                <a:cs typeface="Calibri"/>
              </a:rPr>
              <a:t>e</a:t>
            </a:r>
            <a:r>
              <a:rPr lang="en-US" spc="-9" dirty="0">
                <a:cs typeface="Calibri"/>
              </a:rPr>
              <a:t> </a:t>
            </a:r>
            <a:r>
              <a:rPr lang="en-US" spc="-4" dirty="0">
                <a:cs typeface="Calibri"/>
              </a:rPr>
              <a:t>digit</a:t>
            </a:r>
            <a:r>
              <a:rPr lang="en-US" dirty="0">
                <a:cs typeface="Calibri"/>
              </a:rPr>
              <a:t>s</a:t>
            </a:r>
            <a:r>
              <a:rPr lang="en-US" spc="4" dirty="0">
                <a:cs typeface="Calibri"/>
              </a:rPr>
              <a:t> </a:t>
            </a:r>
            <a:r>
              <a:rPr lang="en-US" spc="-4" dirty="0">
                <a:cs typeface="Calibri"/>
              </a:rPr>
              <a:t>i</a:t>
            </a:r>
            <a:r>
              <a:rPr lang="en-US" dirty="0">
                <a:cs typeface="Calibri"/>
              </a:rPr>
              <a:t>n</a:t>
            </a:r>
            <a:r>
              <a:rPr lang="en-US" spc="4" dirty="0">
                <a:cs typeface="Calibri"/>
              </a:rPr>
              <a:t> </a:t>
            </a:r>
            <a:r>
              <a:rPr lang="en-US" spc="-4" dirty="0">
                <a:cs typeface="Calibri"/>
              </a:rPr>
              <a:t>th</a:t>
            </a:r>
            <a:r>
              <a:rPr lang="en-US" spc="-26" dirty="0">
                <a:cs typeface="Calibri"/>
              </a:rPr>
              <a:t>a</a:t>
            </a:r>
            <a:r>
              <a:rPr lang="en-US" spc="-9" dirty="0">
                <a:cs typeface="Calibri"/>
              </a:rPr>
              <a:t>t</a:t>
            </a:r>
            <a:r>
              <a:rPr lang="en-US" spc="-4" dirty="0">
                <a:cs typeface="Calibri"/>
              </a:rPr>
              <a:t> </a:t>
            </a:r>
            <a:r>
              <a:rPr lang="en-US" spc="-40" dirty="0">
                <a:cs typeface="Calibri"/>
              </a:rPr>
              <a:t>r</a:t>
            </a:r>
            <a:r>
              <a:rPr lang="en-US" spc="-18" dirty="0">
                <a:cs typeface="Calibri"/>
              </a:rPr>
              <a:t>e</a:t>
            </a:r>
            <a:r>
              <a:rPr lang="en-US" spc="-9" dirty="0">
                <a:cs typeface="Calibri"/>
              </a:rPr>
              <a:t>p</a:t>
            </a:r>
            <a:r>
              <a:rPr lang="en-US" spc="-40" dirty="0">
                <a:cs typeface="Calibri"/>
              </a:rPr>
              <a:t>r</a:t>
            </a:r>
            <a:r>
              <a:rPr lang="en-US" spc="-18" dirty="0">
                <a:cs typeface="Calibri"/>
              </a:rPr>
              <a:t>ese</a:t>
            </a:r>
            <a:r>
              <a:rPr lang="en-US" spc="-40" dirty="0">
                <a:cs typeface="Calibri"/>
              </a:rPr>
              <a:t>n</a:t>
            </a:r>
            <a:r>
              <a:rPr lang="en-US" spc="-49" dirty="0">
                <a:cs typeface="Calibri"/>
              </a:rPr>
              <a:t>t</a:t>
            </a:r>
            <a:r>
              <a:rPr lang="en-US" spc="-26" dirty="0">
                <a:cs typeface="Calibri"/>
              </a:rPr>
              <a:t>a</a:t>
            </a:r>
            <a:r>
              <a:rPr lang="en-US" spc="-4" dirty="0">
                <a:cs typeface="Calibri"/>
              </a:rPr>
              <a:t>tion</a:t>
            </a:r>
            <a:endParaRPr lang="en-US" dirty="0">
              <a:cs typeface="Calibri"/>
            </a:endParaRPr>
          </a:p>
          <a:p>
            <a:pPr marR="488042">
              <a:tabLst>
                <a:tab pos="313781" algn="l"/>
              </a:tabLst>
            </a:pPr>
            <a:r>
              <a:rPr lang="en-US" spc="-22" dirty="0">
                <a:cs typeface="Calibri"/>
              </a:rPr>
              <a:t>Numbe</a:t>
            </a:r>
            <a:r>
              <a:rPr lang="en-US" spc="-57" dirty="0">
                <a:cs typeface="Calibri"/>
              </a:rPr>
              <a:t>r</a:t>
            </a:r>
            <a:r>
              <a:rPr lang="en-US" dirty="0">
                <a:cs typeface="Calibri"/>
              </a:rPr>
              <a:t>s</a:t>
            </a:r>
            <a:r>
              <a:rPr lang="en-US" spc="-22" dirty="0">
                <a:cs typeface="Calibri"/>
              </a:rPr>
              <a:t> </a:t>
            </a:r>
            <a:r>
              <a:rPr lang="en-US" spc="-26" dirty="0">
                <a:cs typeface="Calibri"/>
              </a:rPr>
              <a:t>m</a:t>
            </a:r>
            <a:r>
              <a:rPr lang="en-US" spc="-57" dirty="0">
                <a:cs typeface="Calibri"/>
              </a:rPr>
              <a:t>a</a:t>
            </a:r>
            <a:r>
              <a:rPr lang="en-US" spc="-13" dirty="0">
                <a:cs typeface="Calibri"/>
              </a:rPr>
              <a:t>y</a:t>
            </a:r>
            <a:r>
              <a:rPr lang="en-US" dirty="0">
                <a:cs typeface="Calibri"/>
              </a:rPr>
              <a:t> </a:t>
            </a:r>
            <a:r>
              <a:rPr lang="en-US" spc="-18" dirty="0">
                <a:cs typeface="Calibri"/>
              </a:rPr>
              <a:t>b</a:t>
            </a:r>
            <a:r>
              <a:rPr lang="en-US" spc="-13" dirty="0">
                <a:cs typeface="Calibri"/>
              </a:rPr>
              <a:t>e</a:t>
            </a:r>
            <a:r>
              <a:rPr lang="en-US" spc="-4" dirty="0">
                <a:cs typeface="Calibri"/>
              </a:rPr>
              <a:t> </a:t>
            </a:r>
            <a:r>
              <a:rPr lang="en-US" spc="-22" dirty="0">
                <a:cs typeface="Calibri"/>
              </a:rPr>
              <a:t>t</a:t>
            </a:r>
            <a:r>
              <a:rPr lang="en-US" spc="-4" dirty="0">
                <a:cs typeface="Calibri"/>
              </a:rPr>
              <a:t>o</a:t>
            </a:r>
            <a:r>
              <a:rPr lang="en-US" dirty="0">
                <a:cs typeface="Calibri"/>
              </a:rPr>
              <a:t>o</a:t>
            </a:r>
            <a:r>
              <a:rPr lang="en-US" spc="-4" dirty="0">
                <a:cs typeface="Calibri"/>
              </a:rPr>
              <a:t> la</a:t>
            </a:r>
            <a:r>
              <a:rPr lang="en-US" spc="-31" dirty="0">
                <a:cs typeface="Calibri"/>
              </a:rPr>
              <a:t>r</a:t>
            </a:r>
            <a:r>
              <a:rPr lang="en-US" spc="-35" dirty="0">
                <a:cs typeface="Calibri"/>
              </a:rPr>
              <a:t>g</a:t>
            </a:r>
            <a:r>
              <a:rPr lang="en-US" spc="-9" dirty="0">
                <a:cs typeface="Calibri"/>
              </a:rPr>
              <a:t>e,</a:t>
            </a:r>
            <a:r>
              <a:rPr lang="en-US" spc="-4" dirty="0">
                <a:cs typeface="Calibri"/>
              </a:rPr>
              <a:t> </a:t>
            </a:r>
            <a:r>
              <a:rPr lang="en-US" spc="-18" dirty="0">
                <a:cs typeface="Calibri"/>
              </a:rPr>
              <a:t>o</a:t>
            </a:r>
            <a:r>
              <a:rPr lang="en-US" spc="-9" dirty="0">
                <a:cs typeface="Calibri"/>
              </a:rPr>
              <a:t>r</a:t>
            </a:r>
            <a:r>
              <a:rPr lang="en-US" spc="-4" dirty="0">
                <a:cs typeface="Calibri"/>
              </a:rPr>
              <a:t> </a:t>
            </a:r>
            <a:r>
              <a:rPr lang="en-US" spc="-22" dirty="0">
                <a:cs typeface="Calibri"/>
              </a:rPr>
              <a:t>t</a:t>
            </a:r>
            <a:r>
              <a:rPr lang="en-US" spc="-4" dirty="0">
                <a:cs typeface="Calibri"/>
              </a:rPr>
              <a:t>o</a:t>
            </a:r>
            <a:r>
              <a:rPr lang="en-US" dirty="0">
                <a:cs typeface="Calibri"/>
              </a:rPr>
              <a:t>o </a:t>
            </a:r>
            <a:r>
              <a:rPr lang="en-US" spc="-4" dirty="0">
                <a:cs typeface="Calibri"/>
              </a:rPr>
              <a:t>smal</a:t>
            </a:r>
            <a:r>
              <a:rPr lang="en-US" dirty="0">
                <a:cs typeface="Calibri"/>
              </a:rPr>
              <a:t>l</a:t>
            </a:r>
            <a:r>
              <a:rPr lang="en-US" spc="4" dirty="0">
                <a:cs typeface="Calibri"/>
              </a:rPr>
              <a:t> </a:t>
            </a:r>
            <a:r>
              <a:rPr lang="en-US" spc="-40" dirty="0">
                <a:cs typeface="Calibri"/>
              </a:rPr>
              <a:t>r</a:t>
            </a:r>
            <a:r>
              <a:rPr lang="en-US" spc="-13" dirty="0">
                <a:cs typeface="Calibri"/>
              </a:rPr>
              <a:t>e</a:t>
            </a:r>
            <a:r>
              <a:rPr lang="en-US" spc="-4" dirty="0">
                <a:cs typeface="Calibri"/>
              </a:rPr>
              <a:t>sultin</a:t>
            </a:r>
            <a:r>
              <a:rPr lang="en-US" dirty="0">
                <a:cs typeface="Calibri"/>
              </a:rPr>
              <a:t>g</a:t>
            </a:r>
            <a:r>
              <a:rPr lang="en-US" spc="-9" dirty="0">
                <a:cs typeface="Calibri"/>
              </a:rPr>
              <a:t> </a:t>
            </a:r>
            <a:r>
              <a:rPr lang="en-US" spc="-4" dirty="0">
                <a:cs typeface="Calibri"/>
              </a:rPr>
              <a:t>in </a:t>
            </a:r>
            <a:r>
              <a:rPr lang="en-US" spc="-26" dirty="0">
                <a:solidFill>
                  <a:srgbClr val="FF0000"/>
                </a:solidFill>
                <a:cs typeface="Calibri"/>
              </a:rPr>
              <a:t>ov</a:t>
            </a:r>
            <a:r>
              <a:rPr lang="en-US" spc="-13" dirty="0">
                <a:solidFill>
                  <a:srgbClr val="FF0000"/>
                </a:solidFill>
                <a:cs typeface="Calibri"/>
              </a:rPr>
              <a:t>erflo</a:t>
            </a:r>
            <a:r>
              <a:rPr lang="en-US" dirty="0">
                <a:solidFill>
                  <a:srgbClr val="FF0000"/>
                </a:solidFill>
                <a:cs typeface="Calibri"/>
              </a:rPr>
              <a:t>w</a:t>
            </a:r>
            <a:r>
              <a:rPr lang="en-US" spc="9" dirty="0">
                <a:solidFill>
                  <a:srgbClr val="FF0000"/>
                </a:solidFill>
                <a:cs typeface="Calibri"/>
              </a:rPr>
              <a:t> </a:t>
            </a:r>
            <a:r>
              <a:rPr lang="en-US" spc="-18" dirty="0">
                <a:cs typeface="Calibri"/>
              </a:rPr>
              <a:t>o</a:t>
            </a:r>
            <a:r>
              <a:rPr lang="en-US" spc="-9" dirty="0">
                <a:cs typeface="Calibri"/>
              </a:rPr>
              <a:t>r</a:t>
            </a:r>
            <a:r>
              <a:rPr lang="en-US" dirty="0">
                <a:cs typeface="Calibri"/>
              </a:rPr>
              <a:t> </a:t>
            </a:r>
            <a:r>
              <a:rPr lang="en-US" spc="-4" dirty="0">
                <a:solidFill>
                  <a:srgbClr val="FF0000"/>
                </a:solidFill>
                <a:cs typeface="Calibri"/>
              </a:rPr>
              <a:t>underflow</a:t>
            </a:r>
            <a:endParaRPr lang="en-US" dirty="0">
              <a:cs typeface="Calibri"/>
            </a:endParaRPr>
          </a:p>
          <a:p>
            <a:pPr marR="4483" algn="just">
              <a:tabLst>
                <a:tab pos="314342" algn="l"/>
              </a:tabLst>
            </a:pPr>
            <a:r>
              <a:rPr lang="en-US" spc="-4" dirty="0">
                <a:cs typeface="Calibri"/>
              </a:rPr>
              <a:t>Th</a:t>
            </a:r>
            <a:r>
              <a:rPr lang="en-US" dirty="0">
                <a:cs typeface="Calibri"/>
              </a:rPr>
              <a:t>e</a:t>
            </a:r>
            <a:r>
              <a:rPr lang="en-US" spc="-9" dirty="0">
                <a:cs typeface="Calibri"/>
              </a:rPr>
              <a:t> </a:t>
            </a:r>
            <a:r>
              <a:rPr lang="en-US" spc="-4" dirty="0">
                <a:cs typeface="Calibri"/>
              </a:rPr>
              <a:t>fini</a:t>
            </a:r>
            <a:r>
              <a:rPr lang="en-US" spc="-31" dirty="0">
                <a:cs typeface="Calibri"/>
              </a:rPr>
              <a:t>t</a:t>
            </a:r>
            <a:r>
              <a:rPr lang="en-US" spc="-13" dirty="0">
                <a:cs typeface="Calibri"/>
              </a:rPr>
              <a:t>e</a:t>
            </a:r>
            <a:r>
              <a:rPr lang="en-US" spc="9" dirty="0">
                <a:cs typeface="Calibri"/>
              </a:rPr>
              <a:t> </a:t>
            </a:r>
            <a:r>
              <a:rPr lang="en-US" spc="-4" dirty="0">
                <a:cs typeface="Calibri"/>
              </a:rPr>
              <a:t>numbe</a:t>
            </a:r>
            <a:r>
              <a:rPr lang="en-US" dirty="0">
                <a:cs typeface="Calibri"/>
              </a:rPr>
              <a:t>r</a:t>
            </a:r>
            <a:r>
              <a:rPr lang="en-US" spc="-4" dirty="0">
                <a:cs typeface="Calibri"/>
              </a:rPr>
              <a:t> o</a:t>
            </a:r>
            <a:r>
              <a:rPr lang="en-US" dirty="0">
                <a:cs typeface="Calibri"/>
              </a:rPr>
              <a:t>f</a:t>
            </a:r>
            <a:r>
              <a:rPr lang="en-US" spc="4" dirty="0">
                <a:cs typeface="Calibri"/>
              </a:rPr>
              <a:t> </a:t>
            </a:r>
            <a:r>
              <a:rPr lang="en-US" spc="-4" dirty="0">
                <a:cs typeface="Calibri"/>
              </a:rPr>
              <a:t>digit</a:t>
            </a:r>
            <a:r>
              <a:rPr lang="en-US" dirty="0">
                <a:cs typeface="Calibri"/>
              </a:rPr>
              <a:t>s</a:t>
            </a:r>
            <a:r>
              <a:rPr lang="en-US" spc="4" dirty="0">
                <a:cs typeface="Calibri"/>
              </a:rPr>
              <a:t> </a:t>
            </a:r>
            <a:r>
              <a:rPr lang="en-US" spc="-4" dirty="0">
                <a:cs typeface="Calibri"/>
              </a:rPr>
              <a:t>limit</a:t>
            </a:r>
            <a:r>
              <a:rPr lang="en-US" dirty="0">
                <a:cs typeface="Calibri"/>
              </a:rPr>
              <a:t>s</a:t>
            </a:r>
            <a:r>
              <a:rPr lang="en-US" spc="22" dirty="0">
                <a:cs typeface="Calibri"/>
              </a:rPr>
              <a:t> </a:t>
            </a:r>
            <a:r>
              <a:rPr lang="en-US" spc="-18" dirty="0">
                <a:cs typeface="Calibri"/>
              </a:rPr>
              <a:t>th</a:t>
            </a:r>
            <a:r>
              <a:rPr lang="en-US" spc="-13" dirty="0">
                <a:cs typeface="Calibri"/>
              </a:rPr>
              <a:t>e</a:t>
            </a:r>
            <a:r>
              <a:rPr lang="en-US" spc="-18" dirty="0">
                <a:cs typeface="Calibri"/>
              </a:rPr>
              <a:t> </a:t>
            </a:r>
            <a:r>
              <a:rPr lang="en-US" spc="-4" dirty="0">
                <a:cs typeface="Calibri"/>
              </a:rPr>
              <a:t>p</a:t>
            </a:r>
            <a:r>
              <a:rPr lang="en-US" spc="-31" dirty="0">
                <a:cs typeface="Calibri"/>
              </a:rPr>
              <a:t>r</a:t>
            </a:r>
            <a:r>
              <a:rPr lang="en-US" spc="-4" dirty="0">
                <a:cs typeface="Calibri"/>
              </a:rPr>
              <a:t>ecisio</a:t>
            </a:r>
            <a:r>
              <a:rPr lang="en-US" dirty="0">
                <a:cs typeface="Calibri"/>
              </a:rPr>
              <a:t>n</a:t>
            </a:r>
            <a:r>
              <a:rPr lang="en-US" spc="-13" dirty="0">
                <a:cs typeface="Calibri"/>
              </a:rPr>
              <a:t> </a:t>
            </a:r>
            <a:r>
              <a:rPr lang="en-US" dirty="0">
                <a:cs typeface="Calibri"/>
              </a:rPr>
              <a:t>with</a:t>
            </a:r>
            <a:r>
              <a:rPr lang="en-US" spc="-13" dirty="0">
                <a:cs typeface="Calibri"/>
              </a:rPr>
              <a:t> </a:t>
            </a:r>
            <a:r>
              <a:rPr lang="en-US" spc="-18" dirty="0">
                <a:cs typeface="Calibri"/>
              </a:rPr>
              <a:t>the</a:t>
            </a:r>
            <a:r>
              <a:rPr lang="en-US" spc="-13" dirty="0">
                <a:cs typeface="Calibri"/>
              </a:rPr>
              <a:t> </a:t>
            </a:r>
            <a:r>
              <a:rPr lang="en-US" spc="-4" dirty="0">
                <a:solidFill>
                  <a:srgbClr val="FF0000"/>
                </a:solidFill>
                <a:cs typeface="Calibri"/>
              </a:rPr>
              <a:t>machin</a:t>
            </a:r>
            <a:r>
              <a:rPr lang="en-US" dirty="0">
                <a:solidFill>
                  <a:srgbClr val="FF0000"/>
                </a:solidFill>
                <a:cs typeface="Calibri"/>
              </a:rPr>
              <a:t>e</a:t>
            </a:r>
            <a:r>
              <a:rPr lang="en-US" spc="-9" dirty="0">
                <a:solidFill>
                  <a:srgbClr val="FF0000"/>
                </a:solidFill>
                <a:cs typeface="Calibri"/>
              </a:rPr>
              <a:t> </a:t>
            </a:r>
            <a:r>
              <a:rPr lang="en-US" spc="-4" dirty="0">
                <a:solidFill>
                  <a:srgbClr val="FF0000"/>
                </a:solidFill>
                <a:cs typeface="Calibri"/>
              </a:rPr>
              <a:t>epsilo</a:t>
            </a:r>
            <a:r>
              <a:rPr lang="en-US" dirty="0">
                <a:solidFill>
                  <a:srgbClr val="FF0000"/>
                </a:solidFill>
                <a:cs typeface="Calibri"/>
              </a:rPr>
              <a:t>n</a:t>
            </a:r>
            <a:r>
              <a:rPr lang="en-US" spc="-13" dirty="0">
                <a:solidFill>
                  <a:srgbClr val="FF0000"/>
                </a:solidFill>
                <a:cs typeface="Calibri"/>
              </a:rPr>
              <a:t> </a:t>
            </a:r>
            <a:r>
              <a:rPr lang="en-US" spc="-18" dirty="0">
                <a:cs typeface="Calibri"/>
              </a:rPr>
              <a:t>d</a:t>
            </a:r>
            <a:r>
              <a:rPr lang="en-US" spc="-35" dirty="0">
                <a:cs typeface="Calibri"/>
              </a:rPr>
              <a:t>e</a:t>
            </a:r>
            <a:r>
              <a:rPr lang="en-US" spc="-4" dirty="0">
                <a:cs typeface="Calibri"/>
              </a:rPr>
              <a:t>finin</a:t>
            </a:r>
            <a:r>
              <a:rPr lang="en-US" dirty="0">
                <a:cs typeface="Calibri"/>
              </a:rPr>
              <a:t>g</a:t>
            </a:r>
            <a:r>
              <a:rPr lang="en-US" spc="4" dirty="0">
                <a:cs typeface="Calibri"/>
              </a:rPr>
              <a:t> </a:t>
            </a:r>
            <a:r>
              <a:rPr lang="en-US" spc="-18" dirty="0">
                <a:cs typeface="Calibri"/>
              </a:rPr>
              <a:t>th</a:t>
            </a:r>
            <a:r>
              <a:rPr lang="en-US" spc="-13" dirty="0">
                <a:cs typeface="Calibri"/>
              </a:rPr>
              <a:t>e </a:t>
            </a:r>
            <a:r>
              <a:rPr lang="en-US" spc="-4" dirty="0">
                <a:cs typeface="Calibri"/>
              </a:rPr>
              <a:t>smalle</a:t>
            </a:r>
            <a:r>
              <a:rPr lang="en-US" spc="-26" dirty="0">
                <a:cs typeface="Calibri"/>
              </a:rPr>
              <a:t>s</a:t>
            </a:r>
            <a:r>
              <a:rPr lang="en-US" spc="-9" dirty="0">
                <a:cs typeface="Calibri"/>
              </a:rPr>
              <a:t>t </a:t>
            </a:r>
            <a:r>
              <a:rPr lang="en-US" spc="-4" dirty="0">
                <a:cs typeface="Calibri"/>
              </a:rPr>
              <a:t>i</a:t>
            </a:r>
            <a:r>
              <a:rPr lang="en-US" spc="-26" dirty="0">
                <a:cs typeface="Calibri"/>
              </a:rPr>
              <a:t>n</a:t>
            </a:r>
            <a:r>
              <a:rPr lang="en-US" spc="-35" dirty="0">
                <a:cs typeface="Calibri"/>
              </a:rPr>
              <a:t>t</a:t>
            </a:r>
            <a:r>
              <a:rPr lang="en-US" spc="-13" dirty="0">
                <a:cs typeface="Calibri"/>
              </a:rPr>
              <a:t>e</a:t>
            </a:r>
            <a:r>
              <a:rPr lang="en-US" spc="13" dirty="0">
                <a:cs typeface="Calibri"/>
              </a:rPr>
              <a:t>r</a:t>
            </a:r>
            <a:r>
              <a:rPr lang="en-US" spc="-53" dirty="0">
                <a:cs typeface="Calibri"/>
              </a:rPr>
              <a:t>v</a:t>
            </a:r>
            <a:r>
              <a:rPr lang="en-US" dirty="0">
                <a:cs typeface="Calibri"/>
              </a:rPr>
              <a:t>al</a:t>
            </a:r>
            <a:r>
              <a:rPr lang="en-US" spc="-4" dirty="0">
                <a:cs typeface="Calibri"/>
              </a:rPr>
              <a:t> </a:t>
            </a:r>
            <a:r>
              <a:rPr lang="en-US" spc="-22" dirty="0">
                <a:cs typeface="Calibri"/>
              </a:rPr>
              <a:t>bet</a:t>
            </a:r>
            <a:r>
              <a:rPr lang="en-US" spc="-40" dirty="0">
                <a:cs typeface="Calibri"/>
              </a:rPr>
              <a:t>w</a:t>
            </a:r>
            <a:r>
              <a:rPr lang="en-US" spc="-18" dirty="0">
                <a:cs typeface="Calibri"/>
              </a:rPr>
              <a:t>een</a:t>
            </a:r>
            <a:r>
              <a:rPr lang="en-US" spc="-13" dirty="0">
                <a:cs typeface="Calibri"/>
              </a:rPr>
              <a:t> </a:t>
            </a:r>
            <a:r>
              <a:rPr lang="en-US" spc="-4" dirty="0">
                <a:cs typeface="Calibri"/>
              </a:rPr>
              <a:t>numbe</a:t>
            </a:r>
            <a:r>
              <a:rPr lang="en-US" spc="-40" dirty="0">
                <a:cs typeface="Calibri"/>
              </a:rPr>
              <a:t>r</a:t>
            </a:r>
            <a:r>
              <a:rPr lang="en-US" dirty="0">
                <a:cs typeface="Calibri"/>
              </a:rPr>
              <a:t>s</a:t>
            </a:r>
            <a:r>
              <a:rPr lang="en-US" spc="-18" dirty="0">
                <a:cs typeface="Calibri"/>
              </a:rPr>
              <a:t> </a:t>
            </a:r>
            <a:r>
              <a:rPr lang="en-US" spc="-4" dirty="0">
                <a:cs typeface="Calibri"/>
              </a:rPr>
              <a:t>th</a:t>
            </a:r>
            <a:r>
              <a:rPr lang="en-US" spc="-22" dirty="0">
                <a:cs typeface="Calibri"/>
              </a:rPr>
              <a:t>a</a:t>
            </a:r>
            <a:r>
              <a:rPr lang="en-US" spc="-9" dirty="0">
                <a:cs typeface="Calibri"/>
              </a:rPr>
              <a:t>t</a:t>
            </a:r>
            <a:r>
              <a:rPr lang="en-US" spc="-18" dirty="0">
                <a:cs typeface="Calibri"/>
              </a:rPr>
              <a:t> </a:t>
            </a:r>
            <a:r>
              <a:rPr lang="en-US" spc="-40" dirty="0">
                <a:cs typeface="Calibri"/>
              </a:rPr>
              <a:t>c</a:t>
            </a:r>
            <a:r>
              <a:rPr lang="en-US" spc="-13" dirty="0">
                <a:cs typeface="Calibri"/>
              </a:rPr>
              <a:t>a</a:t>
            </a:r>
            <a:r>
              <a:rPr lang="en-US" dirty="0">
                <a:cs typeface="Calibri"/>
              </a:rPr>
              <a:t>n</a:t>
            </a:r>
            <a:r>
              <a:rPr lang="en-US" spc="-13" dirty="0">
                <a:cs typeface="Calibri"/>
              </a:rPr>
              <a:t> </a:t>
            </a:r>
            <a:r>
              <a:rPr lang="en-US" spc="-18" dirty="0">
                <a:cs typeface="Calibri"/>
              </a:rPr>
              <a:t>b</a:t>
            </a:r>
            <a:r>
              <a:rPr lang="en-US" spc="-13" dirty="0">
                <a:cs typeface="Calibri"/>
              </a:rPr>
              <a:t>e</a:t>
            </a:r>
            <a:r>
              <a:rPr lang="en-US" spc="-4" dirty="0">
                <a:cs typeface="Calibri"/>
              </a:rPr>
              <a:t> </a:t>
            </a:r>
            <a:r>
              <a:rPr lang="en-US" spc="-40" dirty="0">
                <a:cs typeface="Calibri"/>
              </a:rPr>
              <a:t>r</a:t>
            </a:r>
            <a:r>
              <a:rPr lang="en-US" spc="-13" dirty="0">
                <a:cs typeface="Calibri"/>
              </a:rPr>
              <a:t>e</a:t>
            </a:r>
            <a:r>
              <a:rPr lang="en-US" spc="-9" dirty="0">
                <a:cs typeface="Calibri"/>
              </a:rPr>
              <a:t>p</a:t>
            </a:r>
            <a:r>
              <a:rPr lang="en-US" spc="-40" dirty="0">
                <a:cs typeface="Calibri"/>
              </a:rPr>
              <a:t>r</a:t>
            </a:r>
            <a:r>
              <a:rPr lang="en-US" spc="-18" dirty="0">
                <a:cs typeface="Calibri"/>
              </a:rPr>
              <a:t>ese</a:t>
            </a:r>
            <a:r>
              <a:rPr lang="en-US" spc="-40" dirty="0">
                <a:cs typeface="Calibri"/>
              </a:rPr>
              <a:t>nt</a:t>
            </a:r>
            <a:r>
              <a:rPr lang="en-US" spc="-18" dirty="0">
                <a:cs typeface="Calibri"/>
              </a:rPr>
              <a:t>e</a:t>
            </a:r>
            <a:r>
              <a:rPr lang="en-US" dirty="0">
                <a:cs typeface="Calibri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4074116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Numbers in Science and Engineering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• Integers: signed and unsigned</a:t>
            </a:r>
          </a:p>
          <a:p>
            <a:pPr>
              <a:buNone/>
            </a:pPr>
            <a:r>
              <a:rPr lang="en-US" dirty="0"/>
              <a:t>• Floating point numbers: The IEEE-754 specification</a:t>
            </a:r>
          </a:p>
          <a:p>
            <a:pPr>
              <a:buNone/>
            </a:pPr>
            <a:r>
              <a:rPr lang="en-US" dirty="0"/>
              <a:t>• Floating point math</a:t>
            </a:r>
          </a:p>
          <a:p>
            <a:pPr>
              <a:buNone/>
            </a:pPr>
            <a:r>
              <a:rPr lang="en-US" dirty="0"/>
              <a:t>• Overflow and Underflow</a:t>
            </a:r>
          </a:p>
          <a:p>
            <a:pPr>
              <a:buNone/>
            </a:pPr>
            <a:r>
              <a:rPr lang="en-US" dirty="0"/>
              <a:t>	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2246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Integers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Scientific computation mostly uses real numbers. Integers are mostly used for array indexing.</a:t>
            </a:r>
          </a:p>
          <a:p>
            <a:r>
              <a:rPr lang="en-US" dirty="0"/>
              <a:t>16/32/64 bit: </a:t>
            </a:r>
            <a:r>
              <a:rPr lang="en-US" dirty="0" err="1"/>
              <a:t>short,int,long,long</a:t>
            </a:r>
            <a:r>
              <a:rPr lang="en-US" dirty="0"/>
              <a:t> long in C, size not standardized, use </a:t>
            </a:r>
            <a:r>
              <a:rPr lang="en-US" dirty="0" err="1"/>
              <a:t>sizeof</a:t>
            </a:r>
            <a:r>
              <a:rPr lang="en-US" dirty="0"/>
              <a:t>(long) et cetera. (Also unsigned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i="1" dirty="0"/>
              <a:t>et cetera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323024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Left Arrow 13"/>
          <p:cNvSpPr/>
          <p:nvPr/>
        </p:nvSpPr>
        <p:spPr>
          <a:xfrm>
            <a:off x="3475458" y="1974146"/>
            <a:ext cx="5668542" cy="2144356"/>
          </a:xfrm>
          <a:prstGeom prst="lef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181719" tIns="90859" rIns="181719" bIns="90859" rtlCol="0" anchor="ctr"/>
          <a:lstStyle/>
          <a:p>
            <a:pPr algn="ctr"/>
            <a:r>
              <a:rPr lang="en-US" dirty="0"/>
              <a:t>We will focus on the canonical 32-bit </a:t>
            </a:r>
            <a:r>
              <a:rPr lang="en-US" sz="2000" b="1" dirty="0" err="1">
                <a:solidFill>
                  <a:srgbClr val="000000"/>
                </a:solidFill>
                <a:latin typeface="Courier New"/>
                <a:cs typeface="Courier New"/>
              </a:rPr>
              <a:t>int</a:t>
            </a:r>
            <a:r>
              <a:rPr lang="en-US" i="1" dirty="0"/>
              <a:t> </a:t>
            </a:r>
            <a:r>
              <a:rPr lang="en-US" dirty="0"/>
              <a:t>type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ts val="3041"/>
              </a:lnSpc>
            </a:pPr>
            <a:r>
              <a:rPr lang="en-CA" dirty="0"/>
              <a:t>Integers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ts val="2583"/>
              </a:lnSpc>
              <a:buNone/>
            </a:pPr>
            <a:r>
              <a:rPr lang="en-CA" dirty="0">
                <a:cs typeface="Arial Unicode MS"/>
              </a:rPr>
              <a:t>In C, commonly:</a:t>
            </a:r>
          </a:p>
          <a:p>
            <a:pPr marL="340723" indent="-340723">
              <a:lnSpc>
                <a:spcPts val="2583"/>
              </a:lnSpc>
            </a:pPr>
            <a:r>
              <a:rPr lang="en-CA" b="1" dirty="0">
                <a:solidFill>
                  <a:schemeClr val="tx1"/>
                </a:solidFill>
                <a:latin typeface="Courier New"/>
                <a:cs typeface="Courier New"/>
              </a:rPr>
              <a:t>char</a:t>
            </a:r>
            <a:r>
              <a:rPr lang="en-CA" dirty="0">
                <a:cs typeface="Arial Unicode MS"/>
              </a:rPr>
              <a:t> (one byte)</a:t>
            </a:r>
          </a:p>
          <a:p>
            <a:pPr marL="340723" indent="-340723">
              <a:lnSpc>
                <a:spcPts val="2583"/>
              </a:lnSpc>
            </a:pPr>
            <a:r>
              <a:rPr lang="en-CA" b="1" dirty="0">
                <a:solidFill>
                  <a:schemeClr val="tx1"/>
                </a:solidFill>
                <a:latin typeface="Courier New"/>
                <a:cs typeface="Courier New"/>
              </a:rPr>
              <a:t>short</a:t>
            </a:r>
            <a:r>
              <a:rPr lang="en-CA" dirty="0">
                <a:cs typeface="Arial Unicode MS"/>
              </a:rPr>
              <a:t> (two bytes)</a:t>
            </a:r>
            <a:endParaRPr lang="en-CA" b="1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pPr marL="340723" indent="-340723">
              <a:lnSpc>
                <a:spcPts val="2583"/>
              </a:lnSpc>
            </a:pPr>
            <a:r>
              <a:rPr lang="en-CA" b="1" dirty="0" err="1">
                <a:solidFill>
                  <a:schemeClr val="tx1"/>
                </a:solidFill>
                <a:latin typeface="Courier New"/>
                <a:cs typeface="Courier New"/>
              </a:rPr>
              <a:t>int</a:t>
            </a:r>
            <a:r>
              <a:rPr lang="en-CA" dirty="0">
                <a:cs typeface="Arial Unicode MS"/>
              </a:rPr>
              <a:t> (four bytes)</a:t>
            </a:r>
          </a:p>
          <a:p>
            <a:pPr marL="340723" indent="-340723">
              <a:lnSpc>
                <a:spcPts val="2583"/>
              </a:lnSpc>
            </a:pPr>
            <a:r>
              <a:rPr lang="en-CA" b="1" dirty="0">
                <a:solidFill>
                  <a:schemeClr val="tx1"/>
                </a:solidFill>
                <a:latin typeface="Courier New"/>
                <a:cs typeface="Courier New"/>
              </a:rPr>
              <a:t>long</a:t>
            </a:r>
            <a:r>
              <a:rPr lang="en-CA" dirty="0">
                <a:cs typeface="Arial Unicode MS"/>
              </a:rPr>
              <a:t> (eight bytes)</a:t>
            </a:r>
          </a:p>
          <a:p>
            <a:endParaRPr lang="en-US" dirty="0"/>
          </a:p>
          <a:p>
            <a:pPr>
              <a:lnSpc>
                <a:spcPts val="2583"/>
              </a:lnSpc>
            </a:pPr>
            <a:r>
              <a:rPr lang="en-CA" dirty="0">
                <a:cs typeface="Arial Unicode MS"/>
              </a:rPr>
              <a:t>NOTE:  This is </a:t>
            </a:r>
            <a:r>
              <a:rPr lang="en-CA" i="1" dirty="0">
                <a:cs typeface="Arial Unicode MS"/>
              </a:rPr>
              <a:t>not</a:t>
            </a:r>
            <a:r>
              <a:rPr lang="en-CA" dirty="0">
                <a:cs typeface="Arial Unicode MS"/>
              </a:rPr>
              <a:t> standardized and may vary between compilers and installations.  A </a:t>
            </a:r>
            <a:r>
              <a:rPr lang="en-CA" i="1" dirty="0">
                <a:cs typeface="Arial Unicode MS"/>
              </a:rPr>
              <a:t>careful</a:t>
            </a:r>
            <a:r>
              <a:rPr lang="en-CA" dirty="0">
                <a:cs typeface="Arial Unicode MS"/>
              </a:rPr>
              <a:t> programmer will use </a:t>
            </a:r>
            <a:r>
              <a:rPr lang="en-CA" b="1" dirty="0" err="1">
                <a:solidFill>
                  <a:schemeClr val="tx1"/>
                </a:solidFill>
                <a:latin typeface="Courier New"/>
                <a:cs typeface="Courier New"/>
              </a:rPr>
              <a:t>sizeof</a:t>
            </a:r>
            <a:r>
              <a:rPr lang="en-CA" b="1" dirty="0">
                <a:solidFill>
                  <a:schemeClr val="tx1"/>
                </a:solidFill>
                <a:latin typeface="Courier New"/>
                <a:cs typeface="Courier New"/>
              </a:rPr>
              <a:t>() </a:t>
            </a:r>
            <a:r>
              <a:rPr lang="en-CA" dirty="0">
                <a:cs typeface="Arial Unicode MS"/>
              </a:rPr>
              <a:t>when in doubt.</a:t>
            </a:r>
          </a:p>
          <a:p>
            <a:pPr marL="0" indent="0">
              <a:lnSpc>
                <a:spcPts val="2514"/>
              </a:lnSpc>
              <a:buNone/>
            </a:pPr>
            <a:endParaRPr lang="en-CA" dirty="0"/>
          </a:p>
          <a:p>
            <a:pPr>
              <a:lnSpc>
                <a:spcPts val="2583"/>
              </a:lnSpc>
            </a:pPr>
            <a:endParaRPr lang="en-CA" dirty="0">
              <a:cs typeface="Arial Unicode MS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457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1523999" y="1268206"/>
          <a:ext cx="6096008" cy="152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00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200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200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7614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/>
                        <a:t>2</a:t>
                      </a:r>
                      <a:r>
                        <a:rPr lang="en-US" sz="3600" baseline="30000" dirty="0"/>
                        <a:t>7</a:t>
                      </a:r>
                    </a:p>
                  </a:txBody>
                  <a:tcPr marL="181870" marR="181870" marT="90768" marB="9076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/>
                        <a:t>2</a:t>
                      </a:r>
                      <a:r>
                        <a:rPr lang="en-US" sz="3600" baseline="30000" dirty="0"/>
                        <a:t>6</a:t>
                      </a:r>
                    </a:p>
                  </a:txBody>
                  <a:tcPr marL="181870" marR="181870" marT="90768" marB="9076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/>
                        <a:t>2</a:t>
                      </a:r>
                      <a:r>
                        <a:rPr lang="en-US" sz="3600" baseline="30000" dirty="0"/>
                        <a:t>5</a:t>
                      </a:r>
                    </a:p>
                  </a:txBody>
                  <a:tcPr marL="181870" marR="181870" marT="90768" marB="9076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/>
                        <a:t>2</a:t>
                      </a:r>
                      <a:r>
                        <a:rPr lang="en-US" sz="3600" baseline="30000" dirty="0"/>
                        <a:t>4</a:t>
                      </a:r>
                    </a:p>
                  </a:txBody>
                  <a:tcPr marL="181870" marR="181870" marT="90768" marB="9076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/>
                        <a:t>2</a:t>
                      </a:r>
                      <a:r>
                        <a:rPr lang="en-US" sz="3600" baseline="30000" dirty="0"/>
                        <a:t>3</a:t>
                      </a:r>
                    </a:p>
                  </a:txBody>
                  <a:tcPr marL="181870" marR="181870" marT="90768" marB="9076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/>
                        <a:t>2</a:t>
                      </a:r>
                      <a:r>
                        <a:rPr lang="en-US" sz="3600" baseline="30000" dirty="0"/>
                        <a:t>2</a:t>
                      </a:r>
                    </a:p>
                  </a:txBody>
                  <a:tcPr marL="181870" marR="181870" marT="90768" marB="9076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/>
                        <a:t>2</a:t>
                      </a:r>
                      <a:r>
                        <a:rPr lang="en-US" sz="3600" baseline="30000" dirty="0"/>
                        <a:t>1</a:t>
                      </a:r>
                    </a:p>
                  </a:txBody>
                  <a:tcPr marL="181870" marR="181870" marT="90768" marB="907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2</a:t>
                      </a:r>
                      <a:r>
                        <a:rPr lang="en-US" sz="3600" baseline="30000" dirty="0"/>
                        <a:t>0</a:t>
                      </a:r>
                    </a:p>
                  </a:txBody>
                  <a:tcPr marL="181870" marR="181870" marT="90768" marB="9076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14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0</a:t>
                      </a:r>
                    </a:p>
                  </a:txBody>
                  <a:tcPr marL="181870" marR="181870" marT="90768" marB="907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0</a:t>
                      </a:r>
                    </a:p>
                  </a:txBody>
                  <a:tcPr marL="181870" marR="181870" marT="90768" marB="907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1</a:t>
                      </a:r>
                    </a:p>
                  </a:txBody>
                  <a:tcPr marL="181870" marR="181870" marT="90768" marB="907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0</a:t>
                      </a:r>
                    </a:p>
                  </a:txBody>
                  <a:tcPr marL="181870" marR="181870" marT="90768" marB="907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1</a:t>
                      </a:r>
                    </a:p>
                  </a:txBody>
                  <a:tcPr marL="181870" marR="181870" marT="90768" marB="907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0</a:t>
                      </a:r>
                    </a:p>
                  </a:txBody>
                  <a:tcPr marL="181870" marR="181870" marT="90768" marB="907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1</a:t>
                      </a:r>
                    </a:p>
                  </a:txBody>
                  <a:tcPr marL="181870" marR="181870" marT="90768" marB="907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0</a:t>
                      </a:r>
                    </a:p>
                  </a:txBody>
                  <a:tcPr marL="181870" marR="181870" marT="90768" marB="9076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Oval 3"/>
          <p:cNvSpPr/>
          <p:nvPr/>
        </p:nvSpPr>
        <p:spPr>
          <a:xfrm>
            <a:off x="1134712" y="1882916"/>
            <a:ext cx="143220" cy="14295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1719" tIns="90859" rIns="181719" bIns="90859"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61831" y="1882916"/>
            <a:ext cx="143220" cy="14295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1719" tIns="90859" rIns="181719" bIns="90859"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848272" y="1882916"/>
            <a:ext cx="143220" cy="14295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1719" tIns="90859" rIns="181719" bIns="90859" rtlCol="0" anchor="ctr"/>
          <a:lstStyle/>
          <a:p>
            <a:pPr algn="ctr"/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4715220" y="2983690"/>
          <a:ext cx="2864406" cy="304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22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22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614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/>
                        <a:t>2</a:t>
                      </a:r>
                      <a:r>
                        <a:rPr lang="en-US" sz="3600" baseline="30000" dirty="0"/>
                        <a:t>1</a:t>
                      </a:r>
                    </a:p>
                  </a:txBody>
                  <a:tcPr marL="181870" marR="181870" marT="90768" marB="907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2</a:t>
                      </a:r>
                    </a:p>
                  </a:txBody>
                  <a:tcPr marL="181870" marR="181870" marT="90768" marB="9076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14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/>
                        <a:t>2</a:t>
                      </a:r>
                      <a:r>
                        <a:rPr lang="en-US" sz="3600" baseline="30000" dirty="0"/>
                        <a:t>3</a:t>
                      </a:r>
                    </a:p>
                  </a:txBody>
                  <a:tcPr marL="181870" marR="181870" marT="90768" marB="907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8</a:t>
                      </a:r>
                    </a:p>
                  </a:txBody>
                  <a:tcPr marL="181870" marR="181870" marT="90768" marB="9076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14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/>
                        <a:t>2</a:t>
                      </a:r>
                      <a:r>
                        <a:rPr lang="en-US" sz="3600" baseline="30000" dirty="0"/>
                        <a:t>5</a:t>
                      </a:r>
                    </a:p>
                  </a:txBody>
                  <a:tcPr marL="181870" marR="181870" marT="90768" marB="907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32</a:t>
                      </a:r>
                    </a:p>
                  </a:txBody>
                  <a:tcPr marL="181870" marR="181870" marT="90768" marB="9076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14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Sum:</a:t>
                      </a:r>
                    </a:p>
                  </a:txBody>
                  <a:tcPr marL="181870" marR="181870" marT="90768" marB="907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42</a:t>
                      </a:r>
                    </a:p>
                  </a:txBody>
                  <a:tcPr marL="181870" marR="181870" marT="90768" marB="90768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523999" y="3167605"/>
            <a:ext cx="2721186" cy="2627416"/>
          </a:xfrm>
          <a:prstGeom prst="rect">
            <a:avLst/>
          </a:prstGeom>
          <a:noFill/>
        </p:spPr>
        <p:txBody>
          <a:bodyPr wrap="square" lIns="181719" tIns="90859" rIns="181719" bIns="90859" rtlCol="0">
            <a:spAutoFit/>
          </a:bodyPr>
          <a:lstStyle/>
          <a:p>
            <a:r>
              <a:rPr lang="en-US" sz="15900" dirty="0">
                <a:solidFill>
                  <a:srgbClr val="002868"/>
                </a:solidFill>
              </a:rPr>
              <a:t>42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ts val="3041"/>
              </a:lnSpc>
            </a:pPr>
            <a:r>
              <a:rPr lang="en-CA" dirty="0"/>
              <a:t>Integers:  Representation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D799FBA-DA0F-4054-8B2F-AC3EAE2BAA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443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4388404" y="1068484"/>
          <a:ext cx="3048004" cy="14976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3622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2</a:t>
                      </a:r>
                      <a:r>
                        <a:rPr lang="en-US" sz="2400" baseline="30000" dirty="0"/>
                        <a:t>3</a:t>
                      </a:r>
                    </a:p>
                  </a:txBody>
                  <a:tcPr marL="181870" marR="181870" marT="90768" marB="9076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2</a:t>
                      </a:r>
                      <a:r>
                        <a:rPr lang="en-US" sz="2400" baseline="30000" dirty="0"/>
                        <a:t>2</a:t>
                      </a:r>
                    </a:p>
                  </a:txBody>
                  <a:tcPr marL="181870" marR="181870" marT="90768" marB="9076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2</a:t>
                      </a:r>
                      <a:r>
                        <a:rPr lang="en-US" sz="2400" baseline="30000" dirty="0"/>
                        <a:t>1</a:t>
                      </a:r>
                    </a:p>
                  </a:txBody>
                  <a:tcPr marL="181870" marR="181870" marT="90768" marB="907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  <a:r>
                        <a:rPr lang="en-US" sz="2400" baseline="30000" dirty="0"/>
                        <a:t>0</a:t>
                      </a:r>
                    </a:p>
                  </a:txBody>
                  <a:tcPr marL="181870" marR="181870" marT="90768" marB="9076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14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1</a:t>
                      </a:r>
                    </a:p>
                  </a:txBody>
                  <a:tcPr marL="181870" marR="181870" marT="90768" marB="907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1</a:t>
                      </a:r>
                    </a:p>
                  </a:txBody>
                  <a:tcPr marL="181870" marR="181870" marT="90768" marB="907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1</a:t>
                      </a:r>
                    </a:p>
                  </a:txBody>
                  <a:tcPr marL="181870" marR="181870" marT="90768" marB="907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1</a:t>
                      </a:r>
                    </a:p>
                  </a:txBody>
                  <a:tcPr marL="181870" marR="181870" marT="90768" marB="9076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132170" y="1068484"/>
          <a:ext cx="3048004" cy="14976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3622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2</a:t>
                      </a:r>
                      <a:r>
                        <a:rPr lang="en-US" sz="2400" baseline="30000" dirty="0"/>
                        <a:t>31</a:t>
                      </a:r>
                    </a:p>
                  </a:txBody>
                  <a:tcPr marL="181870" marR="181870" marT="90768" marB="9076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2</a:t>
                      </a:r>
                      <a:r>
                        <a:rPr lang="en-US" sz="2400" baseline="30000" dirty="0"/>
                        <a:t>30</a:t>
                      </a:r>
                    </a:p>
                  </a:txBody>
                  <a:tcPr marL="181870" marR="181870" marT="90768" marB="9076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2</a:t>
                      </a:r>
                      <a:r>
                        <a:rPr lang="en-US" sz="2400" baseline="30000" dirty="0"/>
                        <a:t>29</a:t>
                      </a:r>
                    </a:p>
                  </a:txBody>
                  <a:tcPr marL="181870" marR="181870" marT="90768" marB="907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  <a:r>
                        <a:rPr lang="en-US" sz="2400" baseline="30000" dirty="0"/>
                        <a:t>28</a:t>
                      </a:r>
                    </a:p>
                  </a:txBody>
                  <a:tcPr marL="181870" marR="181870" marT="90768" marB="9076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14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1</a:t>
                      </a:r>
                    </a:p>
                  </a:txBody>
                  <a:tcPr marL="181870" marR="181870" marT="90768" marB="907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1</a:t>
                      </a:r>
                    </a:p>
                  </a:txBody>
                  <a:tcPr marL="181870" marR="181870" marT="90768" marB="907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1</a:t>
                      </a:r>
                    </a:p>
                  </a:txBody>
                  <a:tcPr marL="181870" marR="181870" marT="90768" marB="907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1</a:t>
                      </a:r>
                    </a:p>
                  </a:txBody>
                  <a:tcPr marL="181870" marR="181870" marT="90768" marB="9076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Oval 6"/>
          <p:cNvSpPr/>
          <p:nvPr/>
        </p:nvSpPr>
        <p:spPr>
          <a:xfrm>
            <a:off x="3999119" y="1640312"/>
            <a:ext cx="143220" cy="14295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1719" tIns="90859" rIns="181719" bIns="90859"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426238" y="1640312"/>
            <a:ext cx="143220" cy="14295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1719" tIns="90859" rIns="181719" bIns="90859"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712678" y="1640312"/>
            <a:ext cx="143220" cy="14295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1719" tIns="90859" rIns="181719" bIns="90859" rtlCol="0" anchor="ctr"/>
          <a:lstStyle/>
          <a:p>
            <a:pPr algn="ctr"/>
            <a:endParaRPr lang="en-US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4388404" y="2741087"/>
          <a:ext cx="3048004" cy="14976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3622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2</a:t>
                      </a:r>
                      <a:r>
                        <a:rPr lang="en-US" sz="2400" baseline="30000" dirty="0"/>
                        <a:t>3</a:t>
                      </a:r>
                    </a:p>
                  </a:txBody>
                  <a:tcPr marL="181870" marR="181870" marT="90768" marB="9076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2</a:t>
                      </a:r>
                      <a:r>
                        <a:rPr lang="en-US" sz="2400" baseline="30000" dirty="0"/>
                        <a:t>2</a:t>
                      </a:r>
                    </a:p>
                  </a:txBody>
                  <a:tcPr marL="181870" marR="181870" marT="90768" marB="9076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2</a:t>
                      </a:r>
                      <a:r>
                        <a:rPr lang="en-US" sz="2400" baseline="30000" dirty="0"/>
                        <a:t>1</a:t>
                      </a:r>
                    </a:p>
                  </a:txBody>
                  <a:tcPr marL="181870" marR="181870" marT="90768" marB="907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  <a:r>
                        <a:rPr lang="en-US" sz="2400" baseline="30000" dirty="0"/>
                        <a:t>0</a:t>
                      </a:r>
                    </a:p>
                  </a:txBody>
                  <a:tcPr marL="181870" marR="181870" marT="90768" marB="9076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14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0</a:t>
                      </a:r>
                    </a:p>
                  </a:txBody>
                  <a:tcPr marL="181870" marR="181870" marT="90768" marB="907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0</a:t>
                      </a:r>
                    </a:p>
                  </a:txBody>
                  <a:tcPr marL="181870" marR="181870" marT="90768" marB="907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0</a:t>
                      </a:r>
                    </a:p>
                  </a:txBody>
                  <a:tcPr marL="181870" marR="181870" marT="90768" marB="907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1</a:t>
                      </a:r>
                    </a:p>
                  </a:txBody>
                  <a:tcPr marL="181870" marR="181870" marT="90768" marB="9076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132170" y="2741087"/>
          <a:ext cx="3048004" cy="14976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3622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2</a:t>
                      </a:r>
                      <a:r>
                        <a:rPr lang="en-US" sz="2400" baseline="30000" dirty="0"/>
                        <a:t>31</a:t>
                      </a:r>
                    </a:p>
                  </a:txBody>
                  <a:tcPr marL="181870" marR="181870" marT="90768" marB="9076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2</a:t>
                      </a:r>
                      <a:r>
                        <a:rPr lang="en-US" sz="2400" baseline="30000" dirty="0"/>
                        <a:t>30</a:t>
                      </a:r>
                    </a:p>
                  </a:txBody>
                  <a:tcPr marL="181870" marR="181870" marT="90768" marB="9076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2</a:t>
                      </a:r>
                      <a:r>
                        <a:rPr lang="en-US" sz="2400" baseline="30000" dirty="0"/>
                        <a:t>29</a:t>
                      </a:r>
                    </a:p>
                  </a:txBody>
                  <a:tcPr marL="181870" marR="181870" marT="90768" marB="907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  <a:r>
                        <a:rPr lang="en-US" sz="2400" baseline="30000" dirty="0"/>
                        <a:t>28</a:t>
                      </a:r>
                    </a:p>
                  </a:txBody>
                  <a:tcPr marL="181870" marR="181870" marT="90768" marB="9076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14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0</a:t>
                      </a:r>
                    </a:p>
                  </a:txBody>
                  <a:tcPr marL="181870" marR="181870" marT="90768" marB="907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0</a:t>
                      </a:r>
                    </a:p>
                  </a:txBody>
                  <a:tcPr marL="181870" marR="181870" marT="90768" marB="907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0</a:t>
                      </a:r>
                    </a:p>
                  </a:txBody>
                  <a:tcPr marL="181870" marR="181870" marT="90768" marB="907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0</a:t>
                      </a:r>
                    </a:p>
                  </a:txBody>
                  <a:tcPr marL="181870" marR="181870" marT="90768" marB="9076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Oval 11"/>
          <p:cNvSpPr/>
          <p:nvPr/>
        </p:nvSpPr>
        <p:spPr>
          <a:xfrm>
            <a:off x="3999119" y="3312915"/>
            <a:ext cx="143220" cy="14295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1719" tIns="90859" rIns="181719" bIns="90859"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426238" y="3312915"/>
            <a:ext cx="143220" cy="14295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1719" tIns="90859" rIns="181719" bIns="90859"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712678" y="3312915"/>
            <a:ext cx="143220" cy="14295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1719" tIns="90859" rIns="181719" bIns="90859" rtlCol="0" anchor="ctr"/>
          <a:lstStyle/>
          <a:p>
            <a:pPr algn="ctr"/>
            <a:endParaRPr lang="en-US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/>
          </p:nvPr>
        </p:nvGraphicFramePr>
        <p:xfrm>
          <a:off x="4388404" y="4456571"/>
          <a:ext cx="3048004" cy="14976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3622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2</a:t>
                      </a:r>
                      <a:r>
                        <a:rPr lang="en-US" sz="2400" baseline="30000" dirty="0"/>
                        <a:t>3</a:t>
                      </a:r>
                    </a:p>
                  </a:txBody>
                  <a:tcPr marL="181870" marR="181870" marT="90768" marB="9076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2</a:t>
                      </a:r>
                      <a:r>
                        <a:rPr lang="en-US" sz="2400" baseline="30000" dirty="0"/>
                        <a:t>2</a:t>
                      </a:r>
                    </a:p>
                  </a:txBody>
                  <a:tcPr marL="181870" marR="181870" marT="90768" marB="9076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2</a:t>
                      </a:r>
                      <a:r>
                        <a:rPr lang="en-US" sz="2400" baseline="30000" dirty="0"/>
                        <a:t>1</a:t>
                      </a:r>
                    </a:p>
                  </a:txBody>
                  <a:tcPr marL="181870" marR="181870" marT="90768" marB="907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  <a:r>
                        <a:rPr lang="en-US" sz="2400" baseline="30000" dirty="0"/>
                        <a:t>0</a:t>
                      </a:r>
                    </a:p>
                  </a:txBody>
                  <a:tcPr marL="181870" marR="181870" marT="90768" marB="9076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14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0</a:t>
                      </a:r>
                    </a:p>
                  </a:txBody>
                  <a:tcPr marL="181870" marR="181870" marT="90768" marB="907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0</a:t>
                      </a:r>
                    </a:p>
                  </a:txBody>
                  <a:tcPr marL="181870" marR="181870" marT="90768" marB="907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0</a:t>
                      </a:r>
                    </a:p>
                  </a:txBody>
                  <a:tcPr marL="181870" marR="181870" marT="90768" marB="907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0</a:t>
                      </a:r>
                    </a:p>
                  </a:txBody>
                  <a:tcPr marL="181870" marR="181870" marT="90768" marB="9076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/>
          </p:nvPr>
        </p:nvGraphicFramePr>
        <p:xfrm>
          <a:off x="132170" y="4456571"/>
          <a:ext cx="3048004" cy="14976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3622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2</a:t>
                      </a:r>
                      <a:r>
                        <a:rPr lang="en-US" sz="2400" baseline="30000" dirty="0"/>
                        <a:t>31</a:t>
                      </a:r>
                    </a:p>
                  </a:txBody>
                  <a:tcPr marL="181870" marR="181870" marT="90768" marB="9076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2</a:t>
                      </a:r>
                      <a:r>
                        <a:rPr lang="en-US" sz="2400" baseline="30000" dirty="0"/>
                        <a:t>30</a:t>
                      </a:r>
                    </a:p>
                  </a:txBody>
                  <a:tcPr marL="181870" marR="181870" marT="90768" marB="9076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2</a:t>
                      </a:r>
                      <a:r>
                        <a:rPr lang="en-US" sz="2400" baseline="30000" dirty="0"/>
                        <a:t>29</a:t>
                      </a:r>
                    </a:p>
                  </a:txBody>
                  <a:tcPr marL="181870" marR="181870" marT="90768" marB="907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  <a:r>
                        <a:rPr lang="en-US" sz="2400" baseline="30000" dirty="0"/>
                        <a:t>28</a:t>
                      </a:r>
                    </a:p>
                  </a:txBody>
                  <a:tcPr marL="181870" marR="181870" marT="90768" marB="9076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14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0</a:t>
                      </a:r>
                    </a:p>
                  </a:txBody>
                  <a:tcPr marL="181870" marR="181870" marT="90768" marB="907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0</a:t>
                      </a:r>
                    </a:p>
                  </a:txBody>
                  <a:tcPr marL="181870" marR="181870" marT="90768" marB="907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0</a:t>
                      </a:r>
                    </a:p>
                  </a:txBody>
                  <a:tcPr marL="181870" marR="181870" marT="90768" marB="907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0</a:t>
                      </a:r>
                    </a:p>
                  </a:txBody>
                  <a:tcPr marL="181870" marR="181870" marT="90768" marB="9076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7" name="Oval 16"/>
          <p:cNvSpPr/>
          <p:nvPr/>
        </p:nvSpPr>
        <p:spPr>
          <a:xfrm>
            <a:off x="3999119" y="5028399"/>
            <a:ext cx="143220" cy="14295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1719" tIns="90859" rIns="181719" bIns="90859"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426238" y="5028399"/>
            <a:ext cx="143220" cy="14295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1719" tIns="90859" rIns="181719" bIns="90859"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3712678" y="5028399"/>
            <a:ext cx="143220" cy="14295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1719" tIns="90859" rIns="181719" bIns="90859"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7149966" y="1878377"/>
            <a:ext cx="2291525" cy="549924"/>
          </a:xfrm>
          <a:prstGeom prst="rect">
            <a:avLst/>
          </a:prstGeom>
          <a:noFill/>
        </p:spPr>
        <p:txBody>
          <a:bodyPr wrap="square" lIns="181719" tIns="90859" rIns="181719" bIns="90859" rtlCol="0">
            <a:spAutoFit/>
          </a:bodyPr>
          <a:lstStyle/>
          <a:p>
            <a:pPr algn="ctr"/>
            <a:r>
              <a:rPr lang="en-US" sz="2400" dirty="0">
                <a:solidFill>
                  <a:srgbClr val="002868"/>
                </a:solidFill>
              </a:rPr>
              <a:t>4294967295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8152508" y="3051435"/>
            <a:ext cx="991492" cy="460491"/>
          </a:xfrm>
          <a:prstGeom prst="rect">
            <a:avLst/>
          </a:prstGeom>
          <a:noFill/>
        </p:spPr>
        <p:txBody>
          <a:bodyPr wrap="square" lIns="181719" tIns="90859" rIns="181719" bIns="90859" rtlCol="0">
            <a:spAutoFit/>
          </a:bodyPr>
          <a:lstStyle/>
          <a:p>
            <a:r>
              <a:rPr lang="en-US" dirty="0">
                <a:solidFill>
                  <a:srgbClr val="002868"/>
                </a:solidFill>
              </a:rPr>
              <a:t>+ 1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152508" y="4909877"/>
            <a:ext cx="991492" cy="460491"/>
          </a:xfrm>
          <a:prstGeom prst="rect">
            <a:avLst/>
          </a:prstGeom>
          <a:noFill/>
        </p:spPr>
        <p:txBody>
          <a:bodyPr wrap="square" lIns="181719" tIns="90859" rIns="181719" bIns="90859" rtlCol="0">
            <a:spAutoFit/>
          </a:bodyPr>
          <a:lstStyle/>
          <a:p>
            <a:r>
              <a:rPr lang="en-US" dirty="0">
                <a:solidFill>
                  <a:srgbClr val="002868"/>
                </a:solidFill>
              </a:rPr>
              <a:t>= 0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ts val="3041"/>
              </a:lnSpc>
            </a:pPr>
            <a:r>
              <a:rPr lang="en-CA" dirty="0"/>
              <a:t>Machine Integer Arithmetic</a:t>
            </a:r>
            <a:br>
              <a:rPr lang="en-CA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D2EF1-C247-4487-BCE0-BB6E41618C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706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2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Everything is bits</a:t>
            </a:r>
          </a:p>
        </p:txBody>
      </p:sp>
      <p:sp>
        <p:nvSpPr>
          <p:cNvPr id="9243" name="Rectangle 27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3"/>
            <a:ext cx="8229600" cy="2662236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Each bit is 0 or 1</a:t>
            </a:r>
          </a:p>
          <a:p>
            <a:r>
              <a:rPr lang="en-US" dirty="0"/>
              <a:t>By encoding/interpreting sets of bits in various ways</a:t>
            </a:r>
          </a:p>
          <a:p>
            <a:pPr lvl="1"/>
            <a:r>
              <a:rPr lang="en-US" dirty="0"/>
              <a:t>Computers determine what to do (instructions)</a:t>
            </a:r>
          </a:p>
          <a:p>
            <a:pPr lvl="1"/>
            <a:r>
              <a:rPr lang="en-US" dirty="0"/>
              <a:t>… and represent and manipulate numbers, sets, strings, etc…</a:t>
            </a:r>
          </a:p>
          <a:p>
            <a:r>
              <a:rPr lang="en-US" dirty="0"/>
              <a:t>Why bits?  Electronic Implementation</a:t>
            </a:r>
          </a:p>
          <a:p>
            <a:pPr lvl="1"/>
            <a:r>
              <a:rPr lang="en-US" dirty="0"/>
              <a:t>Easy to store with </a:t>
            </a:r>
            <a:r>
              <a:rPr lang="en-US" dirty="0" err="1"/>
              <a:t>bistable</a:t>
            </a:r>
            <a:r>
              <a:rPr lang="en-US" dirty="0"/>
              <a:t> elements</a:t>
            </a:r>
          </a:p>
          <a:p>
            <a:pPr lvl="1"/>
            <a:r>
              <a:rPr lang="en-US" dirty="0"/>
              <a:t>Reliably transmitted on noisy and inaccurate wires </a:t>
            </a:r>
          </a:p>
        </p:txBody>
      </p:sp>
      <p:grpSp>
        <p:nvGrpSpPr>
          <p:cNvPr id="26" name="Group 4"/>
          <p:cNvGrpSpPr>
            <a:grpSpLocks/>
          </p:cNvGrpSpPr>
          <p:nvPr/>
        </p:nvGrpSpPr>
        <p:grpSpPr bwMode="auto">
          <a:xfrm>
            <a:off x="889000" y="4267200"/>
            <a:ext cx="6858000" cy="2209800"/>
            <a:chOff x="0" y="0"/>
            <a:chExt cx="4320" cy="1392"/>
          </a:xfrm>
        </p:grpSpPr>
        <p:sp>
          <p:nvSpPr>
            <p:cNvPr id="27" name="Rectangle 5"/>
            <p:cNvSpPr>
              <a:spLocks/>
            </p:cNvSpPr>
            <p:nvPr/>
          </p:nvSpPr>
          <p:spPr bwMode="auto">
            <a:xfrm>
              <a:off x="575" y="1008"/>
              <a:ext cx="3745" cy="240"/>
            </a:xfrm>
            <a:prstGeom prst="rect">
              <a:avLst/>
            </a:prstGeom>
            <a:solidFill>
              <a:srgbClr val="00FF99"/>
            </a:solidFill>
            <a:ln w="25400">
              <a:noFill/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28" name="Rectangle 6"/>
            <p:cNvSpPr>
              <a:spLocks/>
            </p:cNvSpPr>
            <p:nvPr/>
          </p:nvSpPr>
          <p:spPr bwMode="auto">
            <a:xfrm>
              <a:off x="575" y="384"/>
              <a:ext cx="3745" cy="240"/>
            </a:xfrm>
            <a:prstGeom prst="rect">
              <a:avLst/>
            </a:prstGeom>
            <a:solidFill>
              <a:srgbClr val="00FF99"/>
            </a:solidFill>
            <a:ln w="25400">
              <a:noFill/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29" name="Freeform 7"/>
            <p:cNvSpPr>
              <a:spLocks/>
            </p:cNvSpPr>
            <p:nvPr/>
          </p:nvSpPr>
          <p:spPr bwMode="auto">
            <a:xfrm>
              <a:off x="576" y="484"/>
              <a:ext cx="3732" cy="716"/>
            </a:xfrm>
            <a:custGeom>
              <a:avLst/>
              <a:gdLst>
                <a:gd name="T0" fmla="*/ 0 w 21600"/>
                <a:gd name="T1" fmla="*/ 21298 h 21600"/>
                <a:gd name="T2" fmla="*/ 948 w 21600"/>
                <a:gd name="T3" fmla="*/ 19699 h 21600"/>
                <a:gd name="T4" fmla="*/ 1775 w 21600"/>
                <a:gd name="T5" fmla="*/ 19398 h 21600"/>
                <a:gd name="T6" fmla="*/ 3302 w 21600"/>
                <a:gd name="T7" fmla="*/ 20665 h 21600"/>
                <a:gd name="T8" fmla="*/ 4636 w 21600"/>
                <a:gd name="T9" fmla="*/ 19699 h 21600"/>
                <a:gd name="T10" fmla="*/ 5397 w 21600"/>
                <a:gd name="T11" fmla="*/ 19066 h 21600"/>
                <a:gd name="T12" fmla="*/ 6164 w 21600"/>
                <a:gd name="T13" fmla="*/ 20031 h 21600"/>
                <a:gd name="T14" fmla="*/ 7111 w 21600"/>
                <a:gd name="T15" fmla="*/ 20333 h 21600"/>
                <a:gd name="T16" fmla="*/ 7685 w 21600"/>
                <a:gd name="T17" fmla="*/ 20031 h 21600"/>
                <a:gd name="T18" fmla="*/ 7878 w 21600"/>
                <a:gd name="T19" fmla="*/ 19699 h 21600"/>
                <a:gd name="T20" fmla="*/ 8132 w 21600"/>
                <a:gd name="T21" fmla="*/ 17165 h 21600"/>
                <a:gd name="T22" fmla="*/ 8832 w 21600"/>
                <a:gd name="T23" fmla="*/ 7632 h 21600"/>
                <a:gd name="T24" fmla="*/ 9339 w 21600"/>
                <a:gd name="T25" fmla="*/ 3499 h 21600"/>
                <a:gd name="T26" fmla="*/ 9913 w 21600"/>
                <a:gd name="T27" fmla="*/ 1599 h 21600"/>
                <a:gd name="T28" fmla="*/ 11054 w 21600"/>
                <a:gd name="T29" fmla="*/ 634 h 21600"/>
                <a:gd name="T30" fmla="*/ 12261 w 21600"/>
                <a:gd name="T31" fmla="*/ 965 h 21600"/>
                <a:gd name="T32" fmla="*/ 12514 w 21600"/>
                <a:gd name="T33" fmla="*/ 1267 h 21600"/>
                <a:gd name="T34" fmla="*/ 13595 w 21600"/>
                <a:gd name="T35" fmla="*/ 332 h 21600"/>
                <a:gd name="T36" fmla="*/ 13975 w 21600"/>
                <a:gd name="T37" fmla="*/ 1267 h 21600"/>
                <a:gd name="T38" fmla="*/ 14422 w 21600"/>
                <a:gd name="T39" fmla="*/ 1599 h 21600"/>
                <a:gd name="T40" fmla="*/ 15436 w 21600"/>
                <a:gd name="T41" fmla="*/ 1267 h 21600"/>
                <a:gd name="T42" fmla="*/ 15817 w 21600"/>
                <a:gd name="T43" fmla="*/ 1931 h 21600"/>
                <a:gd name="T44" fmla="*/ 16390 w 21600"/>
                <a:gd name="T45" fmla="*/ 332 h 21600"/>
                <a:gd name="T46" fmla="*/ 16710 w 21600"/>
                <a:gd name="T47" fmla="*/ 0 h 21600"/>
                <a:gd name="T48" fmla="*/ 18358 w 21600"/>
                <a:gd name="T49" fmla="*/ 12399 h 21600"/>
                <a:gd name="T50" fmla="*/ 19058 w 21600"/>
                <a:gd name="T51" fmla="*/ 19398 h 21600"/>
                <a:gd name="T52" fmla="*/ 20205 w 21600"/>
                <a:gd name="T53" fmla="*/ 21600 h 21600"/>
                <a:gd name="T54" fmla="*/ 20773 w 21600"/>
                <a:gd name="T55" fmla="*/ 21298 h 21600"/>
                <a:gd name="T56" fmla="*/ 20900 w 21600"/>
                <a:gd name="T57" fmla="*/ 20333 h 21600"/>
                <a:gd name="T58" fmla="*/ 21600 w 21600"/>
                <a:gd name="T59" fmla="*/ 19699 h 21600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21600"/>
                <a:gd name="T91" fmla="*/ 0 h 21600"/>
                <a:gd name="T92" fmla="*/ 21600 w 21600"/>
                <a:gd name="T93" fmla="*/ 21600 h 21600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21600" h="21600">
                  <a:moveTo>
                    <a:pt x="0" y="21298"/>
                  </a:moveTo>
                  <a:cubicBezTo>
                    <a:pt x="326" y="20936"/>
                    <a:pt x="610" y="19820"/>
                    <a:pt x="948" y="19699"/>
                  </a:cubicBezTo>
                  <a:cubicBezTo>
                    <a:pt x="1219" y="19579"/>
                    <a:pt x="1497" y="19488"/>
                    <a:pt x="1775" y="19398"/>
                  </a:cubicBezTo>
                  <a:cubicBezTo>
                    <a:pt x="2276" y="19850"/>
                    <a:pt x="2789" y="20212"/>
                    <a:pt x="3302" y="20665"/>
                  </a:cubicBezTo>
                  <a:cubicBezTo>
                    <a:pt x="3791" y="19760"/>
                    <a:pt x="3984" y="19911"/>
                    <a:pt x="4636" y="19699"/>
                  </a:cubicBezTo>
                  <a:cubicBezTo>
                    <a:pt x="4781" y="19549"/>
                    <a:pt x="5282" y="19066"/>
                    <a:pt x="5397" y="19066"/>
                  </a:cubicBezTo>
                  <a:cubicBezTo>
                    <a:pt x="5663" y="19066"/>
                    <a:pt x="5898" y="19880"/>
                    <a:pt x="6164" y="20031"/>
                  </a:cubicBezTo>
                  <a:cubicBezTo>
                    <a:pt x="6478" y="20182"/>
                    <a:pt x="6792" y="20212"/>
                    <a:pt x="7111" y="20333"/>
                  </a:cubicBezTo>
                  <a:cubicBezTo>
                    <a:pt x="7299" y="20212"/>
                    <a:pt x="7492" y="20182"/>
                    <a:pt x="7685" y="20031"/>
                  </a:cubicBezTo>
                  <a:cubicBezTo>
                    <a:pt x="7751" y="19971"/>
                    <a:pt x="7836" y="19941"/>
                    <a:pt x="7878" y="19699"/>
                  </a:cubicBezTo>
                  <a:cubicBezTo>
                    <a:pt x="7993" y="18945"/>
                    <a:pt x="8023" y="17950"/>
                    <a:pt x="8132" y="17165"/>
                  </a:cubicBezTo>
                  <a:cubicBezTo>
                    <a:pt x="8548" y="13937"/>
                    <a:pt x="8566" y="10921"/>
                    <a:pt x="8832" y="7632"/>
                  </a:cubicBezTo>
                  <a:cubicBezTo>
                    <a:pt x="8935" y="6305"/>
                    <a:pt x="9176" y="4616"/>
                    <a:pt x="9339" y="3499"/>
                  </a:cubicBezTo>
                  <a:cubicBezTo>
                    <a:pt x="9466" y="2594"/>
                    <a:pt x="9689" y="1810"/>
                    <a:pt x="9913" y="1599"/>
                  </a:cubicBezTo>
                  <a:cubicBezTo>
                    <a:pt x="10287" y="1207"/>
                    <a:pt x="11054" y="634"/>
                    <a:pt x="11054" y="634"/>
                  </a:cubicBezTo>
                  <a:cubicBezTo>
                    <a:pt x="11452" y="724"/>
                    <a:pt x="11856" y="784"/>
                    <a:pt x="12261" y="965"/>
                  </a:cubicBezTo>
                  <a:cubicBezTo>
                    <a:pt x="12345" y="996"/>
                    <a:pt x="12424" y="1267"/>
                    <a:pt x="12514" y="1267"/>
                  </a:cubicBezTo>
                  <a:cubicBezTo>
                    <a:pt x="12859" y="1267"/>
                    <a:pt x="13245" y="603"/>
                    <a:pt x="13595" y="332"/>
                  </a:cubicBezTo>
                  <a:cubicBezTo>
                    <a:pt x="13728" y="513"/>
                    <a:pt x="13837" y="1056"/>
                    <a:pt x="13975" y="1267"/>
                  </a:cubicBezTo>
                  <a:cubicBezTo>
                    <a:pt x="14114" y="1478"/>
                    <a:pt x="14271" y="1478"/>
                    <a:pt x="14422" y="1599"/>
                  </a:cubicBezTo>
                  <a:cubicBezTo>
                    <a:pt x="14790" y="1086"/>
                    <a:pt x="15050" y="935"/>
                    <a:pt x="15436" y="1267"/>
                  </a:cubicBezTo>
                  <a:cubicBezTo>
                    <a:pt x="15563" y="1478"/>
                    <a:pt x="15684" y="2142"/>
                    <a:pt x="15817" y="1931"/>
                  </a:cubicBezTo>
                  <a:cubicBezTo>
                    <a:pt x="16022" y="1569"/>
                    <a:pt x="16173" y="543"/>
                    <a:pt x="16390" y="332"/>
                  </a:cubicBezTo>
                  <a:cubicBezTo>
                    <a:pt x="16493" y="211"/>
                    <a:pt x="16601" y="91"/>
                    <a:pt x="16710" y="0"/>
                  </a:cubicBezTo>
                  <a:cubicBezTo>
                    <a:pt x="17682" y="4857"/>
                    <a:pt x="17851" y="5038"/>
                    <a:pt x="18358" y="12399"/>
                  </a:cubicBezTo>
                  <a:cubicBezTo>
                    <a:pt x="18539" y="15023"/>
                    <a:pt x="18527" y="18010"/>
                    <a:pt x="19058" y="19398"/>
                  </a:cubicBezTo>
                  <a:cubicBezTo>
                    <a:pt x="19855" y="18674"/>
                    <a:pt x="19445" y="17799"/>
                    <a:pt x="20205" y="21600"/>
                  </a:cubicBezTo>
                  <a:cubicBezTo>
                    <a:pt x="20393" y="21479"/>
                    <a:pt x="20592" y="21600"/>
                    <a:pt x="20773" y="21298"/>
                  </a:cubicBezTo>
                  <a:cubicBezTo>
                    <a:pt x="20839" y="21147"/>
                    <a:pt x="20839" y="20544"/>
                    <a:pt x="20900" y="20333"/>
                  </a:cubicBezTo>
                  <a:cubicBezTo>
                    <a:pt x="21063" y="19669"/>
                    <a:pt x="21401" y="19699"/>
                    <a:pt x="21600" y="19699"/>
                  </a:cubicBezTo>
                </a:path>
              </a:pathLst>
            </a:custGeom>
            <a:noFill/>
            <a:ln w="25400">
              <a:solidFill>
                <a:srgbClr val="000066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30" name="Line 8"/>
            <p:cNvSpPr>
              <a:spLocks noChangeShapeType="1"/>
            </p:cNvSpPr>
            <p:nvPr/>
          </p:nvSpPr>
          <p:spPr bwMode="auto">
            <a:xfrm flipH="1">
              <a:off x="432" y="1248"/>
              <a:ext cx="144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31" name="Line 9"/>
            <p:cNvSpPr>
              <a:spLocks noChangeShapeType="1"/>
            </p:cNvSpPr>
            <p:nvPr/>
          </p:nvSpPr>
          <p:spPr bwMode="auto">
            <a:xfrm flipH="1">
              <a:off x="432" y="384"/>
              <a:ext cx="144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32" name="Rectangle 10"/>
            <p:cNvSpPr>
              <a:spLocks/>
            </p:cNvSpPr>
            <p:nvPr/>
          </p:nvSpPr>
          <p:spPr bwMode="auto">
            <a:xfrm>
              <a:off x="0" y="1152"/>
              <a:ext cx="393" cy="24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0.0V</a:t>
              </a:r>
            </a:p>
          </p:txBody>
        </p:sp>
        <p:sp>
          <p:nvSpPr>
            <p:cNvPr id="33" name="Rectangle 11"/>
            <p:cNvSpPr>
              <a:spLocks/>
            </p:cNvSpPr>
            <p:nvPr/>
          </p:nvSpPr>
          <p:spPr bwMode="auto">
            <a:xfrm>
              <a:off x="0" y="912"/>
              <a:ext cx="397" cy="23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 dirty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0.2V</a:t>
              </a:r>
            </a:p>
          </p:txBody>
        </p:sp>
        <p:sp>
          <p:nvSpPr>
            <p:cNvPr id="34" name="Rectangle 12"/>
            <p:cNvSpPr>
              <a:spLocks/>
            </p:cNvSpPr>
            <p:nvPr/>
          </p:nvSpPr>
          <p:spPr bwMode="auto">
            <a:xfrm>
              <a:off x="0" y="528"/>
              <a:ext cx="397" cy="23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 dirty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0.9V</a:t>
              </a:r>
            </a:p>
          </p:txBody>
        </p:sp>
        <p:sp>
          <p:nvSpPr>
            <p:cNvPr id="35" name="Rectangle 13"/>
            <p:cNvSpPr>
              <a:spLocks/>
            </p:cNvSpPr>
            <p:nvPr/>
          </p:nvSpPr>
          <p:spPr bwMode="auto">
            <a:xfrm>
              <a:off x="0" y="288"/>
              <a:ext cx="397" cy="23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 dirty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1.1V</a:t>
              </a:r>
            </a:p>
          </p:txBody>
        </p:sp>
        <p:sp>
          <p:nvSpPr>
            <p:cNvPr id="36" name="Line 14"/>
            <p:cNvSpPr>
              <a:spLocks noChangeShapeType="1"/>
            </p:cNvSpPr>
            <p:nvPr/>
          </p:nvSpPr>
          <p:spPr bwMode="auto">
            <a:xfrm>
              <a:off x="576" y="96"/>
              <a:ext cx="1392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37" name="Line 15"/>
            <p:cNvSpPr>
              <a:spLocks noChangeShapeType="1"/>
            </p:cNvSpPr>
            <p:nvPr/>
          </p:nvSpPr>
          <p:spPr bwMode="auto">
            <a:xfrm>
              <a:off x="2160" y="96"/>
              <a:ext cx="1440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38" name="Line 16"/>
            <p:cNvSpPr>
              <a:spLocks noChangeShapeType="1"/>
            </p:cNvSpPr>
            <p:nvPr/>
          </p:nvSpPr>
          <p:spPr bwMode="auto">
            <a:xfrm>
              <a:off x="3792" y="96"/>
              <a:ext cx="480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39" name="Line 17"/>
            <p:cNvSpPr>
              <a:spLocks noChangeShapeType="1"/>
            </p:cNvSpPr>
            <p:nvPr/>
          </p:nvSpPr>
          <p:spPr bwMode="auto">
            <a:xfrm>
              <a:off x="1968" y="48"/>
              <a:ext cx="1" cy="1008"/>
            </a:xfrm>
            <a:prstGeom prst="line">
              <a:avLst/>
            </a:prstGeom>
            <a:noFill/>
            <a:ln w="12700">
              <a:solidFill>
                <a:srgbClr val="000066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0" name="Line 18"/>
            <p:cNvSpPr>
              <a:spLocks noChangeShapeType="1"/>
            </p:cNvSpPr>
            <p:nvPr/>
          </p:nvSpPr>
          <p:spPr bwMode="auto">
            <a:xfrm>
              <a:off x="2160" y="48"/>
              <a:ext cx="1" cy="576"/>
            </a:xfrm>
            <a:prstGeom prst="line">
              <a:avLst/>
            </a:prstGeom>
            <a:noFill/>
            <a:ln w="12700">
              <a:solidFill>
                <a:srgbClr val="000066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1" name="Line 19"/>
            <p:cNvSpPr>
              <a:spLocks noChangeShapeType="1"/>
            </p:cNvSpPr>
            <p:nvPr/>
          </p:nvSpPr>
          <p:spPr bwMode="auto">
            <a:xfrm>
              <a:off x="3600" y="48"/>
              <a:ext cx="1" cy="576"/>
            </a:xfrm>
            <a:prstGeom prst="line">
              <a:avLst/>
            </a:prstGeom>
            <a:noFill/>
            <a:ln w="12700">
              <a:solidFill>
                <a:srgbClr val="000066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2" name="Line 20"/>
            <p:cNvSpPr>
              <a:spLocks noChangeShapeType="1"/>
            </p:cNvSpPr>
            <p:nvPr/>
          </p:nvSpPr>
          <p:spPr bwMode="auto">
            <a:xfrm>
              <a:off x="3792" y="48"/>
              <a:ext cx="1" cy="960"/>
            </a:xfrm>
            <a:prstGeom prst="line">
              <a:avLst/>
            </a:prstGeom>
            <a:noFill/>
            <a:ln w="12700">
              <a:solidFill>
                <a:srgbClr val="000066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3" name="Rectangle 21"/>
            <p:cNvSpPr>
              <a:spLocks/>
            </p:cNvSpPr>
            <p:nvPr/>
          </p:nvSpPr>
          <p:spPr bwMode="auto">
            <a:xfrm>
              <a:off x="1105" y="0"/>
              <a:ext cx="304" cy="240"/>
            </a:xfrm>
            <a:prstGeom prst="rect">
              <a:avLst/>
            </a:prstGeom>
            <a:solidFill>
              <a:srgbClr val="FFFFFF"/>
            </a:solidFill>
            <a:ln w="25400">
              <a:noFill/>
              <a:miter lim="800000"/>
              <a:headEnd/>
              <a:tailEnd/>
            </a:ln>
          </p:spPr>
          <p:txBody>
            <a:bodyPr lIns="50800" tIns="50800" bIns="50800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b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0</a:t>
              </a:r>
            </a:p>
          </p:txBody>
        </p:sp>
        <p:sp>
          <p:nvSpPr>
            <p:cNvPr id="44" name="Rectangle 22"/>
            <p:cNvSpPr>
              <a:spLocks/>
            </p:cNvSpPr>
            <p:nvPr/>
          </p:nvSpPr>
          <p:spPr bwMode="auto">
            <a:xfrm>
              <a:off x="2641" y="0"/>
              <a:ext cx="304" cy="240"/>
            </a:xfrm>
            <a:prstGeom prst="rect">
              <a:avLst/>
            </a:prstGeom>
            <a:solidFill>
              <a:srgbClr val="FFFFFF"/>
            </a:solidFill>
            <a:ln w="25400">
              <a:noFill/>
              <a:miter lim="800000"/>
              <a:headEnd/>
              <a:tailEnd/>
            </a:ln>
          </p:spPr>
          <p:txBody>
            <a:bodyPr lIns="50800" tIns="50800" bIns="50800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b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1</a:t>
              </a:r>
            </a:p>
          </p:txBody>
        </p:sp>
        <p:sp>
          <p:nvSpPr>
            <p:cNvPr id="45" name="Rectangle 23"/>
            <p:cNvSpPr>
              <a:spLocks/>
            </p:cNvSpPr>
            <p:nvPr/>
          </p:nvSpPr>
          <p:spPr bwMode="auto">
            <a:xfrm>
              <a:off x="3936" y="0"/>
              <a:ext cx="200" cy="240"/>
            </a:xfrm>
            <a:prstGeom prst="rect">
              <a:avLst/>
            </a:prstGeom>
            <a:solidFill>
              <a:srgbClr val="FFFFFF"/>
            </a:solidFill>
            <a:ln w="25400">
              <a:noFill/>
              <a:miter lim="800000"/>
              <a:headEnd/>
              <a:tailEnd/>
            </a:ln>
          </p:spPr>
          <p:txBody>
            <a:bodyPr lIns="50800" tIns="50800" bIns="50800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b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0</a:t>
              </a:r>
            </a:p>
          </p:txBody>
        </p:sp>
        <p:sp>
          <p:nvSpPr>
            <p:cNvPr id="46" name="Line 24"/>
            <p:cNvSpPr>
              <a:spLocks noChangeShapeType="1"/>
            </p:cNvSpPr>
            <p:nvPr/>
          </p:nvSpPr>
          <p:spPr bwMode="auto">
            <a:xfrm flipH="1">
              <a:off x="432" y="1008"/>
              <a:ext cx="144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7" name="Line 25"/>
            <p:cNvSpPr>
              <a:spLocks noChangeShapeType="1"/>
            </p:cNvSpPr>
            <p:nvPr/>
          </p:nvSpPr>
          <p:spPr bwMode="auto">
            <a:xfrm flipH="1">
              <a:off x="432" y="624"/>
              <a:ext cx="144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281763" y="6394648"/>
            <a:ext cx="858047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Calibri" pitchFamily="34" charset="0"/>
              </a:rPr>
              <a:t>Bryant and </a:t>
            </a:r>
            <a:r>
              <a:rPr lang="en-US" sz="1400" dirty="0" err="1">
                <a:latin typeface="Calibri" pitchFamily="34" charset="0"/>
              </a:rPr>
              <a:t>O’Hallaron</a:t>
            </a:r>
            <a:r>
              <a:rPr lang="en-US" sz="1400" dirty="0">
                <a:latin typeface="Calibri" pitchFamily="34" charset="0"/>
              </a:rPr>
              <a:t>, Lecture notes - </a:t>
            </a:r>
            <a:r>
              <a:rPr lang="en-US" sz="1400" dirty="0"/>
              <a:t>Introduction to Computer Systems, Fall 2015</a:t>
            </a:r>
            <a:endParaRPr lang="en-US" sz="14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2320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4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4685668" y="1073729"/>
          <a:ext cx="3048004" cy="14976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3622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2</a:t>
                      </a:r>
                      <a:r>
                        <a:rPr lang="en-US" sz="2400" baseline="30000" dirty="0"/>
                        <a:t>3</a:t>
                      </a:r>
                    </a:p>
                  </a:txBody>
                  <a:tcPr marL="181870" marR="181870" marT="90768" marB="9076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2</a:t>
                      </a:r>
                      <a:r>
                        <a:rPr lang="en-US" sz="2400" baseline="30000" dirty="0"/>
                        <a:t>2</a:t>
                      </a:r>
                    </a:p>
                  </a:txBody>
                  <a:tcPr marL="181870" marR="181870" marT="90768" marB="9076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2</a:t>
                      </a:r>
                      <a:r>
                        <a:rPr lang="en-US" sz="2400" baseline="30000" dirty="0"/>
                        <a:t>1</a:t>
                      </a:r>
                    </a:p>
                  </a:txBody>
                  <a:tcPr marL="181870" marR="181870" marT="90768" marB="907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  <a:r>
                        <a:rPr lang="en-US" sz="2400" baseline="30000" dirty="0"/>
                        <a:t>0</a:t>
                      </a:r>
                    </a:p>
                  </a:txBody>
                  <a:tcPr marL="181870" marR="181870" marT="90768" marB="9076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14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0</a:t>
                      </a:r>
                    </a:p>
                  </a:txBody>
                  <a:tcPr marL="181870" marR="181870" marT="90768" marB="907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0</a:t>
                      </a:r>
                    </a:p>
                  </a:txBody>
                  <a:tcPr marL="181870" marR="181870" marT="90768" marB="907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0</a:t>
                      </a:r>
                    </a:p>
                  </a:txBody>
                  <a:tcPr marL="181870" marR="181870" marT="90768" marB="907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0</a:t>
                      </a:r>
                    </a:p>
                  </a:txBody>
                  <a:tcPr marL="181870" marR="181870" marT="90768" marB="9076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429434" y="1073729"/>
          <a:ext cx="3048004" cy="14976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3622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2</a:t>
                      </a:r>
                      <a:r>
                        <a:rPr lang="en-US" sz="2400" baseline="30000" dirty="0"/>
                        <a:t>31</a:t>
                      </a:r>
                    </a:p>
                  </a:txBody>
                  <a:tcPr marL="181870" marR="181870" marT="90768" marB="9076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2</a:t>
                      </a:r>
                      <a:r>
                        <a:rPr lang="en-US" sz="2400" baseline="30000" dirty="0"/>
                        <a:t>30</a:t>
                      </a:r>
                    </a:p>
                  </a:txBody>
                  <a:tcPr marL="181870" marR="181870" marT="90768" marB="9076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2</a:t>
                      </a:r>
                      <a:r>
                        <a:rPr lang="en-US" sz="2400" baseline="30000" dirty="0"/>
                        <a:t>29</a:t>
                      </a:r>
                    </a:p>
                  </a:txBody>
                  <a:tcPr marL="181870" marR="181870" marT="90768" marB="907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  <a:r>
                        <a:rPr lang="en-US" sz="2400" baseline="30000" dirty="0"/>
                        <a:t>28</a:t>
                      </a:r>
                    </a:p>
                  </a:txBody>
                  <a:tcPr marL="181870" marR="181870" marT="90768" marB="9076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14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0</a:t>
                      </a:r>
                    </a:p>
                  </a:txBody>
                  <a:tcPr marL="181870" marR="181870" marT="90768" marB="907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0</a:t>
                      </a:r>
                    </a:p>
                  </a:txBody>
                  <a:tcPr marL="181870" marR="181870" marT="90768" marB="907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0</a:t>
                      </a:r>
                    </a:p>
                  </a:txBody>
                  <a:tcPr marL="181870" marR="181870" marT="90768" marB="907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0</a:t>
                      </a:r>
                    </a:p>
                  </a:txBody>
                  <a:tcPr marL="181870" marR="181870" marT="90768" marB="9076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Oval 6"/>
          <p:cNvSpPr/>
          <p:nvPr/>
        </p:nvSpPr>
        <p:spPr>
          <a:xfrm>
            <a:off x="4296383" y="1645557"/>
            <a:ext cx="143220" cy="14295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1719" tIns="90859" rIns="181719" bIns="90859"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723502" y="1645557"/>
            <a:ext cx="143220" cy="14295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1719" tIns="90859" rIns="181719" bIns="90859"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009942" y="1645557"/>
            <a:ext cx="143220" cy="14295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1719" tIns="90859" rIns="181719" bIns="90859" rtlCol="0" anchor="ctr"/>
          <a:lstStyle/>
          <a:p>
            <a:pPr algn="ctr"/>
            <a:endParaRPr lang="en-US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4685668" y="2746332"/>
          <a:ext cx="3048004" cy="14976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3622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2</a:t>
                      </a:r>
                      <a:r>
                        <a:rPr lang="en-US" sz="2400" baseline="30000" dirty="0"/>
                        <a:t>3</a:t>
                      </a:r>
                    </a:p>
                  </a:txBody>
                  <a:tcPr marL="181870" marR="181870" marT="90768" marB="9076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2</a:t>
                      </a:r>
                      <a:r>
                        <a:rPr lang="en-US" sz="2400" baseline="30000" dirty="0"/>
                        <a:t>2</a:t>
                      </a:r>
                    </a:p>
                  </a:txBody>
                  <a:tcPr marL="181870" marR="181870" marT="90768" marB="9076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2</a:t>
                      </a:r>
                      <a:r>
                        <a:rPr lang="en-US" sz="2400" baseline="30000" dirty="0"/>
                        <a:t>1</a:t>
                      </a:r>
                    </a:p>
                  </a:txBody>
                  <a:tcPr marL="181870" marR="181870" marT="90768" marB="907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  <a:r>
                        <a:rPr lang="en-US" sz="2400" baseline="30000" dirty="0"/>
                        <a:t>0</a:t>
                      </a:r>
                    </a:p>
                  </a:txBody>
                  <a:tcPr marL="181870" marR="181870" marT="90768" marB="9076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14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0</a:t>
                      </a:r>
                    </a:p>
                  </a:txBody>
                  <a:tcPr marL="181870" marR="181870" marT="90768" marB="907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0</a:t>
                      </a:r>
                    </a:p>
                  </a:txBody>
                  <a:tcPr marL="181870" marR="181870" marT="90768" marB="907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0</a:t>
                      </a:r>
                    </a:p>
                  </a:txBody>
                  <a:tcPr marL="181870" marR="181870" marT="90768" marB="907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1</a:t>
                      </a:r>
                    </a:p>
                  </a:txBody>
                  <a:tcPr marL="181870" marR="181870" marT="90768" marB="9076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429434" y="2746332"/>
          <a:ext cx="3048004" cy="14976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3622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2</a:t>
                      </a:r>
                      <a:r>
                        <a:rPr lang="en-US" sz="2400" baseline="30000" dirty="0"/>
                        <a:t>31</a:t>
                      </a:r>
                    </a:p>
                  </a:txBody>
                  <a:tcPr marL="181870" marR="181870" marT="90768" marB="9076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2</a:t>
                      </a:r>
                      <a:r>
                        <a:rPr lang="en-US" sz="2400" baseline="30000" dirty="0"/>
                        <a:t>30</a:t>
                      </a:r>
                    </a:p>
                  </a:txBody>
                  <a:tcPr marL="181870" marR="181870" marT="90768" marB="9076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2</a:t>
                      </a:r>
                      <a:r>
                        <a:rPr lang="en-US" sz="2400" baseline="30000" dirty="0"/>
                        <a:t>29</a:t>
                      </a:r>
                    </a:p>
                  </a:txBody>
                  <a:tcPr marL="181870" marR="181870" marT="90768" marB="907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  <a:r>
                        <a:rPr lang="en-US" sz="2400" baseline="30000" dirty="0"/>
                        <a:t>28</a:t>
                      </a:r>
                    </a:p>
                  </a:txBody>
                  <a:tcPr marL="181870" marR="181870" marT="90768" marB="9076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14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0</a:t>
                      </a:r>
                    </a:p>
                  </a:txBody>
                  <a:tcPr marL="181870" marR="181870" marT="90768" marB="907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0</a:t>
                      </a:r>
                    </a:p>
                  </a:txBody>
                  <a:tcPr marL="181870" marR="181870" marT="90768" marB="907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0</a:t>
                      </a:r>
                    </a:p>
                  </a:txBody>
                  <a:tcPr marL="181870" marR="181870" marT="90768" marB="907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0</a:t>
                      </a:r>
                    </a:p>
                  </a:txBody>
                  <a:tcPr marL="181870" marR="181870" marT="90768" marB="9076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Oval 11"/>
          <p:cNvSpPr/>
          <p:nvPr/>
        </p:nvSpPr>
        <p:spPr>
          <a:xfrm>
            <a:off x="4296383" y="3318160"/>
            <a:ext cx="143220" cy="14295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1719" tIns="90859" rIns="181719" bIns="90859"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723502" y="3318160"/>
            <a:ext cx="143220" cy="14295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1719" tIns="90859" rIns="181719" bIns="90859"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009942" y="3318160"/>
            <a:ext cx="143220" cy="14295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1719" tIns="90859" rIns="181719" bIns="90859" rtlCol="0" anchor="ctr"/>
          <a:lstStyle/>
          <a:p>
            <a:pPr algn="ctr"/>
            <a:endParaRPr lang="en-US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/>
          </p:nvPr>
        </p:nvGraphicFramePr>
        <p:xfrm>
          <a:off x="4685668" y="4461816"/>
          <a:ext cx="3048004" cy="14976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3622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2</a:t>
                      </a:r>
                      <a:r>
                        <a:rPr lang="en-US" sz="2400" baseline="30000" dirty="0"/>
                        <a:t>3</a:t>
                      </a:r>
                    </a:p>
                  </a:txBody>
                  <a:tcPr marL="181870" marR="181870" marT="90768" marB="9076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2</a:t>
                      </a:r>
                      <a:r>
                        <a:rPr lang="en-US" sz="2400" baseline="30000" dirty="0"/>
                        <a:t>2</a:t>
                      </a:r>
                    </a:p>
                  </a:txBody>
                  <a:tcPr marL="181870" marR="181870" marT="90768" marB="9076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2</a:t>
                      </a:r>
                      <a:r>
                        <a:rPr lang="en-US" sz="2400" baseline="30000" dirty="0"/>
                        <a:t>1</a:t>
                      </a:r>
                    </a:p>
                  </a:txBody>
                  <a:tcPr marL="181870" marR="181870" marT="90768" marB="907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  <a:r>
                        <a:rPr lang="en-US" sz="2400" baseline="30000" dirty="0"/>
                        <a:t>0</a:t>
                      </a:r>
                    </a:p>
                  </a:txBody>
                  <a:tcPr marL="181870" marR="181870" marT="90768" marB="9076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14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1</a:t>
                      </a:r>
                    </a:p>
                  </a:txBody>
                  <a:tcPr marL="181870" marR="181870" marT="90768" marB="907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1</a:t>
                      </a:r>
                    </a:p>
                  </a:txBody>
                  <a:tcPr marL="181870" marR="181870" marT="90768" marB="907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1</a:t>
                      </a:r>
                    </a:p>
                  </a:txBody>
                  <a:tcPr marL="181870" marR="181870" marT="90768" marB="907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1</a:t>
                      </a:r>
                    </a:p>
                  </a:txBody>
                  <a:tcPr marL="181870" marR="181870" marT="90768" marB="9076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/>
          </p:nvPr>
        </p:nvGraphicFramePr>
        <p:xfrm>
          <a:off x="429434" y="4461816"/>
          <a:ext cx="3048004" cy="14976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3622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2</a:t>
                      </a:r>
                      <a:r>
                        <a:rPr lang="en-US" sz="2400" baseline="30000" dirty="0"/>
                        <a:t>31</a:t>
                      </a:r>
                    </a:p>
                  </a:txBody>
                  <a:tcPr marL="181870" marR="181870" marT="90768" marB="9076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2</a:t>
                      </a:r>
                      <a:r>
                        <a:rPr lang="en-US" sz="2400" baseline="30000" dirty="0"/>
                        <a:t>30</a:t>
                      </a:r>
                    </a:p>
                  </a:txBody>
                  <a:tcPr marL="181870" marR="181870" marT="90768" marB="9076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2</a:t>
                      </a:r>
                      <a:r>
                        <a:rPr lang="en-US" sz="2400" baseline="30000" dirty="0"/>
                        <a:t>29</a:t>
                      </a:r>
                    </a:p>
                  </a:txBody>
                  <a:tcPr marL="181870" marR="181870" marT="90768" marB="907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  <a:r>
                        <a:rPr lang="en-US" sz="2400" baseline="30000" dirty="0"/>
                        <a:t>28</a:t>
                      </a:r>
                    </a:p>
                  </a:txBody>
                  <a:tcPr marL="181870" marR="181870" marT="90768" marB="9076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14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1</a:t>
                      </a:r>
                    </a:p>
                  </a:txBody>
                  <a:tcPr marL="181870" marR="181870" marT="90768" marB="907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1</a:t>
                      </a:r>
                    </a:p>
                  </a:txBody>
                  <a:tcPr marL="181870" marR="181870" marT="90768" marB="907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1</a:t>
                      </a:r>
                    </a:p>
                  </a:txBody>
                  <a:tcPr marL="181870" marR="181870" marT="90768" marB="907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1</a:t>
                      </a:r>
                    </a:p>
                  </a:txBody>
                  <a:tcPr marL="181870" marR="181870" marT="90768" marB="9076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7" name="Oval 16"/>
          <p:cNvSpPr/>
          <p:nvPr/>
        </p:nvSpPr>
        <p:spPr>
          <a:xfrm>
            <a:off x="4296383" y="5033644"/>
            <a:ext cx="143220" cy="14295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1719" tIns="90859" rIns="181719" bIns="90859"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723502" y="5033644"/>
            <a:ext cx="143220" cy="14295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1719" tIns="90859" rIns="181719" bIns="90859"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4009942" y="5033644"/>
            <a:ext cx="143220" cy="14295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1719" tIns="90859" rIns="181719" bIns="90859"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8152508" y="3267595"/>
            <a:ext cx="991492" cy="460491"/>
          </a:xfrm>
          <a:prstGeom prst="rect">
            <a:avLst/>
          </a:prstGeom>
          <a:noFill/>
        </p:spPr>
        <p:txBody>
          <a:bodyPr wrap="square" lIns="181719" tIns="90859" rIns="181719" bIns="90859" rtlCol="0">
            <a:spAutoFit/>
          </a:bodyPr>
          <a:lstStyle/>
          <a:p>
            <a:r>
              <a:rPr lang="en-US" dirty="0">
                <a:solidFill>
                  <a:srgbClr val="002868"/>
                </a:solidFill>
              </a:rPr>
              <a:t>- 1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009288" y="5126037"/>
            <a:ext cx="1134712" cy="460491"/>
          </a:xfrm>
          <a:prstGeom prst="rect">
            <a:avLst/>
          </a:prstGeom>
          <a:noFill/>
        </p:spPr>
        <p:txBody>
          <a:bodyPr wrap="square" lIns="181719" tIns="90859" rIns="181719" bIns="90859" rtlCol="0">
            <a:spAutoFit/>
          </a:bodyPr>
          <a:lstStyle/>
          <a:p>
            <a:r>
              <a:rPr lang="en-US" dirty="0">
                <a:solidFill>
                  <a:srgbClr val="002868"/>
                </a:solidFill>
              </a:rPr>
              <a:t>= -1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152508" y="1570558"/>
            <a:ext cx="991492" cy="460491"/>
          </a:xfrm>
          <a:prstGeom prst="rect">
            <a:avLst/>
          </a:prstGeom>
          <a:noFill/>
        </p:spPr>
        <p:txBody>
          <a:bodyPr wrap="square" lIns="181719" tIns="90859" rIns="181719" bIns="90859" rtlCol="0">
            <a:spAutoFit/>
          </a:bodyPr>
          <a:lstStyle/>
          <a:p>
            <a:r>
              <a:rPr lang="en-US" dirty="0">
                <a:solidFill>
                  <a:srgbClr val="002868"/>
                </a:solidFill>
              </a:rPr>
              <a:t>  0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ts val="3041"/>
              </a:lnSpc>
            </a:pPr>
            <a:r>
              <a:rPr lang="en-CA" sz="4000" dirty="0"/>
              <a:t>Signed</a:t>
            </a:r>
            <a:r>
              <a:rPr lang="en-CA" sz="4000" dirty="0">
                <a:solidFill>
                  <a:srgbClr val="000000"/>
                </a:solidFill>
                <a:latin typeface="Arial Unicode MS"/>
                <a:cs typeface="Arial Unicode MS"/>
              </a:rPr>
              <a:t> </a:t>
            </a:r>
            <a:r>
              <a:rPr lang="en-CA" sz="4000" dirty="0"/>
              <a:t>Integers: Two's Complement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4A28A0-3646-4027-91F7-F7FC514034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1260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Encoding Integers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2A6CE173-9E02-4665-A2F5-675AEE2A8F3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latin typeface="Calibri" pitchFamily="34" charset="0"/>
                  </a:rPr>
                  <a:t>Unsigned</a:t>
                </a:r>
              </a:p>
              <a:p>
                <a:r>
                  <a:rPr lang="en-US" dirty="0"/>
                  <a:t>2</a:t>
                </a:r>
                <a:r>
                  <a:rPr lang="en-US" baseline="30000" dirty="0"/>
                  <a:t>(n)</a:t>
                </a:r>
                <a:endParaRPr lang="en-US" dirty="0"/>
              </a:p>
              <a:p>
                <a:endParaRPr lang="en-US" dirty="0"/>
              </a:p>
              <a:p>
                <a:r>
                  <a:rPr lang="en-US" dirty="0">
                    <a:latin typeface="Calibri" pitchFamily="34" charset="0"/>
                  </a:rPr>
                  <a:t>Signed (Two’s Complement)</a:t>
                </a:r>
              </a:p>
              <a:p>
                <a:r>
                  <a:rPr lang="en-US" dirty="0"/>
                  <a:t>-2</a:t>
                </a:r>
                <a:r>
                  <a:rPr lang="en-US" baseline="30000" dirty="0"/>
                  <a:t>(n-1) </a:t>
                </a:r>
                <a:r>
                  <a:rPr lang="en-US" dirty="0"/>
                  <a:t>to 2</a:t>
                </a:r>
                <a:r>
                  <a:rPr lang="en-US" baseline="30000" dirty="0"/>
                  <a:t>(n-1)</a:t>
                </a:r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, then </a:t>
                </a:r>
                <a:r>
                  <a:rPr lang="en-US" dirty="0" err="1"/>
                  <a:t>fl</a:t>
                </a:r>
                <a:r>
                  <a:rPr lang="en-US" dirty="0"/>
                  <a:t>(n) = 0; i</a:t>
                </a:r>
                <a:r>
                  <a:rPr lang="en-US" baseline="-25000" dirty="0"/>
                  <a:t>1</a:t>
                </a:r>
                <a:r>
                  <a:rPr lang="en-US" dirty="0"/>
                  <a:t>; …. ; i</a:t>
                </a:r>
                <a:r>
                  <a:rPr lang="en-US" baseline="-25000" dirty="0"/>
                  <a:t>31</a:t>
                </a:r>
                <a:r>
                  <a:rPr lang="en-US" dirty="0"/>
                  <a:t>;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31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then fl(-n) = fl(2</a:t>
                </a:r>
                <a:r>
                  <a:rPr lang="pt-BR" baseline="30000" dirty="0"/>
                  <a:t>32</a:t>
                </a:r>
                <a:r>
                  <a:rPr lang="pt-BR" dirty="0"/>
                  <a:t> - n).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2A6CE173-9E02-4665-A2F5-675AEE2A8F3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704" t="-1752" b="-5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/>
          <p:cNvSpPr/>
          <p:nvPr/>
        </p:nvSpPr>
        <p:spPr>
          <a:xfrm>
            <a:off x="281763" y="6394648"/>
            <a:ext cx="858047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latin typeface="Calibri" pitchFamily="34" charset="0"/>
              </a:rPr>
              <a:t>Bryant and </a:t>
            </a:r>
            <a:r>
              <a:rPr lang="en-US" sz="1100" dirty="0" err="1">
                <a:latin typeface="Calibri" pitchFamily="34" charset="0"/>
              </a:rPr>
              <a:t>O’Hallaron</a:t>
            </a:r>
            <a:r>
              <a:rPr lang="en-US" sz="1100" dirty="0">
                <a:latin typeface="Calibri" pitchFamily="34" charset="0"/>
              </a:rPr>
              <a:t>, Lecture notes - </a:t>
            </a:r>
            <a:r>
              <a:rPr lang="en-US" sz="1100" dirty="0"/>
              <a:t>Introduction to Computer Systems, Fall 2015</a:t>
            </a:r>
            <a:endParaRPr lang="en-US" sz="1100" dirty="0">
              <a:latin typeface="Calibri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404767" y="2172514"/>
            <a:ext cx="30043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 is the number of bits</a:t>
            </a:r>
          </a:p>
        </p:txBody>
      </p:sp>
    </p:spTree>
    <p:extLst>
      <p:ext uri="{BB962C8B-B14F-4D97-AF65-F5344CB8AC3E}">
        <p14:creationId xmlns:p14="http://schemas.microsoft.com/office/powerpoint/2010/main" val="184534126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/>
              <a:t>Questions to consider</a:t>
            </a:r>
          </a:p>
          <a:p>
            <a:endParaRPr lang="en-US" dirty="0"/>
          </a:p>
          <a:p>
            <a:r>
              <a:rPr lang="en-US" dirty="0"/>
              <a:t>How do you create numbers larger than 2^32?</a:t>
            </a:r>
          </a:p>
          <a:p>
            <a:endParaRPr lang="en-US" dirty="0"/>
          </a:p>
          <a:p>
            <a:r>
              <a:rPr lang="en-US" dirty="0"/>
              <a:t>How do you detect that your numbers have overflowed?</a:t>
            </a:r>
          </a:p>
          <a:p>
            <a:endParaRPr lang="en-US" dirty="0"/>
          </a:p>
          <a:p>
            <a:r>
              <a:rPr lang="en-US" dirty="0"/>
              <a:t>If I'm using big numbers should I just switch to floating point?</a:t>
            </a:r>
          </a:p>
        </p:txBody>
      </p:sp>
    </p:spTree>
    <p:extLst>
      <p:ext uri="{BB962C8B-B14F-4D97-AF65-F5344CB8AC3E}">
        <p14:creationId xmlns:p14="http://schemas.microsoft.com/office/powerpoint/2010/main" val="3741080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A5F0A-C2E9-4480-B1C3-F23FA0212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Accuracy and Precision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3FF1CFB-2CB3-4CF9-8CB5-EB5D86C9BA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Accuracy </a:t>
            </a:r>
            <a:r>
              <a:rPr lang="en-US" dirty="0"/>
              <a:t>refers to how closely a computed or measured value agrees with the true value.</a:t>
            </a:r>
          </a:p>
          <a:p>
            <a:r>
              <a:rPr lang="en-US" i="1" dirty="0"/>
              <a:t>Precision </a:t>
            </a:r>
            <a:r>
              <a:rPr lang="en-US" dirty="0"/>
              <a:t>refers to how closely individual computed or measured values agree with each other.</a:t>
            </a:r>
          </a:p>
          <a:p>
            <a:endParaRPr lang="en-US" dirty="0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C7ED44D1-B190-4BCD-A9AA-6A977738C5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8525" y="4022729"/>
            <a:ext cx="226695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19028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63653" y="479570"/>
            <a:ext cx="1187824" cy="4075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7401" marR="4483" indent="-336194">
              <a:lnSpc>
                <a:spcPct val="125000"/>
              </a:lnSpc>
            </a:pPr>
            <a:r>
              <a:rPr sz="1059" b="1" spc="-4" dirty="0">
                <a:solidFill>
                  <a:srgbClr val="FFFFFF"/>
                </a:solidFill>
                <a:latin typeface="Arial"/>
                <a:cs typeface="Arial"/>
              </a:rPr>
              <a:t>Lennar</a:t>
            </a:r>
            <a:r>
              <a:rPr sz="1059" b="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059" b="1" spc="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59" b="1" spc="-4" dirty="0">
                <a:solidFill>
                  <a:srgbClr val="FFFFFF"/>
                </a:solidFill>
                <a:latin typeface="Arial"/>
                <a:cs typeface="Arial"/>
              </a:rPr>
              <a:t>Johnsson 2016-01-19</a:t>
            </a:r>
            <a:endParaRPr sz="1059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68743" y="484906"/>
            <a:ext cx="4608979" cy="9747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07796" algn="ctr"/>
            <a:r>
              <a:rPr sz="2118" spc="-4" dirty="0">
                <a:solidFill>
                  <a:srgbClr val="FFFFFF"/>
                </a:solidFill>
                <a:latin typeface="Arial"/>
                <a:cs typeface="Arial"/>
              </a:rPr>
              <a:t>COSC4364</a:t>
            </a:r>
            <a:endParaRPr sz="2118" dirty="0">
              <a:latin typeface="Arial"/>
              <a:cs typeface="Arial"/>
            </a:endParaRPr>
          </a:p>
          <a:p>
            <a:pPr marL="11206" algn="ctr">
              <a:spcBef>
                <a:spcPts val="427"/>
              </a:spcBef>
            </a:pPr>
            <a:r>
              <a:rPr sz="3883" spc="-22" dirty="0">
                <a:latin typeface="Calibri"/>
                <a:cs typeface="Calibri"/>
              </a:rPr>
              <a:t>Accu</a:t>
            </a:r>
            <a:r>
              <a:rPr sz="3883" spc="-101" dirty="0">
                <a:latin typeface="Calibri"/>
                <a:cs typeface="Calibri"/>
              </a:rPr>
              <a:t>r</a:t>
            </a:r>
            <a:r>
              <a:rPr sz="3883" spc="-26" dirty="0">
                <a:latin typeface="Calibri"/>
                <a:cs typeface="Calibri"/>
              </a:rPr>
              <a:t>a</a:t>
            </a:r>
            <a:r>
              <a:rPr sz="3883" spc="-18" dirty="0">
                <a:latin typeface="Calibri"/>
                <a:cs typeface="Calibri"/>
              </a:rPr>
              <a:t>cy</a:t>
            </a:r>
            <a:endParaRPr sz="3883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10735" y="1889604"/>
            <a:ext cx="7060826" cy="19364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3221" marR="250465" indent="-302015">
              <a:buClr>
                <a:srgbClr val="FF0000"/>
              </a:buClr>
              <a:buFont typeface="Arial"/>
              <a:buChar char="•"/>
              <a:tabLst>
                <a:tab pos="314342" algn="l"/>
              </a:tabLst>
            </a:pPr>
            <a:r>
              <a:rPr sz="2400" i="1" spc="-18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2400" i="1" spc="-40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2400" i="1" spc="-18" dirty="0">
                <a:solidFill>
                  <a:srgbClr val="FF0000"/>
                </a:solidFill>
                <a:latin typeface="Calibri"/>
                <a:cs typeface="Calibri"/>
              </a:rPr>
              <a:t>cura</a:t>
            </a:r>
            <a:r>
              <a:rPr sz="2400" i="1" spc="-44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400" i="1" spc="-18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400" i="1" spc="26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i="1" spc="-49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400" i="1" spc="-18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2400" i="1" spc="4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i="1" spc="-18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2400" i="1" spc="4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i="1" spc="-13" dirty="0">
                <a:solidFill>
                  <a:srgbClr val="FF0000"/>
                </a:solidFill>
                <a:latin typeface="Calibri"/>
                <a:cs typeface="Calibri"/>
              </a:rPr>
              <a:t>decimal</a:t>
            </a:r>
            <a:r>
              <a:rPr sz="2400" i="1" spc="22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i="1" spc="-18" dirty="0">
                <a:solidFill>
                  <a:srgbClr val="FF0000"/>
                </a:solidFill>
                <a:latin typeface="Calibri"/>
                <a:cs typeface="Calibri"/>
              </a:rPr>
              <a:t>place</a:t>
            </a:r>
            <a:r>
              <a:rPr sz="2400" i="1" spc="-13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2400" i="1" spc="18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18" dirty="0">
                <a:latin typeface="Calibri"/>
                <a:cs typeface="Calibri"/>
              </a:rPr>
              <a:t>means</a:t>
            </a:r>
            <a:r>
              <a:rPr sz="2400" spc="13" dirty="0">
                <a:latin typeface="Calibri"/>
                <a:cs typeface="Calibri"/>
              </a:rPr>
              <a:t> </a:t>
            </a:r>
            <a:r>
              <a:rPr sz="2400" spc="-13" dirty="0">
                <a:latin typeface="Calibri"/>
                <a:cs typeface="Calibri"/>
              </a:rPr>
              <a:t>th</a:t>
            </a:r>
            <a:r>
              <a:rPr sz="2400" spc="-49" dirty="0">
                <a:latin typeface="Calibri"/>
                <a:cs typeface="Calibri"/>
              </a:rPr>
              <a:t>a</a:t>
            </a:r>
            <a:r>
              <a:rPr sz="2400" spc="-13" dirty="0">
                <a:latin typeface="Calibri"/>
                <a:cs typeface="Calibri"/>
              </a:rPr>
              <a:t>t</a:t>
            </a:r>
            <a:r>
              <a:rPr sz="2400" spc="18" dirty="0">
                <a:latin typeface="Calibri"/>
                <a:cs typeface="Calibri"/>
              </a:rPr>
              <a:t> </a:t>
            </a:r>
            <a:r>
              <a:rPr sz="2400" spc="-49" dirty="0">
                <a:latin typeface="Calibri"/>
                <a:cs typeface="Calibri"/>
              </a:rPr>
              <a:t>y</a:t>
            </a:r>
            <a:r>
              <a:rPr sz="2400" spc="-22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u </a:t>
            </a:r>
            <a:r>
              <a:rPr sz="2400" spc="-40" dirty="0">
                <a:latin typeface="Calibri"/>
                <a:cs typeface="Calibri"/>
              </a:rPr>
              <a:t>c</a:t>
            </a:r>
            <a:r>
              <a:rPr sz="2400" spc="-22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9" dirty="0">
                <a:latin typeface="Calibri"/>
                <a:cs typeface="Calibri"/>
              </a:rPr>
              <a:t> </a:t>
            </a:r>
            <a:r>
              <a:rPr sz="2400" spc="-13" dirty="0">
                <a:latin typeface="Calibri"/>
                <a:cs typeface="Calibri"/>
              </a:rPr>
              <a:t>tru</a:t>
            </a:r>
            <a:r>
              <a:rPr sz="2400" spc="-49" dirty="0">
                <a:latin typeface="Calibri"/>
                <a:cs typeface="Calibri"/>
              </a:rPr>
              <a:t>s</a:t>
            </a:r>
            <a:r>
              <a:rPr sz="2400" spc="-13" dirty="0">
                <a:latin typeface="Calibri"/>
                <a:cs typeface="Calibri"/>
              </a:rPr>
              <a:t>t</a:t>
            </a:r>
            <a:r>
              <a:rPr sz="2400" spc="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8" dirty="0">
                <a:latin typeface="Calibri"/>
                <a:cs typeface="Calibri"/>
              </a:rPr>
              <a:t>digit</a:t>
            </a:r>
            <a:r>
              <a:rPr sz="2400" spc="-13" dirty="0">
                <a:latin typeface="Calibri"/>
                <a:cs typeface="Calibri"/>
              </a:rPr>
              <a:t>s</a:t>
            </a:r>
            <a:r>
              <a:rPr sz="2400" spc="26" dirty="0">
                <a:latin typeface="Calibri"/>
                <a:cs typeface="Calibri"/>
              </a:rPr>
              <a:t> </a:t>
            </a:r>
            <a:r>
              <a:rPr sz="2400" spc="-40" dirty="0">
                <a:latin typeface="Calibri"/>
                <a:cs typeface="Calibri"/>
              </a:rPr>
              <a:t>t</a:t>
            </a:r>
            <a:r>
              <a:rPr sz="2400" spc="-18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3" dirty="0">
                <a:latin typeface="Calibri"/>
                <a:cs typeface="Calibri"/>
              </a:rPr>
              <a:t>the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3" dirty="0">
                <a:latin typeface="Calibri"/>
                <a:cs typeface="Calibri"/>
              </a:rPr>
              <a:t>rig</a:t>
            </a:r>
            <a:r>
              <a:rPr sz="2400" spc="-49" dirty="0">
                <a:latin typeface="Calibri"/>
                <a:cs typeface="Calibri"/>
              </a:rPr>
              <a:t>h</a:t>
            </a:r>
            <a:r>
              <a:rPr sz="2400" spc="-13" dirty="0">
                <a:latin typeface="Calibri"/>
                <a:cs typeface="Calibri"/>
              </a:rPr>
              <a:t>t</a:t>
            </a:r>
            <a:r>
              <a:rPr sz="2400" spc="13" dirty="0">
                <a:latin typeface="Calibri"/>
                <a:cs typeface="Calibri"/>
              </a:rPr>
              <a:t> </a:t>
            </a:r>
            <a:r>
              <a:rPr sz="2400" spc="-22" dirty="0">
                <a:latin typeface="Calibri"/>
                <a:cs typeface="Calibri"/>
              </a:rPr>
              <a:t>o</a:t>
            </a:r>
            <a:r>
              <a:rPr sz="2400" spc="-9" dirty="0">
                <a:latin typeface="Calibri"/>
                <a:cs typeface="Calibri"/>
              </a:rPr>
              <a:t>f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3" dirty="0">
                <a:latin typeface="Calibri"/>
                <a:cs typeface="Calibri"/>
              </a:rPr>
              <a:t>the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8" dirty="0">
                <a:latin typeface="Calibri"/>
                <a:cs typeface="Calibri"/>
              </a:rPr>
              <a:t>decimal place.</a:t>
            </a:r>
            <a:endParaRPr sz="2400" dirty="0">
              <a:latin typeface="Calibri"/>
              <a:cs typeface="Calibri"/>
            </a:endParaRPr>
          </a:p>
          <a:p>
            <a:pPr marL="313221" marR="4483" indent="-302015">
              <a:spcBef>
                <a:spcPts val="675"/>
              </a:spcBef>
              <a:buClr>
                <a:srgbClr val="FF0000"/>
              </a:buClr>
              <a:buFont typeface="Arial"/>
              <a:buChar char="•"/>
              <a:tabLst>
                <a:tab pos="313781" algn="l"/>
              </a:tabLst>
            </a:pPr>
            <a:r>
              <a:rPr sz="2400" i="1" spc="-18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2400" i="1" spc="-40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2400" i="1" spc="-18" dirty="0">
                <a:solidFill>
                  <a:srgbClr val="FF0000"/>
                </a:solidFill>
                <a:latin typeface="Calibri"/>
                <a:cs typeface="Calibri"/>
              </a:rPr>
              <a:t>cura</a:t>
            </a:r>
            <a:r>
              <a:rPr sz="2400" i="1" spc="-44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400" i="1" spc="-18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400" i="1" spc="26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i="1" spc="-49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400" i="1" spc="-18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2400" i="1" spc="4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i="1" spc="-18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2400" i="1" spc="4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i="1" spc="-4" dirty="0">
                <a:solidFill>
                  <a:srgbClr val="FF0000"/>
                </a:solidFill>
                <a:latin typeface="Calibri"/>
                <a:cs typeface="Calibri"/>
              </a:rPr>
              <a:t>significa</a:t>
            </a:r>
            <a:r>
              <a:rPr sz="2400" i="1" spc="-26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2400" i="1" spc="-13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400" i="1" spc="3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FF0000"/>
                </a:solidFill>
                <a:latin typeface="Calibri"/>
                <a:cs typeface="Calibri"/>
              </a:rPr>
              <a:t>digits</a:t>
            </a:r>
            <a:r>
              <a:rPr sz="2400" i="1" spc="22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18" dirty="0">
                <a:latin typeface="Calibri"/>
                <a:cs typeface="Calibri"/>
              </a:rPr>
              <a:t>means</a:t>
            </a:r>
            <a:r>
              <a:rPr sz="2400" spc="13" dirty="0">
                <a:latin typeface="Calibri"/>
                <a:cs typeface="Calibri"/>
              </a:rPr>
              <a:t> </a:t>
            </a:r>
            <a:r>
              <a:rPr sz="2400" spc="-13" dirty="0">
                <a:latin typeface="Calibri"/>
                <a:cs typeface="Calibri"/>
              </a:rPr>
              <a:t>th</a:t>
            </a:r>
            <a:r>
              <a:rPr sz="2400" spc="-49" dirty="0">
                <a:latin typeface="Calibri"/>
                <a:cs typeface="Calibri"/>
              </a:rPr>
              <a:t>a</a:t>
            </a:r>
            <a:r>
              <a:rPr sz="2400" spc="-13" dirty="0">
                <a:latin typeface="Calibri"/>
                <a:cs typeface="Calibri"/>
              </a:rPr>
              <a:t>t</a:t>
            </a:r>
            <a:r>
              <a:rPr sz="2400" spc="18" dirty="0">
                <a:latin typeface="Calibri"/>
                <a:cs typeface="Calibri"/>
              </a:rPr>
              <a:t> </a:t>
            </a:r>
            <a:r>
              <a:rPr sz="2400" spc="-49" dirty="0">
                <a:latin typeface="Calibri"/>
                <a:cs typeface="Calibri"/>
              </a:rPr>
              <a:t>y</a:t>
            </a:r>
            <a:r>
              <a:rPr sz="2400" spc="-22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u </a:t>
            </a:r>
            <a:r>
              <a:rPr sz="2400" spc="-40" dirty="0">
                <a:latin typeface="Calibri"/>
                <a:cs typeface="Calibri"/>
              </a:rPr>
              <a:t>c</a:t>
            </a:r>
            <a:r>
              <a:rPr sz="2400" spc="-22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9" dirty="0">
                <a:latin typeface="Calibri"/>
                <a:cs typeface="Calibri"/>
              </a:rPr>
              <a:t> </a:t>
            </a:r>
            <a:r>
              <a:rPr sz="2400" spc="-13" dirty="0">
                <a:latin typeface="Calibri"/>
                <a:cs typeface="Calibri"/>
              </a:rPr>
              <a:t>tru</a:t>
            </a:r>
            <a:r>
              <a:rPr sz="2400" spc="-49" dirty="0">
                <a:latin typeface="Calibri"/>
                <a:cs typeface="Calibri"/>
              </a:rPr>
              <a:t>s</a:t>
            </a:r>
            <a:r>
              <a:rPr sz="2400" spc="-13" dirty="0">
                <a:latin typeface="Calibri"/>
                <a:cs typeface="Calibri"/>
              </a:rPr>
              <a:t>t</a:t>
            </a:r>
            <a:r>
              <a:rPr sz="2400" spc="9" dirty="0">
                <a:latin typeface="Calibri"/>
                <a:cs typeface="Calibri"/>
              </a:rPr>
              <a:t> </a:t>
            </a:r>
            <a:r>
              <a:rPr sz="2400" spc="-18" dirty="0">
                <a:latin typeface="Calibri"/>
                <a:cs typeface="Calibri"/>
              </a:rPr>
              <a:t>a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4" dirty="0">
                <a:latin typeface="Calibri"/>
                <a:cs typeface="Calibri"/>
              </a:rPr>
              <a:t>t</a:t>
            </a:r>
            <a:r>
              <a:rPr sz="2400" spc="-22" dirty="0">
                <a:latin typeface="Calibri"/>
                <a:cs typeface="Calibri"/>
              </a:rPr>
              <a:t>o</a:t>
            </a:r>
            <a:r>
              <a:rPr sz="2400" spc="-44" dirty="0">
                <a:latin typeface="Calibri"/>
                <a:cs typeface="Calibri"/>
              </a:rPr>
              <a:t>t</a:t>
            </a:r>
            <a:r>
              <a:rPr sz="2400" spc="-22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l</a:t>
            </a:r>
            <a:r>
              <a:rPr sz="2400" spc="13" dirty="0">
                <a:latin typeface="Calibri"/>
                <a:cs typeface="Calibri"/>
              </a:rPr>
              <a:t> </a:t>
            </a:r>
            <a:r>
              <a:rPr sz="2400" spc="-22" dirty="0">
                <a:latin typeface="Calibri"/>
                <a:cs typeface="Calibri"/>
              </a:rPr>
              <a:t>o</a:t>
            </a:r>
            <a:r>
              <a:rPr sz="2400" spc="-9" dirty="0">
                <a:latin typeface="Calibri"/>
                <a:cs typeface="Calibri"/>
              </a:rPr>
              <a:t>f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8" dirty="0">
                <a:latin typeface="Calibri"/>
                <a:cs typeface="Calibri"/>
              </a:rPr>
              <a:t>digit</a:t>
            </a:r>
            <a:r>
              <a:rPr sz="2400" spc="-13" dirty="0">
                <a:latin typeface="Calibri"/>
                <a:cs typeface="Calibri"/>
              </a:rPr>
              <a:t>s</a:t>
            </a:r>
            <a:r>
              <a:rPr sz="2400" spc="22" dirty="0">
                <a:latin typeface="Calibri"/>
                <a:cs typeface="Calibri"/>
              </a:rPr>
              <a:t> </a:t>
            </a:r>
            <a:r>
              <a:rPr sz="2400" spc="-22" dirty="0">
                <a:latin typeface="Calibri"/>
                <a:cs typeface="Calibri"/>
              </a:rPr>
              <a:t>a</a:t>
            </a:r>
            <a:r>
              <a:rPr sz="2400" spc="-13" dirty="0">
                <a:latin typeface="Calibri"/>
                <a:cs typeface="Calibri"/>
              </a:rPr>
              <a:t>s</a:t>
            </a:r>
            <a:r>
              <a:rPr sz="2400" spc="9" dirty="0">
                <a:latin typeface="Calibri"/>
                <a:cs typeface="Calibri"/>
              </a:rPr>
              <a:t> </a:t>
            </a:r>
            <a:r>
              <a:rPr sz="2400" spc="-18" dirty="0">
                <a:latin typeface="Calibri"/>
                <a:cs typeface="Calibri"/>
              </a:rPr>
              <a:t>being</a:t>
            </a:r>
            <a:r>
              <a:rPr sz="2400" spc="-13" dirty="0">
                <a:latin typeface="Calibri"/>
                <a:cs typeface="Calibri"/>
              </a:rPr>
              <a:t> meaningful</a:t>
            </a:r>
            <a:r>
              <a:rPr sz="2400" spc="18" dirty="0">
                <a:latin typeface="Calibri"/>
                <a:cs typeface="Calibri"/>
              </a:rPr>
              <a:t> </a:t>
            </a:r>
            <a:r>
              <a:rPr sz="2400" spc="-13" dirty="0">
                <a:latin typeface="Calibri"/>
                <a:cs typeface="Calibri"/>
              </a:rPr>
              <a:t>beginning</a:t>
            </a:r>
            <a:r>
              <a:rPr sz="2400" spc="35" dirty="0">
                <a:latin typeface="Calibri"/>
                <a:cs typeface="Calibri"/>
              </a:rPr>
              <a:t> </a:t>
            </a:r>
            <a:r>
              <a:rPr sz="2400" spc="-13" dirty="0">
                <a:latin typeface="Calibri"/>
                <a:cs typeface="Calibri"/>
              </a:rPr>
              <a:t>with</a:t>
            </a:r>
            <a:r>
              <a:rPr sz="2400" spc="13" dirty="0">
                <a:latin typeface="Calibri"/>
                <a:cs typeface="Calibri"/>
              </a:rPr>
              <a:t> </a:t>
            </a:r>
            <a:r>
              <a:rPr sz="2400" spc="-13" dirty="0">
                <a:latin typeface="Calibri"/>
                <a:cs typeface="Calibri"/>
              </a:rPr>
              <a:t>the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3" dirty="0">
                <a:latin typeface="Calibri"/>
                <a:cs typeface="Calibri"/>
              </a:rPr>
              <a:t>l</a:t>
            </a:r>
            <a:r>
              <a:rPr sz="2400" spc="-44" dirty="0">
                <a:latin typeface="Calibri"/>
                <a:cs typeface="Calibri"/>
              </a:rPr>
              <a:t>e</a:t>
            </a:r>
            <a:r>
              <a:rPr sz="2400" spc="-22" dirty="0">
                <a:latin typeface="Calibri"/>
                <a:cs typeface="Calibri"/>
              </a:rPr>
              <a:t>ftmo</a:t>
            </a:r>
            <a:r>
              <a:rPr sz="2400" spc="-49" dirty="0">
                <a:latin typeface="Calibri"/>
                <a:cs typeface="Calibri"/>
              </a:rPr>
              <a:t>s</a:t>
            </a:r>
            <a:r>
              <a:rPr sz="2400" spc="-13" dirty="0">
                <a:latin typeface="Calibri"/>
                <a:cs typeface="Calibri"/>
              </a:rPr>
              <a:t>t</a:t>
            </a:r>
            <a:r>
              <a:rPr sz="2400" spc="-9" dirty="0">
                <a:latin typeface="Calibri"/>
                <a:cs typeface="Calibri"/>
              </a:rPr>
              <a:t> </a:t>
            </a:r>
            <a:r>
              <a:rPr sz="2400" spc="-22" dirty="0">
                <a:latin typeface="Calibri"/>
                <a:cs typeface="Calibri"/>
              </a:rPr>
              <a:t>non</a:t>
            </a:r>
            <a:r>
              <a:rPr sz="2400" spc="-75" dirty="0">
                <a:latin typeface="Calibri"/>
                <a:cs typeface="Calibri"/>
              </a:rPr>
              <a:t>z</a:t>
            </a:r>
            <a:r>
              <a:rPr sz="2400" spc="-18" dirty="0">
                <a:latin typeface="Calibri"/>
                <a:cs typeface="Calibri"/>
              </a:rPr>
              <a:t>e</a:t>
            </a:r>
            <a:r>
              <a:rPr sz="2400" spc="-62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13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digit.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8545" y="6382250"/>
            <a:ext cx="198323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/>
              <a:t>Johnsson</a:t>
            </a:r>
            <a:r>
              <a:rPr lang="en-US" sz="900" dirty="0"/>
              <a:t> L., Lecture notes spring 2016</a:t>
            </a:r>
          </a:p>
        </p:txBody>
      </p:sp>
    </p:spTree>
    <p:extLst>
      <p:ext uri="{BB962C8B-B14F-4D97-AF65-F5344CB8AC3E}">
        <p14:creationId xmlns:p14="http://schemas.microsoft.com/office/powerpoint/2010/main" val="4053441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63653" y="479570"/>
            <a:ext cx="1187824" cy="4075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7401" marR="4483" indent="-336194">
              <a:lnSpc>
                <a:spcPct val="125000"/>
              </a:lnSpc>
            </a:pPr>
            <a:r>
              <a:rPr sz="1059" b="1" spc="-4" dirty="0">
                <a:solidFill>
                  <a:srgbClr val="FFFFFF"/>
                </a:solidFill>
                <a:latin typeface="Arial"/>
                <a:cs typeface="Arial"/>
              </a:rPr>
              <a:t>Lennar</a:t>
            </a:r>
            <a:r>
              <a:rPr sz="1059" b="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059" b="1" spc="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59" b="1" spc="-4" dirty="0">
                <a:solidFill>
                  <a:srgbClr val="FFFFFF"/>
                </a:solidFill>
                <a:latin typeface="Arial"/>
                <a:cs typeface="Arial"/>
              </a:rPr>
              <a:t>Johnsson 2016-01-19</a:t>
            </a:r>
            <a:endParaRPr sz="1059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65712" y="484906"/>
            <a:ext cx="1396813" cy="3259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2118" spc="-4" dirty="0">
                <a:solidFill>
                  <a:srgbClr val="FFFFFF"/>
                </a:solidFill>
                <a:latin typeface="Arial"/>
                <a:cs typeface="Arial"/>
              </a:rPr>
              <a:t>COSC4364</a:t>
            </a:r>
            <a:endParaRPr sz="2118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10770" y="1004215"/>
            <a:ext cx="7333129" cy="44467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85276"/>
            <a:r>
              <a:rPr lang="en-US" sz="3883" spc="-4" dirty="0">
                <a:latin typeface="Calibri"/>
                <a:cs typeface="Calibri"/>
              </a:rPr>
              <a:t>		</a:t>
            </a:r>
            <a:r>
              <a:rPr sz="3883" spc="-4" dirty="0">
                <a:latin typeface="Calibri"/>
                <a:cs typeface="Calibri"/>
              </a:rPr>
              <a:t>Signifi</a:t>
            </a:r>
            <a:r>
              <a:rPr sz="3883" spc="-31" dirty="0">
                <a:latin typeface="Calibri"/>
                <a:cs typeface="Calibri"/>
              </a:rPr>
              <a:t>c</a:t>
            </a:r>
            <a:r>
              <a:rPr sz="3883" spc="-26" dirty="0">
                <a:latin typeface="Calibri"/>
                <a:cs typeface="Calibri"/>
              </a:rPr>
              <a:t>a</a:t>
            </a:r>
            <a:r>
              <a:rPr sz="3883" spc="-62" dirty="0">
                <a:latin typeface="Calibri"/>
                <a:cs typeface="Calibri"/>
              </a:rPr>
              <a:t>n</a:t>
            </a:r>
            <a:r>
              <a:rPr sz="3883" spc="-13" dirty="0">
                <a:latin typeface="Calibri"/>
                <a:cs typeface="Calibri"/>
              </a:rPr>
              <a:t>t</a:t>
            </a:r>
            <a:r>
              <a:rPr sz="3883" spc="40" dirty="0">
                <a:latin typeface="Calibri"/>
                <a:cs typeface="Calibri"/>
              </a:rPr>
              <a:t> </a:t>
            </a:r>
            <a:r>
              <a:rPr sz="3883" spc="-22" dirty="0">
                <a:latin typeface="Calibri"/>
                <a:cs typeface="Calibri"/>
              </a:rPr>
              <a:t>Digit</a:t>
            </a:r>
            <a:r>
              <a:rPr sz="3883" spc="-18" dirty="0">
                <a:latin typeface="Calibri"/>
                <a:cs typeface="Calibri"/>
              </a:rPr>
              <a:t>s</a:t>
            </a:r>
            <a:endParaRPr sz="3883" dirty="0">
              <a:latin typeface="Calibri"/>
              <a:cs typeface="Calibri"/>
            </a:endParaRPr>
          </a:p>
          <a:p>
            <a:pPr marL="313221" indent="-302015">
              <a:spcBef>
                <a:spcPts val="2749"/>
              </a:spcBef>
              <a:buFont typeface="Arial"/>
              <a:buChar char="•"/>
              <a:tabLst>
                <a:tab pos="313781" algn="l"/>
              </a:tabLst>
            </a:pPr>
            <a:r>
              <a:rPr sz="2824" spc="-176" dirty="0">
                <a:latin typeface="Calibri"/>
                <a:cs typeface="Calibri"/>
              </a:rPr>
              <a:t>T</a:t>
            </a:r>
            <a:r>
              <a:rPr sz="2824" spc="-71" dirty="0">
                <a:latin typeface="Calibri"/>
                <a:cs typeface="Calibri"/>
              </a:rPr>
              <a:t>r</a:t>
            </a:r>
            <a:r>
              <a:rPr sz="2824" dirty="0">
                <a:latin typeface="Calibri"/>
                <a:cs typeface="Calibri"/>
              </a:rPr>
              <a:t>aditional</a:t>
            </a:r>
            <a:r>
              <a:rPr sz="2824" spc="26" dirty="0">
                <a:latin typeface="Calibri"/>
                <a:cs typeface="Calibri"/>
              </a:rPr>
              <a:t> </a:t>
            </a:r>
            <a:r>
              <a:rPr sz="2824" spc="-18" dirty="0">
                <a:solidFill>
                  <a:srgbClr val="FF0000"/>
                </a:solidFill>
                <a:latin typeface="Calibri"/>
                <a:cs typeface="Calibri"/>
              </a:rPr>
              <a:t>Plac</a:t>
            </a:r>
            <a:r>
              <a:rPr sz="2824" spc="-26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824" spc="-13" dirty="0">
                <a:solidFill>
                  <a:srgbClr val="FF0000"/>
                </a:solidFill>
                <a:latin typeface="Calibri"/>
                <a:cs typeface="Calibri"/>
              </a:rPr>
              <a:t>‐</a:t>
            </a:r>
            <a:r>
              <a:rPr sz="2824" spc="-57" dirty="0">
                <a:solidFill>
                  <a:srgbClr val="FF0000"/>
                </a:solidFill>
                <a:latin typeface="Calibri"/>
                <a:cs typeface="Calibri"/>
              </a:rPr>
              <a:t>v</a:t>
            </a:r>
            <a:r>
              <a:rPr sz="2824" spc="-18" dirty="0">
                <a:solidFill>
                  <a:srgbClr val="FF0000"/>
                </a:solidFill>
                <a:latin typeface="Calibri"/>
                <a:cs typeface="Calibri"/>
              </a:rPr>
              <a:t>alue</a:t>
            </a:r>
            <a:r>
              <a:rPr sz="2824" spc="26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24" spc="-22" dirty="0">
                <a:solidFill>
                  <a:srgbClr val="FF0000"/>
                </a:solidFill>
                <a:latin typeface="Calibri"/>
                <a:cs typeface="Calibri"/>
              </a:rPr>
              <a:t>no</a:t>
            </a:r>
            <a:r>
              <a:rPr sz="2824" spc="-49" dirty="0">
                <a:solidFill>
                  <a:srgbClr val="FF0000"/>
                </a:solidFill>
                <a:latin typeface="Calibri"/>
                <a:cs typeface="Calibri"/>
              </a:rPr>
              <a:t>ta</a:t>
            </a:r>
            <a:r>
              <a:rPr sz="2824" spc="-13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824" spc="-4" dirty="0">
                <a:solidFill>
                  <a:srgbClr val="FF0000"/>
                </a:solidFill>
                <a:latin typeface="Calibri"/>
                <a:cs typeface="Calibri"/>
              </a:rPr>
              <a:t>io</a:t>
            </a:r>
            <a:r>
              <a:rPr sz="2824" spc="9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2824" spc="-9" dirty="0">
                <a:latin typeface="Calibri"/>
                <a:cs typeface="Calibri"/>
              </a:rPr>
              <a:t>:</a:t>
            </a:r>
            <a:endParaRPr sz="2824" dirty="0">
              <a:latin typeface="Calibri"/>
              <a:cs typeface="Calibri"/>
            </a:endParaRPr>
          </a:p>
          <a:p>
            <a:pPr marL="666786" lvl="1" indent="-252146">
              <a:spcBef>
                <a:spcPts val="618"/>
              </a:spcBef>
              <a:buFont typeface="Arial"/>
              <a:buChar char="–"/>
              <a:tabLst>
                <a:tab pos="666786" algn="l"/>
              </a:tabLst>
            </a:pPr>
            <a:r>
              <a:rPr sz="2471" spc="-4" dirty="0">
                <a:latin typeface="Calibri"/>
                <a:cs typeface="Calibri"/>
              </a:rPr>
              <a:t>L</a:t>
            </a:r>
            <a:r>
              <a:rPr sz="2471" spc="-22" dirty="0">
                <a:latin typeface="Calibri"/>
                <a:cs typeface="Calibri"/>
              </a:rPr>
              <a:t>e</a:t>
            </a:r>
            <a:r>
              <a:rPr sz="2471" spc="-4" dirty="0">
                <a:latin typeface="Calibri"/>
                <a:cs typeface="Calibri"/>
              </a:rPr>
              <a:t>ftmo</a:t>
            </a:r>
            <a:r>
              <a:rPr sz="2471" spc="-26" dirty="0">
                <a:latin typeface="Calibri"/>
                <a:cs typeface="Calibri"/>
              </a:rPr>
              <a:t>s</a:t>
            </a:r>
            <a:r>
              <a:rPr sz="2471" dirty="0">
                <a:latin typeface="Calibri"/>
                <a:cs typeface="Calibri"/>
              </a:rPr>
              <a:t>t</a:t>
            </a:r>
            <a:r>
              <a:rPr sz="2471" spc="-9" dirty="0">
                <a:latin typeface="Calibri"/>
                <a:cs typeface="Calibri"/>
              </a:rPr>
              <a:t> </a:t>
            </a:r>
            <a:r>
              <a:rPr sz="2471" spc="-4" dirty="0">
                <a:latin typeface="Calibri"/>
                <a:cs typeface="Calibri"/>
              </a:rPr>
              <a:t>no</a:t>
            </a:r>
            <a:r>
              <a:rPr sz="2471" dirty="0">
                <a:latin typeface="Calibri"/>
                <a:cs typeface="Calibri"/>
              </a:rPr>
              <a:t>n‐</a:t>
            </a:r>
            <a:r>
              <a:rPr sz="2471" spc="-62" dirty="0">
                <a:latin typeface="Calibri"/>
                <a:cs typeface="Calibri"/>
              </a:rPr>
              <a:t>z</a:t>
            </a:r>
            <a:r>
              <a:rPr sz="2471" spc="-4" dirty="0">
                <a:latin typeface="Calibri"/>
                <a:cs typeface="Calibri"/>
              </a:rPr>
              <a:t>e</a:t>
            </a:r>
            <a:r>
              <a:rPr sz="2471" spc="-53" dirty="0">
                <a:latin typeface="Calibri"/>
                <a:cs typeface="Calibri"/>
              </a:rPr>
              <a:t>r</a:t>
            </a:r>
            <a:r>
              <a:rPr sz="2471" dirty="0">
                <a:latin typeface="Calibri"/>
                <a:cs typeface="Calibri"/>
              </a:rPr>
              <a:t>o</a:t>
            </a:r>
            <a:r>
              <a:rPr sz="2471" spc="9" dirty="0">
                <a:latin typeface="Calibri"/>
                <a:cs typeface="Calibri"/>
              </a:rPr>
              <a:t> </a:t>
            </a:r>
            <a:r>
              <a:rPr sz="2471" spc="-4" dirty="0">
                <a:latin typeface="Calibri"/>
                <a:cs typeface="Calibri"/>
              </a:rPr>
              <a:t>digi</a:t>
            </a:r>
            <a:r>
              <a:rPr sz="2471" dirty="0">
                <a:latin typeface="Calibri"/>
                <a:cs typeface="Calibri"/>
              </a:rPr>
              <a:t>t</a:t>
            </a:r>
            <a:r>
              <a:rPr sz="2471" spc="-9" dirty="0">
                <a:latin typeface="Calibri"/>
                <a:cs typeface="Calibri"/>
              </a:rPr>
              <a:t> </a:t>
            </a:r>
            <a:r>
              <a:rPr sz="2471" spc="-4" dirty="0">
                <a:latin typeface="Calibri"/>
                <a:cs typeface="Calibri"/>
              </a:rPr>
              <a:t>mo</a:t>
            </a:r>
            <a:r>
              <a:rPr sz="2471" spc="-26" dirty="0">
                <a:latin typeface="Calibri"/>
                <a:cs typeface="Calibri"/>
              </a:rPr>
              <a:t>s</a:t>
            </a:r>
            <a:r>
              <a:rPr sz="2471" dirty="0">
                <a:latin typeface="Calibri"/>
                <a:cs typeface="Calibri"/>
              </a:rPr>
              <a:t>t</a:t>
            </a:r>
            <a:r>
              <a:rPr sz="2471" spc="4" dirty="0">
                <a:latin typeface="Calibri"/>
                <a:cs typeface="Calibri"/>
              </a:rPr>
              <a:t> </a:t>
            </a:r>
            <a:r>
              <a:rPr sz="2471" spc="-4" dirty="0">
                <a:latin typeface="Calibri"/>
                <a:cs typeface="Calibri"/>
              </a:rPr>
              <a:t>signifi</a:t>
            </a:r>
            <a:r>
              <a:rPr sz="2471" spc="-26" dirty="0">
                <a:latin typeface="Calibri"/>
                <a:cs typeface="Calibri"/>
              </a:rPr>
              <a:t>c</a:t>
            </a:r>
            <a:r>
              <a:rPr sz="2471" spc="-4" dirty="0">
                <a:latin typeface="Calibri"/>
                <a:cs typeface="Calibri"/>
              </a:rPr>
              <a:t>a</a:t>
            </a:r>
            <a:r>
              <a:rPr sz="2471" spc="-26" dirty="0">
                <a:latin typeface="Calibri"/>
                <a:cs typeface="Calibri"/>
              </a:rPr>
              <a:t>n</a:t>
            </a:r>
            <a:r>
              <a:rPr sz="2471" dirty="0">
                <a:latin typeface="Calibri"/>
                <a:cs typeface="Calibri"/>
              </a:rPr>
              <a:t>t</a:t>
            </a:r>
          </a:p>
          <a:p>
            <a:pPr marL="666786" marR="479637" lvl="1" indent="-252146">
              <a:spcBef>
                <a:spcPts val="591"/>
              </a:spcBef>
              <a:buFont typeface="Arial"/>
              <a:buChar char="–"/>
              <a:tabLst>
                <a:tab pos="666786" algn="l"/>
              </a:tabLst>
            </a:pPr>
            <a:r>
              <a:rPr sz="2471" spc="-4" dirty="0">
                <a:latin typeface="Calibri"/>
                <a:cs typeface="Calibri"/>
              </a:rPr>
              <a:t>E</a:t>
            </a:r>
            <a:r>
              <a:rPr sz="2471" spc="-44" dirty="0">
                <a:latin typeface="Calibri"/>
                <a:cs typeface="Calibri"/>
              </a:rPr>
              <a:t>x</a:t>
            </a:r>
            <a:r>
              <a:rPr sz="2471" spc="-4" dirty="0">
                <a:latin typeface="Calibri"/>
                <a:cs typeface="Calibri"/>
              </a:rPr>
              <a:t>ample</a:t>
            </a:r>
            <a:r>
              <a:rPr sz="2471" dirty="0">
                <a:latin typeface="Calibri"/>
                <a:cs typeface="Calibri"/>
              </a:rPr>
              <a:t>:</a:t>
            </a:r>
            <a:r>
              <a:rPr sz="2471" spc="-13" dirty="0">
                <a:latin typeface="Calibri"/>
                <a:cs typeface="Calibri"/>
              </a:rPr>
              <a:t> </a:t>
            </a:r>
            <a:r>
              <a:rPr sz="2471" dirty="0">
                <a:latin typeface="Calibri"/>
                <a:cs typeface="Calibri"/>
              </a:rPr>
              <a:t>123</a:t>
            </a:r>
            <a:r>
              <a:rPr sz="2471" spc="13" dirty="0">
                <a:latin typeface="Calibri"/>
                <a:cs typeface="Calibri"/>
              </a:rPr>
              <a:t> </a:t>
            </a:r>
            <a:r>
              <a:rPr sz="2471" dirty="0">
                <a:latin typeface="Calibri"/>
                <a:cs typeface="Calibri"/>
              </a:rPr>
              <a:t>=</a:t>
            </a:r>
            <a:r>
              <a:rPr sz="2471" spc="9" dirty="0">
                <a:latin typeface="Calibri"/>
                <a:cs typeface="Calibri"/>
              </a:rPr>
              <a:t> </a:t>
            </a:r>
            <a:r>
              <a:rPr sz="2471" spc="-4" dirty="0">
                <a:latin typeface="Calibri"/>
                <a:cs typeface="Calibri"/>
              </a:rPr>
              <a:t>on</a:t>
            </a:r>
            <a:r>
              <a:rPr sz="2471" dirty="0">
                <a:latin typeface="Calibri"/>
                <a:cs typeface="Calibri"/>
              </a:rPr>
              <a:t>e </a:t>
            </a:r>
            <a:r>
              <a:rPr sz="2471" spc="-4" dirty="0">
                <a:latin typeface="Calibri"/>
                <a:cs typeface="Calibri"/>
              </a:rPr>
              <a:t>hund</a:t>
            </a:r>
            <a:r>
              <a:rPr sz="2471" spc="-31" dirty="0">
                <a:latin typeface="Calibri"/>
                <a:cs typeface="Calibri"/>
              </a:rPr>
              <a:t>r</a:t>
            </a:r>
            <a:r>
              <a:rPr sz="2471" spc="-4" dirty="0">
                <a:latin typeface="Calibri"/>
                <a:cs typeface="Calibri"/>
              </a:rPr>
              <a:t>e</a:t>
            </a:r>
            <a:r>
              <a:rPr sz="2471" dirty="0">
                <a:latin typeface="Calibri"/>
                <a:cs typeface="Calibri"/>
              </a:rPr>
              <a:t>d</a:t>
            </a:r>
            <a:r>
              <a:rPr sz="2471" spc="18" dirty="0">
                <a:latin typeface="Calibri"/>
                <a:cs typeface="Calibri"/>
              </a:rPr>
              <a:t> </a:t>
            </a:r>
            <a:r>
              <a:rPr sz="2471" spc="-4" dirty="0">
                <a:latin typeface="Calibri"/>
                <a:cs typeface="Calibri"/>
              </a:rPr>
              <a:t>t</a:t>
            </a:r>
            <a:r>
              <a:rPr sz="2471" spc="-22" dirty="0">
                <a:latin typeface="Calibri"/>
                <a:cs typeface="Calibri"/>
              </a:rPr>
              <a:t>w</a:t>
            </a:r>
            <a:r>
              <a:rPr sz="2471" spc="-4" dirty="0">
                <a:latin typeface="Calibri"/>
                <a:cs typeface="Calibri"/>
              </a:rPr>
              <a:t>e</a:t>
            </a:r>
            <a:r>
              <a:rPr sz="2471" spc="-26" dirty="0">
                <a:latin typeface="Calibri"/>
                <a:cs typeface="Calibri"/>
              </a:rPr>
              <a:t>n</a:t>
            </a:r>
            <a:r>
              <a:rPr sz="2471" spc="-4" dirty="0">
                <a:latin typeface="Calibri"/>
                <a:cs typeface="Calibri"/>
              </a:rPr>
              <a:t>t</a:t>
            </a:r>
            <a:r>
              <a:rPr sz="2471" dirty="0">
                <a:latin typeface="Calibri"/>
                <a:cs typeface="Calibri"/>
              </a:rPr>
              <a:t>y</a:t>
            </a:r>
            <a:r>
              <a:rPr sz="2471" spc="-9" dirty="0">
                <a:latin typeface="Calibri"/>
                <a:cs typeface="Calibri"/>
              </a:rPr>
              <a:t> </a:t>
            </a:r>
            <a:r>
              <a:rPr sz="2471" spc="-4" dirty="0">
                <a:latin typeface="Calibri"/>
                <a:cs typeface="Calibri"/>
              </a:rPr>
              <a:t>th</a:t>
            </a:r>
            <a:r>
              <a:rPr sz="2471" spc="-31" dirty="0">
                <a:latin typeface="Calibri"/>
                <a:cs typeface="Calibri"/>
              </a:rPr>
              <a:t>r</a:t>
            </a:r>
            <a:r>
              <a:rPr sz="2471" spc="-18" dirty="0">
                <a:latin typeface="Calibri"/>
                <a:cs typeface="Calibri"/>
              </a:rPr>
              <a:t>e</a:t>
            </a:r>
            <a:r>
              <a:rPr sz="2471" spc="-13" dirty="0">
                <a:latin typeface="Calibri"/>
                <a:cs typeface="Calibri"/>
              </a:rPr>
              <a:t>e</a:t>
            </a:r>
            <a:r>
              <a:rPr sz="2471" spc="-9" dirty="0">
                <a:latin typeface="Calibri"/>
                <a:cs typeface="Calibri"/>
              </a:rPr>
              <a:t> </a:t>
            </a:r>
            <a:r>
              <a:rPr sz="2471" spc="-4" dirty="0">
                <a:latin typeface="Calibri"/>
                <a:cs typeface="Calibri"/>
              </a:rPr>
              <a:t>i</a:t>
            </a:r>
            <a:r>
              <a:rPr sz="2471" dirty="0">
                <a:latin typeface="Calibri"/>
                <a:cs typeface="Calibri"/>
              </a:rPr>
              <a:t>n </a:t>
            </a:r>
            <a:r>
              <a:rPr sz="2471" spc="-4" dirty="0">
                <a:latin typeface="Calibri"/>
                <a:cs typeface="Calibri"/>
              </a:rPr>
              <a:t>the t</a:t>
            </a:r>
            <a:r>
              <a:rPr sz="2471" spc="-53" dirty="0">
                <a:latin typeface="Calibri"/>
                <a:cs typeface="Calibri"/>
              </a:rPr>
              <a:t>r</a:t>
            </a:r>
            <a:r>
              <a:rPr sz="2471" spc="-4" dirty="0">
                <a:latin typeface="Calibri"/>
                <a:cs typeface="Calibri"/>
              </a:rPr>
              <a:t>aditiona</a:t>
            </a:r>
            <a:r>
              <a:rPr sz="2471" dirty="0">
                <a:latin typeface="Calibri"/>
                <a:cs typeface="Calibri"/>
              </a:rPr>
              <a:t>l</a:t>
            </a:r>
            <a:r>
              <a:rPr sz="2471" spc="-13" dirty="0">
                <a:latin typeface="Calibri"/>
                <a:cs typeface="Calibri"/>
              </a:rPr>
              <a:t> </a:t>
            </a:r>
            <a:r>
              <a:rPr sz="2471" spc="-4" dirty="0">
                <a:latin typeface="Calibri"/>
                <a:cs typeface="Calibri"/>
              </a:rPr>
              <a:t>plac</a:t>
            </a:r>
            <a:r>
              <a:rPr sz="2471" dirty="0">
                <a:latin typeface="Calibri"/>
                <a:cs typeface="Calibri"/>
              </a:rPr>
              <a:t>e‐</a:t>
            </a:r>
            <a:r>
              <a:rPr sz="2471" spc="-40" dirty="0">
                <a:latin typeface="Calibri"/>
                <a:cs typeface="Calibri"/>
              </a:rPr>
              <a:t>v</a:t>
            </a:r>
            <a:r>
              <a:rPr sz="2471" dirty="0">
                <a:latin typeface="Calibri"/>
                <a:cs typeface="Calibri"/>
              </a:rPr>
              <a:t>a</a:t>
            </a:r>
            <a:r>
              <a:rPr sz="2471" spc="-4" dirty="0">
                <a:latin typeface="Calibri"/>
                <a:cs typeface="Calibri"/>
              </a:rPr>
              <a:t>lu</a:t>
            </a:r>
            <a:r>
              <a:rPr sz="2471" spc="-13" dirty="0">
                <a:latin typeface="Calibri"/>
                <a:cs typeface="Calibri"/>
              </a:rPr>
              <a:t>e</a:t>
            </a:r>
            <a:r>
              <a:rPr sz="2471" spc="-9" dirty="0">
                <a:latin typeface="Calibri"/>
                <a:cs typeface="Calibri"/>
              </a:rPr>
              <a:t> </a:t>
            </a:r>
            <a:r>
              <a:rPr sz="2471" spc="-4" dirty="0">
                <a:latin typeface="Calibri"/>
                <a:cs typeface="Calibri"/>
              </a:rPr>
              <a:t>decima</a:t>
            </a:r>
            <a:r>
              <a:rPr sz="2471" dirty="0">
                <a:latin typeface="Calibri"/>
                <a:cs typeface="Calibri"/>
              </a:rPr>
              <a:t>l</a:t>
            </a:r>
            <a:r>
              <a:rPr sz="2471" spc="-9" dirty="0">
                <a:latin typeface="Calibri"/>
                <a:cs typeface="Calibri"/>
              </a:rPr>
              <a:t> </a:t>
            </a:r>
            <a:r>
              <a:rPr sz="2471" spc="-4" dirty="0">
                <a:latin typeface="Calibri"/>
                <a:cs typeface="Calibri"/>
              </a:rPr>
              <a:t>no</a:t>
            </a:r>
            <a:r>
              <a:rPr sz="2471" spc="-35" dirty="0">
                <a:latin typeface="Calibri"/>
                <a:cs typeface="Calibri"/>
              </a:rPr>
              <a:t>t</a:t>
            </a:r>
            <a:r>
              <a:rPr sz="2471" spc="-22" dirty="0">
                <a:latin typeface="Calibri"/>
                <a:cs typeface="Calibri"/>
              </a:rPr>
              <a:t>a</a:t>
            </a:r>
            <a:r>
              <a:rPr sz="2471" spc="-4" dirty="0">
                <a:latin typeface="Calibri"/>
                <a:cs typeface="Calibri"/>
              </a:rPr>
              <a:t>tion. (</a:t>
            </a:r>
            <a:r>
              <a:rPr sz="2471" spc="-53" dirty="0">
                <a:latin typeface="Calibri"/>
                <a:cs typeface="Calibri"/>
              </a:rPr>
              <a:t>f</a:t>
            </a:r>
            <a:r>
              <a:rPr sz="2471" spc="-4" dirty="0">
                <a:latin typeface="Calibri"/>
                <a:cs typeface="Calibri"/>
              </a:rPr>
              <a:t>ormall</a:t>
            </a:r>
            <a:r>
              <a:rPr sz="2471" dirty="0">
                <a:latin typeface="Calibri"/>
                <a:cs typeface="Calibri"/>
              </a:rPr>
              <a:t>y</a:t>
            </a:r>
            <a:r>
              <a:rPr sz="2471" spc="-9" dirty="0">
                <a:latin typeface="Calibri"/>
                <a:cs typeface="Calibri"/>
              </a:rPr>
              <a:t> </a:t>
            </a:r>
            <a:r>
              <a:rPr sz="2471" spc="-4" dirty="0">
                <a:latin typeface="Calibri"/>
                <a:cs typeface="Calibri"/>
              </a:rPr>
              <a:t>d</a:t>
            </a:r>
            <a:r>
              <a:rPr sz="2449" baseline="-21021" dirty="0">
                <a:latin typeface="Calibri"/>
                <a:cs typeface="Calibri"/>
              </a:rPr>
              <a:t>2</a:t>
            </a:r>
            <a:r>
              <a:rPr sz="2471" spc="-4" dirty="0">
                <a:latin typeface="Calibri"/>
                <a:cs typeface="Calibri"/>
              </a:rPr>
              <a:t>d</a:t>
            </a:r>
            <a:r>
              <a:rPr sz="2449" baseline="-21021" dirty="0">
                <a:latin typeface="Calibri"/>
                <a:cs typeface="Calibri"/>
              </a:rPr>
              <a:t>1</a:t>
            </a:r>
            <a:r>
              <a:rPr sz="2471" spc="-4" dirty="0">
                <a:latin typeface="Calibri"/>
                <a:cs typeface="Calibri"/>
              </a:rPr>
              <a:t>d</a:t>
            </a:r>
            <a:r>
              <a:rPr sz="2449" baseline="-21021" dirty="0">
                <a:latin typeface="Calibri"/>
                <a:cs typeface="Calibri"/>
              </a:rPr>
              <a:t>0 </a:t>
            </a:r>
            <a:r>
              <a:rPr sz="2449" spc="-231" baseline="-21021" dirty="0">
                <a:latin typeface="Calibri"/>
                <a:cs typeface="Calibri"/>
              </a:rPr>
              <a:t> </a:t>
            </a:r>
            <a:r>
              <a:rPr sz="2471" spc="-4" dirty="0">
                <a:latin typeface="Calibri"/>
                <a:cs typeface="Calibri"/>
              </a:rPr>
              <a:t>wit</a:t>
            </a:r>
            <a:r>
              <a:rPr sz="2471" dirty="0">
                <a:latin typeface="Calibri"/>
                <a:cs typeface="Calibri"/>
              </a:rPr>
              <a:t>h </a:t>
            </a:r>
            <a:r>
              <a:rPr sz="2471" spc="-40" dirty="0">
                <a:latin typeface="Calibri"/>
                <a:cs typeface="Calibri"/>
              </a:rPr>
              <a:t>v</a:t>
            </a:r>
            <a:r>
              <a:rPr sz="2471" dirty="0">
                <a:latin typeface="Calibri"/>
                <a:cs typeface="Calibri"/>
              </a:rPr>
              <a:t>a</a:t>
            </a:r>
            <a:r>
              <a:rPr sz="2471" spc="-4" dirty="0">
                <a:latin typeface="Calibri"/>
                <a:cs typeface="Calibri"/>
              </a:rPr>
              <a:t>lu</a:t>
            </a:r>
            <a:r>
              <a:rPr sz="2471" spc="-13" dirty="0">
                <a:latin typeface="Calibri"/>
                <a:cs typeface="Calibri"/>
              </a:rPr>
              <a:t>e</a:t>
            </a:r>
            <a:r>
              <a:rPr sz="2471" spc="-9" dirty="0">
                <a:latin typeface="Calibri"/>
                <a:cs typeface="Calibri"/>
              </a:rPr>
              <a:t> </a:t>
            </a:r>
            <a:r>
              <a:rPr sz="2471" spc="-4" dirty="0">
                <a:latin typeface="Calibri"/>
                <a:cs typeface="Calibri"/>
              </a:rPr>
              <a:t>d</a:t>
            </a:r>
            <a:r>
              <a:rPr sz="2449" baseline="-21021" dirty="0">
                <a:latin typeface="Calibri"/>
                <a:cs typeface="Calibri"/>
              </a:rPr>
              <a:t>2</a:t>
            </a:r>
            <a:r>
              <a:rPr sz="2471" dirty="0">
                <a:latin typeface="Calibri"/>
                <a:cs typeface="Calibri"/>
              </a:rPr>
              <a:t>10</a:t>
            </a:r>
            <a:r>
              <a:rPr sz="2449" baseline="25525" dirty="0">
                <a:latin typeface="Calibri"/>
                <a:cs typeface="Calibri"/>
              </a:rPr>
              <a:t>2</a:t>
            </a:r>
            <a:r>
              <a:rPr sz="2471" dirty="0">
                <a:latin typeface="Calibri"/>
                <a:cs typeface="Calibri"/>
              </a:rPr>
              <a:t>+</a:t>
            </a:r>
            <a:r>
              <a:rPr sz="2471" spc="-4" dirty="0">
                <a:latin typeface="Calibri"/>
                <a:cs typeface="Calibri"/>
              </a:rPr>
              <a:t>d</a:t>
            </a:r>
            <a:r>
              <a:rPr sz="2449" baseline="-21021" dirty="0">
                <a:latin typeface="Calibri"/>
                <a:cs typeface="Calibri"/>
              </a:rPr>
              <a:t>1</a:t>
            </a:r>
            <a:r>
              <a:rPr sz="2471" dirty="0">
                <a:latin typeface="Calibri"/>
                <a:cs typeface="Calibri"/>
              </a:rPr>
              <a:t>10</a:t>
            </a:r>
            <a:r>
              <a:rPr sz="2449" baseline="25525" dirty="0">
                <a:latin typeface="Calibri"/>
                <a:cs typeface="Calibri"/>
              </a:rPr>
              <a:t>1</a:t>
            </a:r>
            <a:r>
              <a:rPr sz="2471" spc="4" dirty="0">
                <a:latin typeface="Calibri"/>
                <a:cs typeface="Calibri"/>
              </a:rPr>
              <a:t>+</a:t>
            </a:r>
            <a:r>
              <a:rPr sz="2471" spc="-4" dirty="0">
                <a:latin typeface="Calibri"/>
                <a:cs typeface="Calibri"/>
              </a:rPr>
              <a:t>d</a:t>
            </a:r>
            <a:r>
              <a:rPr sz="2449" spc="6" baseline="-21021" dirty="0">
                <a:latin typeface="Calibri"/>
                <a:cs typeface="Calibri"/>
              </a:rPr>
              <a:t>3</a:t>
            </a:r>
            <a:r>
              <a:rPr sz="2471" dirty="0">
                <a:latin typeface="Calibri"/>
                <a:cs typeface="Calibri"/>
              </a:rPr>
              <a:t>1</a:t>
            </a:r>
            <a:r>
              <a:rPr sz="2471" spc="4" dirty="0">
                <a:latin typeface="Calibri"/>
                <a:cs typeface="Calibri"/>
              </a:rPr>
              <a:t>0</a:t>
            </a:r>
            <a:r>
              <a:rPr sz="2449" baseline="25525" dirty="0">
                <a:latin typeface="Calibri"/>
                <a:cs typeface="Calibri"/>
              </a:rPr>
              <a:t>0</a:t>
            </a:r>
            <a:r>
              <a:rPr sz="2471" dirty="0">
                <a:latin typeface="Calibri"/>
                <a:cs typeface="Calibri"/>
              </a:rPr>
              <a:t>)</a:t>
            </a:r>
          </a:p>
          <a:p>
            <a:pPr marL="313221" marR="4483" indent="-302015">
              <a:spcBef>
                <a:spcPts val="653"/>
              </a:spcBef>
              <a:buFont typeface="Arial"/>
              <a:buChar char="•"/>
              <a:tabLst>
                <a:tab pos="313781" algn="l"/>
              </a:tabLst>
            </a:pPr>
            <a:r>
              <a:rPr sz="2824" spc="-4" dirty="0">
                <a:solidFill>
                  <a:srgbClr val="FF0000"/>
                </a:solidFill>
                <a:latin typeface="Calibri"/>
                <a:cs typeface="Calibri"/>
              </a:rPr>
              <a:t>Signifi</a:t>
            </a:r>
            <a:r>
              <a:rPr sz="2824" spc="-18" dirty="0">
                <a:solidFill>
                  <a:srgbClr val="FF0000"/>
                </a:solidFill>
                <a:latin typeface="Calibri"/>
                <a:cs typeface="Calibri"/>
              </a:rPr>
              <a:t>ca</a:t>
            </a:r>
            <a:r>
              <a:rPr sz="2824" spc="-44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2824" spc="-13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824" spc="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24" spc="-18" dirty="0">
                <a:solidFill>
                  <a:srgbClr val="FF0000"/>
                </a:solidFill>
                <a:latin typeface="Calibri"/>
                <a:cs typeface="Calibri"/>
              </a:rPr>
              <a:t>digit</a:t>
            </a:r>
            <a:r>
              <a:rPr sz="2824" spc="-13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2824" spc="22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24" spc="-22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2824" spc="-9" dirty="0">
                <a:solidFill>
                  <a:srgbClr val="FF0000"/>
                </a:solidFill>
                <a:latin typeface="Calibri"/>
                <a:cs typeface="Calibri"/>
              </a:rPr>
              <a:t>f</a:t>
            </a:r>
            <a:r>
              <a:rPr sz="2824" spc="4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24" spc="-22" dirty="0">
                <a:solidFill>
                  <a:srgbClr val="FF0000"/>
                </a:solidFill>
                <a:latin typeface="Calibri"/>
                <a:cs typeface="Calibri"/>
              </a:rPr>
              <a:t>p</a:t>
            </a:r>
            <a:r>
              <a:rPr sz="2824" spc="-49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824" spc="-13" dirty="0">
                <a:solidFill>
                  <a:srgbClr val="FF0000"/>
                </a:solidFill>
                <a:latin typeface="Calibri"/>
                <a:cs typeface="Calibri"/>
              </a:rPr>
              <a:t>ecision</a:t>
            </a:r>
            <a:r>
              <a:rPr sz="2824" spc="9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24" spc="-22" dirty="0">
                <a:latin typeface="Calibri"/>
                <a:cs typeface="Calibri"/>
              </a:rPr>
              <a:t>a</a:t>
            </a:r>
            <a:r>
              <a:rPr sz="2824" spc="-49" dirty="0">
                <a:latin typeface="Calibri"/>
                <a:cs typeface="Calibri"/>
              </a:rPr>
              <a:t>r</a:t>
            </a:r>
            <a:r>
              <a:rPr sz="2824" spc="-18" dirty="0">
                <a:latin typeface="Calibri"/>
                <a:cs typeface="Calibri"/>
              </a:rPr>
              <a:t>e</a:t>
            </a:r>
            <a:r>
              <a:rPr sz="2824" spc="4" dirty="0">
                <a:latin typeface="Calibri"/>
                <a:cs typeface="Calibri"/>
              </a:rPr>
              <a:t> </a:t>
            </a:r>
            <a:r>
              <a:rPr sz="2824" spc="-13" dirty="0">
                <a:latin typeface="Calibri"/>
                <a:cs typeface="Calibri"/>
              </a:rPr>
              <a:t>the</a:t>
            </a:r>
            <a:r>
              <a:rPr sz="2824" dirty="0">
                <a:latin typeface="Calibri"/>
                <a:cs typeface="Calibri"/>
              </a:rPr>
              <a:t> </a:t>
            </a:r>
            <a:r>
              <a:rPr sz="2824" spc="-40" dirty="0">
                <a:latin typeface="Calibri"/>
                <a:cs typeface="Calibri"/>
              </a:rPr>
              <a:t>c</a:t>
            </a:r>
            <a:r>
              <a:rPr sz="2824" spc="-22" dirty="0">
                <a:latin typeface="Calibri"/>
                <a:cs typeface="Calibri"/>
              </a:rPr>
              <a:t>o</a:t>
            </a:r>
            <a:r>
              <a:rPr sz="2824" spc="-13" dirty="0">
                <a:latin typeface="Calibri"/>
                <a:cs typeface="Calibri"/>
              </a:rPr>
              <a:t>r</a:t>
            </a:r>
            <a:r>
              <a:rPr sz="2824" spc="-49" dirty="0">
                <a:latin typeface="Calibri"/>
                <a:cs typeface="Calibri"/>
              </a:rPr>
              <a:t>r</a:t>
            </a:r>
            <a:r>
              <a:rPr sz="2824" spc="-18" dirty="0">
                <a:latin typeface="Calibri"/>
                <a:cs typeface="Calibri"/>
              </a:rPr>
              <a:t>ec</a:t>
            </a:r>
            <a:r>
              <a:rPr sz="2824" spc="-13" dirty="0">
                <a:latin typeface="Calibri"/>
                <a:cs typeface="Calibri"/>
              </a:rPr>
              <a:t>t</a:t>
            </a:r>
            <a:r>
              <a:rPr sz="2824" spc="-9" dirty="0">
                <a:latin typeface="Calibri"/>
                <a:cs typeface="Calibri"/>
              </a:rPr>
              <a:t> </a:t>
            </a:r>
            <a:r>
              <a:rPr sz="2824" spc="-18" dirty="0">
                <a:latin typeface="Calibri"/>
                <a:cs typeface="Calibri"/>
              </a:rPr>
              <a:t>digit</a:t>
            </a:r>
            <a:r>
              <a:rPr sz="2824" spc="-13" dirty="0">
                <a:latin typeface="Calibri"/>
                <a:cs typeface="Calibri"/>
              </a:rPr>
              <a:t>s</a:t>
            </a:r>
            <a:r>
              <a:rPr sz="2824" spc="26" dirty="0">
                <a:latin typeface="Calibri"/>
                <a:cs typeface="Calibri"/>
              </a:rPr>
              <a:t> </a:t>
            </a:r>
            <a:r>
              <a:rPr sz="2824" spc="-49" dirty="0">
                <a:latin typeface="Calibri"/>
                <a:cs typeface="Calibri"/>
              </a:rPr>
              <a:t>st</a:t>
            </a:r>
            <a:r>
              <a:rPr sz="2824" spc="-22" dirty="0">
                <a:latin typeface="Calibri"/>
                <a:cs typeface="Calibri"/>
              </a:rPr>
              <a:t>a</a:t>
            </a:r>
            <a:r>
              <a:rPr sz="2824" spc="-13" dirty="0">
                <a:latin typeface="Calibri"/>
                <a:cs typeface="Calibri"/>
              </a:rPr>
              <a:t>rt</a:t>
            </a:r>
            <a:r>
              <a:rPr sz="2824" spc="-4" dirty="0">
                <a:latin typeface="Calibri"/>
                <a:cs typeface="Calibri"/>
              </a:rPr>
              <a:t>in</a:t>
            </a:r>
            <a:r>
              <a:rPr sz="2824" spc="-13" dirty="0">
                <a:latin typeface="Calibri"/>
                <a:cs typeface="Calibri"/>
              </a:rPr>
              <a:t>g</a:t>
            </a:r>
            <a:r>
              <a:rPr sz="2824" spc="22" dirty="0">
                <a:latin typeface="Calibri"/>
                <a:cs typeface="Calibri"/>
              </a:rPr>
              <a:t> </a:t>
            </a:r>
            <a:r>
              <a:rPr sz="2824" spc="-13" dirty="0">
                <a:latin typeface="Calibri"/>
                <a:cs typeface="Calibri"/>
              </a:rPr>
              <a:t>with</a:t>
            </a:r>
            <a:r>
              <a:rPr sz="2824" spc="13" dirty="0">
                <a:latin typeface="Calibri"/>
                <a:cs typeface="Calibri"/>
              </a:rPr>
              <a:t> </a:t>
            </a:r>
            <a:r>
              <a:rPr sz="2824" spc="-13" dirty="0">
                <a:latin typeface="Calibri"/>
                <a:cs typeface="Calibri"/>
              </a:rPr>
              <a:t>the</a:t>
            </a:r>
            <a:r>
              <a:rPr sz="2824" spc="4" dirty="0">
                <a:latin typeface="Calibri"/>
                <a:cs typeface="Calibri"/>
              </a:rPr>
              <a:t> </a:t>
            </a:r>
            <a:r>
              <a:rPr sz="2824" spc="-22" dirty="0">
                <a:latin typeface="Calibri"/>
                <a:cs typeface="Calibri"/>
              </a:rPr>
              <a:t>mo</a:t>
            </a:r>
            <a:r>
              <a:rPr sz="2824" spc="-53" dirty="0">
                <a:latin typeface="Calibri"/>
                <a:cs typeface="Calibri"/>
              </a:rPr>
              <a:t>s</a:t>
            </a:r>
            <a:r>
              <a:rPr sz="2824" spc="-13" dirty="0">
                <a:latin typeface="Calibri"/>
                <a:cs typeface="Calibri"/>
              </a:rPr>
              <a:t>t</a:t>
            </a:r>
            <a:r>
              <a:rPr sz="2824" spc="9" dirty="0">
                <a:latin typeface="Calibri"/>
                <a:cs typeface="Calibri"/>
              </a:rPr>
              <a:t> </a:t>
            </a:r>
            <a:r>
              <a:rPr sz="2824" spc="-18" dirty="0">
                <a:latin typeface="Calibri"/>
                <a:cs typeface="Calibri"/>
              </a:rPr>
              <a:t>signifi</a:t>
            </a:r>
            <a:r>
              <a:rPr sz="2824" spc="-35" dirty="0">
                <a:latin typeface="Calibri"/>
                <a:cs typeface="Calibri"/>
              </a:rPr>
              <a:t>c</a:t>
            </a:r>
            <a:r>
              <a:rPr sz="2824" spc="-18" dirty="0">
                <a:latin typeface="Calibri"/>
                <a:cs typeface="Calibri"/>
              </a:rPr>
              <a:t>a</a:t>
            </a:r>
            <a:r>
              <a:rPr sz="2824" spc="-44" dirty="0">
                <a:latin typeface="Calibri"/>
                <a:cs typeface="Calibri"/>
              </a:rPr>
              <a:t>n</a:t>
            </a:r>
            <a:r>
              <a:rPr sz="2824" spc="-13" dirty="0">
                <a:latin typeface="Calibri"/>
                <a:cs typeface="Calibri"/>
              </a:rPr>
              <a:t>t</a:t>
            </a:r>
            <a:r>
              <a:rPr sz="2824" spc="26" dirty="0">
                <a:latin typeface="Calibri"/>
                <a:cs typeface="Calibri"/>
              </a:rPr>
              <a:t> </a:t>
            </a:r>
            <a:r>
              <a:rPr sz="2824" spc="-18" dirty="0">
                <a:latin typeface="Calibri"/>
                <a:cs typeface="Calibri"/>
              </a:rPr>
              <a:t>digi</a:t>
            </a:r>
            <a:r>
              <a:rPr sz="2824" spc="-13" dirty="0">
                <a:latin typeface="Calibri"/>
                <a:cs typeface="Calibri"/>
              </a:rPr>
              <a:t>t</a:t>
            </a:r>
            <a:r>
              <a:rPr sz="2824" spc="35" dirty="0">
                <a:latin typeface="Calibri"/>
                <a:cs typeface="Calibri"/>
              </a:rPr>
              <a:t> </a:t>
            </a:r>
            <a:r>
              <a:rPr sz="2824" spc="-22" dirty="0">
                <a:latin typeface="Calibri"/>
                <a:cs typeface="Calibri"/>
              </a:rPr>
              <a:t>and</a:t>
            </a:r>
            <a:r>
              <a:rPr sz="2824" spc="-13" dirty="0">
                <a:latin typeface="Calibri"/>
                <a:cs typeface="Calibri"/>
              </a:rPr>
              <a:t> ending</a:t>
            </a:r>
            <a:r>
              <a:rPr sz="2824" spc="22" dirty="0">
                <a:latin typeface="Calibri"/>
                <a:cs typeface="Calibri"/>
              </a:rPr>
              <a:t> </a:t>
            </a:r>
            <a:r>
              <a:rPr sz="2824" spc="-13" dirty="0">
                <a:latin typeface="Calibri"/>
                <a:cs typeface="Calibri"/>
              </a:rPr>
              <a:t>with</a:t>
            </a:r>
            <a:r>
              <a:rPr sz="2824" spc="13" dirty="0">
                <a:latin typeface="Calibri"/>
                <a:cs typeface="Calibri"/>
              </a:rPr>
              <a:t> </a:t>
            </a:r>
            <a:r>
              <a:rPr sz="2824" spc="-13" dirty="0">
                <a:latin typeface="Calibri"/>
                <a:cs typeface="Calibri"/>
              </a:rPr>
              <a:t>the</a:t>
            </a:r>
            <a:r>
              <a:rPr sz="2824" dirty="0">
                <a:latin typeface="Calibri"/>
                <a:cs typeface="Calibri"/>
              </a:rPr>
              <a:t> </a:t>
            </a:r>
            <a:r>
              <a:rPr sz="2824" spc="-13" dirty="0">
                <a:latin typeface="Calibri"/>
                <a:cs typeface="Calibri"/>
              </a:rPr>
              <a:t>rig</a:t>
            </a:r>
            <a:r>
              <a:rPr sz="2824" spc="-49" dirty="0">
                <a:latin typeface="Calibri"/>
                <a:cs typeface="Calibri"/>
              </a:rPr>
              <a:t>h</a:t>
            </a:r>
            <a:r>
              <a:rPr sz="2824" spc="-18" dirty="0">
                <a:latin typeface="Calibri"/>
                <a:cs typeface="Calibri"/>
              </a:rPr>
              <a:t>tmo</a:t>
            </a:r>
            <a:r>
              <a:rPr sz="2824" spc="-49" dirty="0">
                <a:latin typeface="Calibri"/>
                <a:cs typeface="Calibri"/>
              </a:rPr>
              <a:t>s</a:t>
            </a:r>
            <a:r>
              <a:rPr sz="2824" spc="-13" dirty="0">
                <a:latin typeface="Calibri"/>
                <a:cs typeface="Calibri"/>
              </a:rPr>
              <a:t>t</a:t>
            </a:r>
            <a:r>
              <a:rPr sz="2824" spc="31" dirty="0">
                <a:latin typeface="Calibri"/>
                <a:cs typeface="Calibri"/>
              </a:rPr>
              <a:t> </a:t>
            </a:r>
            <a:r>
              <a:rPr sz="2824" spc="-40" dirty="0">
                <a:latin typeface="Calibri"/>
                <a:cs typeface="Calibri"/>
              </a:rPr>
              <a:t>c</a:t>
            </a:r>
            <a:r>
              <a:rPr sz="2824" spc="-22" dirty="0">
                <a:latin typeface="Calibri"/>
                <a:cs typeface="Calibri"/>
              </a:rPr>
              <a:t>o</a:t>
            </a:r>
            <a:r>
              <a:rPr sz="2824" spc="-13" dirty="0">
                <a:latin typeface="Calibri"/>
                <a:cs typeface="Calibri"/>
              </a:rPr>
              <a:t>r</a:t>
            </a:r>
            <a:r>
              <a:rPr sz="2824" spc="-49" dirty="0">
                <a:latin typeface="Calibri"/>
                <a:cs typeface="Calibri"/>
              </a:rPr>
              <a:t>r</a:t>
            </a:r>
            <a:r>
              <a:rPr sz="2824" spc="-18" dirty="0">
                <a:latin typeface="Calibri"/>
                <a:cs typeface="Calibri"/>
              </a:rPr>
              <a:t>ec</a:t>
            </a:r>
            <a:r>
              <a:rPr sz="2824" spc="-13" dirty="0">
                <a:latin typeface="Calibri"/>
                <a:cs typeface="Calibri"/>
              </a:rPr>
              <a:t>t</a:t>
            </a:r>
            <a:r>
              <a:rPr sz="2824" spc="-9" dirty="0">
                <a:latin typeface="Calibri"/>
                <a:cs typeface="Calibri"/>
              </a:rPr>
              <a:t> </a:t>
            </a:r>
            <a:r>
              <a:rPr sz="2824" spc="-18" dirty="0">
                <a:latin typeface="Calibri"/>
                <a:cs typeface="Calibri"/>
              </a:rPr>
              <a:t>digit</a:t>
            </a:r>
            <a:endParaRPr sz="2824" dirty="0">
              <a:latin typeface="Calibri"/>
              <a:cs typeface="Calibri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8545" y="6382250"/>
            <a:ext cx="198323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/>
              <a:t>Johnsson</a:t>
            </a:r>
            <a:r>
              <a:rPr lang="en-US" sz="900" dirty="0"/>
              <a:t> L., Lecture notes spring 2016</a:t>
            </a:r>
          </a:p>
        </p:txBody>
      </p:sp>
    </p:spTree>
    <p:extLst>
      <p:ext uri="{BB962C8B-B14F-4D97-AF65-F5344CB8AC3E}">
        <p14:creationId xmlns:p14="http://schemas.microsoft.com/office/powerpoint/2010/main" val="2633615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63653" y="479570"/>
            <a:ext cx="1187824" cy="4075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7401" marR="4483" indent="-336194">
              <a:lnSpc>
                <a:spcPct val="125000"/>
              </a:lnSpc>
            </a:pPr>
            <a:r>
              <a:rPr sz="1059" b="1" spc="-4" dirty="0">
                <a:solidFill>
                  <a:srgbClr val="FFFFFF"/>
                </a:solidFill>
                <a:latin typeface="Arial"/>
                <a:cs typeface="Arial"/>
              </a:rPr>
              <a:t>Lennar</a:t>
            </a:r>
            <a:r>
              <a:rPr sz="1059" b="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059" b="1" spc="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59" b="1" spc="-4" dirty="0">
                <a:solidFill>
                  <a:srgbClr val="FFFFFF"/>
                </a:solidFill>
                <a:latin typeface="Arial"/>
                <a:cs typeface="Arial"/>
              </a:rPr>
              <a:t>Johnsson 2016-01-19</a:t>
            </a:r>
            <a:endParaRPr sz="1059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10770" y="484906"/>
            <a:ext cx="5980019" cy="25747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26705" algn="ctr"/>
            <a:r>
              <a:rPr sz="2118" spc="-4" dirty="0">
                <a:solidFill>
                  <a:srgbClr val="FFFFFF"/>
                </a:solidFill>
                <a:latin typeface="Arial"/>
                <a:cs typeface="Arial"/>
              </a:rPr>
              <a:t>COSC4364</a:t>
            </a:r>
            <a:endParaRPr sz="2118" dirty="0">
              <a:latin typeface="Arial"/>
              <a:cs typeface="Arial"/>
            </a:endParaRPr>
          </a:p>
          <a:p>
            <a:pPr marL="1155948">
              <a:spcBef>
                <a:spcPts val="427"/>
              </a:spcBef>
            </a:pPr>
            <a:r>
              <a:rPr sz="3883" spc="-4" dirty="0">
                <a:latin typeface="Calibri"/>
                <a:cs typeface="Calibri"/>
              </a:rPr>
              <a:t>Signifi</a:t>
            </a:r>
            <a:r>
              <a:rPr sz="3883" spc="-31" dirty="0">
                <a:latin typeface="Calibri"/>
                <a:cs typeface="Calibri"/>
              </a:rPr>
              <a:t>c</a:t>
            </a:r>
            <a:r>
              <a:rPr sz="3883" spc="-26" dirty="0">
                <a:latin typeface="Calibri"/>
                <a:cs typeface="Calibri"/>
              </a:rPr>
              <a:t>anc</a:t>
            </a:r>
            <a:r>
              <a:rPr sz="3883" spc="-22" dirty="0">
                <a:latin typeface="Calibri"/>
                <a:cs typeface="Calibri"/>
              </a:rPr>
              <a:t>e</a:t>
            </a:r>
            <a:r>
              <a:rPr sz="3883" spc="35" dirty="0">
                <a:latin typeface="Calibri"/>
                <a:cs typeface="Calibri"/>
              </a:rPr>
              <a:t> </a:t>
            </a:r>
            <a:r>
              <a:rPr sz="3883" dirty="0">
                <a:latin typeface="Calibri"/>
                <a:cs typeface="Calibri"/>
              </a:rPr>
              <a:t>of</a:t>
            </a:r>
            <a:r>
              <a:rPr sz="3883" spc="9" dirty="0">
                <a:latin typeface="Calibri"/>
                <a:cs typeface="Calibri"/>
              </a:rPr>
              <a:t> </a:t>
            </a:r>
            <a:r>
              <a:rPr sz="3883" spc="-22" dirty="0">
                <a:latin typeface="Calibri"/>
                <a:cs typeface="Calibri"/>
              </a:rPr>
              <a:t>P</a:t>
            </a:r>
            <a:r>
              <a:rPr sz="3883" spc="-71" dirty="0">
                <a:latin typeface="Calibri"/>
                <a:cs typeface="Calibri"/>
              </a:rPr>
              <a:t>r</a:t>
            </a:r>
            <a:r>
              <a:rPr sz="3883" spc="-18" dirty="0">
                <a:latin typeface="Calibri"/>
                <a:cs typeface="Calibri"/>
              </a:rPr>
              <a:t>ecision</a:t>
            </a:r>
            <a:endParaRPr sz="3883" dirty="0">
              <a:latin typeface="Calibri"/>
              <a:cs typeface="Calibri"/>
            </a:endParaRPr>
          </a:p>
          <a:p>
            <a:pPr marL="313781" indent="-302575">
              <a:spcBef>
                <a:spcPts val="2991"/>
              </a:spcBef>
              <a:buFont typeface="Arial"/>
              <a:buChar char="•"/>
              <a:tabLst>
                <a:tab pos="313781" algn="l"/>
              </a:tabLst>
            </a:pPr>
            <a:r>
              <a:rPr sz="2647" spc="-4" dirty="0">
                <a:latin typeface="Calibri"/>
                <a:cs typeface="Calibri"/>
              </a:rPr>
              <a:t>E</a:t>
            </a:r>
            <a:r>
              <a:rPr sz="2647" spc="-49" dirty="0">
                <a:latin typeface="Calibri"/>
                <a:cs typeface="Calibri"/>
              </a:rPr>
              <a:t>x</a:t>
            </a:r>
            <a:r>
              <a:rPr sz="2647" spc="-13" dirty="0">
                <a:latin typeface="Calibri"/>
                <a:cs typeface="Calibri"/>
              </a:rPr>
              <a:t>ample:</a:t>
            </a:r>
            <a:endParaRPr sz="2647" dirty="0">
              <a:latin typeface="Calibri"/>
              <a:cs typeface="Calibri"/>
            </a:endParaRPr>
          </a:p>
          <a:p>
            <a:pPr marL="1624378">
              <a:lnSpc>
                <a:spcPts val="3018"/>
              </a:lnSpc>
              <a:spcBef>
                <a:spcPts val="318"/>
              </a:spcBef>
            </a:pPr>
            <a:r>
              <a:rPr sz="2647" spc="-13" dirty="0">
                <a:latin typeface="Calibri"/>
                <a:cs typeface="Calibri"/>
              </a:rPr>
              <a:t>0.1036x+0.2122y=0.7381</a:t>
            </a:r>
            <a:endParaRPr sz="2647" dirty="0">
              <a:latin typeface="Calibri"/>
              <a:cs typeface="Calibri"/>
            </a:endParaRPr>
          </a:p>
          <a:p>
            <a:pPr marL="1624378">
              <a:lnSpc>
                <a:spcPts val="3018"/>
              </a:lnSpc>
            </a:pPr>
            <a:r>
              <a:rPr sz="2647" spc="-13" dirty="0">
                <a:latin typeface="Calibri"/>
                <a:cs typeface="Calibri"/>
              </a:rPr>
              <a:t>0.2081x+0.4247y=0.9327</a:t>
            </a:r>
            <a:endParaRPr sz="2647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38026" y="3117252"/>
            <a:ext cx="6449545" cy="15517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 marR="4483">
              <a:lnSpc>
                <a:spcPts val="2859"/>
              </a:lnSpc>
            </a:pPr>
            <a:r>
              <a:rPr sz="2647" dirty="0">
                <a:latin typeface="Calibri"/>
                <a:cs typeface="Calibri"/>
              </a:rPr>
              <a:t>Solving</a:t>
            </a:r>
            <a:r>
              <a:rPr sz="2647" spc="-13" dirty="0">
                <a:latin typeface="Calibri"/>
                <a:cs typeface="Calibri"/>
              </a:rPr>
              <a:t> </a:t>
            </a:r>
            <a:r>
              <a:rPr sz="2647" spc="-4" dirty="0">
                <a:latin typeface="Calibri"/>
                <a:cs typeface="Calibri"/>
              </a:rPr>
              <a:t>wit</a:t>
            </a:r>
            <a:r>
              <a:rPr sz="2647" dirty="0">
                <a:latin typeface="Calibri"/>
                <a:cs typeface="Calibri"/>
              </a:rPr>
              <a:t>h</a:t>
            </a:r>
            <a:r>
              <a:rPr sz="2647" spc="-4" dirty="0">
                <a:latin typeface="Calibri"/>
                <a:cs typeface="Calibri"/>
              </a:rPr>
              <a:t> </a:t>
            </a:r>
            <a:r>
              <a:rPr sz="2647" dirty="0">
                <a:latin typeface="Calibri"/>
                <a:cs typeface="Calibri"/>
              </a:rPr>
              <a:t>Gaussian</a:t>
            </a:r>
            <a:r>
              <a:rPr sz="2647" spc="-18" dirty="0">
                <a:latin typeface="Calibri"/>
                <a:cs typeface="Calibri"/>
              </a:rPr>
              <a:t> </a:t>
            </a:r>
            <a:r>
              <a:rPr sz="2647" dirty="0">
                <a:latin typeface="Calibri"/>
                <a:cs typeface="Calibri"/>
              </a:rPr>
              <a:t>elimin</a:t>
            </a:r>
            <a:r>
              <a:rPr sz="2647" spc="-35" dirty="0">
                <a:latin typeface="Calibri"/>
                <a:cs typeface="Calibri"/>
              </a:rPr>
              <a:t>a</a:t>
            </a:r>
            <a:r>
              <a:rPr sz="2647" spc="-13" dirty="0">
                <a:latin typeface="Calibri"/>
                <a:cs typeface="Calibri"/>
              </a:rPr>
              <a:t>t</a:t>
            </a:r>
            <a:r>
              <a:rPr sz="2647" spc="-4" dirty="0">
                <a:latin typeface="Calibri"/>
                <a:cs typeface="Calibri"/>
              </a:rPr>
              <a:t>io</a:t>
            </a:r>
            <a:r>
              <a:rPr sz="2647" dirty="0">
                <a:latin typeface="Calibri"/>
                <a:cs typeface="Calibri"/>
              </a:rPr>
              <a:t>n</a:t>
            </a:r>
            <a:r>
              <a:rPr sz="2647" spc="-13" dirty="0">
                <a:latin typeface="Calibri"/>
                <a:cs typeface="Calibri"/>
              </a:rPr>
              <a:t> </a:t>
            </a:r>
            <a:r>
              <a:rPr sz="2647" dirty="0">
                <a:latin typeface="Calibri"/>
                <a:cs typeface="Calibri"/>
              </a:rPr>
              <a:t>using</a:t>
            </a:r>
            <a:r>
              <a:rPr sz="2647" spc="-9" dirty="0">
                <a:latin typeface="Calibri"/>
                <a:cs typeface="Calibri"/>
              </a:rPr>
              <a:t> </a:t>
            </a:r>
            <a:r>
              <a:rPr sz="2647" spc="-18" dirty="0">
                <a:latin typeface="Calibri"/>
                <a:cs typeface="Calibri"/>
              </a:rPr>
              <a:t>3</a:t>
            </a:r>
            <a:r>
              <a:rPr sz="2647" dirty="0">
                <a:latin typeface="Calibri"/>
                <a:cs typeface="Calibri"/>
              </a:rPr>
              <a:t> </a:t>
            </a:r>
            <a:r>
              <a:rPr sz="2647" spc="-4" dirty="0">
                <a:latin typeface="Calibri"/>
                <a:cs typeface="Calibri"/>
              </a:rPr>
              <a:t>digits </a:t>
            </a:r>
            <a:r>
              <a:rPr sz="2647" dirty="0">
                <a:latin typeface="Calibri"/>
                <a:cs typeface="Calibri"/>
              </a:rPr>
              <a:t>of</a:t>
            </a:r>
            <a:r>
              <a:rPr sz="2647" spc="-4" dirty="0">
                <a:latin typeface="Calibri"/>
                <a:cs typeface="Calibri"/>
              </a:rPr>
              <a:t> </a:t>
            </a:r>
            <a:r>
              <a:rPr sz="2647" dirty="0">
                <a:latin typeface="Calibri"/>
                <a:cs typeface="Calibri"/>
              </a:rPr>
              <a:t>p</a:t>
            </a:r>
            <a:r>
              <a:rPr sz="2647" spc="-40" dirty="0">
                <a:latin typeface="Calibri"/>
                <a:cs typeface="Calibri"/>
              </a:rPr>
              <a:t>r</a:t>
            </a:r>
            <a:r>
              <a:rPr sz="2647" dirty="0">
                <a:latin typeface="Calibri"/>
                <a:cs typeface="Calibri"/>
              </a:rPr>
              <a:t>ecision</a:t>
            </a:r>
            <a:r>
              <a:rPr sz="2647" spc="-18" dirty="0">
                <a:latin typeface="Calibri"/>
                <a:cs typeface="Calibri"/>
              </a:rPr>
              <a:t> </a:t>
            </a:r>
            <a:r>
              <a:rPr sz="2647" dirty="0">
                <a:latin typeface="Calibri"/>
                <a:cs typeface="Calibri"/>
              </a:rPr>
              <a:t>using</a:t>
            </a:r>
            <a:r>
              <a:rPr sz="2647" spc="-9" dirty="0">
                <a:latin typeface="Calibri"/>
                <a:cs typeface="Calibri"/>
              </a:rPr>
              <a:t> </a:t>
            </a:r>
            <a:r>
              <a:rPr sz="2647" spc="-57" dirty="0">
                <a:latin typeface="Calibri"/>
                <a:cs typeface="Calibri"/>
              </a:rPr>
              <a:t>r</a:t>
            </a:r>
            <a:r>
              <a:rPr sz="2647" dirty="0">
                <a:latin typeface="Calibri"/>
                <a:cs typeface="Calibri"/>
              </a:rPr>
              <a:t>ounding</a:t>
            </a:r>
          </a:p>
          <a:p>
            <a:pPr marL="1397448">
              <a:lnSpc>
                <a:spcPts val="3018"/>
              </a:lnSpc>
              <a:spcBef>
                <a:spcPts val="274"/>
              </a:spcBef>
            </a:pPr>
            <a:r>
              <a:rPr sz="2647" spc="-13" dirty="0">
                <a:latin typeface="Calibri"/>
                <a:cs typeface="Calibri"/>
              </a:rPr>
              <a:t>0.104x+0.212y=0.738</a:t>
            </a:r>
            <a:endParaRPr sz="2647" dirty="0">
              <a:latin typeface="Calibri"/>
              <a:cs typeface="Calibri"/>
            </a:endParaRPr>
          </a:p>
          <a:p>
            <a:pPr marL="1397448">
              <a:lnSpc>
                <a:spcPts val="3018"/>
              </a:lnSpc>
            </a:pPr>
            <a:r>
              <a:rPr sz="2647" spc="-13" dirty="0">
                <a:latin typeface="Calibri"/>
                <a:cs typeface="Calibri"/>
              </a:rPr>
              <a:t>0.208x+0.425y=0.933</a:t>
            </a:r>
            <a:endParaRPr sz="2647" dirty="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38026" y="4714259"/>
            <a:ext cx="6492240" cy="12152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lang="en-US" sz="2647" dirty="0">
                <a:cs typeface="Calibri"/>
              </a:rPr>
              <a:t>Multiply</a:t>
            </a:r>
            <a:r>
              <a:rPr lang="en-US" sz="2647" spc="-18" dirty="0">
                <a:cs typeface="Calibri"/>
              </a:rPr>
              <a:t> </a:t>
            </a:r>
            <a:r>
              <a:rPr lang="en-US" sz="2647" spc="-22" dirty="0">
                <a:cs typeface="Calibri"/>
              </a:rPr>
              <a:t>1</a:t>
            </a:r>
            <a:r>
              <a:rPr lang="en-US" sz="2647" spc="-53" baseline="30000" dirty="0">
                <a:cs typeface="Calibri"/>
              </a:rPr>
              <a:t>st</a:t>
            </a:r>
            <a:r>
              <a:rPr lang="en-US" sz="2647" baseline="25000" dirty="0">
                <a:cs typeface="Calibri"/>
              </a:rPr>
              <a:t> </a:t>
            </a:r>
            <a:r>
              <a:rPr sz="2647" dirty="0">
                <a:latin typeface="Calibri"/>
                <a:cs typeface="Calibri"/>
              </a:rPr>
              <a:t>eq.</a:t>
            </a:r>
            <a:r>
              <a:rPr sz="2647" spc="-9" dirty="0">
                <a:latin typeface="Calibri"/>
                <a:cs typeface="Calibri"/>
              </a:rPr>
              <a:t> </a:t>
            </a:r>
            <a:r>
              <a:rPr sz="2647" spc="-13" dirty="0">
                <a:latin typeface="Calibri"/>
                <a:cs typeface="Calibri"/>
              </a:rPr>
              <a:t>b</a:t>
            </a:r>
            <a:r>
              <a:rPr sz="2647" dirty="0">
                <a:latin typeface="Calibri"/>
                <a:cs typeface="Calibri"/>
              </a:rPr>
              <a:t>y</a:t>
            </a:r>
            <a:r>
              <a:rPr sz="2647" spc="-9" dirty="0">
                <a:latin typeface="Calibri"/>
                <a:cs typeface="Calibri"/>
              </a:rPr>
              <a:t> </a:t>
            </a:r>
            <a:r>
              <a:rPr sz="2647" spc="-18" dirty="0">
                <a:latin typeface="Calibri"/>
                <a:cs typeface="Calibri"/>
              </a:rPr>
              <a:t>2</a:t>
            </a:r>
            <a:r>
              <a:rPr sz="2647" dirty="0">
                <a:latin typeface="Calibri"/>
                <a:cs typeface="Calibri"/>
              </a:rPr>
              <a:t> and</a:t>
            </a:r>
            <a:r>
              <a:rPr sz="2647" spc="-13" dirty="0">
                <a:latin typeface="Calibri"/>
                <a:cs typeface="Calibri"/>
              </a:rPr>
              <a:t> </a:t>
            </a:r>
            <a:r>
              <a:rPr sz="2647" spc="-4" dirty="0">
                <a:latin typeface="Calibri"/>
                <a:cs typeface="Calibri"/>
              </a:rPr>
              <a:t>subt</a:t>
            </a:r>
            <a:r>
              <a:rPr sz="2647" spc="-57" dirty="0">
                <a:latin typeface="Calibri"/>
                <a:cs typeface="Calibri"/>
              </a:rPr>
              <a:t>r</a:t>
            </a:r>
            <a:r>
              <a:rPr sz="2647" dirty="0">
                <a:latin typeface="Calibri"/>
                <a:cs typeface="Calibri"/>
              </a:rPr>
              <a:t>a</a:t>
            </a:r>
            <a:r>
              <a:rPr sz="2647" spc="-18" dirty="0">
                <a:latin typeface="Calibri"/>
                <a:cs typeface="Calibri"/>
              </a:rPr>
              <a:t>c</a:t>
            </a:r>
            <a:r>
              <a:rPr sz="2647" spc="-9" dirty="0">
                <a:latin typeface="Calibri"/>
                <a:cs typeface="Calibri"/>
              </a:rPr>
              <a:t>t</a:t>
            </a:r>
            <a:r>
              <a:rPr sz="2647" spc="-18" dirty="0">
                <a:latin typeface="Calibri"/>
                <a:cs typeface="Calibri"/>
              </a:rPr>
              <a:t> </a:t>
            </a:r>
            <a:r>
              <a:rPr sz="2647" spc="-9" dirty="0">
                <a:latin typeface="Calibri"/>
                <a:cs typeface="Calibri"/>
              </a:rPr>
              <a:t>f</a:t>
            </a:r>
            <a:r>
              <a:rPr sz="2647" spc="-57" dirty="0">
                <a:latin typeface="Calibri"/>
                <a:cs typeface="Calibri"/>
              </a:rPr>
              <a:t>r</a:t>
            </a:r>
            <a:r>
              <a:rPr sz="2647" dirty="0">
                <a:latin typeface="Calibri"/>
                <a:cs typeface="Calibri"/>
              </a:rPr>
              <a:t>om</a:t>
            </a:r>
            <a:r>
              <a:rPr sz="2647" spc="4" dirty="0">
                <a:latin typeface="Calibri"/>
                <a:cs typeface="Calibri"/>
              </a:rPr>
              <a:t> </a:t>
            </a:r>
            <a:r>
              <a:rPr sz="2647" spc="-22" dirty="0">
                <a:latin typeface="Calibri"/>
                <a:cs typeface="Calibri"/>
              </a:rPr>
              <a:t>2</a:t>
            </a:r>
            <a:r>
              <a:rPr sz="2647" spc="-26" baseline="25000" dirty="0">
                <a:latin typeface="Calibri"/>
                <a:cs typeface="Calibri"/>
              </a:rPr>
              <a:t>n</a:t>
            </a:r>
            <a:r>
              <a:rPr sz="2647" spc="-19" baseline="25000" dirty="0">
                <a:latin typeface="Calibri"/>
                <a:cs typeface="Calibri"/>
              </a:rPr>
              <a:t>d</a:t>
            </a:r>
            <a:r>
              <a:rPr sz="2647" baseline="25000" dirty="0">
                <a:latin typeface="Calibri"/>
                <a:cs typeface="Calibri"/>
              </a:rPr>
              <a:t> </a:t>
            </a:r>
            <a:r>
              <a:rPr sz="2647" spc="-297" baseline="25000" dirty="0">
                <a:latin typeface="Calibri"/>
                <a:cs typeface="Calibri"/>
              </a:rPr>
              <a:t> </a:t>
            </a:r>
            <a:r>
              <a:rPr sz="2647" dirty="0">
                <a:latin typeface="Calibri"/>
                <a:cs typeface="Calibri"/>
              </a:rPr>
              <a:t>eq.</a:t>
            </a:r>
          </a:p>
          <a:p>
            <a:pPr marL="887553">
              <a:lnSpc>
                <a:spcPts val="3018"/>
              </a:lnSpc>
              <a:spcBef>
                <a:spcPts val="318"/>
              </a:spcBef>
            </a:pPr>
            <a:r>
              <a:rPr sz="2647" spc="-18" dirty="0">
                <a:latin typeface="Calibri"/>
                <a:cs typeface="Calibri"/>
              </a:rPr>
              <a:t>0.001</a:t>
            </a:r>
            <a:r>
              <a:rPr sz="2647" spc="-13" dirty="0">
                <a:latin typeface="Calibri"/>
                <a:cs typeface="Calibri"/>
              </a:rPr>
              <a:t>y</a:t>
            </a:r>
            <a:r>
              <a:rPr sz="2647" spc="18" dirty="0">
                <a:latin typeface="Calibri"/>
                <a:cs typeface="Calibri"/>
              </a:rPr>
              <a:t> </a:t>
            </a:r>
            <a:r>
              <a:rPr sz="2647" dirty="0">
                <a:latin typeface="Calibri"/>
                <a:cs typeface="Calibri"/>
              </a:rPr>
              <a:t>=</a:t>
            </a:r>
            <a:r>
              <a:rPr sz="2647" spc="-4" dirty="0">
                <a:latin typeface="Calibri"/>
                <a:cs typeface="Calibri"/>
              </a:rPr>
              <a:t> </a:t>
            </a:r>
            <a:r>
              <a:rPr sz="2647" spc="-18" dirty="0">
                <a:latin typeface="Calibri"/>
                <a:cs typeface="Calibri"/>
              </a:rPr>
              <a:t>0.933</a:t>
            </a:r>
            <a:r>
              <a:rPr sz="2647" dirty="0">
                <a:latin typeface="Calibri"/>
                <a:cs typeface="Calibri"/>
              </a:rPr>
              <a:t>‐</a:t>
            </a:r>
            <a:r>
              <a:rPr sz="2647" spc="-9" dirty="0">
                <a:latin typeface="Calibri"/>
                <a:cs typeface="Calibri"/>
              </a:rPr>
              <a:t>1.4</a:t>
            </a:r>
            <a:r>
              <a:rPr sz="2647" spc="-18" dirty="0">
                <a:latin typeface="Calibri"/>
                <a:cs typeface="Calibri"/>
              </a:rPr>
              <a:t>8</a:t>
            </a:r>
            <a:r>
              <a:rPr sz="2647" spc="13" dirty="0">
                <a:latin typeface="Calibri"/>
                <a:cs typeface="Calibri"/>
              </a:rPr>
              <a:t> </a:t>
            </a:r>
            <a:r>
              <a:rPr sz="2647" dirty="0">
                <a:latin typeface="Calibri"/>
                <a:cs typeface="Calibri"/>
              </a:rPr>
              <a:t>=</a:t>
            </a:r>
            <a:r>
              <a:rPr sz="2647" spc="4" dirty="0">
                <a:latin typeface="Calibri"/>
                <a:cs typeface="Calibri"/>
              </a:rPr>
              <a:t> </a:t>
            </a:r>
            <a:r>
              <a:rPr sz="2647" dirty="0">
                <a:latin typeface="Calibri"/>
                <a:cs typeface="Calibri"/>
              </a:rPr>
              <a:t>‐</a:t>
            </a:r>
            <a:r>
              <a:rPr sz="2647" spc="-18" dirty="0">
                <a:latin typeface="Calibri"/>
                <a:cs typeface="Calibri"/>
              </a:rPr>
              <a:t>0.547</a:t>
            </a:r>
            <a:endParaRPr sz="2647" dirty="0">
              <a:latin typeface="Calibri"/>
              <a:cs typeface="Calibri"/>
            </a:endParaRPr>
          </a:p>
          <a:p>
            <a:pPr marR="315462" algn="ctr">
              <a:lnSpc>
                <a:spcPts val="3018"/>
              </a:lnSpc>
            </a:pPr>
            <a:r>
              <a:rPr sz="2647" spc="-13" dirty="0">
                <a:latin typeface="Calibri"/>
                <a:cs typeface="Calibri"/>
              </a:rPr>
              <a:t>y</a:t>
            </a:r>
            <a:r>
              <a:rPr sz="2647" spc="-4" dirty="0">
                <a:latin typeface="Calibri"/>
                <a:cs typeface="Calibri"/>
              </a:rPr>
              <a:t> </a:t>
            </a:r>
            <a:r>
              <a:rPr sz="2647" dirty="0">
                <a:latin typeface="Calibri"/>
                <a:cs typeface="Calibri"/>
              </a:rPr>
              <a:t>=</a:t>
            </a:r>
            <a:r>
              <a:rPr sz="2647" spc="4" dirty="0">
                <a:latin typeface="Calibri"/>
                <a:cs typeface="Calibri"/>
              </a:rPr>
              <a:t> </a:t>
            </a:r>
            <a:r>
              <a:rPr sz="2647" dirty="0">
                <a:latin typeface="Calibri"/>
                <a:cs typeface="Calibri"/>
              </a:rPr>
              <a:t>‐</a:t>
            </a:r>
            <a:r>
              <a:rPr sz="2647" spc="-22" dirty="0">
                <a:latin typeface="Calibri"/>
                <a:cs typeface="Calibri"/>
              </a:rPr>
              <a:t>547</a:t>
            </a:r>
            <a:endParaRPr sz="2647" dirty="0">
              <a:latin typeface="Calibri"/>
              <a:cs typeface="Calibri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8545" y="6382250"/>
            <a:ext cx="198323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/>
              <a:t>Johnsson</a:t>
            </a:r>
            <a:r>
              <a:rPr lang="en-US" sz="900" dirty="0"/>
              <a:t> L., Lecture notes spring 2016</a:t>
            </a:r>
          </a:p>
        </p:txBody>
      </p:sp>
    </p:spTree>
    <p:extLst>
      <p:ext uri="{BB962C8B-B14F-4D97-AF65-F5344CB8AC3E}">
        <p14:creationId xmlns:p14="http://schemas.microsoft.com/office/powerpoint/2010/main" val="3087500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63653" y="479570"/>
            <a:ext cx="1187824" cy="4075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7401" marR="4483" indent="-336194">
              <a:lnSpc>
                <a:spcPct val="125000"/>
              </a:lnSpc>
            </a:pPr>
            <a:r>
              <a:rPr sz="1059" b="1" spc="-4" dirty="0">
                <a:solidFill>
                  <a:srgbClr val="FFFFFF"/>
                </a:solidFill>
                <a:latin typeface="Arial"/>
                <a:cs typeface="Arial"/>
              </a:rPr>
              <a:t>Lennar</a:t>
            </a:r>
            <a:r>
              <a:rPr sz="1059" b="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059" b="1" spc="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59" b="1" spc="-4" dirty="0">
                <a:solidFill>
                  <a:srgbClr val="FFFFFF"/>
                </a:solidFill>
                <a:latin typeface="Arial"/>
                <a:cs typeface="Arial"/>
              </a:rPr>
              <a:t>Johnsson 2016-01-19</a:t>
            </a:r>
            <a:endParaRPr sz="1059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10770" y="484906"/>
            <a:ext cx="6238875" cy="33970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7835" algn="ctr"/>
            <a:r>
              <a:rPr sz="2118" spc="-4" dirty="0">
                <a:solidFill>
                  <a:srgbClr val="FFFFFF"/>
                </a:solidFill>
                <a:latin typeface="Arial"/>
                <a:cs typeface="Arial"/>
              </a:rPr>
              <a:t>COSC4364</a:t>
            </a:r>
            <a:endParaRPr sz="2118" dirty="0">
              <a:latin typeface="Arial"/>
              <a:cs typeface="Arial"/>
            </a:endParaRPr>
          </a:p>
          <a:p>
            <a:pPr marL="1155948">
              <a:spcBef>
                <a:spcPts val="427"/>
              </a:spcBef>
            </a:pPr>
            <a:r>
              <a:rPr sz="3883" spc="-4" dirty="0">
                <a:latin typeface="Calibri"/>
                <a:cs typeface="Calibri"/>
              </a:rPr>
              <a:t>Signifi</a:t>
            </a:r>
            <a:r>
              <a:rPr sz="3883" spc="-31" dirty="0">
                <a:latin typeface="Calibri"/>
                <a:cs typeface="Calibri"/>
              </a:rPr>
              <a:t>c</a:t>
            </a:r>
            <a:r>
              <a:rPr sz="3883" spc="-26" dirty="0">
                <a:latin typeface="Calibri"/>
                <a:cs typeface="Calibri"/>
              </a:rPr>
              <a:t>anc</a:t>
            </a:r>
            <a:r>
              <a:rPr sz="3883" spc="-22" dirty="0">
                <a:latin typeface="Calibri"/>
                <a:cs typeface="Calibri"/>
              </a:rPr>
              <a:t>e</a:t>
            </a:r>
            <a:r>
              <a:rPr sz="3883" spc="35" dirty="0">
                <a:latin typeface="Calibri"/>
                <a:cs typeface="Calibri"/>
              </a:rPr>
              <a:t> </a:t>
            </a:r>
            <a:r>
              <a:rPr sz="3883" dirty="0">
                <a:latin typeface="Calibri"/>
                <a:cs typeface="Calibri"/>
              </a:rPr>
              <a:t>of</a:t>
            </a:r>
            <a:r>
              <a:rPr sz="3883" spc="9" dirty="0">
                <a:latin typeface="Calibri"/>
                <a:cs typeface="Calibri"/>
              </a:rPr>
              <a:t> </a:t>
            </a:r>
            <a:r>
              <a:rPr sz="3883" spc="-22" dirty="0">
                <a:latin typeface="Calibri"/>
                <a:cs typeface="Calibri"/>
              </a:rPr>
              <a:t>P</a:t>
            </a:r>
            <a:r>
              <a:rPr sz="3883" spc="-71" dirty="0">
                <a:latin typeface="Calibri"/>
                <a:cs typeface="Calibri"/>
              </a:rPr>
              <a:t>r</a:t>
            </a:r>
            <a:r>
              <a:rPr sz="3883" spc="-18" dirty="0">
                <a:latin typeface="Calibri"/>
                <a:cs typeface="Calibri"/>
              </a:rPr>
              <a:t>ecision</a:t>
            </a:r>
            <a:endParaRPr sz="3883" dirty="0">
              <a:latin typeface="Calibri"/>
              <a:cs typeface="Calibri"/>
            </a:endParaRPr>
          </a:p>
          <a:p>
            <a:pPr marL="313781" indent="-302575">
              <a:spcBef>
                <a:spcPts val="2960"/>
              </a:spcBef>
              <a:buFont typeface="Arial"/>
              <a:buChar char="•"/>
              <a:tabLst>
                <a:tab pos="313781" algn="l"/>
              </a:tabLst>
            </a:pPr>
            <a:r>
              <a:rPr sz="2824" spc="-22" dirty="0">
                <a:latin typeface="Calibri"/>
                <a:cs typeface="Calibri"/>
              </a:rPr>
              <a:t>E</a:t>
            </a:r>
            <a:r>
              <a:rPr sz="2824" spc="-66" dirty="0">
                <a:latin typeface="Calibri"/>
                <a:cs typeface="Calibri"/>
              </a:rPr>
              <a:t>x</a:t>
            </a:r>
            <a:r>
              <a:rPr sz="2824" spc="-18" dirty="0">
                <a:latin typeface="Calibri"/>
                <a:cs typeface="Calibri"/>
              </a:rPr>
              <a:t>ample</a:t>
            </a:r>
            <a:r>
              <a:rPr sz="2824" spc="22" dirty="0">
                <a:latin typeface="Calibri"/>
                <a:cs typeface="Calibri"/>
              </a:rPr>
              <a:t> </a:t>
            </a:r>
            <a:r>
              <a:rPr sz="2824" spc="-40" dirty="0">
                <a:latin typeface="Calibri"/>
                <a:cs typeface="Calibri"/>
              </a:rPr>
              <a:t>c</a:t>
            </a:r>
            <a:r>
              <a:rPr sz="2824" spc="-22" dirty="0">
                <a:latin typeface="Calibri"/>
                <a:cs typeface="Calibri"/>
              </a:rPr>
              <a:t>o</a:t>
            </a:r>
            <a:r>
              <a:rPr sz="2824" spc="-44" dirty="0">
                <a:latin typeface="Calibri"/>
                <a:cs typeface="Calibri"/>
              </a:rPr>
              <a:t>n</a:t>
            </a:r>
            <a:r>
              <a:rPr sz="2824" spc="88" dirty="0">
                <a:latin typeface="Calibri"/>
                <a:cs typeface="Calibri"/>
              </a:rPr>
              <a:t>t</a:t>
            </a:r>
            <a:r>
              <a:rPr sz="2824" spc="-212" dirty="0">
                <a:latin typeface="Calibri"/>
                <a:cs typeface="Calibri"/>
              </a:rPr>
              <a:t>’</a:t>
            </a:r>
            <a:r>
              <a:rPr sz="2824" dirty="0">
                <a:latin typeface="Calibri"/>
                <a:cs typeface="Calibri"/>
              </a:rPr>
              <a:t>d</a:t>
            </a:r>
          </a:p>
          <a:p>
            <a:pPr marL="234776" algn="ctr">
              <a:lnSpc>
                <a:spcPts val="2863"/>
              </a:lnSpc>
              <a:spcBef>
                <a:spcPts val="688"/>
              </a:spcBef>
            </a:pPr>
            <a:r>
              <a:rPr sz="2471" dirty="0">
                <a:latin typeface="Calibri"/>
                <a:cs typeface="Calibri"/>
              </a:rPr>
              <a:t>0.1036x+0.2122y=0.7381</a:t>
            </a:r>
          </a:p>
          <a:p>
            <a:pPr marL="234776" algn="ctr">
              <a:lnSpc>
                <a:spcPts val="2863"/>
              </a:lnSpc>
            </a:pPr>
            <a:r>
              <a:rPr sz="2471" dirty="0">
                <a:latin typeface="Calibri"/>
                <a:cs typeface="Calibri"/>
              </a:rPr>
              <a:t>0.2081x+0.4247y=0.9327</a:t>
            </a:r>
          </a:p>
          <a:p>
            <a:pPr marL="225250" marR="4483">
              <a:lnSpc>
                <a:spcPts val="2665"/>
              </a:lnSpc>
              <a:spcBef>
                <a:spcPts val="635"/>
              </a:spcBef>
            </a:pPr>
            <a:r>
              <a:rPr sz="2471" spc="-4" dirty="0">
                <a:latin typeface="Calibri"/>
                <a:cs typeface="Calibri"/>
              </a:rPr>
              <a:t>Solvin</a:t>
            </a:r>
            <a:r>
              <a:rPr sz="2471" dirty="0">
                <a:latin typeface="Calibri"/>
                <a:cs typeface="Calibri"/>
              </a:rPr>
              <a:t>g</a:t>
            </a:r>
            <a:r>
              <a:rPr sz="2471" spc="-9" dirty="0">
                <a:latin typeface="Calibri"/>
                <a:cs typeface="Calibri"/>
              </a:rPr>
              <a:t> </a:t>
            </a:r>
            <a:r>
              <a:rPr sz="2471" spc="-4" dirty="0">
                <a:latin typeface="Calibri"/>
                <a:cs typeface="Calibri"/>
              </a:rPr>
              <a:t>wit</a:t>
            </a:r>
            <a:r>
              <a:rPr sz="2471" dirty="0">
                <a:latin typeface="Calibri"/>
                <a:cs typeface="Calibri"/>
              </a:rPr>
              <a:t>h Gaussian</a:t>
            </a:r>
            <a:r>
              <a:rPr sz="2471" spc="-13" dirty="0">
                <a:latin typeface="Calibri"/>
                <a:cs typeface="Calibri"/>
              </a:rPr>
              <a:t> </a:t>
            </a:r>
            <a:r>
              <a:rPr sz="2471" spc="-4" dirty="0">
                <a:latin typeface="Calibri"/>
                <a:cs typeface="Calibri"/>
              </a:rPr>
              <a:t>elimin</a:t>
            </a:r>
            <a:r>
              <a:rPr sz="2471" spc="-31" dirty="0">
                <a:latin typeface="Calibri"/>
                <a:cs typeface="Calibri"/>
              </a:rPr>
              <a:t>a</a:t>
            </a:r>
            <a:r>
              <a:rPr sz="2471" spc="-4" dirty="0">
                <a:latin typeface="Calibri"/>
                <a:cs typeface="Calibri"/>
              </a:rPr>
              <a:t>tio</a:t>
            </a:r>
            <a:r>
              <a:rPr sz="2471" dirty="0">
                <a:latin typeface="Calibri"/>
                <a:cs typeface="Calibri"/>
              </a:rPr>
              <a:t>n</a:t>
            </a:r>
            <a:r>
              <a:rPr sz="2471" spc="-4" dirty="0">
                <a:latin typeface="Calibri"/>
                <a:cs typeface="Calibri"/>
              </a:rPr>
              <a:t> usin</a:t>
            </a:r>
            <a:r>
              <a:rPr sz="2471" dirty="0">
                <a:latin typeface="Calibri"/>
                <a:cs typeface="Calibri"/>
              </a:rPr>
              <a:t>g</a:t>
            </a:r>
            <a:r>
              <a:rPr sz="2471" spc="4" dirty="0">
                <a:latin typeface="Calibri"/>
                <a:cs typeface="Calibri"/>
              </a:rPr>
              <a:t> </a:t>
            </a:r>
            <a:r>
              <a:rPr sz="2471" dirty="0">
                <a:latin typeface="Calibri"/>
                <a:cs typeface="Calibri"/>
              </a:rPr>
              <a:t>4</a:t>
            </a:r>
            <a:r>
              <a:rPr sz="2471" spc="9" dirty="0">
                <a:latin typeface="Calibri"/>
                <a:cs typeface="Calibri"/>
              </a:rPr>
              <a:t> </a:t>
            </a:r>
            <a:r>
              <a:rPr sz="2471" spc="-4" dirty="0">
                <a:latin typeface="Calibri"/>
                <a:cs typeface="Calibri"/>
              </a:rPr>
              <a:t>digits o</a:t>
            </a:r>
            <a:r>
              <a:rPr sz="2471" dirty="0">
                <a:latin typeface="Calibri"/>
                <a:cs typeface="Calibri"/>
              </a:rPr>
              <a:t>f </a:t>
            </a:r>
            <a:r>
              <a:rPr sz="2471" spc="-4" dirty="0">
                <a:latin typeface="Calibri"/>
                <a:cs typeface="Calibri"/>
              </a:rPr>
              <a:t>p</a:t>
            </a:r>
            <a:r>
              <a:rPr sz="2471" spc="-31" dirty="0">
                <a:latin typeface="Calibri"/>
                <a:cs typeface="Calibri"/>
              </a:rPr>
              <a:t>r</a:t>
            </a:r>
            <a:r>
              <a:rPr sz="2471" spc="-4" dirty="0">
                <a:latin typeface="Calibri"/>
                <a:cs typeface="Calibri"/>
              </a:rPr>
              <a:t>ecisio</a:t>
            </a:r>
            <a:r>
              <a:rPr sz="2471" dirty="0">
                <a:latin typeface="Calibri"/>
                <a:cs typeface="Calibri"/>
              </a:rPr>
              <a:t>n</a:t>
            </a:r>
            <a:r>
              <a:rPr sz="2471" spc="-9" dirty="0">
                <a:latin typeface="Calibri"/>
                <a:cs typeface="Calibri"/>
              </a:rPr>
              <a:t> </a:t>
            </a:r>
            <a:r>
              <a:rPr sz="2471" spc="-4" dirty="0">
                <a:latin typeface="Calibri"/>
                <a:cs typeface="Calibri"/>
              </a:rPr>
              <a:t>usin</a:t>
            </a:r>
            <a:r>
              <a:rPr sz="2471" dirty="0">
                <a:latin typeface="Calibri"/>
                <a:cs typeface="Calibri"/>
              </a:rPr>
              <a:t>g</a:t>
            </a:r>
            <a:r>
              <a:rPr sz="2471" spc="4" dirty="0">
                <a:latin typeface="Calibri"/>
                <a:cs typeface="Calibri"/>
              </a:rPr>
              <a:t> </a:t>
            </a:r>
            <a:r>
              <a:rPr sz="2471" spc="-53" dirty="0">
                <a:latin typeface="Calibri"/>
                <a:cs typeface="Calibri"/>
              </a:rPr>
              <a:t>r</a:t>
            </a:r>
            <a:r>
              <a:rPr sz="2471" spc="-4" dirty="0">
                <a:latin typeface="Calibri"/>
                <a:cs typeface="Calibri"/>
              </a:rPr>
              <a:t>ounding</a:t>
            </a:r>
            <a:endParaRPr sz="2471" dirty="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21484" y="3892979"/>
            <a:ext cx="5543956" cy="11406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lang="en-US" sz="2471" spc="-4" dirty="0">
                <a:cs typeface="Calibri"/>
              </a:rPr>
              <a:t>Multipl</a:t>
            </a:r>
            <a:r>
              <a:rPr lang="en-US" sz="2471" dirty="0">
                <a:cs typeface="Calibri"/>
              </a:rPr>
              <a:t>y 1</a:t>
            </a:r>
            <a:r>
              <a:rPr lang="en-US" sz="2449" spc="-33" baseline="30000" dirty="0">
                <a:cs typeface="Calibri"/>
              </a:rPr>
              <a:t>st</a:t>
            </a:r>
            <a:r>
              <a:rPr lang="en-US" sz="2449" spc="-33" baseline="25525" dirty="0">
                <a:cs typeface="Calibri"/>
              </a:rPr>
              <a:t> </a:t>
            </a:r>
            <a:r>
              <a:rPr sz="2471" spc="-4" dirty="0">
                <a:latin typeface="Calibri"/>
                <a:cs typeface="Calibri"/>
              </a:rPr>
              <a:t>eq</a:t>
            </a:r>
            <a:r>
              <a:rPr sz="2471" dirty="0">
                <a:latin typeface="Calibri"/>
                <a:cs typeface="Calibri"/>
              </a:rPr>
              <a:t>.</a:t>
            </a:r>
            <a:r>
              <a:rPr sz="2471" spc="4" dirty="0">
                <a:latin typeface="Calibri"/>
                <a:cs typeface="Calibri"/>
              </a:rPr>
              <a:t> </a:t>
            </a:r>
            <a:r>
              <a:rPr sz="2471" spc="-18" dirty="0">
                <a:latin typeface="Calibri"/>
                <a:cs typeface="Calibri"/>
              </a:rPr>
              <a:t>b</a:t>
            </a:r>
            <a:r>
              <a:rPr sz="2471" dirty="0">
                <a:latin typeface="Calibri"/>
                <a:cs typeface="Calibri"/>
              </a:rPr>
              <a:t>y (0.2081/0.1036)</a:t>
            </a:r>
            <a:r>
              <a:rPr sz="2471" spc="35" dirty="0">
                <a:latin typeface="Calibri"/>
                <a:cs typeface="Calibri"/>
              </a:rPr>
              <a:t> </a:t>
            </a:r>
            <a:r>
              <a:rPr sz="2471" dirty="0">
                <a:latin typeface="Calibri"/>
                <a:cs typeface="Calibri"/>
              </a:rPr>
              <a:t>≈</a:t>
            </a:r>
            <a:r>
              <a:rPr sz="2471" spc="9" dirty="0">
                <a:latin typeface="Calibri"/>
                <a:cs typeface="Calibri"/>
              </a:rPr>
              <a:t> </a:t>
            </a:r>
            <a:r>
              <a:rPr sz="2471" dirty="0">
                <a:latin typeface="Calibri"/>
                <a:cs typeface="Calibri"/>
              </a:rPr>
              <a:t>2.009</a:t>
            </a:r>
            <a:endParaRPr lang="en-US" sz="2471" dirty="0">
              <a:latin typeface="Calibri"/>
              <a:cs typeface="Calibri"/>
            </a:endParaRPr>
          </a:p>
          <a:p>
            <a:pPr marL="11206"/>
            <a:r>
              <a:rPr lang="en-US" sz="2471" spc="-4" dirty="0">
                <a:cs typeface="Calibri"/>
              </a:rPr>
              <a:t>an</a:t>
            </a:r>
            <a:r>
              <a:rPr lang="en-US" sz="2471" dirty="0">
                <a:cs typeface="Calibri"/>
              </a:rPr>
              <a:t>d</a:t>
            </a:r>
            <a:r>
              <a:rPr lang="en-US" sz="2471" spc="4" dirty="0">
                <a:cs typeface="Calibri"/>
              </a:rPr>
              <a:t> </a:t>
            </a:r>
            <a:r>
              <a:rPr lang="en-US" sz="2471" spc="-4" dirty="0">
                <a:cs typeface="Calibri"/>
              </a:rPr>
              <a:t>su</a:t>
            </a:r>
            <a:r>
              <a:rPr lang="en-US" sz="2471" spc="-18" dirty="0">
                <a:cs typeface="Calibri"/>
              </a:rPr>
              <a:t>b</a:t>
            </a:r>
            <a:r>
              <a:rPr lang="en-US" sz="2471" spc="-4" dirty="0">
                <a:cs typeface="Calibri"/>
              </a:rPr>
              <a:t>t</a:t>
            </a:r>
            <a:r>
              <a:rPr lang="en-US" sz="2471" spc="-62" dirty="0">
                <a:cs typeface="Calibri"/>
              </a:rPr>
              <a:t>r</a:t>
            </a:r>
            <a:r>
              <a:rPr lang="en-US" sz="2471" dirty="0">
                <a:cs typeface="Calibri"/>
              </a:rPr>
              <a:t>a</a:t>
            </a:r>
            <a:r>
              <a:rPr lang="en-US" sz="2471" spc="-4" dirty="0">
                <a:cs typeface="Calibri"/>
              </a:rPr>
              <a:t>c</a:t>
            </a:r>
            <a:r>
              <a:rPr lang="en-US" sz="2471" dirty="0">
                <a:cs typeface="Calibri"/>
              </a:rPr>
              <a:t>t</a:t>
            </a:r>
            <a:r>
              <a:rPr lang="en-US" sz="2471" spc="9" dirty="0">
                <a:cs typeface="Calibri"/>
              </a:rPr>
              <a:t> </a:t>
            </a:r>
            <a:r>
              <a:rPr lang="en-US" sz="2471" dirty="0">
                <a:cs typeface="Calibri"/>
              </a:rPr>
              <a:t>f</a:t>
            </a:r>
            <a:r>
              <a:rPr lang="en-US" sz="2471" spc="-44" dirty="0">
                <a:cs typeface="Calibri"/>
              </a:rPr>
              <a:t>r</a:t>
            </a:r>
            <a:r>
              <a:rPr lang="en-US" sz="2471" spc="-4" dirty="0">
                <a:cs typeface="Calibri"/>
              </a:rPr>
              <a:t>o</a:t>
            </a:r>
            <a:r>
              <a:rPr lang="en-US" sz="2471" dirty="0">
                <a:cs typeface="Calibri"/>
              </a:rPr>
              <a:t>m</a:t>
            </a:r>
            <a:r>
              <a:rPr lang="en-US" sz="2471" spc="-4" dirty="0">
                <a:cs typeface="Calibri"/>
              </a:rPr>
              <a:t> </a:t>
            </a:r>
            <a:r>
              <a:rPr lang="en-US" sz="2471" dirty="0">
                <a:cs typeface="Calibri"/>
              </a:rPr>
              <a:t>2</a:t>
            </a:r>
            <a:r>
              <a:rPr lang="en-US" sz="2449" spc="-6" baseline="25525" dirty="0">
                <a:cs typeface="Calibri"/>
              </a:rPr>
              <a:t>n</a:t>
            </a:r>
            <a:r>
              <a:rPr lang="en-US" sz="2449" baseline="25525" dirty="0">
                <a:cs typeface="Calibri"/>
              </a:rPr>
              <a:t>d </a:t>
            </a:r>
            <a:r>
              <a:rPr lang="en-US" sz="2449" spc="-278" baseline="25525" dirty="0">
                <a:cs typeface="Calibri"/>
              </a:rPr>
              <a:t> </a:t>
            </a:r>
            <a:r>
              <a:rPr lang="en-US" sz="2471" spc="-4" dirty="0">
                <a:cs typeface="Calibri"/>
              </a:rPr>
              <a:t>eq.</a:t>
            </a:r>
            <a:endParaRPr lang="en-US" sz="2471" dirty="0">
              <a:cs typeface="Calibri"/>
            </a:endParaRPr>
          </a:p>
          <a:p>
            <a:pPr marL="11206"/>
            <a:endParaRPr sz="2471" dirty="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83652" y="4695300"/>
            <a:ext cx="6888256" cy="2716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1030">
              <a:spcBef>
                <a:spcPts val="1372"/>
              </a:spcBef>
            </a:pPr>
            <a:r>
              <a:rPr sz="1765" spc="-9" dirty="0">
                <a:latin typeface="Calibri"/>
                <a:cs typeface="Calibri"/>
              </a:rPr>
              <a:t>(0.2081 –</a:t>
            </a:r>
            <a:r>
              <a:rPr sz="1765" spc="-4" dirty="0">
                <a:latin typeface="Calibri"/>
                <a:cs typeface="Calibri"/>
              </a:rPr>
              <a:t> </a:t>
            </a:r>
            <a:r>
              <a:rPr sz="1765" spc="-9" dirty="0">
                <a:latin typeface="Calibri"/>
                <a:cs typeface="Calibri"/>
              </a:rPr>
              <a:t>0.1036*2.009)x+(0.424</a:t>
            </a:r>
            <a:r>
              <a:rPr sz="1765" dirty="0">
                <a:latin typeface="Calibri"/>
                <a:cs typeface="Calibri"/>
              </a:rPr>
              <a:t>7</a:t>
            </a:r>
            <a:r>
              <a:rPr sz="1765" spc="-9" dirty="0">
                <a:latin typeface="Calibri"/>
                <a:cs typeface="Calibri"/>
              </a:rPr>
              <a:t>‐2.009*0.2122)y</a:t>
            </a:r>
            <a:r>
              <a:rPr sz="1765" spc="-22" dirty="0">
                <a:latin typeface="Calibri"/>
                <a:cs typeface="Calibri"/>
              </a:rPr>
              <a:t> </a:t>
            </a:r>
            <a:r>
              <a:rPr sz="1765" spc="-9" dirty="0">
                <a:latin typeface="Calibri"/>
                <a:cs typeface="Calibri"/>
              </a:rPr>
              <a:t>=</a:t>
            </a:r>
            <a:r>
              <a:rPr sz="1765" dirty="0">
                <a:latin typeface="Calibri"/>
                <a:cs typeface="Calibri"/>
              </a:rPr>
              <a:t> </a:t>
            </a:r>
            <a:r>
              <a:rPr sz="1765" spc="-9" dirty="0">
                <a:latin typeface="Calibri"/>
                <a:cs typeface="Calibri"/>
              </a:rPr>
              <a:t>0.932</a:t>
            </a:r>
            <a:r>
              <a:rPr sz="1765" spc="-18" dirty="0">
                <a:latin typeface="Calibri"/>
                <a:cs typeface="Calibri"/>
              </a:rPr>
              <a:t>7</a:t>
            </a:r>
            <a:r>
              <a:rPr sz="1765" spc="-9" dirty="0">
                <a:latin typeface="Calibri"/>
                <a:cs typeface="Calibri"/>
              </a:rPr>
              <a:t>‐2.009*0.7381</a:t>
            </a:r>
            <a:endParaRPr sz="1765" dirty="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624405" y="5038324"/>
            <a:ext cx="2513479" cy="2716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>
              <a:tabLst>
                <a:tab pos="1877085" algn="l"/>
              </a:tabLst>
            </a:pPr>
            <a:r>
              <a:rPr sz="1765" spc="-9" dirty="0">
                <a:latin typeface="Calibri"/>
                <a:cs typeface="Calibri"/>
              </a:rPr>
              <a:t>0.2081	0.4263</a:t>
            </a:r>
            <a:endParaRPr sz="1765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145737" y="5038323"/>
            <a:ext cx="2266390" cy="81022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4483" algn="r"/>
            <a:r>
              <a:rPr sz="1765" spc="-9" dirty="0">
                <a:latin typeface="Calibri"/>
                <a:cs typeface="Calibri"/>
              </a:rPr>
              <a:t>1.483</a:t>
            </a:r>
            <a:endParaRPr sz="1765">
              <a:latin typeface="Calibri"/>
              <a:cs typeface="Calibri"/>
            </a:endParaRPr>
          </a:p>
          <a:p>
            <a:pPr marL="11206">
              <a:lnSpc>
                <a:spcPts val="2012"/>
              </a:lnSpc>
              <a:spcBef>
                <a:spcPts val="212"/>
              </a:spcBef>
            </a:pPr>
            <a:r>
              <a:rPr sz="1765" spc="-9" dirty="0">
                <a:latin typeface="Calibri"/>
                <a:cs typeface="Calibri"/>
              </a:rPr>
              <a:t>‐0.0016</a:t>
            </a:r>
            <a:r>
              <a:rPr sz="1765" spc="-18" dirty="0">
                <a:latin typeface="Calibri"/>
                <a:cs typeface="Calibri"/>
              </a:rPr>
              <a:t> </a:t>
            </a:r>
            <a:r>
              <a:rPr sz="1765" spc="-9" dirty="0">
                <a:latin typeface="Calibri"/>
                <a:cs typeface="Calibri"/>
              </a:rPr>
              <a:t>y =</a:t>
            </a:r>
            <a:r>
              <a:rPr sz="1765" dirty="0">
                <a:latin typeface="Calibri"/>
                <a:cs typeface="Calibri"/>
              </a:rPr>
              <a:t> </a:t>
            </a:r>
            <a:r>
              <a:rPr sz="1765" spc="-9" dirty="0">
                <a:latin typeface="Calibri"/>
                <a:cs typeface="Calibri"/>
              </a:rPr>
              <a:t>‐</a:t>
            </a:r>
            <a:r>
              <a:rPr sz="1765" spc="-4" dirty="0">
                <a:latin typeface="Calibri"/>
                <a:cs typeface="Calibri"/>
              </a:rPr>
              <a:t> </a:t>
            </a:r>
            <a:r>
              <a:rPr sz="1765" spc="-9" dirty="0">
                <a:latin typeface="Calibri"/>
                <a:cs typeface="Calibri"/>
              </a:rPr>
              <a:t>0.5503</a:t>
            </a:r>
            <a:endParaRPr sz="1765">
              <a:latin typeface="Calibri"/>
              <a:cs typeface="Calibri"/>
            </a:endParaRPr>
          </a:p>
          <a:p>
            <a:pPr marL="767644">
              <a:lnSpc>
                <a:spcPts val="2012"/>
              </a:lnSpc>
            </a:pPr>
            <a:r>
              <a:rPr sz="1765" spc="-9" dirty="0">
                <a:latin typeface="Calibri"/>
                <a:cs typeface="Calibri"/>
              </a:rPr>
              <a:t>y =</a:t>
            </a:r>
            <a:r>
              <a:rPr sz="1765" dirty="0">
                <a:latin typeface="Calibri"/>
                <a:cs typeface="Calibri"/>
              </a:rPr>
              <a:t> </a:t>
            </a:r>
            <a:r>
              <a:rPr sz="1765" spc="-9" dirty="0">
                <a:latin typeface="Calibri"/>
                <a:cs typeface="Calibri"/>
              </a:rPr>
              <a:t>343.9</a:t>
            </a:r>
            <a:endParaRPr sz="1765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244313" y="4947846"/>
            <a:ext cx="1301003" cy="137272"/>
          </a:xfrm>
          <a:custGeom>
            <a:avLst/>
            <a:gdLst/>
            <a:ahLst/>
            <a:cxnLst/>
            <a:rect l="l" t="t" r="r" b="b"/>
            <a:pathLst>
              <a:path w="1474470" h="155575">
                <a:moveTo>
                  <a:pt x="9143" y="73914"/>
                </a:moveTo>
                <a:lnTo>
                  <a:pt x="9143" y="0"/>
                </a:lnTo>
                <a:lnTo>
                  <a:pt x="0" y="0"/>
                </a:lnTo>
                <a:lnTo>
                  <a:pt x="0" y="22860"/>
                </a:lnTo>
                <a:lnTo>
                  <a:pt x="1523" y="36576"/>
                </a:lnTo>
                <a:lnTo>
                  <a:pt x="1523" y="42672"/>
                </a:lnTo>
                <a:lnTo>
                  <a:pt x="2285" y="48768"/>
                </a:lnTo>
                <a:lnTo>
                  <a:pt x="3809" y="54102"/>
                </a:lnTo>
                <a:lnTo>
                  <a:pt x="4571" y="59436"/>
                </a:lnTo>
                <a:lnTo>
                  <a:pt x="5333" y="64008"/>
                </a:lnTo>
                <a:lnTo>
                  <a:pt x="6857" y="67818"/>
                </a:lnTo>
                <a:lnTo>
                  <a:pt x="7619" y="71628"/>
                </a:lnTo>
                <a:lnTo>
                  <a:pt x="9143" y="73914"/>
                </a:lnTo>
                <a:close/>
              </a:path>
              <a:path w="1474470" h="155575">
                <a:moveTo>
                  <a:pt x="17779" y="70612"/>
                </a:moveTo>
                <a:lnTo>
                  <a:pt x="10047" y="26901"/>
                </a:lnTo>
                <a:lnTo>
                  <a:pt x="9143" y="15240"/>
                </a:lnTo>
                <a:lnTo>
                  <a:pt x="9143" y="74676"/>
                </a:lnTo>
                <a:lnTo>
                  <a:pt x="10667" y="76200"/>
                </a:lnTo>
                <a:lnTo>
                  <a:pt x="10667" y="76962"/>
                </a:lnTo>
                <a:lnTo>
                  <a:pt x="12953" y="79248"/>
                </a:lnTo>
                <a:lnTo>
                  <a:pt x="14478" y="79248"/>
                </a:lnTo>
                <a:lnTo>
                  <a:pt x="16001" y="80010"/>
                </a:lnTo>
                <a:lnTo>
                  <a:pt x="16764" y="80010"/>
                </a:lnTo>
                <a:lnTo>
                  <a:pt x="16763" y="70104"/>
                </a:lnTo>
                <a:lnTo>
                  <a:pt x="17779" y="70612"/>
                </a:lnTo>
                <a:close/>
              </a:path>
              <a:path w="1474470" h="155575">
                <a:moveTo>
                  <a:pt x="17906" y="70866"/>
                </a:moveTo>
                <a:lnTo>
                  <a:pt x="17779" y="70612"/>
                </a:lnTo>
                <a:lnTo>
                  <a:pt x="16763" y="70104"/>
                </a:lnTo>
                <a:lnTo>
                  <a:pt x="17906" y="70866"/>
                </a:lnTo>
                <a:close/>
              </a:path>
              <a:path w="1474470" h="155575">
                <a:moveTo>
                  <a:pt x="17906" y="70866"/>
                </a:moveTo>
                <a:lnTo>
                  <a:pt x="16763" y="70104"/>
                </a:lnTo>
                <a:lnTo>
                  <a:pt x="16763" y="70866"/>
                </a:lnTo>
                <a:lnTo>
                  <a:pt x="17906" y="70866"/>
                </a:lnTo>
                <a:close/>
              </a:path>
              <a:path w="1474470" h="155575">
                <a:moveTo>
                  <a:pt x="18287" y="80010"/>
                </a:moveTo>
                <a:lnTo>
                  <a:pt x="18287" y="71628"/>
                </a:lnTo>
                <a:lnTo>
                  <a:pt x="17906" y="70866"/>
                </a:lnTo>
                <a:lnTo>
                  <a:pt x="16763" y="70866"/>
                </a:lnTo>
                <a:lnTo>
                  <a:pt x="16764" y="80010"/>
                </a:lnTo>
                <a:lnTo>
                  <a:pt x="18287" y="80010"/>
                </a:lnTo>
                <a:close/>
              </a:path>
              <a:path w="1474470" h="155575">
                <a:moveTo>
                  <a:pt x="17906" y="70485"/>
                </a:moveTo>
                <a:lnTo>
                  <a:pt x="17525" y="69342"/>
                </a:lnTo>
                <a:lnTo>
                  <a:pt x="17525" y="70104"/>
                </a:lnTo>
                <a:lnTo>
                  <a:pt x="17906" y="70485"/>
                </a:lnTo>
                <a:close/>
              </a:path>
              <a:path w="1474470" h="155575">
                <a:moveTo>
                  <a:pt x="17983" y="70713"/>
                </a:moveTo>
                <a:lnTo>
                  <a:pt x="17906" y="70485"/>
                </a:lnTo>
                <a:lnTo>
                  <a:pt x="17525" y="70104"/>
                </a:lnTo>
                <a:lnTo>
                  <a:pt x="17779" y="70612"/>
                </a:lnTo>
                <a:lnTo>
                  <a:pt x="17983" y="70713"/>
                </a:lnTo>
                <a:close/>
              </a:path>
              <a:path w="1474470" h="155575">
                <a:moveTo>
                  <a:pt x="18034" y="70866"/>
                </a:moveTo>
                <a:lnTo>
                  <a:pt x="17983" y="70713"/>
                </a:lnTo>
                <a:lnTo>
                  <a:pt x="17779" y="70612"/>
                </a:lnTo>
                <a:lnTo>
                  <a:pt x="17906" y="70866"/>
                </a:lnTo>
                <a:lnTo>
                  <a:pt x="18034" y="70866"/>
                </a:lnTo>
                <a:close/>
              </a:path>
              <a:path w="1474470" h="155575">
                <a:moveTo>
                  <a:pt x="18288" y="70866"/>
                </a:moveTo>
                <a:lnTo>
                  <a:pt x="17906" y="70485"/>
                </a:lnTo>
                <a:lnTo>
                  <a:pt x="17983" y="70713"/>
                </a:lnTo>
                <a:lnTo>
                  <a:pt x="18288" y="70866"/>
                </a:lnTo>
                <a:close/>
              </a:path>
              <a:path w="1474470" h="155575">
                <a:moveTo>
                  <a:pt x="18287" y="71628"/>
                </a:moveTo>
                <a:lnTo>
                  <a:pt x="18070" y="70974"/>
                </a:lnTo>
                <a:lnTo>
                  <a:pt x="17906" y="70866"/>
                </a:lnTo>
                <a:lnTo>
                  <a:pt x="18287" y="71628"/>
                </a:lnTo>
                <a:close/>
              </a:path>
              <a:path w="1474470" h="155575">
                <a:moveTo>
                  <a:pt x="18287" y="70866"/>
                </a:moveTo>
                <a:lnTo>
                  <a:pt x="17983" y="70713"/>
                </a:lnTo>
                <a:lnTo>
                  <a:pt x="18034" y="70866"/>
                </a:lnTo>
                <a:lnTo>
                  <a:pt x="18287" y="70866"/>
                </a:lnTo>
                <a:close/>
              </a:path>
              <a:path w="1474470" h="155575">
                <a:moveTo>
                  <a:pt x="19050" y="71628"/>
                </a:moveTo>
                <a:lnTo>
                  <a:pt x="18288" y="70866"/>
                </a:lnTo>
                <a:lnTo>
                  <a:pt x="18034" y="70866"/>
                </a:lnTo>
                <a:lnTo>
                  <a:pt x="19050" y="71628"/>
                </a:lnTo>
                <a:close/>
              </a:path>
              <a:path w="1474470" h="155575">
                <a:moveTo>
                  <a:pt x="19050" y="80010"/>
                </a:moveTo>
                <a:lnTo>
                  <a:pt x="19050" y="71628"/>
                </a:lnTo>
                <a:lnTo>
                  <a:pt x="18070" y="70974"/>
                </a:lnTo>
                <a:lnTo>
                  <a:pt x="18287" y="71628"/>
                </a:lnTo>
                <a:lnTo>
                  <a:pt x="18287" y="80010"/>
                </a:lnTo>
                <a:lnTo>
                  <a:pt x="19050" y="80010"/>
                </a:lnTo>
                <a:close/>
              </a:path>
              <a:path w="1474470" h="155575">
                <a:moveTo>
                  <a:pt x="732282" y="135636"/>
                </a:moveTo>
                <a:lnTo>
                  <a:pt x="732282" y="76200"/>
                </a:lnTo>
                <a:lnTo>
                  <a:pt x="730757" y="74676"/>
                </a:lnTo>
                <a:lnTo>
                  <a:pt x="730757" y="73152"/>
                </a:lnTo>
                <a:lnTo>
                  <a:pt x="729233" y="72390"/>
                </a:lnTo>
                <a:lnTo>
                  <a:pt x="728471" y="71628"/>
                </a:lnTo>
                <a:lnTo>
                  <a:pt x="727710" y="71628"/>
                </a:lnTo>
                <a:lnTo>
                  <a:pt x="726947" y="70866"/>
                </a:lnTo>
                <a:lnTo>
                  <a:pt x="18287" y="70866"/>
                </a:lnTo>
                <a:lnTo>
                  <a:pt x="19050" y="71628"/>
                </a:lnTo>
                <a:lnTo>
                  <a:pt x="19050" y="80010"/>
                </a:lnTo>
                <a:lnTo>
                  <a:pt x="722376" y="80010"/>
                </a:lnTo>
                <a:lnTo>
                  <a:pt x="722376" y="79248"/>
                </a:lnTo>
                <a:lnTo>
                  <a:pt x="723137" y="79502"/>
                </a:lnTo>
                <a:lnTo>
                  <a:pt x="723138" y="79248"/>
                </a:lnTo>
                <a:lnTo>
                  <a:pt x="723355" y="79574"/>
                </a:lnTo>
                <a:lnTo>
                  <a:pt x="724661" y="80010"/>
                </a:lnTo>
                <a:lnTo>
                  <a:pt x="724661" y="82912"/>
                </a:lnTo>
                <a:lnTo>
                  <a:pt x="725482" y="85216"/>
                </a:lnTo>
                <a:lnTo>
                  <a:pt x="728634" y="97325"/>
                </a:lnTo>
                <a:lnTo>
                  <a:pt x="730355" y="110228"/>
                </a:lnTo>
                <a:lnTo>
                  <a:pt x="732282" y="135636"/>
                </a:lnTo>
                <a:close/>
              </a:path>
              <a:path w="1474470" h="155575">
                <a:moveTo>
                  <a:pt x="723518" y="80010"/>
                </a:moveTo>
                <a:lnTo>
                  <a:pt x="723290" y="79552"/>
                </a:lnTo>
                <a:lnTo>
                  <a:pt x="722376" y="79248"/>
                </a:lnTo>
                <a:lnTo>
                  <a:pt x="723137" y="80010"/>
                </a:lnTo>
                <a:lnTo>
                  <a:pt x="723518" y="80010"/>
                </a:lnTo>
                <a:close/>
              </a:path>
              <a:path w="1474470" h="155575">
                <a:moveTo>
                  <a:pt x="723137" y="80010"/>
                </a:moveTo>
                <a:lnTo>
                  <a:pt x="722376" y="79248"/>
                </a:lnTo>
                <a:lnTo>
                  <a:pt x="722376" y="80010"/>
                </a:lnTo>
                <a:lnTo>
                  <a:pt x="723137" y="80010"/>
                </a:lnTo>
                <a:close/>
              </a:path>
              <a:path w="1474470" h="155575">
                <a:moveTo>
                  <a:pt x="723290" y="79552"/>
                </a:moveTo>
                <a:lnTo>
                  <a:pt x="723138" y="79248"/>
                </a:lnTo>
                <a:lnTo>
                  <a:pt x="723137" y="79502"/>
                </a:lnTo>
                <a:lnTo>
                  <a:pt x="723290" y="79552"/>
                </a:lnTo>
                <a:close/>
              </a:path>
              <a:path w="1474470" h="155575">
                <a:moveTo>
                  <a:pt x="723899" y="80772"/>
                </a:moveTo>
                <a:lnTo>
                  <a:pt x="723519" y="80010"/>
                </a:lnTo>
                <a:lnTo>
                  <a:pt x="723138" y="80010"/>
                </a:lnTo>
                <a:lnTo>
                  <a:pt x="723899" y="80772"/>
                </a:lnTo>
                <a:close/>
              </a:path>
              <a:path w="1474470" h="155575">
                <a:moveTo>
                  <a:pt x="723646" y="80010"/>
                </a:moveTo>
                <a:lnTo>
                  <a:pt x="723355" y="79574"/>
                </a:lnTo>
                <a:lnTo>
                  <a:pt x="723518" y="80010"/>
                </a:lnTo>
                <a:lnTo>
                  <a:pt x="723646" y="80010"/>
                </a:lnTo>
                <a:close/>
              </a:path>
              <a:path w="1474470" h="155575">
                <a:moveTo>
                  <a:pt x="724661" y="80010"/>
                </a:moveTo>
                <a:lnTo>
                  <a:pt x="723355" y="79574"/>
                </a:lnTo>
                <a:lnTo>
                  <a:pt x="723646" y="80010"/>
                </a:lnTo>
                <a:lnTo>
                  <a:pt x="724661" y="80010"/>
                </a:lnTo>
                <a:close/>
              </a:path>
              <a:path w="1474470" h="155575">
                <a:moveTo>
                  <a:pt x="724661" y="81534"/>
                </a:moveTo>
                <a:lnTo>
                  <a:pt x="724661" y="80010"/>
                </a:lnTo>
                <a:lnTo>
                  <a:pt x="723646" y="80010"/>
                </a:lnTo>
                <a:lnTo>
                  <a:pt x="724661" y="81534"/>
                </a:lnTo>
                <a:close/>
              </a:path>
              <a:path w="1474470" h="155575">
                <a:moveTo>
                  <a:pt x="724661" y="82912"/>
                </a:moveTo>
                <a:lnTo>
                  <a:pt x="724661" y="81534"/>
                </a:lnTo>
                <a:lnTo>
                  <a:pt x="723899" y="80772"/>
                </a:lnTo>
                <a:lnTo>
                  <a:pt x="724661" y="82912"/>
                </a:lnTo>
                <a:close/>
              </a:path>
              <a:path w="1474470" h="155575">
                <a:moveTo>
                  <a:pt x="737284" y="91405"/>
                </a:moveTo>
                <a:lnTo>
                  <a:pt x="733805" y="80010"/>
                </a:lnTo>
                <a:lnTo>
                  <a:pt x="733043" y="76962"/>
                </a:lnTo>
                <a:lnTo>
                  <a:pt x="732282" y="76962"/>
                </a:lnTo>
                <a:lnTo>
                  <a:pt x="732282" y="150876"/>
                </a:lnTo>
                <a:lnTo>
                  <a:pt x="733043" y="135636"/>
                </a:lnTo>
                <a:lnTo>
                  <a:pt x="733473" y="123167"/>
                </a:lnTo>
                <a:lnTo>
                  <a:pt x="734317" y="110185"/>
                </a:lnTo>
                <a:lnTo>
                  <a:pt x="735959" y="97230"/>
                </a:lnTo>
                <a:lnTo>
                  <a:pt x="737284" y="91405"/>
                </a:lnTo>
                <a:close/>
              </a:path>
              <a:path w="1474470" h="155575">
                <a:moveTo>
                  <a:pt x="742188" y="150876"/>
                </a:moveTo>
                <a:lnTo>
                  <a:pt x="740733" y="117913"/>
                </a:lnTo>
                <a:lnTo>
                  <a:pt x="739536" y="104566"/>
                </a:lnTo>
                <a:lnTo>
                  <a:pt x="737346" y="91607"/>
                </a:lnTo>
                <a:lnTo>
                  <a:pt x="737284" y="91405"/>
                </a:lnTo>
                <a:lnTo>
                  <a:pt x="735959" y="97230"/>
                </a:lnTo>
                <a:lnTo>
                  <a:pt x="734317" y="110185"/>
                </a:lnTo>
                <a:lnTo>
                  <a:pt x="733473" y="123167"/>
                </a:lnTo>
                <a:lnTo>
                  <a:pt x="733043" y="135636"/>
                </a:lnTo>
                <a:lnTo>
                  <a:pt x="732282" y="150876"/>
                </a:lnTo>
                <a:lnTo>
                  <a:pt x="742188" y="150876"/>
                </a:lnTo>
                <a:close/>
              </a:path>
              <a:path w="1474470" h="155575">
                <a:moveTo>
                  <a:pt x="1456182" y="70866"/>
                </a:moveTo>
                <a:lnTo>
                  <a:pt x="747521" y="70866"/>
                </a:lnTo>
                <a:lnTo>
                  <a:pt x="746760" y="71628"/>
                </a:lnTo>
                <a:lnTo>
                  <a:pt x="745997" y="71628"/>
                </a:lnTo>
                <a:lnTo>
                  <a:pt x="745235" y="72390"/>
                </a:lnTo>
                <a:lnTo>
                  <a:pt x="743711" y="73152"/>
                </a:lnTo>
                <a:lnTo>
                  <a:pt x="743711" y="74676"/>
                </a:lnTo>
                <a:lnTo>
                  <a:pt x="742188" y="76200"/>
                </a:lnTo>
                <a:lnTo>
                  <a:pt x="742188" y="150876"/>
                </a:lnTo>
                <a:lnTo>
                  <a:pt x="732282" y="150876"/>
                </a:lnTo>
                <a:lnTo>
                  <a:pt x="732282" y="153924"/>
                </a:lnTo>
                <a:lnTo>
                  <a:pt x="734568" y="155448"/>
                </a:lnTo>
                <a:lnTo>
                  <a:pt x="739901" y="155448"/>
                </a:lnTo>
                <a:lnTo>
                  <a:pt x="742188" y="153924"/>
                </a:lnTo>
                <a:lnTo>
                  <a:pt x="742260" y="133401"/>
                </a:lnTo>
                <a:lnTo>
                  <a:pt x="742911" y="120667"/>
                </a:lnTo>
                <a:lnTo>
                  <a:pt x="744121" y="108009"/>
                </a:lnTo>
                <a:lnTo>
                  <a:pt x="746097" y="95461"/>
                </a:lnTo>
                <a:lnTo>
                  <a:pt x="749046" y="83058"/>
                </a:lnTo>
                <a:lnTo>
                  <a:pt x="749807" y="81915"/>
                </a:lnTo>
                <a:lnTo>
                  <a:pt x="749807" y="80010"/>
                </a:lnTo>
                <a:lnTo>
                  <a:pt x="751114" y="79574"/>
                </a:lnTo>
                <a:lnTo>
                  <a:pt x="751332" y="79248"/>
                </a:lnTo>
                <a:lnTo>
                  <a:pt x="751332" y="79502"/>
                </a:lnTo>
                <a:lnTo>
                  <a:pt x="752093" y="79248"/>
                </a:lnTo>
                <a:lnTo>
                  <a:pt x="752094" y="80010"/>
                </a:lnTo>
                <a:lnTo>
                  <a:pt x="1455420" y="80010"/>
                </a:lnTo>
                <a:lnTo>
                  <a:pt x="1455420" y="71628"/>
                </a:lnTo>
                <a:lnTo>
                  <a:pt x="1456182" y="70866"/>
                </a:lnTo>
                <a:close/>
              </a:path>
              <a:path w="1474470" h="155575">
                <a:moveTo>
                  <a:pt x="742188" y="150876"/>
                </a:moveTo>
                <a:lnTo>
                  <a:pt x="742188" y="76962"/>
                </a:lnTo>
                <a:lnTo>
                  <a:pt x="741426" y="76962"/>
                </a:lnTo>
                <a:lnTo>
                  <a:pt x="738778" y="84840"/>
                </a:lnTo>
                <a:lnTo>
                  <a:pt x="737284" y="91405"/>
                </a:lnTo>
                <a:lnTo>
                  <a:pt x="737346" y="91607"/>
                </a:lnTo>
                <a:lnTo>
                  <a:pt x="739536" y="104566"/>
                </a:lnTo>
                <a:lnTo>
                  <a:pt x="740733" y="117913"/>
                </a:lnTo>
                <a:lnTo>
                  <a:pt x="742188" y="150876"/>
                </a:lnTo>
                <a:close/>
              </a:path>
              <a:path w="1474470" h="155575">
                <a:moveTo>
                  <a:pt x="751114" y="79574"/>
                </a:moveTo>
                <a:lnTo>
                  <a:pt x="749807" y="80010"/>
                </a:lnTo>
                <a:lnTo>
                  <a:pt x="750823" y="80010"/>
                </a:lnTo>
                <a:lnTo>
                  <a:pt x="751114" y="79574"/>
                </a:lnTo>
                <a:close/>
              </a:path>
              <a:path w="1474470" h="155575">
                <a:moveTo>
                  <a:pt x="750823" y="80010"/>
                </a:moveTo>
                <a:lnTo>
                  <a:pt x="749807" y="80010"/>
                </a:lnTo>
                <a:lnTo>
                  <a:pt x="749807" y="81534"/>
                </a:lnTo>
                <a:lnTo>
                  <a:pt x="750823" y="80010"/>
                </a:lnTo>
                <a:close/>
              </a:path>
              <a:path w="1474470" h="155575">
                <a:moveTo>
                  <a:pt x="750569" y="80772"/>
                </a:moveTo>
                <a:lnTo>
                  <a:pt x="749807" y="81534"/>
                </a:lnTo>
                <a:lnTo>
                  <a:pt x="749807" y="81915"/>
                </a:lnTo>
                <a:lnTo>
                  <a:pt x="750569" y="80772"/>
                </a:lnTo>
                <a:close/>
              </a:path>
              <a:path w="1474470" h="155575">
                <a:moveTo>
                  <a:pt x="751332" y="80010"/>
                </a:moveTo>
                <a:lnTo>
                  <a:pt x="750951" y="80010"/>
                </a:lnTo>
                <a:lnTo>
                  <a:pt x="750569" y="80772"/>
                </a:lnTo>
                <a:lnTo>
                  <a:pt x="751332" y="80010"/>
                </a:lnTo>
                <a:close/>
              </a:path>
              <a:path w="1474470" h="155575">
                <a:moveTo>
                  <a:pt x="751179" y="79552"/>
                </a:moveTo>
                <a:lnTo>
                  <a:pt x="750823" y="80010"/>
                </a:lnTo>
                <a:lnTo>
                  <a:pt x="750951" y="80010"/>
                </a:lnTo>
                <a:lnTo>
                  <a:pt x="751179" y="79552"/>
                </a:lnTo>
                <a:close/>
              </a:path>
              <a:path w="1474470" h="155575">
                <a:moveTo>
                  <a:pt x="752093" y="79248"/>
                </a:moveTo>
                <a:lnTo>
                  <a:pt x="751179" y="79552"/>
                </a:lnTo>
                <a:lnTo>
                  <a:pt x="750951" y="80010"/>
                </a:lnTo>
                <a:lnTo>
                  <a:pt x="751332" y="80010"/>
                </a:lnTo>
                <a:lnTo>
                  <a:pt x="752093" y="79248"/>
                </a:lnTo>
                <a:close/>
              </a:path>
              <a:path w="1474470" h="155575">
                <a:moveTo>
                  <a:pt x="751332" y="79502"/>
                </a:moveTo>
                <a:lnTo>
                  <a:pt x="751332" y="79248"/>
                </a:lnTo>
                <a:lnTo>
                  <a:pt x="751179" y="79552"/>
                </a:lnTo>
                <a:lnTo>
                  <a:pt x="751332" y="79502"/>
                </a:lnTo>
                <a:close/>
              </a:path>
              <a:path w="1474470" h="155575">
                <a:moveTo>
                  <a:pt x="752094" y="80010"/>
                </a:moveTo>
                <a:lnTo>
                  <a:pt x="752093" y="79248"/>
                </a:lnTo>
                <a:lnTo>
                  <a:pt x="751332" y="80010"/>
                </a:lnTo>
                <a:lnTo>
                  <a:pt x="752094" y="80010"/>
                </a:lnTo>
                <a:close/>
              </a:path>
              <a:path w="1474470" h="155575">
                <a:moveTo>
                  <a:pt x="1456436" y="70866"/>
                </a:moveTo>
                <a:lnTo>
                  <a:pt x="1456182" y="70866"/>
                </a:lnTo>
                <a:lnTo>
                  <a:pt x="1455420" y="71628"/>
                </a:lnTo>
                <a:lnTo>
                  <a:pt x="1456399" y="70974"/>
                </a:lnTo>
                <a:close/>
              </a:path>
              <a:path w="1474470" h="155575">
                <a:moveTo>
                  <a:pt x="1456399" y="70974"/>
                </a:moveTo>
                <a:lnTo>
                  <a:pt x="1455420" y="71628"/>
                </a:lnTo>
                <a:lnTo>
                  <a:pt x="1455420" y="80010"/>
                </a:lnTo>
                <a:lnTo>
                  <a:pt x="1456182" y="80010"/>
                </a:lnTo>
                <a:lnTo>
                  <a:pt x="1456182" y="71628"/>
                </a:lnTo>
                <a:lnTo>
                  <a:pt x="1456399" y="70974"/>
                </a:lnTo>
                <a:close/>
              </a:path>
              <a:path w="1474470" h="155575">
                <a:moveTo>
                  <a:pt x="1456563" y="70485"/>
                </a:moveTo>
                <a:lnTo>
                  <a:pt x="1456182" y="70866"/>
                </a:lnTo>
                <a:lnTo>
                  <a:pt x="1456486" y="70713"/>
                </a:lnTo>
                <a:lnTo>
                  <a:pt x="1456563" y="70485"/>
                </a:lnTo>
                <a:close/>
              </a:path>
              <a:path w="1474470" h="155575">
                <a:moveTo>
                  <a:pt x="1456486" y="70713"/>
                </a:moveTo>
                <a:lnTo>
                  <a:pt x="1456182" y="70866"/>
                </a:lnTo>
                <a:lnTo>
                  <a:pt x="1456436" y="70866"/>
                </a:lnTo>
                <a:lnTo>
                  <a:pt x="1456486" y="70713"/>
                </a:lnTo>
                <a:close/>
              </a:path>
              <a:path w="1474470" h="155575">
                <a:moveTo>
                  <a:pt x="1456563" y="70866"/>
                </a:moveTo>
                <a:lnTo>
                  <a:pt x="1456399" y="70974"/>
                </a:lnTo>
                <a:lnTo>
                  <a:pt x="1456182" y="71628"/>
                </a:lnTo>
                <a:lnTo>
                  <a:pt x="1456563" y="70866"/>
                </a:lnTo>
                <a:close/>
              </a:path>
              <a:path w="1474470" h="155575">
                <a:moveTo>
                  <a:pt x="1457706" y="80010"/>
                </a:moveTo>
                <a:lnTo>
                  <a:pt x="1457706" y="70866"/>
                </a:lnTo>
                <a:lnTo>
                  <a:pt x="1456563" y="70866"/>
                </a:lnTo>
                <a:lnTo>
                  <a:pt x="1456182" y="71628"/>
                </a:lnTo>
                <a:lnTo>
                  <a:pt x="1456182" y="80010"/>
                </a:lnTo>
                <a:lnTo>
                  <a:pt x="1457706" y="80010"/>
                </a:lnTo>
                <a:close/>
              </a:path>
              <a:path w="1474470" h="155575">
                <a:moveTo>
                  <a:pt x="1456689" y="70612"/>
                </a:moveTo>
                <a:lnTo>
                  <a:pt x="1456486" y="70713"/>
                </a:lnTo>
                <a:lnTo>
                  <a:pt x="1456436" y="70866"/>
                </a:lnTo>
                <a:lnTo>
                  <a:pt x="1456563" y="70866"/>
                </a:lnTo>
                <a:lnTo>
                  <a:pt x="1456689" y="70612"/>
                </a:lnTo>
                <a:close/>
              </a:path>
              <a:path w="1474470" h="155575">
                <a:moveTo>
                  <a:pt x="1456944" y="70104"/>
                </a:moveTo>
                <a:lnTo>
                  <a:pt x="1456563" y="70485"/>
                </a:lnTo>
                <a:lnTo>
                  <a:pt x="1456486" y="70713"/>
                </a:lnTo>
                <a:lnTo>
                  <a:pt x="1456689" y="70612"/>
                </a:lnTo>
                <a:lnTo>
                  <a:pt x="1456944" y="70104"/>
                </a:lnTo>
                <a:close/>
              </a:path>
              <a:path w="1474470" h="155575">
                <a:moveTo>
                  <a:pt x="1456944" y="70104"/>
                </a:moveTo>
                <a:lnTo>
                  <a:pt x="1456944" y="69342"/>
                </a:lnTo>
                <a:lnTo>
                  <a:pt x="1456563" y="70485"/>
                </a:lnTo>
                <a:lnTo>
                  <a:pt x="1456944" y="70104"/>
                </a:lnTo>
                <a:close/>
              </a:path>
              <a:path w="1474470" h="155575">
                <a:moveTo>
                  <a:pt x="1457706" y="70104"/>
                </a:moveTo>
                <a:lnTo>
                  <a:pt x="1456689" y="70612"/>
                </a:lnTo>
                <a:lnTo>
                  <a:pt x="1456563" y="70866"/>
                </a:lnTo>
                <a:lnTo>
                  <a:pt x="1457706" y="70104"/>
                </a:lnTo>
                <a:close/>
              </a:path>
              <a:path w="1474470" h="155575">
                <a:moveTo>
                  <a:pt x="1457706" y="70866"/>
                </a:moveTo>
                <a:lnTo>
                  <a:pt x="1457706" y="70104"/>
                </a:lnTo>
                <a:lnTo>
                  <a:pt x="1456563" y="70866"/>
                </a:lnTo>
                <a:lnTo>
                  <a:pt x="1457706" y="70866"/>
                </a:lnTo>
                <a:close/>
              </a:path>
              <a:path w="1474470" h="155575">
                <a:moveTo>
                  <a:pt x="1474470" y="22860"/>
                </a:moveTo>
                <a:lnTo>
                  <a:pt x="1474470" y="0"/>
                </a:lnTo>
                <a:lnTo>
                  <a:pt x="1465326" y="0"/>
                </a:lnTo>
                <a:lnTo>
                  <a:pt x="1465176" y="17019"/>
                </a:lnTo>
                <a:lnTo>
                  <a:pt x="1464264" y="29082"/>
                </a:lnTo>
                <a:lnTo>
                  <a:pt x="1457706" y="67818"/>
                </a:lnTo>
                <a:lnTo>
                  <a:pt x="1456689" y="70612"/>
                </a:lnTo>
                <a:lnTo>
                  <a:pt x="1457706" y="70104"/>
                </a:lnTo>
                <a:lnTo>
                  <a:pt x="1457706" y="80010"/>
                </a:lnTo>
                <a:lnTo>
                  <a:pt x="1458467" y="80010"/>
                </a:lnTo>
                <a:lnTo>
                  <a:pt x="1459992" y="79248"/>
                </a:lnTo>
                <a:lnTo>
                  <a:pt x="1461516" y="79248"/>
                </a:lnTo>
                <a:lnTo>
                  <a:pt x="1463802" y="76962"/>
                </a:lnTo>
                <a:lnTo>
                  <a:pt x="1463802" y="76200"/>
                </a:lnTo>
                <a:lnTo>
                  <a:pt x="1465326" y="74676"/>
                </a:lnTo>
                <a:lnTo>
                  <a:pt x="1465326" y="73914"/>
                </a:lnTo>
                <a:lnTo>
                  <a:pt x="1468373" y="67818"/>
                </a:lnTo>
                <a:lnTo>
                  <a:pt x="1469898" y="58674"/>
                </a:lnTo>
                <a:lnTo>
                  <a:pt x="1471422" y="54102"/>
                </a:lnTo>
                <a:lnTo>
                  <a:pt x="1472183" y="48768"/>
                </a:lnTo>
                <a:lnTo>
                  <a:pt x="1472945" y="42672"/>
                </a:lnTo>
                <a:lnTo>
                  <a:pt x="1472945" y="36576"/>
                </a:lnTo>
                <a:lnTo>
                  <a:pt x="1474470" y="228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2" name="object 12"/>
          <p:cNvSpPr/>
          <p:nvPr/>
        </p:nvSpPr>
        <p:spPr>
          <a:xfrm>
            <a:off x="3884854" y="4935070"/>
            <a:ext cx="1946462" cy="137272"/>
          </a:xfrm>
          <a:custGeom>
            <a:avLst/>
            <a:gdLst/>
            <a:ahLst/>
            <a:cxnLst/>
            <a:rect l="l" t="t" r="r" b="b"/>
            <a:pathLst>
              <a:path w="2205990" h="155575">
                <a:moveTo>
                  <a:pt x="9143" y="73914"/>
                </a:moveTo>
                <a:lnTo>
                  <a:pt x="9143" y="0"/>
                </a:lnTo>
                <a:lnTo>
                  <a:pt x="0" y="0"/>
                </a:lnTo>
                <a:lnTo>
                  <a:pt x="0" y="22860"/>
                </a:lnTo>
                <a:lnTo>
                  <a:pt x="1523" y="36576"/>
                </a:lnTo>
                <a:lnTo>
                  <a:pt x="1523" y="42672"/>
                </a:lnTo>
                <a:lnTo>
                  <a:pt x="2285" y="48768"/>
                </a:lnTo>
                <a:lnTo>
                  <a:pt x="3809" y="54102"/>
                </a:lnTo>
                <a:lnTo>
                  <a:pt x="4571" y="58674"/>
                </a:lnTo>
                <a:lnTo>
                  <a:pt x="5333" y="64008"/>
                </a:lnTo>
                <a:lnTo>
                  <a:pt x="6857" y="67818"/>
                </a:lnTo>
                <a:lnTo>
                  <a:pt x="7619" y="71628"/>
                </a:lnTo>
                <a:lnTo>
                  <a:pt x="9143" y="73914"/>
                </a:lnTo>
                <a:close/>
              </a:path>
              <a:path w="2205990" h="155575">
                <a:moveTo>
                  <a:pt x="18287" y="70866"/>
                </a:moveTo>
                <a:lnTo>
                  <a:pt x="9980" y="25668"/>
                </a:lnTo>
                <a:lnTo>
                  <a:pt x="9143" y="14478"/>
                </a:lnTo>
                <a:lnTo>
                  <a:pt x="9143" y="74676"/>
                </a:lnTo>
                <a:lnTo>
                  <a:pt x="10667" y="76200"/>
                </a:lnTo>
                <a:lnTo>
                  <a:pt x="10667" y="76962"/>
                </a:lnTo>
                <a:lnTo>
                  <a:pt x="11429" y="76962"/>
                </a:lnTo>
                <a:lnTo>
                  <a:pt x="12191" y="78486"/>
                </a:lnTo>
                <a:lnTo>
                  <a:pt x="12953" y="79248"/>
                </a:lnTo>
                <a:lnTo>
                  <a:pt x="14477" y="79248"/>
                </a:lnTo>
                <a:lnTo>
                  <a:pt x="16001" y="80010"/>
                </a:lnTo>
                <a:lnTo>
                  <a:pt x="16763" y="80010"/>
                </a:lnTo>
                <a:lnTo>
                  <a:pt x="16763" y="70104"/>
                </a:lnTo>
                <a:lnTo>
                  <a:pt x="18287" y="70866"/>
                </a:lnTo>
                <a:close/>
              </a:path>
              <a:path w="2205990" h="155575">
                <a:moveTo>
                  <a:pt x="18287" y="70866"/>
                </a:moveTo>
                <a:lnTo>
                  <a:pt x="16763" y="70104"/>
                </a:lnTo>
                <a:lnTo>
                  <a:pt x="17906" y="70866"/>
                </a:lnTo>
                <a:lnTo>
                  <a:pt x="18287" y="70866"/>
                </a:lnTo>
                <a:close/>
              </a:path>
              <a:path w="2205990" h="155575">
                <a:moveTo>
                  <a:pt x="17906" y="70866"/>
                </a:moveTo>
                <a:lnTo>
                  <a:pt x="16763" y="70104"/>
                </a:lnTo>
                <a:lnTo>
                  <a:pt x="16763" y="70866"/>
                </a:lnTo>
                <a:lnTo>
                  <a:pt x="17906" y="70866"/>
                </a:lnTo>
                <a:close/>
              </a:path>
              <a:path w="2205990" h="155575">
                <a:moveTo>
                  <a:pt x="19050" y="80010"/>
                </a:moveTo>
                <a:lnTo>
                  <a:pt x="19050" y="71628"/>
                </a:lnTo>
                <a:lnTo>
                  <a:pt x="17906" y="70866"/>
                </a:lnTo>
                <a:lnTo>
                  <a:pt x="16763" y="70866"/>
                </a:lnTo>
                <a:lnTo>
                  <a:pt x="16763" y="80010"/>
                </a:lnTo>
                <a:lnTo>
                  <a:pt x="19050" y="80010"/>
                </a:lnTo>
                <a:close/>
              </a:path>
              <a:path w="2205990" h="155575">
                <a:moveTo>
                  <a:pt x="18287" y="70866"/>
                </a:moveTo>
                <a:lnTo>
                  <a:pt x="17525" y="69342"/>
                </a:lnTo>
                <a:lnTo>
                  <a:pt x="17525" y="70104"/>
                </a:lnTo>
                <a:lnTo>
                  <a:pt x="18287" y="70866"/>
                </a:lnTo>
                <a:close/>
              </a:path>
              <a:path w="2205990" h="155575">
                <a:moveTo>
                  <a:pt x="19050" y="71628"/>
                </a:moveTo>
                <a:lnTo>
                  <a:pt x="18287" y="70866"/>
                </a:lnTo>
                <a:lnTo>
                  <a:pt x="17906" y="70866"/>
                </a:lnTo>
                <a:lnTo>
                  <a:pt x="19050" y="71628"/>
                </a:lnTo>
                <a:close/>
              </a:path>
              <a:path w="2205990" h="155575">
                <a:moveTo>
                  <a:pt x="1103104" y="91145"/>
                </a:moveTo>
                <a:lnTo>
                  <a:pt x="1099565" y="80010"/>
                </a:lnTo>
                <a:lnTo>
                  <a:pt x="1098803" y="76962"/>
                </a:lnTo>
                <a:lnTo>
                  <a:pt x="1098042" y="76200"/>
                </a:lnTo>
                <a:lnTo>
                  <a:pt x="1096517" y="73914"/>
                </a:lnTo>
                <a:lnTo>
                  <a:pt x="1096517" y="73152"/>
                </a:lnTo>
                <a:lnTo>
                  <a:pt x="1094993" y="72390"/>
                </a:lnTo>
                <a:lnTo>
                  <a:pt x="1094231" y="71628"/>
                </a:lnTo>
                <a:lnTo>
                  <a:pt x="1093470" y="71628"/>
                </a:lnTo>
                <a:lnTo>
                  <a:pt x="1092708" y="70866"/>
                </a:lnTo>
                <a:lnTo>
                  <a:pt x="18287" y="70866"/>
                </a:lnTo>
                <a:lnTo>
                  <a:pt x="19050" y="71628"/>
                </a:lnTo>
                <a:lnTo>
                  <a:pt x="19050" y="80010"/>
                </a:lnTo>
                <a:lnTo>
                  <a:pt x="1088136" y="80010"/>
                </a:lnTo>
                <a:lnTo>
                  <a:pt x="1088136" y="79248"/>
                </a:lnTo>
                <a:lnTo>
                  <a:pt x="1088898" y="79502"/>
                </a:lnTo>
                <a:lnTo>
                  <a:pt x="1088898" y="79248"/>
                </a:lnTo>
                <a:lnTo>
                  <a:pt x="1089278" y="79629"/>
                </a:lnTo>
                <a:lnTo>
                  <a:pt x="1090421" y="80010"/>
                </a:lnTo>
                <a:lnTo>
                  <a:pt x="1090421" y="82415"/>
                </a:lnTo>
                <a:lnTo>
                  <a:pt x="1091779" y="85343"/>
                </a:lnTo>
                <a:lnTo>
                  <a:pt x="1094425" y="97983"/>
                </a:lnTo>
                <a:lnTo>
                  <a:pt x="1096076" y="110262"/>
                </a:lnTo>
                <a:lnTo>
                  <a:pt x="1097144" y="122655"/>
                </a:lnTo>
                <a:lnTo>
                  <a:pt x="1098042" y="135636"/>
                </a:lnTo>
                <a:lnTo>
                  <a:pt x="1098042" y="150876"/>
                </a:lnTo>
                <a:lnTo>
                  <a:pt x="1098803" y="135636"/>
                </a:lnTo>
                <a:lnTo>
                  <a:pt x="1099233" y="123167"/>
                </a:lnTo>
                <a:lnTo>
                  <a:pt x="1100077" y="110185"/>
                </a:lnTo>
                <a:lnTo>
                  <a:pt x="1101719" y="97230"/>
                </a:lnTo>
                <a:lnTo>
                  <a:pt x="1103104" y="91145"/>
                </a:lnTo>
                <a:close/>
              </a:path>
              <a:path w="2205990" h="155575">
                <a:moveTo>
                  <a:pt x="1089278" y="79819"/>
                </a:moveTo>
                <a:lnTo>
                  <a:pt x="1089115" y="79574"/>
                </a:lnTo>
                <a:lnTo>
                  <a:pt x="1088136" y="79248"/>
                </a:lnTo>
                <a:lnTo>
                  <a:pt x="1089278" y="79819"/>
                </a:lnTo>
                <a:close/>
              </a:path>
              <a:path w="2205990" h="155575">
                <a:moveTo>
                  <a:pt x="1089405" y="80010"/>
                </a:moveTo>
                <a:lnTo>
                  <a:pt x="1089278" y="79819"/>
                </a:lnTo>
                <a:lnTo>
                  <a:pt x="1088136" y="79248"/>
                </a:lnTo>
                <a:lnTo>
                  <a:pt x="1088136" y="80010"/>
                </a:lnTo>
                <a:lnTo>
                  <a:pt x="1089405" y="80010"/>
                </a:lnTo>
                <a:close/>
              </a:path>
              <a:path w="2205990" h="155575">
                <a:moveTo>
                  <a:pt x="1089278" y="79629"/>
                </a:moveTo>
                <a:lnTo>
                  <a:pt x="1088898" y="79248"/>
                </a:lnTo>
                <a:lnTo>
                  <a:pt x="1089115" y="79574"/>
                </a:lnTo>
                <a:lnTo>
                  <a:pt x="1089278" y="79629"/>
                </a:lnTo>
                <a:close/>
              </a:path>
              <a:path w="2205990" h="155575">
                <a:moveTo>
                  <a:pt x="1089115" y="79574"/>
                </a:moveTo>
                <a:lnTo>
                  <a:pt x="1088898" y="79248"/>
                </a:lnTo>
                <a:lnTo>
                  <a:pt x="1088898" y="79502"/>
                </a:lnTo>
                <a:lnTo>
                  <a:pt x="1089115" y="79574"/>
                </a:lnTo>
                <a:close/>
              </a:path>
              <a:path w="2205990" h="155575">
                <a:moveTo>
                  <a:pt x="1089659" y="80010"/>
                </a:moveTo>
                <a:lnTo>
                  <a:pt x="1089278" y="79629"/>
                </a:lnTo>
                <a:lnTo>
                  <a:pt x="1089115" y="79574"/>
                </a:lnTo>
                <a:lnTo>
                  <a:pt x="1089278" y="79819"/>
                </a:lnTo>
                <a:lnTo>
                  <a:pt x="1089659" y="80010"/>
                </a:lnTo>
                <a:close/>
              </a:path>
              <a:path w="2205990" h="155575">
                <a:moveTo>
                  <a:pt x="1090421" y="80010"/>
                </a:moveTo>
                <a:lnTo>
                  <a:pt x="1089278" y="79629"/>
                </a:lnTo>
                <a:lnTo>
                  <a:pt x="1089659" y="80010"/>
                </a:lnTo>
                <a:lnTo>
                  <a:pt x="1090421" y="80010"/>
                </a:lnTo>
                <a:close/>
              </a:path>
              <a:path w="2205990" h="155575">
                <a:moveTo>
                  <a:pt x="1089659" y="80010"/>
                </a:moveTo>
                <a:lnTo>
                  <a:pt x="1089278" y="79819"/>
                </a:lnTo>
                <a:lnTo>
                  <a:pt x="1089405" y="80010"/>
                </a:lnTo>
                <a:lnTo>
                  <a:pt x="1089659" y="80010"/>
                </a:lnTo>
                <a:close/>
              </a:path>
              <a:path w="2205990" h="155575">
                <a:moveTo>
                  <a:pt x="1090421" y="81534"/>
                </a:moveTo>
                <a:lnTo>
                  <a:pt x="1090421" y="80010"/>
                </a:lnTo>
                <a:lnTo>
                  <a:pt x="1089405" y="80010"/>
                </a:lnTo>
                <a:lnTo>
                  <a:pt x="1090421" y="81534"/>
                </a:lnTo>
                <a:close/>
              </a:path>
              <a:path w="2205990" h="155575">
                <a:moveTo>
                  <a:pt x="1090421" y="82415"/>
                </a:moveTo>
                <a:lnTo>
                  <a:pt x="1090421" y="81534"/>
                </a:lnTo>
                <a:lnTo>
                  <a:pt x="1089659" y="80772"/>
                </a:lnTo>
                <a:lnTo>
                  <a:pt x="1090421" y="82415"/>
                </a:lnTo>
                <a:close/>
              </a:path>
              <a:path w="2205990" h="155575">
                <a:moveTo>
                  <a:pt x="1107948" y="150876"/>
                </a:moveTo>
                <a:lnTo>
                  <a:pt x="1106493" y="118163"/>
                </a:lnTo>
                <a:lnTo>
                  <a:pt x="1105302" y="104406"/>
                </a:lnTo>
                <a:lnTo>
                  <a:pt x="1103104" y="91145"/>
                </a:lnTo>
                <a:lnTo>
                  <a:pt x="1101719" y="97230"/>
                </a:lnTo>
                <a:lnTo>
                  <a:pt x="1100077" y="110185"/>
                </a:lnTo>
                <a:lnTo>
                  <a:pt x="1099233" y="123167"/>
                </a:lnTo>
                <a:lnTo>
                  <a:pt x="1098803" y="135636"/>
                </a:lnTo>
                <a:lnTo>
                  <a:pt x="1098042" y="150876"/>
                </a:lnTo>
                <a:lnTo>
                  <a:pt x="1107948" y="150876"/>
                </a:lnTo>
                <a:close/>
              </a:path>
              <a:path w="2205990" h="155575">
                <a:moveTo>
                  <a:pt x="1107948" y="153162"/>
                </a:moveTo>
                <a:lnTo>
                  <a:pt x="1107948" y="150876"/>
                </a:lnTo>
                <a:lnTo>
                  <a:pt x="1098042" y="150876"/>
                </a:lnTo>
                <a:lnTo>
                  <a:pt x="1098042" y="153162"/>
                </a:lnTo>
                <a:lnTo>
                  <a:pt x="1100327" y="155448"/>
                </a:lnTo>
                <a:lnTo>
                  <a:pt x="1105661" y="155448"/>
                </a:lnTo>
                <a:lnTo>
                  <a:pt x="1107948" y="153162"/>
                </a:lnTo>
                <a:close/>
              </a:path>
              <a:path w="2205990" h="155575">
                <a:moveTo>
                  <a:pt x="2187702" y="70865"/>
                </a:moveTo>
                <a:lnTo>
                  <a:pt x="1113281" y="70866"/>
                </a:lnTo>
                <a:lnTo>
                  <a:pt x="1112520" y="71628"/>
                </a:lnTo>
                <a:lnTo>
                  <a:pt x="1111758" y="71628"/>
                </a:lnTo>
                <a:lnTo>
                  <a:pt x="1110995" y="72390"/>
                </a:lnTo>
                <a:lnTo>
                  <a:pt x="1109471" y="73152"/>
                </a:lnTo>
                <a:lnTo>
                  <a:pt x="1109471" y="73914"/>
                </a:lnTo>
                <a:lnTo>
                  <a:pt x="1107948" y="76200"/>
                </a:lnTo>
                <a:lnTo>
                  <a:pt x="1107186" y="76962"/>
                </a:lnTo>
                <a:lnTo>
                  <a:pt x="1104538" y="84840"/>
                </a:lnTo>
                <a:lnTo>
                  <a:pt x="1103104" y="91145"/>
                </a:lnTo>
                <a:lnTo>
                  <a:pt x="1105302" y="104406"/>
                </a:lnTo>
                <a:lnTo>
                  <a:pt x="1106493" y="118163"/>
                </a:lnTo>
                <a:lnTo>
                  <a:pt x="1107948" y="150876"/>
                </a:lnTo>
                <a:lnTo>
                  <a:pt x="1107948" y="153162"/>
                </a:lnTo>
                <a:lnTo>
                  <a:pt x="1108018" y="133401"/>
                </a:lnTo>
                <a:lnTo>
                  <a:pt x="1111808" y="95450"/>
                </a:lnTo>
                <a:lnTo>
                  <a:pt x="1115567" y="81915"/>
                </a:lnTo>
                <a:lnTo>
                  <a:pt x="1115567" y="80010"/>
                </a:lnTo>
                <a:lnTo>
                  <a:pt x="1116711" y="79629"/>
                </a:lnTo>
                <a:lnTo>
                  <a:pt x="1117092" y="79248"/>
                </a:lnTo>
                <a:lnTo>
                  <a:pt x="1117092" y="79502"/>
                </a:lnTo>
                <a:lnTo>
                  <a:pt x="1117853" y="79248"/>
                </a:lnTo>
                <a:lnTo>
                  <a:pt x="1117853" y="80010"/>
                </a:lnTo>
                <a:lnTo>
                  <a:pt x="2186940" y="80010"/>
                </a:lnTo>
                <a:lnTo>
                  <a:pt x="2186940" y="71628"/>
                </a:lnTo>
                <a:lnTo>
                  <a:pt x="2187702" y="70865"/>
                </a:lnTo>
                <a:close/>
              </a:path>
              <a:path w="2205990" h="155575">
                <a:moveTo>
                  <a:pt x="1116711" y="79629"/>
                </a:moveTo>
                <a:lnTo>
                  <a:pt x="1115567" y="80010"/>
                </a:lnTo>
                <a:lnTo>
                  <a:pt x="1116330" y="80010"/>
                </a:lnTo>
                <a:lnTo>
                  <a:pt x="1116711" y="79629"/>
                </a:lnTo>
                <a:close/>
              </a:path>
              <a:path w="2205990" h="155575">
                <a:moveTo>
                  <a:pt x="1116583" y="80010"/>
                </a:moveTo>
                <a:lnTo>
                  <a:pt x="1115567" y="80010"/>
                </a:lnTo>
                <a:lnTo>
                  <a:pt x="1115567" y="81534"/>
                </a:lnTo>
                <a:lnTo>
                  <a:pt x="1116583" y="80010"/>
                </a:lnTo>
                <a:close/>
              </a:path>
              <a:path w="2205990" h="155575">
                <a:moveTo>
                  <a:pt x="1116330" y="80772"/>
                </a:moveTo>
                <a:lnTo>
                  <a:pt x="1115567" y="81534"/>
                </a:lnTo>
                <a:lnTo>
                  <a:pt x="1115567" y="81915"/>
                </a:lnTo>
                <a:lnTo>
                  <a:pt x="1116330" y="80772"/>
                </a:lnTo>
                <a:close/>
              </a:path>
              <a:path w="2205990" h="155575">
                <a:moveTo>
                  <a:pt x="1116874" y="79574"/>
                </a:moveTo>
                <a:lnTo>
                  <a:pt x="1116711" y="79629"/>
                </a:lnTo>
                <a:lnTo>
                  <a:pt x="1116330" y="80010"/>
                </a:lnTo>
                <a:lnTo>
                  <a:pt x="1116711" y="79819"/>
                </a:lnTo>
                <a:lnTo>
                  <a:pt x="1116874" y="79574"/>
                </a:lnTo>
                <a:close/>
              </a:path>
              <a:path w="2205990" h="155575">
                <a:moveTo>
                  <a:pt x="1116711" y="79819"/>
                </a:moveTo>
                <a:lnTo>
                  <a:pt x="1116330" y="80010"/>
                </a:lnTo>
                <a:lnTo>
                  <a:pt x="1116583" y="80010"/>
                </a:lnTo>
                <a:lnTo>
                  <a:pt x="1116711" y="79819"/>
                </a:lnTo>
                <a:close/>
              </a:path>
              <a:path w="2205990" h="155575">
                <a:moveTo>
                  <a:pt x="1117853" y="80010"/>
                </a:moveTo>
                <a:lnTo>
                  <a:pt x="1117853" y="79248"/>
                </a:lnTo>
                <a:lnTo>
                  <a:pt x="1116711" y="79819"/>
                </a:lnTo>
                <a:lnTo>
                  <a:pt x="1116583" y="80010"/>
                </a:lnTo>
                <a:lnTo>
                  <a:pt x="1117853" y="80010"/>
                </a:lnTo>
                <a:close/>
              </a:path>
              <a:path w="2205990" h="155575">
                <a:moveTo>
                  <a:pt x="1117092" y="79248"/>
                </a:moveTo>
                <a:lnTo>
                  <a:pt x="1116711" y="79629"/>
                </a:lnTo>
                <a:lnTo>
                  <a:pt x="1116874" y="79574"/>
                </a:lnTo>
                <a:lnTo>
                  <a:pt x="1117092" y="79248"/>
                </a:lnTo>
                <a:close/>
              </a:path>
              <a:path w="2205990" h="155575">
                <a:moveTo>
                  <a:pt x="1117853" y="79248"/>
                </a:moveTo>
                <a:lnTo>
                  <a:pt x="1116874" y="79574"/>
                </a:lnTo>
                <a:lnTo>
                  <a:pt x="1116711" y="79819"/>
                </a:lnTo>
                <a:lnTo>
                  <a:pt x="1117853" y="79248"/>
                </a:lnTo>
                <a:close/>
              </a:path>
              <a:path w="2205990" h="155575">
                <a:moveTo>
                  <a:pt x="1117092" y="79502"/>
                </a:moveTo>
                <a:lnTo>
                  <a:pt x="1117092" y="79248"/>
                </a:lnTo>
                <a:lnTo>
                  <a:pt x="1116874" y="79574"/>
                </a:lnTo>
                <a:lnTo>
                  <a:pt x="1117092" y="79502"/>
                </a:lnTo>
                <a:close/>
              </a:path>
              <a:path w="2205990" h="155575">
                <a:moveTo>
                  <a:pt x="2188083" y="70866"/>
                </a:moveTo>
                <a:lnTo>
                  <a:pt x="2187702" y="70865"/>
                </a:lnTo>
                <a:lnTo>
                  <a:pt x="2186940" y="71628"/>
                </a:lnTo>
                <a:lnTo>
                  <a:pt x="2188083" y="70866"/>
                </a:lnTo>
                <a:close/>
              </a:path>
              <a:path w="2205990" h="155575">
                <a:moveTo>
                  <a:pt x="2189226" y="80010"/>
                </a:moveTo>
                <a:lnTo>
                  <a:pt x="2189226" y="70866"/>
                </a:lnTo>
                <a:lnTo>
                  <a:pt x="2188083" y="70866"/>
                </a:lnTo>
                <a:lnTo>
                  <a:pt x="2186940" y="71628"/>
                </a:lnTo>
                <a:lnTo>
                  <a:pt x="2186940" y="80010"/>
                </a:lnTo>
                <a:lnTo>
                  <a:pt x="2189226" y="80010"/>
                </a:lnTo>
                <a:close/>
              </a:path>
              <a:path w="2205990" h="155575">
                <a:moveTo>
                  <a:pt x="2188464" y="70104"/>
                </a:moveTo>
                <a:lnTo>
                  <a:pt x="2188464" y="69342"/>
                </a:lnTo>
                <a:lnTo>
                  <a:pt x="2187702" y="70866"/>
                </a:lnTo>
                <a:lnTo>
                  <a:pt x="2188464" y="70104"/>
                </a:lnTo>
                <a:close/>
              </a:path>
              <a:path w="2205990" h="155575">
                <a:moveTo>
                  <a:pt x="2205990" y="22098"/>
                </a:moveTo>
                <a:lnTo>
                  <a:pt x="2205990" y="0"/>
                </a:lnTo>
                <a:lnTo>
                  <a:pt x="2196846" y="0"/>
                </a:lnTo>
                <a:lnTo>
                  <a:pt x="2196689" y="17013"/>
                </a:lnTo>
                <a:lnTo>
                  <a:pt x="2195750" y="29094"/>
                </a:lnTo>
                <a:lnTo>
                  <a:pt x="2189226" y="67818"/>
                </a:lnTo>
                <a:lnTo>
                  <a:pt x="2187702" y="70866"/>
                </a:lnTo>
                <a:lnTo>
                  <a:pt x="2189226" y="70104"/>
                </a:lnTo>
                <a:lnTo>
                  <a:pt x="2189226" y="80010"/>
                </a:lnTo>
                <a:lnTo>
                  <a:pt x="2189988" y="80010"/>
                </a:lnTo>
                <a:lnTo>
                  <a:pt x="2191512" y="79248"/>
                </a:lnTo>
                <a:lnTo>
                  <a:pt x="2193035" y="79248"/>
                </a:lnTo>
                <a:lnTo>
                  <a:pt x="2193797" y="78486"/>
                </a:lnTo>
                <a:lnTo>
                  <a:pt x="2194560" y="76962"/>
                </a:lnTo>
                <a:lnTo>
                  <a:pt x="2195322" y="76962"/>
                </a:lnTo>
                <a:lnTo>
                  <a:pt x="2195322" y="76200"/>
                </a:lnTo>
                <a:lnTo>
                  <a:pt x="2196846" y="74676"/>
                </a:lnTo>
                <a:lnTo>
                  <a:pt x="2196846" y="73914"/>
                </a:lnTo>
                <a:lnTo>
                  <a:pt x="2199894" y="67818"/>
                </a:lnTo>
                <a:lnTo>
                  <a:pt x="2201417" y="58674"/>
                </a:lnTo>
                <a:lnTo>
                  <a:pt x="2202941" y="54102"/>
                </a:lnTo>
                <a:lnTo>
                  <a:pt x="2203704" y="48006"/>
                </a:lnTo>
                <a:lnTo>
                  <a:pt x="2204466" y="42672"/>
                </a:lnTo>
                <a:lnTo>
                  <a:pt x="2204466" y="35814"/>
                </a:lnTo>
                <a:lnTo>
                  <a:pt x="2205228" y="29718"/>
                </a:lnTo>
                <a:lnTo>
                  <a:pt x="2205990" y="22098"/>
                </a:lnTo>
                <a:close/>
              </a:path>
              <a:path w="2205990" h="155575">
                <a:moveTo>
                  <a:pt x="2189226" y="70104"/>
                </a:moveTo>
                <a:lnTo>
                  <a:pt x="2187702" y="70866"/>
                </a:lnTo>
                <a:lnTo>
                  <a:pt x="2188083" y="70866"/>
                </a:lnTo>
                <a:lnTo>
                  <a:pt x="2189226" y="70104"/>
                </a:lnTo>
                <a:close/>
              </a:path>
              <a:path w="2205990" h="155575">
                <a:moveTo>
                  <a:pt x="2189226" y="70866"/>
                </a:moveTo>
                <a:lnTo>
                  <a:pt x="2189226" y="70104"/>
                </a:lnTo>
                <a:lnTo>
                  <a:pt x="2188083" y="70866"/>
                </a:lnTo>
                <a:lnTo>
                  <a:pt x="2189226" y="7086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3" name="object 13"/>
          <p:cNvSpPr/>
          <p:nvPr/>
        </p:nvSpPr>
        <p:spPr>
          <a:xfrm>
            <a:off x="6170854" y="4935070"/>
            <a:ext cx="1946462" cy="137272"/>
          </a:xfrm>
          <a:custGeom>
            <a:avLst/>
            <a:gdLst/>
            <a:ahLst/>
            <a:cxnLst/>
            <a:rect l="l" t="t" r="r" b="b"/>
            <a:pathLst>
              <a:path w="2205990" h="155575">
                <a:moveTo>
                  <a:pt x="9143" y="73914"/>
                </a:moveTo>
                <a:lnTo>
                  <a:pt x="9143" y="0"/>
                </a:lnTo>
                <a:lnTo>
                  <a:pt x="0" y="0"/>
                </a:lnTo>
                <a:lnTo>
                  <a:pt x="0" y="22860"/>
                </a:lnTo>
                <a:lnTo>
                  <a:pt x="1523" y="36576"/>
                </a:lnTo>
                <a:lnTo>
                  <a:pt x="1523" y="42672"/>
                </a:lnTo>
                <a:lnTo>
                  <a:pt x="2285" y="48768"/>
                </a:lnTo>
                <a:lnTo>
                  <a:pt x="3809" y="54102"/>
                </a:lnTo>
                <a:lnTo>
                  <a:pt x="4571" y="58674"/>
                </a:lnTo>
                <a:lnTo>
                  <a:pt x="5333" y="64008"/>
                </a:lnTo>
                <a:lnTo>
                  <a:pt x="6857" y="67818"/>
                </a:lnTo>
                <a:lnTo>
                  <a:pt x="7619" y="71628"/>
                </a:lnTo>
                <a:lnTo>
                  <a:pt x="9143" y="73914"/>
                </a:lnTo>
                <a:close/>
              </a:path>
              <a:path w="2205990" h="155575">
                <a:moveTo>
                  <a:pt x="18287" y="70866"/>
                </a:moveTo>
                <a:lnTo>
                  <a:pt x="9980" y="25668"/>
                </a:lnTo>
                <a:lnTo>
                  <a:pt x="9143" y="14478"/>
                </a:lnTo>
                <a:lnTo>
                  <a:pt x="9143" y="74676"/>
                </a:lnTo>
                <a:lnTo>
                  <a:pt x="10667" y="76200"/>
                </a:lnTo>
                <a:lnTo>
                  <a:pt x="10667" y="76962"/>
                </a:lnTo>
                <a:lnTo>
                  <a:pt x="11429" y="76962"/>
                </a:lnTo>
                <a:lnTo>
                  <a:pt x="12191" y="78486"/>
                </a:lnTo>
                <a:lnTo>
                  <a:pt x="12953" y="79248"/>
                </a:lnTo>
                <a:lnTo>
                  <a:pt x="14477" y="79248"/>
                </a:lnTo>
                <a:lnTo>
                  <a:pt x="16001" y="80010"/>
                </a:lnTo>
                <a:lnTo>
                  <a:pt x="16763" y="80010"/>
                </a:lnTo>
                <a:lnTo>
                  <a:pt x="16763" y="70104"/>
                </a:lnTo>
                <a:lnTo>
                  <a:pt x="18287" y="70866"/>
                </a:lnTo>
                <a:close/>
              </a:path>
              <a:path w="2205990" h="155575">
                <a:moveTo>
                  <a:pt x="18287" y="70866"/>
                </a:moveTo>
                <a:lnTo>
                  <a:pt x="16763" y="70104"/>
                </a:lnTo>
                <a:lnTo>
                  <a:pt x="17906" y="70866"/>
                </a:lnTo>
                <a:lnTo>
                  <a:pt x="18287" y="70866"/>
                </a:lnTo>
                <a:close/>
              </a:path>
              <a:path w="2205990" h="155575">
                <a:moveTo>
                  <a:pt x="17906" y="70866"/>
                </a:moveTo>
                <a:lnTo>
                  <a:pt x="16763" y="70104"/>
                </a:lnTo>
                <a:lnTo>
                  <a:pt x="16763" y="70866"/>
                </a:lnTo>
                <a:lnTo>
                  <a:pt x="17906" y="70866"/>
                </a:lnTo>
                <a:close/>
              </a:path>
              <a:path w="2205990" h="155575">
                <a:moveTo>
                  <a:pt x="19049" y="80010"/>
                </a:moveTo>
                <a:lnTo>
                  <a:pt x="19049" y="71628"/>
                </a:lnTo>
                <a:lnTo>
                  <a:pt x="17906" y="70866"/>
                </a:lnTo>
                <a:lnTo>
                  <a:pt x="16763" y="70866"/>
                </a:lnTo>
                <a:lnTo>
                  <a:pt x="16763" y="80010"/>
                </a:lnTo>
                <a:lnTo>
                  <a:pt x="19049" y="80010"/>
                </a:lnTo>
                <a:close/>
              </a:path>
              <a:path w="2205990" h="155575">
                <a:moveTo>
                  <a:pt x="18287" y="70866"/>
                </a:moveTo>
                <a:lnTo>
                  <a:pt x="17525" y="69342"/>
                </a:lnTo>
                <a:lnTo>
                  <a:pt x="17525" y="70104"/>
                </a:lnTo>
                <a:lnTo>
                  <a:pt x="18287" y="70866"/>
                </a:lnTo>
                <a:close/>
              </a:path>
              <a:path w="2205990" h="155575">
                <a:moveTo>
                  <a:pt x="19049" y="71628"/>
                </a:moveTo>
                <a:lnTo>
                  <a:pt x="18287" y="70866"/>
                </a:lnTo>
                <a:lnTo>
                  <a:pt x="17906" y="70866"/>
                </a:lnTo>
                <a:lnTo>
                  <a:pt x="19049" y="71628"/>
                </a:lnTo>
                <a:close/>
              </a:path>
              <a:path w="2205990" h="155575">
                <a:moveTo>
                  <a:pt x="1103104" y="91145"/>
                </a:moveTo>
                <a:lnTo>
                  <a:pt x="1099565" y="80010"/>
                </a:lnTo>
                <a:lnTo>
                  <a:pt x="1098803" y="76962"/>
                </a:lnTo>
                <a:lnTo>
                  <a:pt x="1098041" y="76200"/>
                </a:lnTo>
                <a:lnTo>
                  <a:pt x="1096517" y="73914"/>
                </a:lnTo>
                <a:lnTo>
                  <a:pt x="1096517" y="73152"/>
                </a:lnTo>
                <a:lnTo>
                  <a:pt x="1094993" y="72390"/>
                </a:lnTo>
                <a:lnTo>
                  <a:pt x="1094231" y="71628"/>
                </a:lnTo>
                <a:lnTo>
                  <a:pt x="1093469" y="71628"/>
                </a:lnTo>
                <a:lnTo>
                  <a:pt x="1092707" y="70866"/>
                </a:lnTo>
                <a:lnTo>
                  <a:pt x="18287" y="70866"/>
                </a:lnTo>
                <a:lnTo>
                  <a:pt x="19049" y="71628"/>
                </a:lnTo>
                <a:lnTo>
                  <a:pt x="19049" y="80010"/>
                </a:lnTo>
                <a:lnTo>
                  <a:pt x="1088135" y="80010"/>
                </a:lnTo>
                <a:lnTo>
                  <a:pt x="1088135" y="79248"/>
                </a:lnTo>
                <a:lnTo>
                  <a:pt x="1088897" y="79502"/>
                </a:lnTo>
                <a:lnTo>
                  <a:pt x="1088897" y="79248"/>
                </a:lnTo>
                <a:lnTo>
                  <a:pt x="1089278" y="79629"/>
                </a:lnTo>
                <a:lnTo>
                  <a:pt x="1090421" y="80010"/>
                </a:lnTo>
                <a:lnTo>
                  <a:pt x="1090421" y="82415"/>
                </a:lnTo>
                <a:lnTo>
                  <a:pt x="1091779" y="85343"/>
                </a:lnTo>
                <a:lnTo>
                  <a:pt x="1094425" y="97983"/>
                </a:lnTo>
                <a:lnTo>
                  <a:pt x="1096076" y="110262"/>
                </a:lnTo>
                <a:lnTo>
                  <a:pt x="1097144" y="122655"/>
                </a:lnTo>
                <a:lnTo>
                  <a:pt x="1098041" y="135636"/>
                </a:lnTo>
                <a:lnTo>
                  <a:pt x="1098041" y="150876"/>
                </a:lnTo>
                <a:lnTo>
                  <a:pt x="1098803" y="135636"/>
                </a:lnTo>
                <a:lnTo>
                  <a:pt x="1099233" y="123167"/>
                </a:lnTo>
                <a:lnTo>
                  <a:pt x="1100077" y="110185"/>
                </a:lnTo>
                <a:lnTo>
                  <a:pt x="1101719" y="97230"/>
                </a:lnTo>
                <a:lnTo>
                  <a:pt x="1103104" y="91145"/>
                </a:lnTo>
                <a:close/>
              </a:path>
              <a:path w="2205990" h="155575">
                <a:moveTo>
                  <a:pt x="1089278" y="79819"/>
                </a:moveTo>
                <a:lnTo>
                  <a:pt x="1089115" y="79574"/>
                </a:lnTo>
                <a:lnTo>
                  <a:pt x="1088135" y="79248"/>
                </a:lnTo>
                <a:lnTo>
                  <a:pt x="1089278" y="79819"/>
                </a:lnTo>
                <a:close/>
              </a:path>
              <a:path w="2205990" h="155575">
                <a:moveTo>
                  <a:pt x="1089405" y="80010"/>
                </a:moveTo>
                <a:lnTo>
                  <a:pt x="1089278" y="79819"/>
                </a:lnTo>
                <a:lnTo>
                  <a:pt x="1088135" y="79248"/>
                </a:lnTo>
                <a:lnTo>
                  <a:pt x="1088135" y="80010"/>
                </a:lnTo>
                <a:lnTo>
                  <a:pt x="1089405" y="80010"/>
                </a:lnTo>
                <a:close/>
              </a:path>
              <a:path w="2205990" h="155575">
                <a:moveTo>
                  <a:pt x="1089278" y="79629"/>
                </a:moveTo>
                <a:lnTo>
                  <a:pt x="1088897" y="79248"/>
                </a:lnTo>
                <a:lnTo>
                  <a:pt x="1089115" y="79574"/>
                </a:lnTo>
                <a:lnTo>
                  <a:pt x="1089278" y="79629"/>
                </a:lnTo>
                <a:close/>
              </a:path>
              <a:path w="2205990" h="155575">
                <a:moveTo>
                  <a:pt x="1089115" y="79574"/>
                </a:moveTo>
                <a:lnTo>
                  <a:pt x="1088897" y="79248"/>
                </a:lnTo>
                <a:lnTo>
                  <a:pt x="1088897" y="79502"/>
                </a:lnTo>
                <a:lnTo>
                  <a:pt x="1089115" y="79574"/>
                </a:lnTo>
                <a:close/>
              </a:path>
              <a:path w="2205990" h="155575">
                <a:moveTo>
                  <a:pt x="1089659" y="80010"/>
                </a:moveTo>
                <a:lnTo>
                  <a:pt x="1089278" y="79629"/>
                </a:lnTo>
                <a:lnTo>
                  <a:pt x="1089115" y="79574"/>
                </a:lnTo>
                <a:lnTo>
                  <a:pt x="1089278" y="79819"/>
                </a:lnTo>
                <a:lnTo>
                  <a:pt x="1089659" y="80010"/>
                </a:lnTo>
                <a:close/>
              </a:path>
              <a:path w="2205990" h="155575">
                <a:moveTo>
                  <a:pt x="1090421" y="80010"/>
                </a:moveTo>
                <a:lnTo>
                  <a:pt x="1089278" y="79629"/>
                </a:lnTo>
                <a:lnTo>
                  <a:pt x="1089659" y="80010"/>
                </a:lnTo>
                <a:lnTo>
                  <a:pt x="1090421" y="80010"/>
                </a:lnTo>
                <a:close/>
              </a:path>
              <a:path w="2205990" h="155575">
                <a:moveTo>
                  <a:pt x="1089659" y="80010"/>
                </a:moveTo>
                <a:lnTo>
                  <a:pt x="1089278" y="79819"/>
                </a:lnTo>
                <a:lnTo>
                  <a:pt x="1089405" y="80010"/>
                </a:lnTo>
                <a:lnTo>
                  <a:pt x="1089659" y="80010"/>
                </a:lnTo>
                <a:close/>
              </a:path>
              <a:path w="2205990" h="155575">
                <a:moveTo>
                  <a:pt x="1090421" y="81534"/>
                </a:moveTo>
                <a:lnTo>
                  <a:pt x="1090421" y="80010"/>
                </a:lnTo>
                <a:lnTo>
                  <a:pt x="1089405" y="80010"/>
                </a:lnTo>
                <a:lnTo>
                  <a:pt x="1090421" y="81534"/>
                </a:lnTo>
                <a:close/>
              </a:path>
              <a:path w="2205990" h="155575">
                <a:moveTo>
                  <a:pt x="1090421" y="82415"/>
                </a:moveTo>
                <a:lnTo>
                  <a:pt x="1090421" y="81534"/>
                </a:lnTo>
                <a:lnTo>
                  <a:pt x="1089659" y="80772"/>
                </a:lnTo>
                <a:lnTo>
                  <a:pt x="1090421" y="82415"/>
                </a:lnTo>
                <a:close/>
              </a:path>
              <a:path w="2205990" h="155575">
                <a:moveTo>
                  <a:pt x="1107947" y="150876"/>
                </a:moveTo>
                <a:lnTo>
                  <a:pt x="1106493" y="118163"/>
                </a:lnTo>
                <a:lnTo>
                  <a:pt x="1105302" y="104406"/>
                </a:lnTo>
                <a:lnTo>
                  <a:pt x="1103104" y="91145"/>
                </a:lnTo>
                <a:lnTo>
                  <a:pt x="1101719" y="97230"/>
                </a:lnTo>
                <a:lnTo>
                  <a:pt x="1100077" y="110185"/>
                </a:lnTo>
                <a:lnTo>
                  <a:pt x="1099233" y="123167"/>
                </a:lnTo>
                <a:lnTo>
                  <a:pt x="1098803" y="135636"/>
                </a:lnTo>
                <a:lnTo>
                  <a:pt x="1098041" y="150876"/>
                </a:lnTo>
                <a:lnTo>
                  <a:pt x="1107947" y="150876"/>
                </a:lnTo>
                <a:close/>
              </a:path>
              <a:path w="2205990" h="155575">
                <a:moveTo>
                  <a:pt x="1107947" y="153162"/>
                </a:moveTo>
                <a:lnTo>
                  <a:pt x="1107947" y="150876"/>
                </a:lnTo>
                <a:lnTo>
                  <a:pt x="1098041" y="150876"/>
                </a:lnTo>
                <a:lnTo>
                  <a:pt x="1098041" y="153162"/>
                </a:lnTo>
                <a:lnTo>
                  <a:pt x="1100327" y="155448"/>
                </a:lnTo>
                <a:lnTo>
                  <a:pt x="1105661" y="155448"/>
                </a:lnTo>
                <a:lnTo>
                  <a:pt x="1107947" y="153162"/>
                </a:lnTo>
                <a:close/>
              </a:path>
              <a:path w="2205990" h="155575">
                <a:moveTo>
                  <a:pt x="2187701" y="70865"/>
                </a:moveTo>
                <a:lnTo>
                  <a:pt x="1113281" y="70866"/>
                </a:lnTo>
                <a:lnTo>
                  <a:pt x="1112519" y="71628"/>
                </a:lnTo>
                <a:lnTo>
                  <a:pt x="1111757" y="71628"/>
                </a:lnTo>
                <a:lnTo>
                  <a:pt x="1110995" y="72390"/>
                </a:lnTo>
                <a:lnTo>
                  <a:pt x="1109471" y="73152"/>
                </a:lnTo>
                <a:lnTo>
                  <a:pt x="1109471" y="73914"/>
                </a:lnTo>
                <a:lnTo>
                  <a:pt x="1107947" y="76200"/>
                </a:lnTo>
                <a:lnTo>
                  <a:pt x="1107185" y="76962"/>
                </a:lnTo>
                <a:lnTo>
                  <a:pt x="1104538" y="84840"/>
                </a:lnTo>
                <a:lnTo>
                  <a:pt x="1103104" y="91145"/>
                </a:lnTo>
                <a:lnTo>
                  <a:pt x="1105302" y="104406"/>
                </a:lnTo>
                <a:lnTo>
                  <a:pt x="1106493" y="118163"/>
                </a:lnTo>
                <a:lnTo>
                  <a:pt x="1107947" y="150876"/>
                </a:lnTo>
                <a:lnTo>
                  <a:pt x="1107947" y="153162"/>
                </a:lnTo>
                <a:lnTo>
                  <a:pt x="1108018" y="133401"/>
                </a:lnTo>
                <a:lnTo>
                  <a:pt x="1111808" y="95450"/>
                </a:lnTo>
                <a:lnTo>
                  <a:pt x="1115567" y="81915"/>
                </a:lnTo>
                <a:lnTo>
                  <a:pt x="1115567" y="80010"/>
                </a:lnTo>
                <a:lnTo>
                  <a:pt x="1116710" y="79629"/>
                </a:lnTo>
                <a:lnTo>
                  <a:pt x="1117091" y="79248"/>
                </a:lnTo>
                <a:lnTo>
                  <a:pt x="1117091" y="79502"/>
                </a:lnTo>
                <a:lnTo>
                  <a:pt x="1117853" y="79248"/>
                </a:lnTo>
                <a:lnTo>
                  <a:pt x="1117853" y="80010"/>
                </a:lnTo>
                <a:lnTo>
                  <a:pt x="2186939" y="80010"/>
                </a:lnTo>
                <a:lnTo>
                  <a:pt x="2186939" y="71628"/>
                </a:lnTo>
                <a:lnTo>
                  <a:pt x="2187701" y="70865"/>
                </a:lnTo>
                <a:close/>
              </a:path>
              <a:path w="2205990" h="155575">
                <a:moveTo>
                  <a:pt x="1116710" y="79629"/>
                </a:moveTo>
                <a:lnTo>
                  <a:pt x="1115567" y="80010"/>
                </a:lnTo>
                <a:lnTo>
                  <a:pt x="1116329" y="80010"/>
                </a:lnTo>
                <a:lnTo>
                  <a:pt x="1116710" y="79629"/>
                </a:lnTo>
                <a:close/>
              </a:path>
              <a:path w="2205990" h="155575">
                <a:moveTo>
                  <a:pt x="1116583" y="80010"/>
                </a:moveTo>
                <a:lnTo>
                  <a:pt x="1115567" y="80010"/>
                </a:lnTo>
                <a:lnTo>
                  <a:pt x="1115567" y="81534"/>
                </a:lnTo>
                <a:lnTo>
                  <a:pt x="1116583" y="80010"/>
                </a:lnTo>
                <a:close/>
              </a:path>
              <a:path w="2205990" h="155575">
                <a:moveTo>
                  <a:pt x="1116329" y="80772"/>
                </a:moveTo>
                <a:lnTo>
                  <a:pt x="1115567" y="81534"/>
                </a:lnTo>
                <a:lnTo>
                  <a:pt x="1115567" y="81915"/>
                </a:lnTo>
                <a:lnTo>
                  <a:pt x="1116329" y="80772"/>
                </a:lnTo>
                <a:close/>
              </a:path>
              <a:path w="2205990" h="155575">
                <a:moveTo>
                  <a:pt x="1116874" y="79574"/>
                </a:moveTo>
                <a:lnTo>
                  <a:pt x="1116710" y="79629"/>
                </a:lnTo>
                <a:lnTo>
                  <a:pt x="1116329" y="80010"/>
                </a:lnTo>
                <a:lnTo>
                  <a:pt x="1116710" y="79819"/>
                </a:lnTo>
                <a:lnTo>
                  <a:pt x="1116874" y="79574"/>
                </a:lnTo>
                <a:close/>
              </a:path>
              <a:path w="2205990" h="155575">
                <a:moveTo>
                  <a:pt x="1116710" y="79819"/>
                </a:moveTo>
                <a:lnTo>
                  <a:pt x="1116329" y="80010"/>
                </a:lnTo>
                <a:lnTo>
                  <a:pt x="1116583" y="80010"/>
                </a:lnTo>
                <a:lnTo>
                  <a:pt x="1116710" y="79819"/>
                </a:lnTo>
                <a:close/>
              </a:path>
              <a:path w="2205990" h="155575">
                <a:moveTo>
                  <a:pt x="1117853" y="80010"/>
                </a:moveTo>
                <a:lnTo>
                  <a:pt x="1117853" y="79248"/>
                </a:lnTo>
                <a:lnTo>
                  <a:pt x="1116710" y="79819"/>
                </a:lnTo>
                <a:lnTo>
                  <a:pt x="1116583" y="80010"/>
                </a:lnTo>
                <a:lnTo>
                  <a:pt x="1117853" y="80010"/>
                </a:lnTo>
                <a:close/>
              </a:path>
              <a:path w="2205990" h="155575">
                <a:moveTo>
                  <a:pt x="1117091" y="79248"/>
                </a:moveTo>
                <a:lnTo>
                  <a:pt x="1116710" y="79629"/>
                </a:lnTo>
                <a:lnTo>
                  <a:pt x="1116874" y="79574"/>
                </a:lnTo>
                <a:lnTo>
                  <a:pt x="1117091" y="79248"/>
                </a:lnTo>
                <a:close/>
              </a:path>
              <a:path w="2205990" h="155575">
                <a:moveTo>
                  <a:pt x="1117853" y="79248"/>
                </a:moveTo>
                <a:lnTo>
                  <a:pt x="1116874" y="79574"/>
                </a:lnTo>
                <a:lnTo>
                  <a:pt x="1116710" y="79819"/>
                </a:lnTo>
                <a:lnTo>
                  <a:pt x="1117853" y="79248"/>
                </a:lnTo>
                <a:close/>
              </a:path>
              <a:path w="2205990" h="155575">
                <a:moveTo>
                  <a:pt x="1117091" y="79502"/>
                </a:moveTo>
                <a:lnTo>
                  <a:pt x="1117091" y="79248"/>
                </a:lnTo>
                <a:lnTo>
                  <a:pt x="1116874" y="79574"/>
                </a:lnTo>
                <a:lnTo>
                  <a:pt x="1117091" y="79502"/>
                </a:lnTo>
                <a:close/>
              </a:path>
              <a:path w="2205990" h="155575">
                <a:moveTo>
                  <a:pt x="2188082" y="70866"/>
                </a:moveTo>
                <a:lnTo>
                  <a:pt x="2187701" y="70865"/>
                </a:lnTo>
                <a:lnTo>
                  <a:pt x="2186939" y="71628"/>
                </a:lnTo>
                <a:lnTo>
                  <a:pt x="2188082" y="70866"/>
                </a:lnTo>
                <a:close/>
              </a:path>
              <a:path w="2205990" h="155575">
                <a:moveTo>
                  <a:pt x="2189225" y="80010"/>
                </a:moveTo>
                <a:lnTo>
                  <a:pt x="2189225" y="70866"/>
                </a:lnTo>
                <a:lnTo>
                  <a:pt x="2188082" y="70866"/>
                </a:lnTo>
                <a:lnTo>
                  <a:pt x="2186939" y="71628"/>
                </a:lnTo>
                <a:lnTo>
                  <a:pt x="2186939" y="80010"/>
                </a:lnTo>
                <a:lnTo>
                  <a:pt x="2189225" y="80010"/>
                </a:lnTo>
                <a:close/>
              </a:path>
              <a:path w="2205990" h="155575">
                <a:moveTo>
                  <a:pt x="2188463" y="70104"/>
                </a:moveTo>
                <a:lnTo>
                  <a:pt x="2188463" y="69342"/>
                </a:lnTo>
                <a:lnTo>
                  <a:pt x="2187701" y="70866"/>
                </a:lnTo>
                <a:lnTo>
                  <a:pt x="2188463" y="70104"/>
                </a:lnTo>
                <a:close/>
              </a:path>
              <a:path w="2205990" h="155575">
                <a:moveTo>
                  <a:pt x="2205989" y="22098"/>
                </a:moveTo>
                <a:lnTo>
                  <a:pt x="2205989" y="0"/>
                </a:lnTo>
                <a:lnTo>
                  <a:pt x="2196845" y="0"/>
                </a:lnTo>
                <a:lnTo>
                  <a:pt x="2196689" y="17013"/>
                </a:lnTo>
                <a:lnTo>
                  <a:pt x="2195750" y="29094"/>
                </a:lnTo>
                <a:lnTo>
                  <a:pt x="2189225" y="67818"/>
                </a:lnTo>
                <a:lnTo>
                  <a:pt x="2187701" y="70866"/>
                </a:lnTo>
                <a:lnTo>
                  <a:pt x="2189225" y="70104"/>
                </a:lnTo>
                <a:lnTo>
                  <a:pt x="2189225" y="80010"/>
                </a:lnTo>
                <a:lnTo>
                  <a:pt x="2189987" y="80010"/>
                </a:lnTo>
                <a:lnTo>
                  <a:pt x="2191511" y="79248"/>
                </a:lnTo>
                <a:lnTo>
                  <a:pt x="2193035" y="79248"/>
                </a:lnTo>
                <a:lnTo>
                  <a:pt x="2193797" y="78486"/>
                </a:lnTo>
                <a:lnTo>
                  <a:pt x="2194559" y="76962"/>
                </a:lnTo>
                <a:lnTo>
                  <a:pt x="2195321" y="76962"/>
                </a:lnTo>
                <a:lnTo>
                  <a:pt x="2195321" y="76200"/>
                </a:lnTo>
                <a:lnTo>
                  <a:pt x="2196845" y="74676"/>
                </a:lnTo>
                <a:lnTo>
                  <a:pt x="2196845" y="73914"/>
                </a:lnTo>
                <a:lnTo>
                  <a:pt x="2199893" y="67818"/>
                </a:lnTo>
                <a:lnTo>
                  <a:pt x="2201417" y="58674"/>
                </a:lnTo>
                <a:lnTo>
                  <a:pt x="2202941" y="54102"/>
                </a:lnTo>
                <a:lnTo>
                  <a:pt x="2203703" y="48006"/>
                </a:lnTo>
                <a:lnTo>
                  <a:pt x="2204465" y="42672"/>
                </a:lnTo>
                <a:lnTo>
                  <a:pt x="2204465" y="35814"/>
                </a:lnTo>
                <a:lnTo>
                  <a:pt x="2205227" y="29718"/>
                </a:lnTo>
                <a:lnTo>
                  <a:pt x="2205989" y="22098"/>
                </a:lnTo>
                <a:close/>
              </a:path>
              <a:path w="2205990" h="155575">
                <a:moveTo>
                  <a:pt x="2189225" y="70104"/>
                </a:moveTo>
                <a:lnTo>
                  <a:pt x="2187701" y="70866"/>
                </a:lnTo>
                <a:lnTo>
                  <a:pt x="2188082" y="70866"/>
                </a:lnTo>
                <a:lnTo>
                  <a:pt x="2189225" y="70104"/>
                </a:lnTo>
                <a:close/>
              </a:path>
              <a:path w="2205990" h="155575">
                <a:moveTo>
                  <a:pt x="2189225" y="70866"/>
                </a:moveTo>
                <a:lnTo>
                  <a:pt x="2189225" y="70104"/>
                </a:lnTo>
                <a:lnTo>
                  <a:pt x="2188082" y="70866"/>
                </a:lnTo>
                <a:lnTo>
                  <a:pt x="2189225" y="7086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4" name="TextBox 13"/>
          <p:cNvSpPr txBox="1"/>
          <p:nvPr/>
        </p:nvSpPr>
        <p:spPr>
          <a:xfrm>
            <a:off x="138545" y="6382250"/>
            <a:ext cx="198323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/>
              <a:t>Johnsson</a:t>
            </a:r>
            <a:r>
              <a:rPr lang="en-US" sz="900" dirty="0"/>
              <a:t> L., Lecture notes spring 2016</a:t>
            </a:r>
          </a:p>
        </p:txBody>
      </p:sp>
    </p:spTree>
    <p:extLst>
      <p:ext uri="{BB962C8B-B14F-4D97-AF65-F5344CB8AC3E}">
        <p14:creationId xmlns:p14="http://schemas.microsoft.com/office/powerpoint/2010/main" val="4152340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 animBg="1"/>
      <p:bldP spid="12" grpId="0" animBg="1"/>
      <p:bldP spid="13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63653" y="479570"/>
            <a:ext cx="1187824" cy="4075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7401" marR="4483" indent="-336194">
              <a:lnSpc>
                <a:spcPct val="125000"/>
              </a:lnSpc>
            </a:pPr>
            <a:r>
              <a:rPr sz="1059" b="1" spc="-4" dirty="0">
                <a:solidFill>
                  <a:srgbClr val="FFFFFF"/>
                </a:solidFill>
                <a:latin typeface="Arial"/>
                <a:cs typeface="Arial"/>
              </a:rPr>
              <a:t>Lennar</a:t>
            </a:r>
            <a:r>
              <a:rPr sz="1059" b="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059" b="1" spc="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59" b="1" spc="-4" dirty="0">
                <a:solidFill>
                  <a:srgbClr val="FFFFFF"/>
                </a:solidFill>
                <a:latin typeface="Arial"/>
                <a:cs typeface="Arial"/>
              </a:rPr>
              <a:t>Johnsson 2016-01-19</a:t>
            </a:r>
            <a:endParaRPr sz="1059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10770" y="484906"/>
            <a:ext cx="5980019" cy="26699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26705" algn="ctr"/>
            <a:r>
              <a:rPr sz="2118" spc="-4" dirty="0">
                <a:solidFill>
                  <a:srgbClr val="FFFFFF"/>
                </a:solidFill>
                <a:latin typeface="Arial"/>
                <a:cs typeface="Arial"/>
              </a:rPr>
              <a:t>COSC4364</a:t>
            </a:r>
            <a:endParaRPr sz="2118" dirty="0">
              <a:latin typeface="Arial"/>
              <a:cs typeface="Arial"/>
            </a:endParaRPr>
          </a:p>
          <a:p>
            <a:pPr marL="1155948">
              <a:spcBef>
                <a:spcPts val="427"/>
              </a:spcBef>
            </a:pPr>
            <a:r>
              <a:rPr sz="3883" spc="-4" dirty="0">
                <a:latin typeface="Calibri"/>
                <a:cs typeface="Calibri"/>
              </a:rPr>
              <a:t>Signifi</a:t>
            </a:r>
            <a:r>
              <a:rPr sz="3883" spc="-31" dirty="0">
                <a:latin typeface="Calibri"/>
                <a:cs typeface="Calibri"/>
              </a:rPr>
              <a:t>c</a:t>
            </a:r>
            <a:r>
              <a:rPr sz="3883" spc="-26" dirty="0">
                <a:latin typeface="Calibri"/>
                <a:cs typeface="Calibri"/>
              </a:rPr>
              <a:t>anc</a:t>
            </a:r>
            <a:r>
              <a:rPr sz="3883" spc="-22" dirty="0">
                <a:latin typeface="Calibri"/>
                <a:cs typeface="Calibri"/>
              </a:rPr>
              <a:t>e</a:t>
            </a:r>
            <a:r>
              <a:rPr sz="3883" spc="35" dirty="0">
                <a:latin typeface="Calibri"/>
                <a:cs typeface="Calibri"/>
              </a:rPr>
              <a:t> </a:t>
            </a:r>
            <a:r>
              <a:rPr sz="3883" dirty="0">
                <a:latin typeface="Calibri"/>
                <a:cs typeface="Calibri"/>
              </a:rPr>
              <a:t>of</a:t>
            </a:r>
            <a:r>
              <a:rPr sz="3883" spc="9" dirty="0">
                <a:latin typeface="Calibri"/>
                <a:cs typeface="Calibri"/>
              </a:rPr>
              <a:t> </a:t>
            </a:r>
            <a:r>
              <a:rPr sz="3883" spc="-22" dirty="0">
                <a:latin typeface="Calibri"/>
                <a:cs typeface="Calibri"/>
              </a:rPr>
              <a:t>P</a:t>
            </a:r>
            <a:r>
              <a:rPr sz="3883" spc="-71" dirty="0">
                <a:latin typeface="Calibri"/>
                <a:cs typeface="Calibri"/>
              </a:rPr>
              <a:t>r</a:t>
            </a:r>
            <a:r>
              <a:rPr sz="3883" spc="-18" dirty="0">
                <a:latin typeface="Calibri"/>
                <a:cs typeface="Calibri"/>
              </a:rPr>
              <a:t>ecision</a:t>
            </a:r>
            <a:endParaRPr sz="3883" dirty="0">
              <a:latin typeface="Calibri"/>
              <a:cs typeface="Calibri"/>
            </a:endParaRPr>
          </a:p>
          <a:p>
            <a:pPr marL="313781" indent="-302575">
              <a:spcBef>
                <a:spcPts val="3296"/>
              </a:spcBef>
              <a:buFont typeface="Arial"/>
              <a:buChar char="•"/>
              <a:tabLst>
                <a:tab pos="313781" algn="l"/>
              </a:tabLst>
            </a:pPr>
            <a:r>
              <a:rPr sz="2824" spc="-22" dirty="0">
                <a:latin typeface="Calibri"/>
                <a:cs typeface="Calibri"/>
              </a:rPr>
              <a:t>E</a:t>
            </a:r>
            <a:r>
              <a:rPr sz="2824" spc="-66" dirty="0">
                <a:latin typeface="Calibri"/>
                <a:cs typeface="Calibri"/>
              </a:rPr>
              <a:t>x</a:t>
            </a:r>
            <a:r>
              <a:rPr sz="2824" spc="-18" dirty="0">
                <a:latin typeface="Calibri"/>
                <a:cs typeface="Calibri"/>
              </a:rPr>
              <a:t>ample</a:t>
            </a:r>
            <a:r>
              <a:rPr sz="2824" spc="22" dirty="0">
                <a:latin typeface="Calibri"/>
                <a:cs typeface="Calibri"/>
              </a:rPr>
              <a:t> </a:t>
            </a:r>
            <a:r>
              <a:rPr sz="2824" spc="-40" dirty="0">
                <a:latin typeface="Calibri"/>
                <a:cs typeface="Calibri"/>
              </a:rPr>
              <a:t>c</a:t>
            </a:r>
            <a:r>
              <a:rPr sz="2824" spc="-22" dirty="0">
                <a:latin typeface="Calibri"/>
                <a:cs typeface="Calibri"/>
              </a:rPr>
              <a:t>o</a:t>
            </a:r>
            <a:r>
              <a:rPr sz="2824" spc="-44" dirty="0">
                <a:latin typeface="Calibri"/>
                <a:cs typeface="Calibri"/>
              </a:rPr>
              <a:t>n</a:t>
            </a:r>
            <a:r>
              <a:rPr sz="2824" spc="88" dirty="0">
                <a:latin typeface="Calibri"/>
                <a:cs typeface="Calibri"/>
              </a:rPr>
              <a:t>t</a:t>
            </a:r>
            <a:r>
              <a:rPr sz="2824" spc="-212" dirty="0">
                <a:latin typeface="Calibri"/>
                <a:cs typeface="Calibri"/>
              </a:rPr>
              <a:t>’</a:t>
            </a:r>
            <a:r>
              <a:rPr sz="2824" dirty="0">
                <a:latin typeface="Calibri"/>
                <a:cs typeface="Calibri"/>
              </a:rPr>
              <a:t>d</a:t>
            </a:r>
          </a:p>
          <a:p>
            <a:pPr marL="493645" algn="ctr">
              <a:spcBef>
                <a:spcPts val="618"/>
              </a:spcBef>
            </a:pPr>
            <a:r>
              <a:rPr sz="2471" dirty="0">
                <a:latin typeface="Calibri"/>
                <a:cs typeface="Calibri"/>
              </a:rPr>
              <a:t>0.1036x+0.2122y=0.7381</a:t>
            </a:r>
          </a:p>
          <a:p>
            <a:pPr marL="493645" algn="ctr"/>
            <a:r>
              <a:rPr sz="2471" dirty="0">
                <a:latin typeface="Calibri"/>
                <a:cs typeface="Calibri"/>
              </a:rPr>
              <a:t>0.2081x+0.4247y=0.9327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225253" y="3236758"/>
            <a:ext cx="6183966" cy="760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 marR="4483" indent="-560"/>
            <a:r>
              <a:rPr sz="2471" spc="-4" dirty="0">
                <a:latin typeface="Calibri"/>
                <a:cs typeface="Calibri"/>
              </a:rPr>
              <a:t>Solvin</a:t>
            </a:r>
            <a:r>
              <a:rPr sz="2471" dirty="0">
                <a:latin typeface="Calibri"/>
                <a:cs typeface="Calibri"/>
              </a:rPr>
              <a:t>g</a:t>
            </a:r>
            <a:r>
              <a:rPr sz="2471" spc="-9" dirty="0">
                <a:latin typeface="Calibri"/>
                <a:cs typeface="Calibri"/>
              </a:rPr>
              <a:t> </a:t>
            </a:r>
            <a:r>
              <a:rPr sz="2471" spc="-4" dirty="0">
                <a:latin typeface="Calibri"/>
                <a:cs typeface="Calibri"/>
              </a:rPr>
              <a:t>wit</a:t>
            </a:r>
            <a:r>
              <a:rPr sz="2471" dirty="0">
                <a:latin typeface="Calibri"/>
                <a:cs typeface="Calibri"/>
              </a:rPr>
              <a:t>h Gaussian</a:t>
            </a:r>
            <a:r>
              <a:rPr sz="2471" spc="-13" dirty="0">
                <a:latin typeface="Calibri"/>
                <a:cs typeface="Calibri"/>
              </a:rPr>
              <a:t> </a:t>
            </a:r>
            <a:r>
              <a:rPr sz="2471" spc="-4" dirty="0">
                <a:latin typeface="Calibri"/>
                <a:cs typeface="Calibri"/>
              </a:rPr>
              <a:t>elimin</a:t>
            </a:r>
            <a:r>
              <a:rPr sz="2471" spc="-31" dirty="0">
                <a:latin typeface="Calibri"/>
                <a:cs typeface="Calibri"/>
              </a:rPr>
              <a:t>a</a:t>
            </a:r>
            <a:r>
              <a:rPr sz="2471" spc="-4" dirty="0">
                <a:latin typeface="Calibri"/>
                <a:cs typeface="Calibri"/>
              </a:rPr>
              <a:t>tio</a:t>
            </a:r>
            <a:r>
              <a:rPr sz="2471" dirty="0">
                <a:latin typeface="Calibri"/>
                <a:cs typeface="Calibri"/>
              </a:rPr>
              <a:t>n</a:t>
            </a:r>
            <a:r>
              <a:rPr sz="2471" spc="-4" dirty="0">
                <a:latin typeface="Calibri"/>
                <a:cs typeface="Calibri"/>
              </a:rPr>
              <a:t> usin</a:t>
            </a:r>
            <a:r>
              <a:rPr sz="2471" dirty="0">
                <a:latin typeface="Calibri"/>
                <a:cs typeface="Calibri"/>
              </a:rPr>
              <a:t>g</a:t>
            </a:r>
            <a:r>
              <a:rPr sz="2471" spc="4" dirty="0">
                <a:latin typeface="Calibri"/>
                <a:cs typeface="Calibri"/>
              </a:rPr>
              <a:t> </a:t>
            </a:r>
            <a:r>
              <a:rPr sz="2471" dirty="0">
                <a:latin typeface="Calibri"/>
                <a:cs typeface="Calibri"/>
              </a:rPr>
              <a:t>10</a:t>
            </a:r>
            <a:r>
              <a:rPr sz="2471" spc="13" dirty="0">
                <a:latin typeface="Calibri"/>
                <a:cs typeface="Calibri"/>
              </a:rPr>
              <a:t> </a:t>
            </a:r>
            <a:r>
              <a:rPr sz="2471" spc="-4" dirty="0">
                <a:latin typeface="Calibri"/>
                <a:cs typeface="Calibri"/>
              </a:rPr>
              <a:t>digits o</a:t>
            </a:r>
            <a:r>
              <a:rPr sz="2471" dirty="0">
                <a:latin typeface="Calibri"/>
                <a:cs typeface="Calibri"/>
              </a:rPr>
              <a:t>f </a:t>
            </a:r>
            <a:r>
              <a:rPr sz="2471" spc="-4" dirty="0">
                <a:latin typeface="Calibri"/>
                <a:cs typeface="Calibri"/>
              </a:rPr>
              <a:t>p</a:t>
            </a:r>
            <a:r>
              <a:rPr sz="2471" spc="-31" dirty="0">
                <a:latin typeface="Calibri"/>
                <a:cs typeface="Calibri"/>
              </a:rPr>
              <a:t>r</a:t>
            </a:r>
            <a:r>
              <a:rPr sz="2471" spc="-4" dirty="0">
                <a:latin typeface="Calibri"/>
                <a:cs typeface="Calibri"/>
              </a:rPr>
              <a:t>ecisio</a:t>
            </a:r>
            <a:r>
              <a:rPr sz="2471" dirty="0">
                <a:latin typeface="Calibri"/>
                <a:cs typeface="Calibri"/>
              </a:rPr>
              <a:t>n</a:t>
            </a:r>
            <a:r>
              <a:rPr sz="2471" spc="-9" dirty="0">
                <a:latin typeface="Calibri"/>
                <a:cs typeface="Calibri"/>
              </a:rPr>
              <a:t> </a:t>
            </a:r>
            <a:r>
              <a:rPr sz="2471" spc="-4" dirty="0">
                <a:latin typeface="Calibri"/>
                <a:cs typeface="Calibri"/>
              </a:rPr>
              <a:t>usin</a:t>
            </a:r>
            <a:r>
              <a:rPr sz="2471" dirty="0">
                <a:latin typeface="Calibri"/>
                <a:cs typeface="Calibri"/>
              </a:rPr>
              <a:t>g</a:t>
            </a:r>
            <a:r>
              <a:rPr sz="2471" spc="4" dirty="0">
                <a:latin typeface="Calibri"/>
                <a:cs typeface="Calibri"/>
              </a:rPr>
              <a:t> </a:t>
            </a:r>
            <a:r>
              <a:rPr sz="2471" spc="-53" dirty="0">
                <a:latin typeface="Calibri"/>
                <a:cs typeface="Calibri"/>
              </a:rPr>
              <a:t>r</a:t>
            </a:r>
            <a:r>
              <a:rPr sz="2471" spc="-4" dirty="0">
                <a:latin typeface="Calibri"/>
                <a:cs typeface="Calibri"/>
              </a:rPr>
              <a:t>ounding</a:t>
            </a:r>
            <a:endParaRPr sz="2471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25283" y="4049637"/>
            <a:ext cx="1460687" cy="3802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2471" spc="-4" dirty="0">
                <a:latin typeface="Calibri"/>
                <a:cs typeface="Calibri"/>
              </a:rPr>
              <a:t>Multipl</a:t>
            </a:r>
            <a:r>
              <a:rPr sz="2471" dirty="0">
                <a:latin typeface="Calibri"/>
                <a:cs typeface="Calibri"/>
              </a:rPr>
              <a:t>y 1</a:t>
            </a:r>
            <a:r>
              <a:rPr sz="2449" spc="-33" baseline="25525" dirty="0">
                <a:latin typeface="Calibri"/>
                <a:cs typeface="Calibri"/>
              </a:rPr>
              <a:t>st</a:t>
            </a:r>
            <a:endParaRPr sz="2449" baseline="25525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808642" y="4065102"/>
            <a:ext cx="5466790" cy="3802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2471" spc="-4" dirty="0">
                <a:latin typeface="Calibri"/>
                <a:cs typeface="Calibri"/>
              </a:rPr>
              <a:t>eq</a:t>
            </a:r>
            <a:r>
              <a:rPr sz="2471" dirty="0">
                <a:latin typeface="Calibri"/>
                <a:cs typeface="Calibri"/>
              </a:rPr>
              <a:t>.</a:t>
            </a:r>
            <a:r>
              <a:rPr sz="2471" spc="4" dirty="0">
                <a:latin typeface="Calibri"/>
                <a:cs typeface="Calibri"/>
              </a:rPr>
              <a:t> </a:t>
            </a:r>
            <a:r>
              <a:rPr sz="2471" spc="-18" dirty="0">
                <a:latin typeface="Calibri"/>
                <a:cs typeface="Calibri"/>
              </a:rPr>
              <a:t>b</a:t>
            </a:r>
            <a:r>
              <a:rPr sz="2471" dirty="0">
                <a:latin typeface="Calibri"/>
                <a:cs typeface="Calibri"/>
              </a:rPr>
              <a:t>y (0.2081/0.1036)</a:t>
            </a:r>
            <a:r>
              <a:rPr sz="2471" spc="35" dirty="0">
                <a:latin typeface="Calibri"/>
                <a:cs typeface="Calibri"/>
              </a:rPr>
              <a:t> </a:t>
            </a:r>
            <a:r>
              <a:rPr sz="2471" dirty="0">
                <a:latin typeface="Calibri"/>
                <a:cs typeface="Calibri"/>
              </a:rPr>
              <a:t>≈</a:t>
            </a:r>
            <a:r>
              <a:rPr sz="2471" spc="9" dirty="0">
                <a:latin typeface="Calibri"/>
                <a:cs typeface="Calibri"/>
              </a:rPr>
              <a:t> </a:t>
            </a:r>
            <a:r>
              <a:rPr sz="2471" dirty="0">
                <a:latin typeface="Calibri"/>
                <a:cs typeface="Calibri"/>
              </a:rPr>
              <a:t>2.008687259</a:t>
            </a:r>
            <a:r>
              <a:rPr sz="2471" spc="22" dirty="0">
                <a:latin typeface="Calibri"/>
                <a:cs typeface="Calibri"/>
              </a:rPr>
              <a:t> </a:t>
            </a:r>
            <a:r>
              <a:rPr sz="2471" dirty="0">
                <a:latin typeface="Calibri"/>
                <a:cs typeface="Calibri"/>
              </a:rPr>
              <a:t>=</a:t>
            </a:r>
            <a:r>
              <a:rPr sz="2471" spc="4" dirty="0">
                <a:latin typeface="Calibri"/>
                <a:cs typeface="Calibri"/>
              </a:rPr>
              <a:t> </a:t>
            </a:r>
            <a:r>
              <a:rPr sz="2471" dirty="0">
                <a:latin typeface="Calibri"/>
                <a:cs typeface="Calibri"/>
              </a:rPr>
              <a:t>m</a:t>
            </a:r>
            <a:endParaRPr sz="2471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25259" y="4426156"/>
            <a:ext cx="5583891" cy="17075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2471" spc="-4" dirty="0">
                <a:latin typeface="Calibri"/>
                <a:cs typeface="Calibri"/>
              </a:rPr>
              <a:t>an</a:t>
            </a:r>
            <a:r>
              <a:rPr sz="2471" dirty="0">
                <a:latin typeface="Calibri"/>
                <a:cs typeface="Calibri"/>
              </a:rPr>
              <a:t>d</a:t>
            </a:r>
            <a:r>
              <a:rPr sz="2471" spc="4" dirty="0">
                <a:latin typeface="Calibri"/>
                <a:cs typeface="Calibri"/>
              </a:rPr>
              <a:t> </a:t>
            </a:r>
            <a:r>
              <a:rPr sz="2471" spc="-4" dirty="0">
                <a:latin typeface="Calibri"/>
                <a:cs typeface="Calibri"/>
              </a:rPr>
              <a:t>su</a:t>
            </a:r>
            <a:r>
              <a:rPr sz="2471" spc="-18" dirty="0">
                <a:latin typeface="Calibri"/>
                <a:cs typeface="Calibri"/>
              </a:rPr>
              <a:t>b</a:t>
            </a:r>
            <a:r>
              <a:rPr sz="2471" spc="-4" dirty="0">
                <a:latin typeface="Calibri"/>
                <a:cs typeface="Calibri"/>
              </a:rPr>
              <a:t>t</a:t>
            </a:r>
            <a:r>
              <a:rPr sz="2471" spc="-62" dirty="0">
                <a:latin typeface="Calibri"/>
                <a:cs typeface="Calibri"/>
              </a:rPr>
              <a:t>r</a:t>
            </a:r>
            <a:r>
              <a:rPr sz="2471" dirty="0">
                <a:latin typeface="Calibri"/>
                <a:cs typeface="Calibri"/>
              </a:rPr>
              <a:t>a</a:t>
            </a:r>
            <a:r>
              <a:rPr sz="2471" spc="-4" dirty="0">
                <a:latin typeface="Calibri"/>
                <a:cs typeface="Calibri"/>
              </a:rPr>
              <a:t>c</a:t>
            </a:r>
            <a:r>
              <a:rPr sz="2471" dirty="0">
                <a:latin typeface="Calibri"/>
                <a:cs typeface="Calibri"/>
              </a:rPr>
              <a:t>t</a:t>
            </a:r>
            <a:r>
              <a:rPr sz="2471" spc="9" dirty="0">
                <a:latin typeface="Calibri"/>
                <a:cs typeface="Calibri"/>
              </a:rPr>
              <a:t> </a:t>
            </a:r>
            <a:r>
              <a:rPr sz="2471" dirty="0">
                <a:latin typeface="Calibri"/>
                <a:cs typeface="Calibri"/>
              </a:rPr>
              <a:t>f</a:t>
            </a:r>
            <a:r>
              <a:rPr sz="2471" spc="-44" dirty="0">
                <a:latin typeface="Calibri"/>
                <a:cs typeface="Calibri"/>
              </a:rPr>
              <a:t>r</a:t>
            </a:r>
            <a:r>
              <a:rPr sz="2471" spc="-4" dirty="0">
                <a:latin typeface="Calibri"/>
                <a:cs typeface="Calibri"/>
              </a:rPr>
              <a:t>o</a:t>
            </a:r>
            <a:r>
              <a:rPr sz="2471" dirty="0">
                <a:latin typeface="Calibri"/>
                <a:cs typeface="Calibri"/>
              </a:rPr>
              <a:t>m</a:t>
            </a:r>
            <a:r>
              <a:rPr sz="2471" spc="-4" dirty="0">
                <a:latin typeface="Calibri"/>
                <a:cs typeface="Calibri"/>
              </a:rPr>
              <a:t> </a:t>
            </a:r>
            <a:r>
              <a:rPr sz="2471" dirty="0">
                <a:latin typeface="Calibri"/>
                <a:cs typeface="Calibri"/>
              </a:rPr>
              <a:t>2</a:t>
            </a:r>
            <a:r>
              <a:rPr sz="2449" spc="-6" baseline="25525" dirty="0">
                <a:latin typeface="Calibri"/>
                <a:cs typeface="Calibri"/>
              </a:rPr>
              <a:t>n</a:t>
            </a:r>
            <a:r>
              <a:rPr sz="2449" baseline="25525" dirty="0">
                <a:latin typeface="Calibri"/>
                <a:cs typeface="Calibri"/>
              </a:rPr>
              <a:t>d </a:t>
            </a:r>
            <a:r>
              <a:rPr sz="2449" spc="-278" baseline="25525" dirty="0">
                <a:latin typeface="Calibri"/>
                <a:cs typeface="Calibri"/>
              </a:rPr>
              <a:t> </a:t>
            </a:r>
            <a:r>
              <a:rPr sz="2471" spc="-4" dirty="0">
                <a:latin typeface="Calibri"/>
                <a:cs typeface="Calibri"/>
              </a:rPr>
              <a:t>eq.</a:t>
            </a:r>
            <a:endParaRPr sz="2471" dirty="0">
              <a:latin typeface="Calibri"/>
              <a:cs typeface="Calibri"/>
            </a:endParaRPr>
          </a:p>
          <a:p>
            <a:pPr marL="99177">
              <a:spcBef>
                <a:spcPts val="1593"/>
              </a:spcBef>
            </a:pPr>
            <a:r>
              <a:rPr sz="1677" dirty="0">
                <a:latin typeface="Calibri"/>
                <a:cs typeface="Calibri"/>
              </a:rPr>
              <a:t>(0.2081</a:t>
            </a:r>
            <a:r>
              <a:rPr sz="1677" spc="-22" dirty="0">
                <a:latin typeface="Calibri"/>
                <a:cs typeface="Calibri"/>
              </a:rPr>
              <a:t> </a:t>
            </a:r>
            <a:r>
              <a:rPr sz="1677" dirty="0">
                <a:latin typeface="Calibri"/>
                <a:cs typeface="Calibri"/>
              </a:rPr>
              <a:t>–</a:t>
            </a:r>
            <a:r>
              <a:rPr sz="1677" spc="-4" dirty="0">
                <a:latin typeface="Calibri"/>
                <a:cs typeface="Calibri"/>
              </a:rPr>
              <a:t> </a:t>
            </a:r>
            <a:r>
              <a:rPr sz="1677" dirty="0">
                <a:latin typeface="Calibri"/>
                <a:cs typeface="Calibri"/>
              </a:rPr>
              <a:t>0</a:t>
            </a:r>
            <a:r>
              <a:rPr sz="1677" spc="-4" dirty="0">
                <a:latin typeface="Calibri"/>
                <a:cs typeface="Calibri"/>
              </a:rPr>
              <a:t>.1036*m)x+(0.424</a:t>
            </a:r>
            <a:r>
              <a:rPr sz="1677" spc="13" dirty="0">
                <a:latin typeface="Calibri"/>
                <a:cs typeface="Calibri"/>
              </a:rPr>
              <a:t>7</a:t>
            </a:r>
            <a:r>
              <a:rPr sz="1677" dirty="0">
                <a:latin typeface="Calibri"/>
                <a:cs typeface="Calibri"/>
              </a:rPr>
              <a:t>‐</a:t>
            </a:r>
            <a:r>
              <a:rPr sz="1677" spc="-4" dirty="0">
                <a:latin typeface="Calibri"/>
                <a:cs typeface="Calibri"/>
              </a:rPr>
              <a:t>m*0.2122)</a:t>
            </a:r>
            <a:r>
              <a:rPr sz="1677" dirty="0">
                <a:latin typeface="Calibri"/>
                <a:cs typeface="Calibri"/>
              </a:rPr>
              <a:t>y</a:t>
            </a:r>
            <a:r>
              <a:rPr sz="1677" spc="-22" dirty="0">
                <a:latin typeface="Calibri"/>
                <a:cs typeface="Calibri"/>
              </a:rPr>
              <a:t> </a:t>
            </a:r>
            <a:r>
              <a:rPr sz="1677" dirty="0">
                <a:latin typeface="Calibri"/>
                <a:cs typeface="Calibri"/>
              </a:rPr>
              <a:t>=</a:t>
            </a:r>
            <a:r>
              <a:rPr sz="1677" spc="-4" dirty="0">
                <a:latin typeface="Calibri"/>
                <a:cs typeface="Calibri"/>
              </a:rPr>
              <a:t> </a:t>
            </a:r>
            <a:r>
              <a:rPr sz="1677" dirty="0">
                <a:latin typeface="Calibri"/>
                <a:cs typeface="Calibri"/>
              </a:rPr>
              <a:t>0.932</a:t>
            </a:r>
            <a:r>
              <a:rPr sz="1677" spc="-9" dirty="0">
                <a:latin typeface="Calibri"/>
                <a:cs typeface="Calibri"/>
              </a:rPr>
              <a:t>7</a:t>
            </a:r>
            <a:r>
              <a:rPr sz="1677" dirty="0">
                <a:latin typeface="Calibri"/>
                <a:cs typeface="Calibri"/>
              </a:rPr>
              <a:t>‐</a:t>
            </a:r>
            <a:r>
              <a:rPr sz="1677" spc="-4" dirty="0">
                <a:latin typeface="Calibri"/>
                <a:cs typeface="Calibri"/>
              </a:rPr>
              <a:t>m*0.7381</a:t>
            </a:r>
            <a:endParaRPr sz="1677" dirty="0">
              <a:latin typeface="Calibri"/>
              <a:cs typeface="Calibri"/>
            </a:endParaRPr>
          </a:p>
          <a:p>
            <a:pPr marL="603469">
              <a:spcBef>
                <a:spcPts val="251"/>
              </a:spcBef>
              <a:tabLst>
                <a:tab pos="2314698" algn="l"/>
                <a:tab pos="4222041" algn="l"/>
              </a:tabLst>
            </a:pPr>
            <a:r>
              <a:rPr sz="1677" dirty="0">
                <a:latin typeface="Calibri"/>
                <a:cs typeface="Calibri"/>
              </a:rPr>
              <a:t>`</a:t>
            </a:r>
            <a:r>
              <a:rPr sz="1677" spc="-4" dirty="0">
                <a:latin typeface="Calibri"/>
                <a:cs typeface="Calibri"/>
              </a:rPr>
              <a:t> 0.208</a:t>
            </a:r>
            <a:r>
              <a:rPr sz="1677" dirty="0">
                <a:latin typeface="Calibri"/>
                <a:cs typeface="Calibri"/>
              </a:rPr>
              <a:t>1	</a:t>
            </a:r>
            <a:r>
              <a:rPr sz="1677" spc="-4" dirty="0">
                <a:latin typeface="Calibri"/>
                <a:cs typeface="Calibri"/>
              </a:rPr>
              <a:t>0.426243436</a:t>
            </a:r>
            <a:r>
              <a:rPr sz="1677" dirty="0">
                <a:latin typeface="Calibri"/>
                <a:cs typeface="Calibri"/>
              </a:rPr>
              <a:t>3	</a:t>
            </a:r>
            <a:r>
              <a:rPr sz="1677" spc="-4" dirty="0">
                <a:latin typeface="Calibri"/>
                <a:cs typeface="Calibri"/>
              </a:rPr>
              <a:t>1.482612066</a:t>
            </a:r>
            <a:endParaRPr sz="1677" dirty="0">
              <a:latin typeface="Calibri"/>
              <a:cs typeface="Calibri"/>
            </a:endParaRPr>
          </a:p>
          <a:p>
            <a:pPr marL="2464305">
              <a:spcBef>
                <a:spcPts val="401"/>
              </a:spcBef>
            </a:pPr>
            <a:r>
              <a:rPr sz="1677" dirty="0">
                <a:latin typeface="Calibri"/>
                <a:cs typeface="Calibri"/>
              </a:rPr>
              <a:t>‐</a:t>
            </a:r>
            <a:r>
              <a:rPr sz="1677" spc="-4" dirty="0">
                <a:latin typeface="Calibri"/>
                <a:cs typeface="Calibri"/>
              </a:rPr>
              <a:t>0.001543436</a:t>
            </a:r>
            <a:r>
              <a:rPr sz="1677" dirty="0">
                <a:latin typeface="Calibri"/>
                <a:cs typeface="Calibri"/>
              </a:rPr>
              <a:t>3</a:t>
            </a:r>
            <a:r>
              <a:rPr sz="1677" spc="-26" dirty="0">
                <a:latin typeface="Calibri"/>
                <a:cs typeface="Calibri"/>
              </a:rPr>
              <a:t> </a:t>
            </a:r>
            <a:r>
              <a:rPr sz="1677" dirty="0">
                <a:latin typeface="Calibri"/>
                <a:cs typeface="Calibri"/>
              </a:rPr>
              <a:t>y</a:t>
            </a:r>
            <a:r>
              <a:rPr sz="1677" spc="-4" dirty="0">
                <a:latin typeface="Calibri"/>
                <a:cs typeface="Calibri"/>
              </a:rPr>
              <a:t> </a:t>
            </a:r>
            <a:r>
              <a:rPr sz="1677" dirty="0">
                <a:latin typeface="Calibri"/>
                <a:cs typeface="Calibri"/>
              </a:rPr>
              <a:t>=</a:t>
            </a:r>
            <a:r>
              <a:rPr sz="1677" spc="-4" dirty="0">
                <a:latin typeface="Calibri"/>
                <a:cs typeface="Calibri"/>
              </a:rPr>
              <a:t> </a:t>
            </a:r>
            <a:r>
              <a:rPr sz="1677" dirty="0">
                <a:latin typeface="Calibri"/>
                <a:cs typeface="Calibri"/>
              </a:rPr>
              <a:t>‐ </a:t>
            </a:r>
            <a:r>
              <a:rPr sz="1677" spc="-4" dirty="0">
                <a:latin typeface="Calibri"/>
                <a:cs typeface="Calibri"/>
              </a:rPr>
              <a:t>0.5499120656</a:t>
            </a:r>
            <a:endParaRPr sz="1677" dirty="0">
              <a:latin typeface="Calibri"/>
              <a:cs typeface="Calibri"/>
            </a:endParaRPr>
          </a:p>
          <a:p>
            <a:pPr marR="310419" algn="r"/>
            <a:r>
              <a:rPr sz="1677" dirty="0">
                <a:latin typeface="Calibri"/>
                <a:cs typeface="Calibri"/>
              </a:rPr>
              <a:t>y</a:t>
            </a:r>
            <a:r>
              <a:rPr sz="1677" spc="-4" dirty="0">
                <a:latin typeface="Calibri"/>
                <a:cs typeface="Calibri"/>
              </a:rPr>
              <a:t> </a:t>
            </a:r>
            <a:r>
              <a:rPr sz="1677" dirty="0">
                <a:latin typeface="Calibri"/>
                <a:cs typeface="Calibri"/>
              </a:rPr>
              <a:t>=</a:t>
            </a:r>
            <a:r>
              <a:rPr sz="1677" spc="-4" dirty="0">
                <a:latin typeface="Calibri"/>
                <a:cs typeface="Calibri"/>
              </a:rPr>
              <a:t> </a:t>
            </a:r>
            <a:r>
              <a:rPr sz="1677" dirty="0">
                <a:latin typeface="Calibri"/>
                <a:cs typeface="Calibri"/>
              </a:rPr>
              <a:t>356.2907427</a:t>
            </a:r>
          </a:p>
        </p:txBody>
      </p:sp>
      <p:sp>
        <p:nvSpPr>
          <p:cNvPr id="10" name="object 10"/>
          <p:cNvSpPr/>
          <p:nvPr/>
        </p:nvSpPr>
        <p:spPr>
          <a:xfrm>
            <a:off x="1410581" y="5158965"/>
            <a:ext cx="1648946" cy="150719"/>
          </a:xfrm>
          <a:custGeom>
            <a:avLst/>
            <a:gdLst/>
            <a:ahLst/>
            <a:cxnLst/>
            <a:rect l="l" t="t" r="r" b="b"/>
            <a:pathLst>
              <a:path w="1868804" h="170814">
                <a:moveTo>
                  <a:pt x="19829" y="87630"/>
                </a:moveTo>
                <a:lnTo>
                  <a:pt x="19829" y="79248"/>
                </a:lnTo>
                <a:lnTo>
                  <a:pt x="18305" y="77724"/>
                </a:lnTo>
                <a:lnTo>
                  <a:pt x="18305" y="76962"/>
                </a:lnTo>
                <a:lnTo>
                  <a:pt x="10424" y="33683"/>
                </a:lnTo>
                <a:lnTo>
                  <a:pt x="9161" y="8382"/>
                </a:lnTo>
                <a:lnTo>
                  <a:pt x="9161" y="0"/>
                </a:lnTo>
                <a:lnTo>
                  <a:pt x="17" y="0"/>
                </a:lnTo>
                <a:lnTo>
                  <a:pt x="1451" y="40764"/>
                </a:lnTo>
                <a:lnTo>
                  <a:pt x="8399" y="78486"/>
                </a:lnTo>
                <a:lnTo>
                  <a:pt x="9923" y="80772"/>
                </a:lnTo>
                <a:lnTo>
                  <a:pt x="9923" y="81534"/>
                </a:lnTo>
                <a:lnTo>
                  <a:pt x="11447" y="83820"/>
                </a:lnTo>
                <a:lnTo>
                  <a:pt x="13733" y="86106"/>
                </a:lnTo>
                <a:lnTo>
                  <a:pt x="14495" y="86106"/>
                </a:lnTo>
                <a:lnTo>
                  <a:pt x="14495" y="86868"/>
                </a:lnTo>
                <a:lnTo>
                  <a:pt x="15257" y="86868"/>
                </a:lnTo>
                <a:lnTo>
                  <a:pt x="16537" y="87508"/>
                </a:lnTo>
                <a:lnTo>
                  <a:pt x="19829" y="87630"/>
                </a:lnTo>
                <a:close/>
              </a:path>
              <a:path w="1868804" h="170814">
                <a:moveTo>
                  <a:pt x="19321" y="77724"/>
                </a:moveTo>
                <a:lnTo>
                  <a:pt x="18305" y="76200"/>
                </a:lnTo>
                <a:lnTo>
                  <a:pt x="18305" y="77724"/>
                </a:lnTo>
                <a:lnTo>
                  <a:pt x="19321" y="77724"/>
                </a:lnTo>
                <a:close/>
              </a:path>
              <a:path w="1868804" h="170814">
                <a:moveTo>
                  <a:pt x="19321" y="78232"/>
                </a:moveTo>
                <a:lnTo>
                  <a:pt x="19067" y="77724"/>
                </a:lnTo>
                <a:lnTo>
                  <a:pt x="18305" y="77724"/>
                </a:lnTo>
                <a:lnTo>
                  <a:pt x="19321" y="78232"/>
                </a:lnTo>
                <a:close/>
              </a:path>
              <a:path w="1868804" h="170814">
                <a:moveTo>
                  <a:pt x="19829" y="79248"/>
                </a:moveTo>
                <a:lnTo>
                  <a:pt x="19321" y="78232"/>
                </a:lnTo>
                <a:lnTo>
                  <a:pt x="18305" y="77724"/>
                </a:lnTo>
                <a:lnTo>
                  <a:pt x="19829" y="79248"/>
                </a:lnTo>
                <a:close/>
              </a:path>
              <a:path w="1868804" h="170814">
                <a:moveTo>
                  <a:pt x="19829" y="78486"/>
                </a:moveTo>
                <a:lnTo>
                  <a:pt x="19321" y="77724"/>
                </a:lnTo>
                <a:lnTo>
                  <a:pt x="19067" y="77724"/>
                </a:lnTo>
                <a:lnTo>
                  <a:pt x="19829" y="78486"/>
                </a:lnTo>
                <a:close/>
              </a:path>
              <a:path w="1868804" h="170814">
                <a:moveTo>
                  <a:pt x="19829" y="78486"/>
                </a:moveTo>
                <a:lnTo>
                  <a:pt x="19067" y="77724"/>
                </a:lnTo>
                <a:lnTo>
                  <a:pt x="19321" y="78232"/>
                </a:lnTo>
                <a:lnTo>
                  <a:pt x="19829" y="78486"/>
                </a:lnTo>
                <a:close/>
              </a:path>
              <a:path w="1868804" h="170814">
                <a:moveTo>
                  <a:pt x="933952" y="102523"/>
                </a:moveTo>
                <a:lnTo>
                  <a:pt x="933467" y="100584"/>
                </a:lnTo>
                <a:lnTo>
                  <a:pt x="932705" y="96012"/>
                </a:lnTo>
                <a:lnTo>
                  <a:pt x="931181" y="91440"/>
                </a:lnTo>
                <a:lnTo>
                  <a:pt x="930419" y="87630"/>
                </a:lnTo>
                <a:lnTo>
                  <a:pt x="928895" y="84582"/>
                </a:lnTo>
                <a:lnTo>
                  <a:pt x="928133" y="83820"/>
                </a:lnTo>
                <a:lnTo>
                  <a:pt x="927371" y="81534"/>
                </a:lnTo>
                <a:lnTo>
                  <a:pt x="926609" y="81534"/>
                </a:lnTo>
                <a:lnTo>
                  <a:pt x="926609" y="80772"/>
                </a:lnTo>
                <a:lnTo>
                  <a:pt x="925085" y="80010"/>
                </a:lnTo>
                <a:lnTo>
                  <a:pt x="924323" y="79248"/>
                </a:lnTo>
                <a:lnTo>
                  <a:pt x="923461" y="79147"/>
                </a:lnTo>
                <a:lnTo>
                  <a:pt x="922799" y="78486"/>
                </a:lnTo>
                <a:lnTo>
                  <a:pt x="921275" y="78486"/>
                </a:lnTo>
                <a:lnTo>
                  <a:pt x="920513" y="77724"/>
                </a:lnTo>
                <a:lnTo>
                  <a:pt x="19321" y="77724"/>
                </a:lnTo>
                <a:lnTo>
                  <a:pt x="19829" y="78486"/>
                </a:lnTo>
                <a:lnTo>
                  <a:pt x="19829" y="87630"/>
                </a:lnTo>
                <a:lnTo>
                  <a:pt x="918227" y="87630"/>
                </a:lnTo>
                <a:lnTo>
                  <a:pt x="918227" y="86868"/>
                </a:lnTo>
                <a:lnTo>
                  <a:pt x="918989" y="87122"/>
                </a:lnTo>
                <a:lnTo>
                  <a:pt x="918989" y="86868"/>
                </a:lnTo>
                <a:lnTo>
                  <a:pt x="919370" y="87249"/>
                </a:lnTo>
                <a:lnTo>
                  <a:pt x="920513" y="87630"/>
                </a:lnTo>
                <a:lnTo>
                  <a:pt x="920513" y="90526"/>
                </a:lnTo>
                <a:lnTo>
                  <a:pt x="928434" y="136594"/>
                </a:lnTo>
                <a:lnTo>
                  <a:pt x="929657" y="166116"/>
                </a:lnTo>
                <a:lnTo>
                  <a:pt x="929657" y="140970"/>
                </a:lnTo>
                <a:lnTo>
                  <a:pt x="931181" y="125730"/>
                </a:lnTo>
                <a:lnTo>
                  <a:pt x="932705" y="112014"/>
                </a:lnTo>
                <a:lnTo>
                  <a:pt x="933467" y="105918"/>
                </a:lnTo>
                <a:lnTo>
                  <a:pt x="933952" y="102523"/>
                </a:lnTo>
                <a:close/>
              </a:path>
              <a:path w="1868804" h="170814">
                <a:moveTo>
                  <a:pt x="19829" y="79248"/>
                </a:moveTo>
                <a:lnTo>
                  <a:pt x="19829" y="78486"/>
                </a:lnTo>
                <a:lnTo>
                  <a:pt x="19321" y="78232"/>
                </a:lnTo>
                <a:lnTo>
                  <a:pt x="19829" y="79248"/>
                </a:lnTo>
                <a:close/>
              </a:path>
              <a:path w="1868804" h="170814">
                <a:moveTo>
                  <a:pt x="919370" y="87439"/>
                </a:moveTo>
                <a:lnTo>
                  <a:pt x="919207" y="87194"/>
                </a:lnTo>
                <a:lnTo>
                  <a:pt x="918227" y="86868"/>
                </a:lnTo>
                <a:lnTo>
                  <a:pt x="919370" y="87439"/>
                </a:lnTo>
                <a:close/>
              </a:path>
              <a:path w="1868804" h="170814">
                <a:moveTo>
                  <a:pt x="919497" y="87630"/>
                </a:moveTo>
                <a:lnTo>
                  <a:pt x="919370" y="87439"/>
                </a:lnTo>
                <a:lnTo>
                  <a:pt x="918227" y="86868"/>
                </a:lnTo>
                <a:lnTo>
                  <a:pt x="918227" y="87630"/>
                </a:lnTo>
                <a:lnTo>
                  <a:pt x="919497" y="87630"/>
                </a:lnTo>
                <a:close/>
              </a:path>
              <a:path w="1868804" h="170814">
                <a:moveTo>
                  <a:pt x="919370" y="87249"/>
                </a:moveTo>
                <a:lnTo>
                  <a:pt x="918989" y="86868"/>
                </a:lnTo>
                <a:lnTo>
                  <a:pt x="919207" y="87194"/>
                </a:lnTo>
                <a:lnTo>
                  <a:pt x="919370" y="87249"/>
                </a:lnTo>
                <a:close/>
              </a:path>
              <a:path w="1868804" h="170814">
                <a:moveTo>
                  <a:pt x="919207" y="87194"/>
                </a:moveTo>
                <a:lnTo>
                  <a:pt x="918989" y="86868"/>
                </a:lnTo>
                <a:lnTo>
                  <a:pt x="918989" y="87122"/>
                </a:lnTo>
                <a:lnTo>
                  <a:pt x="919207" y="87194"/>
                </a:lnTo>
                <a:close/>
              </a:path>
              <a:path w="1868804" h="170814">
                <a:moveTo>
                  <a:pt x="919751" y="87630"/>
                </a:moveTo>
                <a:lnTo>
                  <a:pt x="919370" y="87249"/>
                </a:lnTo>
                <a:lnTo>
                  <a:pt x="919207" y="87194"/>
                </a:lnTo>
                <a:lnTo>
                  <a:pt x="919370" y="87439"/>
                </a:lnTo>
                <a:lnTo>
                  <a:pt x="919751" y="87630"/>
                </a:lnTo>
                <a:close/>
              </a:path>
              <a:path w="1868804" h="170814">
                <a:moveTo>
                  <a:pt x="920513" y="87630"/>
                </a:moveTo>
                <a:lnTo>
                  <a:pt x="919370" y="87249"/>
                </a:lnTo>
                <a:lnTo>
                  <a:pt x="919751" y="87630"/>
                </a:lnTo>
                <a:lnTo>
                  <a:pt x="920513" y="87630"/>
                </a:lnTo>
                <a:close/>
              </a:path>
              <a:path w="1868804" h="170814">
                <a:moveTo>
                  <a:pt x="919751" y="87630"/>
                </a:moveTo>
                <a:lnTo>
                  <a:pt x="919370" y="87439"/>
                </a:lnTo>
                <a:lnTo>
                  <a:pt x="919497" y="87630"/>
                </a:lnTo>
                <a:lnTo>
                  <a:pt x="919751" y="87630"/>
                </a:lnTo>
                <a:close/>
              </a:path>
              <a:path w="1868804" h="170814">
                <a:moveTo>
                  <a:pt x="920513" y="89154"/>
                </a:moveTo>
                <a:lnTo>
                  <a:pt x="920513" y="87630"/>
                </a:lnTo>
                <a:lnTo>
                  <a:pt x="919497" y="87630"/>
                </a:lnTo>
                <a:lnTo>
                  <a:pt x="920513" y="89154"/>
                </a:lnTo>
                <a:close/>
              </a:path>
              <a:path w="1868804" h="170814">
                <a:moveTo>
                  <a:pt x="920513" y="90526"/>
                </a:moveTo>
                <a:lnTo>
                  <a:pt x="920513" y="89154"/>
                </a:lnTo>
                <a:lnTo>
                  <a:pt x="919751" y="88392"/>
                </a:lnTo>
                <a:lnTo>
                  <a:pt x="920513" y="90526"/>
                </a:lnTo>
                <a:close/>
              </a:path>
              <a:path w="1868804" h="170814">
                <a:moveTo>
                  <a:pt x="938801" y="165354"/>
                </a:moveTo>
                <a:lnTo>
                  <a:pt x="938801" y="148590"/>
                </a:lnTo>
                <a:lnTo>
                  <a:pt x="938039" y="140970"/>
                </a:lnTo>
                <a:lnTo>
                  <a:pt x="938039" y="133350"/>
                </a:lnTo>
                <a:lnTo>
                  <a:pt x="937277" y="125730"/>
                </a:lnTo>
                <a:lnTo>
                  <a:pt x="936515" y="118872"/>
                </a:lnTo>
                <a:lnTo>
                  <a:pt x="934991" y="106680"/>
                </a:lnTo>
                <a:lnTo>
                  <a:pt x="933952" y="102523"/>
                </a:lnTo>
                <a:lnTo>
                  <a:pt x="933467" y="105918"/>
                </a:lnTo>
                <a:lnTo>
                  <a:pt x="932705" y="112014"/>
                </a:lnTo>
                <a:lnTo>
                  <a:pt x="931181" y="125730"/>
                </a:lnTo>
                <a:lnTo>
                  <a:pt x="929657" y="140970"/>
                </a:lnTo>
                <a:lnTo>
                  <a:pt x="929657" y="165354"/>
                </a:lnTo>
                <a:lnTo>
                  <a:pt x="938801" y="165354"/>
                </a:lnTo>
                <a:close/>
              </a:path>
              <a:path w="1868804" h="170814">
                <a:moveTo>
                  <a:pt x="938801" y="168402"/>
                </a:moveTo>
                <a:lnTo>
                  <a:pt x="938801" y="165354"/>
                </a:lnTo>
                <a:lnTo>
                  <a:pt x="929657" y="165354"/>
                </a:lnTo>
                <a:lnTo>
                  <a:pt x="929657" y="168402"/>
                </a:lnTo>
                <a:lnTo>
                  <a:pt x="931181" y="170688"/>
                </a:lnTo>
                <a:lnTo>
                  <a:pt x="936515" y="170688"/>
                </a:lnTo>
                <a:lnTo>
                  <a:pt x="938801" y="168402"/>
                </a:lnTo>
                <a:close/>
              </a:path>
              <a:path w="1868804" h="170814">
                <a:moveTo>
                  <a:pt x="1849137" y="77724"/>
                </a:moveTo>
                <a:lnTo>
                  <a:pt x="947183" y="77724"/>
                </a:lnTo>
                <a:lnTo>
                  <a:pt x="947183" y="78486"/>
                </a:lnTo>
                <a:lnTo>
                  <a:pt x="944897" y="78486"/>
                </a:lnTo>
                <a:lnTo>
                  <a:pt x="943373" y="80010"/>
                </a:lnTo>
                <a:lnTo>
                  <a:pt x="941849" y="80772"/>
                </a:lnTo>
                <a:lnTo>
                  <a:pt x="941849" y="81534"/>
                </a:lnTo>
                <a:lnTo>
                  <a:pt x="941087" y="81534"/>
                </a:lnTo>
                <a:lnTo>
                  <a:pt x="939563" y="83820"/>
                </a:lnTo>
                <a:lnTo>
                  <a:pt x="939563" y="84582"/>
                </a:lnTo>
                <a:lnTo>
                  <a:pt x="938039" y="87630"/>
                </a:lnTo>
                <a:lnTo>
                  <a:pt x="936515" y="91440"/>
                </a:lnTo>
                <a:lnTo>
                  <a:pt x="935753" y="96012"/>
                </a:lnTo>
                <a:lnTo>
                  <a:pt x="934229" y="100584"/>
                </a:lnTo>
                <a:lnTo>
                  <a:pt x="933952" y="102523"/>
                </a:lnTo>
                <a:lnTo>
                  <a:pt x="934991" y="106680"/>
                </a:lnTo>
                <a:lnTo>
                  <a:pt x="936515" y="118872"/>
                </a:lnTo>
                <a:lnTo>
                  <a:pt x="937277" y="125730"/>
                </a:lnTo>
                <a:lnTo>
                  <a:pt x="938039" y="133350"/>
                </a:lnTo>
                <a:lnTo>
                  <a:pt x="938039" y="140970"/>
                </a:lnTo>
                <a:lnTo>
                  <a:pt x="938801" y="148590"/>
                </a:lnTo>
                <a:lnTo>
                  <a:pt x="938801" y="166116"/>
                </a:lnTo>
                <a:lnTo>
                  <a:pt x="939544" y="141411"/>
                </a:lnTo>
                <a:lnTo>
                  <a:pt x="940430" y="128717"/>
                </a:lnTo>
                <a:lnTo>
                  <a:pt x="941549" y="116045"/>
                </a:lnTo>
                <a:lnTo>
                  <a:pt x="943575" y="103564"/>
                </a:lnTo>
                <a:lnTo>
                  <a:pt x="947183" y="91440"/>
                </a:lnTo>
                <a:lnTo>
                  <a:pt x="947945" y="88392"/>
                </a:lnTo>
                <a:lnTo>
                  <a:pt x="947945" y="87630"/>
                </a:lnTo>
                <a:lnTo>
                  <a:pt x="949469" y="86868"/>
                </a:lnTo>
                <a:lnTo>
                  <a:pt x="949469" y="87630"/>
                </a:lnTo>
                <a:lnTo>
                  <a:pt x="1847867" y="87630"/>
                </a:lnTo>
                <a:lnTo>
                  <a:pt x="1847867" y="79248"/>
                </a:lnTo>
                <a:lnTo>
                  <a:pt x="1848629" y="78486"/>
                </a:lnTo>
                <a:lnTo>
                  <a:pt x="1849137" y="77724"/>
                </a:lnTo>
                <a:close/>
              </a:path>
              <a:path w="1868804" h="170814">
                <a:moveTo>
                  <a:pt x="949469" y="86868"/>
                </a:moveTo>
                <a:lnTo>
                  <a:pt x="947945" y="87630"/>
                </a:lnTo>
                <a:lnTo>
                  <a:pt x="948707" y="87630"/>
                </a:lnTo>
                <a:lnTo>
                  <a:pt x="949469" y="86868"/>
                </a:lnTo>
                <a:close/>
              </a:path>
              <a:path w="1868804" h="170814">
                <a:moveTo>
                  <a:pt x="948961" y="87630"/>
                </a:moveTo>
                <a:lnTo>
                  <a:pt x="947945" y="87630"/>
                </a:lnTo>
                <a:lnTo>
                  <a:pt x="947945" y="89154"/>
                </a:lnTo>
                <a:lnTo>
                  <a:pt x="948961" y="87630"/>
                </a:lnTo>
                <a:close/>
              </a:path>
              <a:path w="1868804" h="170814">
                <a:moveTo>
                  <a:pt x="949469" y="86868"/>
                </a:moveTo>
                <a:lnTo>
                  <a:pt x="948707" y="87630"/>
                </a:lnTo>
                <a:lnTo>
                  <a:pt x="948961" y="87630"/>
                </a:lnTo>
                <a:lnTo>
                  <a:pt x="949469" y="86868"/>
                </a:lnTo>
                <a:close/>
              </a:path>
              <a:path w="1868804" h="170814">
                <a:moveTo>
                  <a:pt x="949469" y="87630"/>
                </a:moveTo>
                <a:lnTo>
                  <a:pt x="949469" y="86868"/>
                </a:lnTo>
                <a:lnTo>
                  <a:pt x="948961" y="87630"/>
                </a:lnTo>
                <a:lnTo>
                  <a:pt x="949469" y="87630"/>
                </a:lnTo>
                <a:close/>
              </a:path>
              <a:path w="1868804" h="170814">
                <a:moveTo>
                  <a:pt x="1850153" y="77724"/>
                </a:moveTo>
                <a:lnTo>
                  <a:pt x="1848629" y="78486"/>
                </a:lnTo>
                <a:lnTo>
                  <a:pt x="1847867" y="79248"/>
                </a:lnTo>
                <a:lnTo>
                  <a:pt x="1850153" y="77724"/>
                </a:lnTo>
                <a:close/>
              </a:path>
              <a:path w="1868804" h="170814">
                <a:moveTo>
                  <a:pt x="1850153" y="87630"/>
                </a:moveTo>
                <a:lnTo>
                  <a:pt x="1850153" y="77724"/>
                </a:lnTo>
                <a:lnTo>
                  <a:pt x="1847867" y="79248"/>
                </a:lnTo>
                <a:lnTo>
                  <a:pt x="1847867" y="87630"/>
                </a:lnTo>
                <a:lnTo>
                  <a:pt x="1850153" y="87630"/>
                </a:lnTo>
                <a:close/>
              </a:path>
              <a:path w="1868804" h="170814">
                <a:moveTo>
                  <a:pt x="1849391" y="77724"/>
                </a:moveTo>
                <a:lnTo>
                  <a:pt x="1849137" y="77724"/>
                </a:lnTo>
                <a:lnTo>
                  <a:pt x="1848629" y="78486"/>
                </a:lnTo>
                <a:lnTo>
                  <a:pt x="1849391" y="77724"/>
                </a:lnTo>
                <a:close/>
              </a:path>
              <a:path w="1868804" h="170814">
                <a:moveTo>
                  <a:pt x="1850153" y="77724"/>
                </a:moveTo>
                <a:lnTo>
                  <a:pt x="1849391" y="77724"/>
                </a:lnTo>
                <a:lnTo>
                  <a:pt x="1848629" y="78486"/>
                </a:lnTo>
                <a:lnTo>
                  <a:pt x="1850153" y="77724"/>
                </a:lnTo>
                <a:close/>
              </a:path>
              <a:path w="1868804" h="170814">
                <a:moveTo>
                  <a:pt x="1850153" y="77724"/>
                </a:moveTo>
                <a:lnTo>
                  <a:pt x="1850153" y="76200"/>
                </a:lnTo>
                <a:lnTo>
                  <a:pt x="1849137" y="77724"/>
                </a:lnTo>
                <a:lnTo>
                  <a:pt x="1850153" y="77724"/>
                </a:lnTo>
                <a:close/>
              </a:path>
              <a:path w="1868804" h="170814">
                <a:moveTo>
                  <a:pt x="1868441" y="8382"/>
                </a:moveTo>
                <a:lnTo>
                  <a:pt x="1868441" y="0"/>
                </a:lnTo>
                <a:lnTo>
                  <a:pt x="1859297" y="0"/>
                </a:lnTo>
                <a:lnTo>
                  <a:pt x="1859036" y="11829"/>
                </a:lnTo>
                <a:lnTo>
                  <a:pt x="1857474" y="37248"/>
                </a:lnTo>
                <a:lnTo>
                  <a:pt x="1856249" y="49943"/>
                </a:lnTo>
                <a:lnTo>
                  <a:pt x="1854206" y="62401"/>
                </a:lnTo>
                <a:lnTo>
                  <a:pt x="1850915" y="74676"/>
                </a:lnTo>
                <a:lnTo>
                  <a:pt x="1849391" y="76962"/>
                </a:lnTo>
                <a:lnTo>
                  <a:pt x="1850153" y="76200"/>
                </a:lnTo>
                <a:lnTo>
                  <a:pt x="1850153" y="87630"/>
                </a:lnTo>
                <a:lnTo>
                  <a:pt x="1851677" y="87630"/>
                </a:lnTo>
                <a:lnTo>
                  <a:pt x="1852439" y="86868"/>
                </a:lnTo>
                <a:lnTo>
                  <a:pt x="1853201" y="86868"/>
                </a:lnTo>
                <a:lnTo>
                  <a:pt x="1853963" y="86106"/>
                </a:lnTo>
                <a:lnTo>
                  <a:pt x="1854725" y="86106"/>
                </a:lnTo>
                <a:lnTo>
                  <a:pt x="1856249" y="84582"/>
                </a:lnTo>
                <a:lnTo>
                  <a:pt x="1856249" y="83820"/>
                </a:lnTo>
                <a:lnTo>
                  <a:pt x="1857011" y="83820"/>
                </a:lnTo>
                <a:lnTo>
                  <a:pt x="1857773" y="81534"/>
                </a:lnTo>
                <a:lnTo>
                  <a:pt x="1858535" y="81534"/>
                </a:lnTo>
                <a:lnTo>
                  <a:pt x="1858535" y="80772"/>
                </a:lnTo>
                <a:lnTo>
                  <a:pt x="1861737" y="71579"/>
                </a:lnTo>
                <a:lnTo>
                  <a:pt x="1864395" y="59137"/>
                </a:lnTo>
                <a:lnTo>
                  <a:pt x="1866244" y="46544"/>
                </a:lnTo>
                <a:lnTo>
                  <a:pt x="1867435" y="33852"/>
                </a:lnTo>
                <a:lnTo>
                  <a:pt x="1868117" y="21114"/>
                </a:lnTo>
                <a:lnTo>
                  <a:pt x="1868441" y="838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1" name="object 11"/>
          <p:cNvSpPr/>
          <p:nvPr/>
        </p:nvSpPr>
        <p:spPr>
          <a:xfrm>
            <a:off x="3375885" y="5185858"/>
            <a:ext cx="1532404" cy="137832"/>
          </a:xfrm>
          <a:custGeom>
            <a:avLst/>
            <a:gdLst/>
            <a:ahLst/>
            <a:cxnLst/>
            <a:rect l="l" t="t" r="r" b="b"/>
            <a:pathLst>
              <a:path w="1736725" h="156210">
                <a:moveTo>
                  <a:pt x="19050" y="80010"/>
                </a:moveTo>
                <a:lnTo>
                  <a:pt x="19050" y="71628"/>
                </a:lnTo>
                <a:lnTo>
                  <a:pt x="17525" y="70866"/>
                </a:lnTo>
                <a:lnTo>
                  <a:pt x="17525" y="70104"/>
                </a:lnTo>
                <a:lnTo>
                  <a:pt x="10343" y="27487"/>
                </a:lnTo>
                <a:lnTo>
                  <a:pt x="9906" y="15240"/>
                </a:lnTo>
                <a:lnTo>
                  <a:pt x="9143" y="0"/>
                </a:lnTo>
                <a:lnTo>
                  <a:pt x="0" y="0"/>
                </a:lnTo>
                <a:lnTo>
                  <a:pt x="414" y="20483"/>
                </a:lnTo>
                <a:lnTo>
                  <a:pt x="1338" y="33337"/>
                </a:lnTo>
                <a:lnTo>
                  <a:pt x="2700" y="47438"/>
                </a:lnTo>
                <a:lnTo>
                  <a:pt x="4912" y="60848"/>
                </a:lnTo>
                <a:lnTo>
                  <a:pt x="8381" y="71628"/>
                </a:lnTo>
                <a:lnTo>
                  <a:pt x="9143" y="73914"/>
                </a:lnTo>
                <a:lnTo>
                  <a:pt x="9143" y="74676"/>
                </a:lnTo>
                <a:lnTo>
                  <a:pt x="9906" y="74676"/>
                </a:lnTo>
                <a:lnTo>
                  <a:pt x="10668" y="76962"/>
                </a:lnTo>
                <a:lnTo>
                  <a:pt x="11430" y="76962"/>
                </a:lnTo>
                <a:lnTo>
                  <a:pt x="11430" y="77724"/>
                </a:lnTo>
                <a:lnTo>
                  <a:pt x="12954" y="78486"/>
                </a:lnTo>
                <a:lnTo>
                  <a:pt x="12954" y="79248"/>
                </a:lnTo>
                <a:lnTo>
                  <a:pt x="13716" y="79248"/>
                </a:lnTo>
                <a:lnTo>
                  <a:pt x="14478" y="80010"/>
                </a:lnTo>
                <a:lnTo>
                  <a:pt x="19050" y="80010"/>
                </a:lnTo>
                <a:close/>
              </a:path>
              <a:path w="1736725" h="156210">
                <a:moveTo>
                  <a:pt x="18542" y="70866"/>
                </a:moveTo>
                <a:lnTo>
                  <a:pt x="17525" y="69342"/>
                </a:lnTo>
                <a:lnTo>
                  <a:pt x="17525" y="70866"/>
                </a:lnTo>
                <a:lnTo>
                  <a:pt x="18542" y="70866"/>
                </a:lnTo>
                <a:close/>
              </a:path>
              <a:path w="1736725" h="156210">
                <a:moveTo>
                  <a:pt x="19050" y="71628"/>
                </a:moveTo>
                <a:lnTo>
                  <a:pt x="18287" y="70866"/>
                </a:lnTo>
                <a:lnTo>
                  <a:pt x="17525" y="70866"/>
                </a:lnTo>
                <a:lnTo>
                  <a:pt x="19050" y="71628"/>
                </a:lnTo>
                <a:close/>
              </a:path>
              <a:path w="1736725" h="156210">
                <a:moveTo>
                  <a:pt x="19050" y="71628"/>
                </a:moveTo>
                <a:lnTo>
                  <a:pt x="18542" y="70866"/>
                </a:lnTo>
                <a:lnTo>
                  <a:pt x="18287" y="70866"/>
                </a:lnTo>
                <a:lnTo>
                  <a:pt x="19050" y="71628"/>
                </a:lnTo>
                <a:close/>
              </a:path>
              <a:path w="1736725" h="156210">
                <a:moveTo>
                  <a:pt x="863346" y="135636"/>
                </a:moveTo>
                <a:lnTo>
                  <a:pt x="863346" y="76200"/>
                </a:lnTo>
                <a:lnTo>
                  <a:pt x="861822" y="74676"/>
                </a:lnTo>
                <a:lnTo>
                  <a:pt x="861822" y="73914"/>
                </a:lnTo>
                <a:lnTo>
                  <a:pt x="859536" y="71628"/>
                </a:lnTo>
                <a:lnTo>
                  <a:pt x="858012" y="71628"/>
                </a:lnTo>
                <a:lnTo>
                  <a:pt x="857250" y="70866"/>
                </a:lnTo>
                <a:lnTo>
                  <a:pt x="18542" y="70866"/>
                </a:lnTo>
                <a:lnTo>
                  <a:pt x="19050" y="71628"/>
                </a:lnTo>
                <a:lnTo>
                  <a:pt x="19050" y="80010"/>
                </a:lnTo>
                <a:lnTo>
                  <a:pt x="853440" y="80010"/>
                </a:lnTo>
                <a:lnTo>
                  <a:pt x="853440" y="79248"/>
                </a:lnTo>
                <a:lnTo>
                  <a:pt x="854583" y="80010"/>
                </a:lnTo>
                <a:lnTo>
                  <a:pt x="855726" y="80010"/>
                </a:lnTo>
                <a:lnTo>
                  <a:pt x="855726" y="82928"/>
                </a:lnTo>
                <a:lnTo>
                  <a:pt x="856445" y="84965"/>
                </a:lnTo>
                <a:lnTo>
                  <a:pt x="859536" y="96849"/>
                </a:lnTo>
                <a:lnTo>
                  <a:pt x="861465" y="110133"/>
                </a:lnTo>
                <a:lnTo>
                  <a:pt x="862613" y="123526"/>
                </a:lnTo>
                <a:lnTo>
                  <a:pt x="863346" y="135636"/>
                </a:lnTo>
                <a:close/>
              </a:path>
              <a:path w="1736725" h="156210">
                <a:moveTo>
                  <a:pt x="854583" y="80010"/>
                </a:moveTo>
                <a:lnTo>
                  <a:pt x="853440" y="79248"/>
                </a:lnTo>
                <a:lnTo>
                  <a:pt x="854202" y="80009"/>
                </a:lnTo>
                <a:lnTo>
                  <a:pt x="854583" y="80010"/>
                </a:lnTo>
                <a:close/>
              </a:path>
              <a:path w="1736725" h="156210">
                <a:moveTo>
                  <a:pt x="854202" y="80010"/>
                </a:moveTo>
                <a:lnTo>
                  <a:pt x="853440" y="79248"/>
                </a:lnTo>
                <a:lnTo>
                  <a:pt x="853440" y="80010"/>
                </a:lnTo>
                <a:lnTo>
                  <a:pt x="854202" y="80010"/>
                </a:lnTo>
                <a:close/>
              </a:path>
              <a:path w="1736725" h="156210">
                <a:moveTo>
                  <a:pt x="855726" y="80772"/>
                </a:moveTo>
                <a:lnTo>
                  <a:pt x="854583" y="80010"/>
                </a:lnTo>
                <a:lnTo>
                  <a:pt x="854202" y="80010"/>
                </a:lnTo>
                <a:lnTo>
                  <a:pt x="855726" y="80772"/>
                </a:lnTo>
                <a:close/>
              </a:path>
              <a:path w="1736725" h="156210">
                <a:moveTo>
                  <a:pt x="855726" y="81534"/>
                </a:moveTo>
                <a:lnTo>
                  <a:pt x="855726" y="80772"/>
                </a:lnTo>
                <a:lnTo>
                  <a:pt x="854202" y="80010"/>
                </a:lnTo>
                <a:lnTo>
                  <a:pt x="855726" y="81534"/>
                </a:lnTo>
                <a:close/>
              </a:path>
              <a:path w="1736725" h="156210">
                <a:moveTo>
                  <a:pt x="855726" y="80772"/>
                </a:moveTo>
                <a:lnTo>
                  <a:pt x="855726" y="80010"/>
                </a:lnTo>
                <a:lnTo>
                  <a:pt x="854583" y="80010"/>
                </a:lnTo>
                <a:lnTo>
                  <a:pt x="855726" y="80772"/>
                </a:lnTo>
                <a:close/>
              </a:path>
              <a:path w="1736725" h="156210">
                <a:moveTo>
                  <a:pt x="855726" y="82928"/>
                </a:moveTo>
                <a:lnTo>
                  <a:pt x="855726" y="81534"/>
                </a:lnTo>
                <a:lnTo>
                  <a:pt x="854964" y="80772"/>
                </a:lnTo>
                <a:lnTo>
                  <a:pt x="855726" y="82928"/>
                </a:lnTo>
                <a:close/>
              </a:path>
              <a:path w="1736725" h="156210">
                <a:moveTo>
                  <a:pt x="868372" y="91479"/>
                </a:moveTo>
                <a:lnTo>
                  <a:pt x="864870" y="80010"/>
                </a:lnTo>
                <a:lnTo>
                  <a:pt x="864108" y="76962"/>
                </a:lnTo>
                <a:lnTo>
                  <a:pt x="863346" y="76962"/>
                </a:lnTo>
                <a:lnTo>
                  <a:pt x="863346" y="150876"/>
                </a:lnTo>
                <a:lnTo>
                  <a:pt x="864108" y="135636"/>
                </a:lnTo>
                <a:lnTo>
                  <a:pt x="864546" y="122923"/>
                </a:lnTo>
                <a:lnTo>
                  <a:pt x="865380" y="110148"/>
                </a:lnTo>
                <a:lnTo>
                  <a:pt x="867009" y="97475"/>
                </a:lnTo>
                <a:lnTo>
                  <a:pt x="868372" y="91479"/>
                </a:lnTo>
                <a:close/>
              </a:path>
              <a:path w="1736725" h="156210">
                <a:moveTo>
                  <a:pt x="873252" y="150876"/>
                </a:moveTo>
                <a:lnTo>
                  <a:pt x="871774" y="117901"/>
                </a:lnTo>
                <a:lnTo>
                  <a:pt x="870589" y="104563"/>
                </a:lnTo>
                <a:lnTo>
                  <a:pt x="868413" y="91612"/>
                </a:lnTo>
                <a:lnTo>
                  <a:pt x="868372" y="91479"/>
                </a:lnTo>
                <a:lnTo>
                  <a:pt x="867009" y="97475"/>
                </a:lnTo>
                <a:lnTo>
                  <a:pt x="865380" y="110148"/>
                </a:lnTo>
                <a:lnTo>
                  <a:pt x="864546" y="122923"/>
                </a:lnTo>
                <a:lnTo>
                  <a:pt x="864108" y="135636"/>
                </a:lnTo>
                <a:lnTo>
                  <a:pt x="863346" y="150876"/>
                </a:lnTo>
                <a:lnTo>
                  <a:pt x="873252" y="150876"/>
                </a:lnTo>
                <a:close/>
              </a:path>
              <a:path w="1736725" h="156210">
                <a:moveTo>
                  <a:pt x="873252" y="153924"/>
                </a:moveTo>
                <a:lnTo>
                  <a:pt x="873252" y="150876"/>
                </a:lnTo>
                <a:lnTo>
                  <a:pt x="863346" y="150876"/>
                </a:lnTo>
                <a:lnTo>
                  <a:pt x="863346" y="153924"/>
                </a:lnTo>
                <a:lnTo>
                  <a:pt x="865632" y="156210"/>
                </a:lnTo>
                <a:lnTo>
                  <a:pt x="870966" y="156210"/>
                </a:lnTo>
                <a:lnTo>
                  <a:pt x="873252" y="153924"/>
                </a:lnTo>
                <a:close/>
              </a:path>
              <a:path w="1736725" h="156210">
                <a:moveTo>
                  <a:pt x="1718056" y="70866"/>
                </a:moveTo>
                <a:lnTo>
                  <a:pt x="879348" y="70866"/>
                </a:lnTo>
                <a:lnTo>
                  <a:pt x="878586" y="71628"/>
                </a:lnTo>
                <a:lnTo>
                  <a:pt x="877017" y="71672"/>
                </a:lnTo>
                <a:lnTo>
                  <a:pt x="874776" y="73914"/>
                </a:lnTo>
                <a:lnTo>
                  <a:pt x="874776" y="74676"/>
                </a:lnTo>
                <a:lnTo>
                  <a:pt x="873252" y="76200"/>
                </a:lnTo>
                <a:lnTo>
                  <a:pt x="873252" y="76962"/>
                </a:lnTo>
                <a:lnTo>
                  <a:pt x="872490" y="76962"/>
                </a:lnTo>
                <a:lnTo>
                  <a:pt x="869830" y="85066"/>
                </a:lnTo>
                <a:lnTo>
                  <a:pt x="868372" y="91479"/>
                </a:lnTo>
                <a:lnTo>
                  <a:pt x="868413" y="91612"/>
                </a:lnTo>
                <a:lnTo>
                  <a:pt x="870589" y="104563"/>
                </a:lnTo>
                <a:lnTo>
                  <a:pt x="871774" y="117901"/>
                </a:lnTo>
                <a:lnTo>
                  <a:pt x="873252" y="150876"/>
                </a:lnTo>
                <a:lnTo>
                  <a:pt x="873442" y="134105"/>
                </a:lnTo>
                <a:lnTo>
                  <a:pt x="875290" y="108724"/>
                </a:lnTo>
                <a:lnTo>
                  <a:pt x="877017" y="96181"/>
                </a:lnTo>
                <a:lnTo>
                  <a:pt x="880110" y="83820"/>
                </a:lnTo>
                <a:lnTo>
                  <a:pt x="880872" y="82295"/>
                </a:lnTo>
                <a:lnTo>
                  <a:pt x="880872" y="80010"/>
                </a:lnTo>
                <a:lnTo>
                  <a:pt x="882015" y="80010"/>
                </a:lnTo>
                <a:lnTo>
                  <a:pt x="883158" y="79248"/>
                </a:lnTo>
                <a:lnTo>
                  <a:pt x="883158" y="80010"/>
                </a:lnTo>
                <a:lnTo>
                  <a:pt x="1717548" y="80010"/>
                </a:lnTo>
                <a:lnTo>
                  <a:pt x="1717548" y="71628"/>
                </a:lnTo>
                <a:lnTo>
                  <a:pt x="1718056" y="70866"/>
                </a:lnTo>
                <a:close/>
              </a:path>
              <a:path w="1736725" h="156210">
                <a:moveTo>
                  <a:pt x="882015" y="80010"/>
                </a:moveTo>
                <a:lnTo>
                  <a:pt x="880872" y="80010"/>
                </a:lnTo>
                <a:lnTo>
                  <a:pt x="880872" y="80772"/>
                </a:lnTo>
                <a:lnTo>
                  <a:pt x="882015" y="80010"/>
                </a:lnTo>
                <a:close/>
              </a:path>
              <a:path w="1736725" h="156210">
                <a:moveTo>
                  <a:pt x="882396" y="80009"/>
                </a:moveTo>
                <a:lnTo>
                  <a:pt x="882015" y="80010"/>
                </a:lnTo>
                <a:lnTo>
                  <a:pt x="880872" y="80772"/>
                </a:lnTo>
                <a:lnTo>
                  <a:pt x="882396" y="80009"/>
                </a:lnTo>
                <a:close/>
              </a:path>
              <a:path w="1736725" h="156210">
                <a:moveTo>
                  <a:pt x="882395" y="80010"/>
                </a:moveTo>
                <a:lnTo>
                  <a:pt x="880872" y="80772"/>
                </a:lnTo>
                <a:lnTo>
                  <a:pt x="880872" y="81534"/>
                </a:lnTo>
                <a:lnTo>
                  <a:pt x="882395" y="80010"/>
                </a:lnTo>
                <a:close/>
              </a:path>
              <a:path w="1736725" h="156210">
                <a:moveTo>
                  <a:pt x="881634" y="80772"/>
                </a:moveTo>
                <a:lnTo>
                  <a:pt x="880872" y="81534"/>
                </a:lnTo>
                <a:lnTo>
                  <a:pt x="880872" y="82295"/>
                </a:lnTo>
                <a:lnTo>
                  <a:pt x="881634" y="80772"/>
                </a:lnTo>
                <a:close/>
              </a:path>
              <a:path w="1736725" h="156210">
                <a:moveTo>
                  <a:pt x="883158" y="79248"/>
                </a:moveTo>
                <a:lnTo>
                  <a:pt x="882015" y="80010"/>
                </a:lnTo>
                <a:lnTo>
                  <a:pt x="882395" y="80010"/>
                </a:lnTo>
                <a:lnTo>
                  <a:pt x="883158" y="79248"/>
                </a:lnTo>
                <a:close/>
              </a:path>
              <a:path w="1736725" h="156210">
                <a:moveTo>
                  <a:pt x="883158" y="80010"/>
                </a:moveTo>
                <a:lnTo>
                  <a:pt x="883158" y="79248"/>
                </a:lnTo>
                <a:lnTo>
                  <a:pt x="882395" y="80010"/>
                </a:lnTo>
                <a:lnTo>
                  <a:pt x="883158" y="80010"/>
                </a:lnTo>
                <a:close/>
              </a:path>
              <a:path w="1736725" h="156210">
                <a:moveTo>
                  <a:pt x="1718310" y="70866"/>
                </a:moveTo>
                <a:lnTo>
                  <a:pt x="1718056" y="70866"/>
                </a:lnTo>
                <a:lnTo>
                  <a:pt x="1717548" y="71628"/>
                </a:lnTo>
                <a:lnTo>
                  <a:pt x="1718310" y="70866"/>
                </a:lnTo>
                <a:close/>
              </a:path>
              <a:path w="1736725" h="156210">
                <a:moveTo>
                  <a:pt x="1719072" y="70866"/>
                </a:moveTo>
                <a:lnTo>
                  <a:pt x="1718310" y="70866"/>
                </a:lnTo>
                <a:lnTo>
                  <a:pt x="1717548" y="71628"/>
                </a:lnTo>
                <a:lnTo>
                  <a:pt x="1719072" y="70866"/>
                </a:lnTo>
                <a:close/>
              </a:path>
              <a:path w="1736725" h="156210">
                <a:moveTo>
                  <a:pt x="1736598" y="15240"/>
                </a:moveTo>
                <a:lnTo>
                  <a:pt x="1736598" y="0"/>
                </a:lnTo>
                <a:lnTo>
                  <a:pt x="1727454" y="0"/>
                </a:lnTo>
                <a:lnTo>
                  <a:pt x="1726136" y="30316"/>
                </a:lnTo>
                <a:lnTo>
                  <a:pt x="1725061" y="42911"/>
                </a:lnTo>
                <a:lnTo>
                  <a:pt x="1723073" y="55382"/>
                </a:lnTo>
                <a:lnTo>
                  <a:pt x="1719834" y="67818"/>
                </a:lnTo>
                <a:lnTo>
                  <a:pt x="1719072" y="70104"/>
                </a:lnTo>
                <a:lnTo>
                  <a:pt x="1719072" y="70866"/>
                </a:lnTo>
                <a:lnTo>
                  <a:pt x="1717548" y="71628"/>
                </a:lnTo>
                <a:lnTo>
                  <a:pt x="1717548" y="80010"/>
                </a:lnTo>
                <a:lnTo>
                  <a:pt x="1722120" y="80010"/>
                </a:lnTo>
                <a:lnTo>
                  <a:pt x="1722882" y="79248"/>
                </a:lnTo>
                <a:lnTo>
                  <a:pt x="1723644" y="79248"/>
                </a:lnTo>
                <a:lnTo>
                  <a:pt x="1723644" y="78486"/>
                </a:lnTo>
                <a:lnTo>
                  <a:pt x="1725168" y="77724"/>
                </a:lnTo>
                <a:lnTo>
                  <a:pt x="1725168" y="76962"/>
                </a:lnTo>
                <a:lnTo>
                  <a:pt x="1725930" y="76962"/>
                </a:lnTo>
                <a:lnTo>
                  <a:pt x="1726692" y="74676"/>
                </a:lnTo>
                <a:lnTo>
                  <a:pt x="1727454" y="74676"/>
                </a:lnTo>
                <a:lnTo>
                  <a:pt x="1727454" y="73914"/>
                </a:lnTo>
                <a:lnTo>
                  <a:pt x="1730405" y="66112"/>
                </a:lnTo>
                <a:lnTo>
                  <a:pt x="1732968" y="53737"/>
                </a:lnTo>
                <a:lnTo>
                  <a:pt x="1734632" y="40548"/>
                </a:lnTo>
                <a:lnTo>
                  <a:pt x="1735731" y="27423"/>
                </a:lnTo>
                <a:lnTo>
                  <a:pt x="1736598" y="15240"/>
                </a:lnTo>
                <a:close/>
              </a:path>
              <a:path w="1736725" h="156210">
                <a:moveTo>
                  <a:pt x="1719072" y="70866"/>
                </a:moveTo>
                <a:lnTo>
                  <a:pt x="1719072" y="69342"/>
                </a:lnTo>
                <a:lnTo>
                  <a:pt x="1718056" y="70866"/>
                </a:lnTo>
                <a:lnTo>
                  <a:pt x="1719072" y="7086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2" name="object 12"/>
          <p:cNvSpPr/>
          <p:nvPr/>
        </p:nvSpPr>
        <p:spPr>
          <a:xfrm>
            <a:off x="5273936" y="5185858"/>
            <a:ext cx="1508312" cy="137832"/>
          </a:xfrm>
          <a:custGeom>
            <a:avLst/>
            <a:gdLst/>
            <a:ahLst/>
            <a:cxnLst/>
            <a:rect l="l" t="t" r="r" b="b"/>
            <a:pathLst>
              <a:path w="1709420" h="156210">
                <a:moveTo>
                  <a:pt x="18288" y="70104"/>
                </a:moveTo>
                <a:lnTo>
                  <a:pt x="16060" y="65306"/>
                </a:lnTo>
                <a:lnTo>
                  <a:pt x="13279" y="52557"/>
                </a:lnTo>
                <a:lnTo>
                  <a:pt x="11769" y="40608"/>
                </a:lnTo>
                <a:lnTo>
                  <a:pt x="9906" y="15240"/>
                </a:lnTo>
                <a:lnTo>
                  <a:pt x="9906" y="0"/>
                </a:lnTo>
                <a:lnTo>
                  <a:pt x="0" y="0"/>
                </a:lnTo>
                <a:lnTo>
                  <a:pt x="2701" y="46949"/>
                </a:lnTo>
                <a:lnTo>
                  <a:pt x="9906" y="74676"/>
                </a:lnTo>
                <a:lnTo>
                  <a:pt x="11430" y="76962"/>
                </a:lnTo>
                <a:lnTo>
                  <a:pt x="11430" y="77724"/>
                </a:lnTo>
                <a:lnTo>
                  <a:pt x="12954" y="78486"/>
                </a:lnTo>
                <a:lnTo>
                  <a:pt x="13716" y="79248"/>
                </a:lnTo>
                <a:lnTo>
                  <a:pt x="14478" y="79248"/>
                </a:lnTo>
                <a:lnTo>
                  <a:pt x="15240" y="80010"/>
                </a:lnTo>
                <a:lnTo>
                  <a:pt x="17526" y="80010"/>
                </a:lnTo>
                <a:lnTo>
                  <a:pt x="17526" y="69342"/>
                </a:lnTo>
                <a:lnTo>
                  <a:pt x="18288" y="70104"/>
                </a:lnTo>
                <a:close/>
              </a:path>
              <a:path w="1709420" h="156210">
                <a:moveTo>
                  <a:pt x="18542" y="70866"/>
                </a:moveTo>
                <a:lnTo>
                  <a:pt x="17526" y="69342"/>
                </a:lnTo>
                <a:lnTo>
                  <a:pt x="17526" y="70866"/>
                </a:lnTo>
                <a:lnTo>
                  <a:pt x="18542" y="70866"/>
                </a:lnTo>
                <a:close/>
              </a:path>
              <a:path w="1709420" h="156210">
                <a:moveTo>
                  <a:pt x="18669" y="71247"/>
                </a:moveTo>
                <a:lnTo>
                  <a:pt x="18288" y="70866"/>
                </a:lnTo>
                <a:lnTo>
                  <a:pt x="17526" y="70866"/>
                </a:lnTo>
                <a:lnTo>
                  <a:pt x="18669" y="71247"/>
                </a:lnTo>
                <a:close/>
              </a:path>
              <a:path w="1709420" h="156210">
                <a:moveTo>
                  <a:pt x="19050" y="80010"/>
                </a:moveTo>
                <a:lnTo>
                  <a:pt x="19050" y="71628"/>
                </a:lnTo>
                <a:lnTo>
                  <a:pt x="18669" y="71247"/>
                </a:lnTo>
                <a:lnTo>
                  <a:pt x="17526" y="70866"/>
                </a:lnTo>
                <a:lnTo>
                  <a:pt x="17526" y="80010"/>
                </a:lnTo>
                <a:lnTo>
                  <a:pt x="19050" y="80010"/>
                </a:lnTo>
                <a:close/>
              </a:path>
              <a:path w="1709420" h="156210">
                <a:moveTo>
                  <a:pt x="18669" y="71056"/>
                </a:moveTo>
                <a:lnTo>
                  <a:pt x="18542" y="70866"/>
                </a:lnTo>
                <a:lnTo>
                  <a:pt x="18288" y="70866"/>
                </a:lnTo>
                <a:lnTo>
                  <a:pt x="18669" y="71056"/>
                </a:lnTo>
                <a:close/>
              </a:path>
              <a:path w="1709420" h="156210">
                <a:moveTo>
                  <a:pt x="18832" y="71301"/>
                </a:moveTo>
                <a:lnTo>
                  <a:pt x="18669" y="71056"/>
                </a:lnTo>
                <a:lnTo>
                  <a:pt x="18288" y="70866"/>
                </a:lnTo>
                <a:lnTo>
                  <a:pt x="18669" y="71247"/>
                </a:lnTo>
                <a:lnTo>
                  <a:pt x="18832" y="71301"/>
                </a:lnTo>
                <a:close/>
              </a:path>
              <a:path w="1709420" h="156210">
                <a:moveTo>
                  <a:pt x="849630" y="135636"/>
                </a:moveTo>
                <a:lnTo>
                  <a:pt x="849630" y="76200"/>
                </a:lnTo>
                <a:lnTo>
                  <a:pt x="848106" y="74676"/>
                </a:lnTo>
                <a:lnTo>
                  <a:pt x="848106" y="73914"/>
                </a:lnTo>
                <a:lnTo>
                  <a:pt x="845820" y="71628"/>
                </a:lnTo>
                <a:lnTo>
                  <a:pt x="844296" y="71628"/>
                </a:lnTo>
                <a:lnTo>
                  <a:pt x="843534" y="70866"/>
                </a:lnTo>
                <a:lnTo>
                  <a:pt x="18542" y="70866"/>
                </a:lnTo>
                <a:lnTo>
                  <a:pt x="18669" y="71056"/>
                </a:lnTo>
                <a:lnTo>
                  <a:pt x="19812" y="71628"/>
                </a:lnTo>
                <a:lnTo>
                  <a:pt x="19812" y="80010"/>
                </a:lnTo>
                <a:lnTo>
                  <a:pt x="839724" y="80010"/>
                </a:lnTo>
                <a:lnTo>
                  <a:pt x="839724" y="79248"/>
                </a:lnTo>
                <a:lnTo>
                  <a:pt x="840867" y="80010"/>
                </a:lnTo>
                <a:lnTo>
                  <a:pt x="842010" y="80010"/>
                </a:lnTo>
                <a:lnTo>
                  <a:pt x="842010" y="82928"/>
                </a:lnTo>
                <a:lnTo>
                  <a:pt x="842729" y="84965"/>
                </a:lnTo>
                <a:lnTo>
                  <a:pt x="845820" y="96849"/>
                </a:lnTo>
                <a:lnTo>
                  <a:pt x="847749" y="110133"/>
                </a:lnTo>
                <a:lnTo>
                  <a:pt x="848897" y="123526"/>
                </a:lnTo>
                <a:lnTo>
                  <a:pt x="849630" y="135636"/>
                </a:lnTo>
                <a:close/>
              </a:path>
              <a:path w="1709420" h="156210">
                <a:moveTo>
                  <a:pt x="19812" y="71628"/>
                </a:moveTo>
                <a:lnTo>
                  <a:pt x="18669" y="71056"/>
                </a:lnTo>
                <a:lnTo>
                  <a:pt x="18832" y="71301"/>
                </a:lnTo>
                <a:lnTo>
                  <a:pt x="19812" y="71628"/>
                </a:lnTo>
                <a:close/>
              </a:path>
              <a:path w="1709420" h="156210">
                <a:moveTo>
                  <a:pt x="19050" y="71628"/>
                </a:moveTo>
                <a:lnTo>
                  <a:pt x="18832" y="71301"/>
                </a:lnTo>
                <a:lnTo>
                  <a:pt x="18669" y="71247"/>
                </a:lnTo>
                <a:lnTo>
                  <a:pt x="19050" y="71628"/>
                </a:lnTo>
                <a:close/>
              </a:path>
              <a:path w="1709420" h="156210">
                <a:moveTo>
                  <a:pt x="19812" y="80010"/>
                </a:moveTo>
                <a:lnTo>
                  <a:pt x="19812" y="71628"/>
                </a:lnTo>
                <a:lnTo>
                  <a:pt x="18832" y="71301"/>
                </a:lnTo>
                <a:lnTo>
                  <a:pt x="19050" y="71628"/>
                </a:lnTo>
                <a:lnTo>
                  <a:pt x="19050" y="80010"/>
                </a:lnTo>
                <a:lnTo>
                  <a:pt x="19812" y="80010"/>
                </a:lnTo>
                <a:close/>
              </a:path>
              <a:path w="1709420" h="156210">
                <a:moveTo>
                  <a:pt x="840867" y="80010"/>
                </a:moveTo>
                <a:lnTo>
                  <a:pt x="839724" y="79248"/>
                </a:lnTo>
                <a:lnTo>
                  <a:pt x="840486" y="80009"/>
                </a:lnTo>
                <a:lnTo>
                  <a:pt x="840867" y="80010"/>
                </a:lnTo>
                <a:close/>
              </a:path>
              <a:path w="1709420" h="156210">
                <a:moveTo>
                  <a:pt x="840486" y="80010"/>
                </a:moveTo>
                <a:lnTo>
                  <a:pt x="839724" y="79248"/>
                </a:lnTo>
                <a:lnTo>
                  <a:pt x="839724" y="80010"/>
                </a:lnTo>
                <a:lnTo>
                  <a:pt x="840486" y="80010"/>
                </a:lnTo>
                <a:close/>
              </a:path>
              <a:path w="1709420" h="156210">
                <a:moveTo>
                  <a:pt x="842010" y="80772"/>
                </a:moveTo>
                <a:lnTo>
                  <a:pt x="840867" y="80010"/>
                </a:lnTo>
                <a:lnTo>
                  <a:pt x="840486" y="80010"/>
                </a:lnTo>
                <a:lnTo>
                  <a:pt x="842010" y="80772"/>
                </a:lnTo>
                <a:close/>
              </a:path>
              <a:path w="1709420" h="156210">
                <a:moveTo>
                  <a:pt x="842010" y="81534"/>
                </a:moveTo>
                <a:lnTo>
                  <a:pt x="842010" y="80772"/>
                </a:lnTo>
                <a:lnTo>
                  <a:pt x="840486" y="80010"/>
                </a:lnTo>
                <a:lnTo>
                  <a:pt x="842010" y="81534"/>
                </a:lnTo>
                <a:close/>
              </a:path>
              <a:path w="1709420" h="156210">
                <a:moveTo>
                  <a:pt x="842010" y="80772"/>
                </a:moveTo>
                <a:lnTo>
                  <a:pt x="842010" y="80010"/>
                </a:lnTo>
                <a:lnTo>
                  <a:pt x="840867" y="80010"/>
                </a:lnTo>
                <a:lnTo>
                  <a:pt x="842010" y="80772"/>
                </a:lnTo>
                <a:close/>
              </a:path>
              <a:path w="1709420" h="156210">
                <a:moveTo>
                  <a:pt x="842010" y="82928"/>
                </a:moveTo>
                <a:lnTo>
                  <a:pt x="842010" y="81534"/>
                </a:lnTo>
                <a:lnTo>
                  <a:pt x="841248" y="80772"/>
                </a:lnTo>
                <a:lnTo>
                  <a:pt x="842010" y="82928"/>
                </a:lnTo>
                <a:close/>
              </a:path>
              <a:path w="1709420" h="156210">
                <a:moveTo>
                  <a:pt x="854656" y="91482"/>
                </a:moveTo>
                <a:lnTo>
                  <a:pt x="851154" y="80010"/>
                </a:lnTo>
                <a:lnTo>
                  <a:pt x="850392" y="76962"/>
                </a:lnTo>
                <a:lnTo>
                  <a:pt x="849630" y="76962"/>
                </a:lnTo>
                <a:lnTo>
                  <a:pt x="849630" y="150876"/>
                </a:lnTo>
                <a:lnTo>
                  <a:pt x="850392" y="135636"/>
                </a:lnTo>
                <a:lnTo>
                  <a:pt x="850830" y="122923"/>
                </a:lnTo>
                <a:lnTo>
                  <a:pt x="851664" y="110148"/>
                </a:lnTo>
                <a:lnTo>
                  <a:pt x="853293" y="97475"/>
                </a:lnTo>
                <a:lnTo>
                  <a:pt x="854656" y="91482"/>
                </a:lnTo>
                <a:close/>
              </a:path>
              <a:path w="1709420" h="156210">
                <a:moveTo>
                  <a:pt x="859536" y="150876"/>
                </a:moveTo>
                <a:lnTo>
                  <a:pt x="858058" y="117904"/>
                </a:lnTo>
                <a:lnTo>
                  <a:pt x="856873" y="104568"/>
                </a:lnTo>
                <a:lnTo>
                  <a:pt x="854697" y="91618"/>
                </a:lnTo>
                <a:lnTo>
                  <a:pt x="854656" y="91482"/>
                </a:lnTo>
                <a:lnTo>
                  <a:pt x="853293" y="97475"/>
                </a:lnTo>
                <a:lnTo>
                  <a:pt x="851664" y="110148"/>
                </a:lnTo>
                <a:lnTo>
                  <a:pt x="850830" y="122923"/>
                </a:lnTo>
                <a:lnTo>
                  <a:pt x="850392" y="135636"/>
                </a:lnTo>
                <a:lnTo>
                  <a:pt x="849630" y="150876"/>
                </a:lnTo>
                <a:lnTo>
                  <a:pt x="859536" y="150876"/>
                </a:lnTo>
                <a:close/>
              </a:path>
              <a:path w="1709420" h="156210">
                <a:moveTo>
                  <a:pt x="859536" y="153924"/>
                </a:moveTo>
                <a:lnTo>
                  <a:pt x="859536" y="150876"/>
                </a:lnTo>
                <a:lnTo>
                  <a:pt x="849630" y="150876"/>
                </a:lnTo>
                <a:lnTo>
                  <a:pt x="849630" y="153924"/>
                </a:lnTo>
                <a:lnTo>
                  <a:pt x="851916" y="156210"/>
                </a:lnTo>
                <a:lnTo>
                  <a:pt x="857250" y="156210"/>
                </a:lnTo>
                <a:lnTo>
                  <a:pt x="859536" y="153924"/>
                </a:lnTo>
                <a:close/>
              </a:path>
              <a:path w="1709420" h="156210">
                <a:moveTo>
                  <a:pt x="1690624" y="70866"/>
                </a:moveTo>
                <a:lnTo>
                  <a:pt x="865632" y="70866"/>
                </a:lnTo>
                <a:lnTo>
                  <a:pt x="864870" y="71628"/>
                </a:lnTo>
                <a:lnTo>
                  <a:pt x="863301" y="71672"/>
                </a:lnTo>
                <a:lnTo>
                  <a:pt x="861060" y="73914"/>
                </a:lnTo>
                <a:lnTo>
                  <a:pt x="861060" y="74676"/>
                </a:lnTo>
                <a:lnTo>
                  <a:pt x="859536" y="76200"/>
                </a:lnTo>
                <a:lnTo>
                  <a:pt x="859536" y="76962"/>
                </a:lnTo>
                <a:lnTo>
                  <a:pt x="858774" y="76962"/>
                </a:lnTo>
                <a:lnTo>
                  <a:pt x="856114" y="85066"/>
                </a:lnTo>
                <a:lnTo>
                  <a:pt x="854656" y="91482"/>
                </a:lnTo>
                <a:lnTo>
                  <a:pt x="854697" y="91618"/>
                </a:lnTo>
                <a:lnTo>
                  <a:pt x="856873" y="104568"/>
                </a:lnTo>
                <a:lnTo>
                  <a:pt x="858058" y="117904"/>
                </a:lnTo>
                <a:lnTo>
                  <a:pt x="859536" y="150876"/>
                </a:lnTo>
                <a:lnTo>
                  <a:pt x="859726" y="134105"/>
                </a:lnTo>
                <a:lnTo>
                  <a:pt x="861574" y="108724"/>
                </a:lnTo>
                <a:lnTo>
                  <a:pt x="863301" y="96181"/>
                </a:lnTo>
                <a:lnTo>
                  <a:pt x="866394" y="83820"/>
                </a:lnTo>
                <a:lnTo>
                  <a:pt x="867156" y="82296"/>
                </a:lnTo>
                <a:lnTo>
                  <a:pt x="867156" y="80010"/>
                </a:lnTo>
                <a:lnTo>
                  <a:pt x="868299" y="80010"/>
                </a:lnTo>
                <a:lnTo>
                  <a:pt x="869442" y="79248"/>
                </a:lnTo>
                <a:lnTo>
                  <a:pt x="869442" y="80010"/>
                </a:lnTo>
                <a:lnTo>
                  <a:pt x="1689354" y="80010"/>
                </a:lnTo>
                <a:lnTo>
                  <a:pt x="1689354" y="71628"/>
                </a:lnTo>
                <a:lnTo>
                  <a:pt x="1690497" y="71056"/>
                </a:lnTo>
                <a:lnTo>
                  <a:pt x="1690624" y="70866"/>
                </a:lnTo>
                <a:close/>
              </a:path>
              <a:path w="1709420" h="156210">
                <a:moveTo>
                  <a:pt x="868299" y="80010"/>
                </a:moveTo>
                <a:lnTo>
                  <a:pt x="867156" y="80010"/>
                </a:lnTo>
                <a:lnTo>
                  <a:pt x="867156" y="80772"/>
                </a:lnTo>
                <a:lnTo>
                  <a:pt x="868299" y="80010"/>
                </a:lnTo>
                <a:close/>
              </a:path>
              <a:path w="1709420" h="156210">
                <a:moveTo>
                  <a:pt x="868680" y="80010"/>
                </a:moveTo>
                <a:lnTo>
                  <a:pt x="868299" y="80010"/>
                </a:lnTo>
                <a:lnTo>
                  <a:pt x="867156" y="80772"/>
                </a:lnTo>
                <a:lnTo>
                  <a:pt x="868680" y="80010"/>
                </a:lnTo>
                <a:close/>
              </a:path>
              <a:path w="1709420" h="156210">
                <a:moveTo>
                  <a:pt x="868680" y="80010"/>
                </a:moveTo>
                <a:lnTo>
                  <a:pt x="867156" y="80772"/>
                </a:lnTo>
                <a:lnTo>
                  <a:pt x="867156" y="81534"/>
                </a:lnTo>
                <a:lnTo>
                  <a:pt x="868680" y="80010"/>
                </a:lnTo>
                <a:close/>
              </a:path>
              <a:path w="1709420" h="156210">
                <a:moveTo>
                  <a:pt x="867918" y="80771"/>
                </a:moveTo>
                <a:lnTo>
                  <a:pt x="867156" y="81534"/>
                </a:lnTo>
                <a:lnTo>
                  <a:pt x="867156" y="82296"/>
                </a:lnTo>
                <a:lnTo>
                  <a:pt x="867918" y="80771"/>
                </a:lnTo>
                <a:close/>
              </a:path>
              <a:path w="1709420" h="156210">
                <a:moveTo>
                  <a:pt x="869442" y="79248"/>
                </a:moveTo>
                <a:lnTo>
                  <a:pt x="868299" y="80010"/>
                </a:lnTo>
                <a:lnTo>
                  <a:pt x="868680" y="80010"/>
                </a:lnTo>
                <a:lnTo>
                  <a:pt x="869442" y="79248"/>
                </a:lnTo>
                <a:close/>
              </a:path>
              <a:path w="1709420" h="156210">
                <a:moveTo>
                  <a:pt x="869442" y="80010"/>
                </a:moveTo>
                <a:lnTo>
                  <a:pt x="869442" y="79248"/>
                </a:lnTo>
                <a:lnTo>
                  <a:pt x="868680" y="80010"/>
                </a:lnTo>
                <a:lnTo>
                  <a:pt x="869442" y="80010"/>
                </a:lnTo>
                <a:close/>
              </a:path>
              <a:path w="1709420" h="156210">
                <a:moveTo>
                  <a:pt x="1690497" y="71056"/>
                </a:moveTo>
                <a:lnTo>
                  <a:pt x="1689354" y="71628"/>
                </a:lnTo>
                <a:lnTo>
                  <a:pt x="1690333" y="71301"/>
                </a:lnTo>
                <a:lnTo>
                  <a:pt x="1690497" y="71056"/>
                </a:lnTo>
                <a:close/>
              </a:path>
              <a:path w="1709420" h="156210">
                <a:moveTo>
                  <a:pt x="1691640" y="80010"/>
                </a:moveTo>
                <a:lnTo>
                  <a:pt x="1691640" y="70866"/>
                </a:lnTo>
                <a:lnTo>
                  <a:pt x="1690497" y="71247"/>
                </a:lnTo>
                <a:lnTo>
                  <a:pt x="1690116" y="71628"/>
                </a:lnTo>
                <a:lnTo>
                  <a:pt x="1690116" y="71373"/>
                </a:lnTo>
                <a:lnTo>
                  <a:pt x="1689354" y="71628"/>
                </a:lnTo>
                <a:lnTo>
                  <a:pt x="1689354" y="80010"/>
                </a:lnTo>
                <a:lnTo>
                  <a:pt x="1690116" y="80010"/>
                </a:lnTo>
                <a:lnTo>
                  <a:pt x="1690116" y="71628"/>
                </a:lnTo>
                <a:lnTo>
                  <a:pt x="1690333" y="71301"/>
                </a:lnTo>
                <a:lnTo>
                  <a:pt x="1690333" y="80010"/>
                </a:lnTo>
                <a:lnTo>
                  <a:pt x="1691640" y="80010"/>
                </a:lnTo>
                <a:close/>
              </a:path>
              <a:path w="1709420" h="156210">
                <a:moveTo>
                  <a:pt x="1690497" y="71247"/>
                </a:moveTo>
                <a:lnTo>
                  <a:pt x="1690333" y="71301"/>
                </a:lnTo>
                <a:lnTo>
                  <a:pt x="1690116" y="71628"/>
                </a:lnTo>
                <a:lnTo>
                  <a:pt x="1690497" y="71247"/>
                </a:lnTo>
                <a:close/>
              </a:path>
              <a:path w="1709420" h="156210">
                <a:moveTo>
                  <a:pt x="1690878" y="70866"/>
                </a:moveTo>
                <a:lnTo>
                  <a:pt x="1690497" y="71056"/>
                </a:lnTo>
                <a:lnTo>
                  <a:pt x="1690333" y="71301"/>
                </a:lnTo>
                <a:lnTo>
                  <a:pt x="1690497" y="71247"/>
                </a:lnTo>
                <a:lnTo>
                  <a:pt x="1690878" y="70866"/>
                </a:lnTo>
                <a:close/>
              </a:path>
              <a:path w="1709420" h="156210">
                <a:moveTo>
                  <a:pt x="1690878" y="70866"/>
                </a:moveTo>
                <a:lnTo>
                  <a:pt x="1690624" y="70866"/>
                </a:lnTo>
                <a:lnTo>
                  <a:pt x="1690497" y="71056"/>
                </a:lnTo>
                <a:lnTo>
                  <a:pt x="1690878" y="70866"/>
                </a:lnTo>
                <a:close/>
              </a:path>
              <a:path w="1709420" h="156210">
                <a:moveTo>
                  <a:pt x="1691640" y="70866"/>
                </a:moveTo>
                <a:lnTo>
                  <a:pt x="1690878" y="70866"/>
                </a:lnTo>
                <a:lnTo>
                  <a:pt x="1690497" y="71247"/>
                </a:lnTo>
                <a:lnTo>
                  <a:pt x="1691640" y="70866"/>
                </a:lnTo>
                <a:close/>
              </a:path>
              <a:path w="1709420" h="156210">
                <a:moveTo>
                  <a:pt x="1691640" y="70866"/>
                </a:moveTo>
                <a:lnTo>
                  <a:pt x="1691640" y="69342"/>
                </a:lnTo>
                <a:lnTo>
                  <a:pt x="1690624" y="70866"/>
                </a:lnTo>
                <a:lnTo>
                  <a:pt x="1691640" y="70866"/>
                </a:lnTo>
                <a:close/>
              </a:path>
              <a:path w="1709420" h="156210">
                <a:moveTo>
                  <a:pt x="1709166" y="0"/>
                </a:moveTo>
                <a:lnTo>
                  <a:pt x="1699260" y="0"/>
                </a:lnTo>
                <a:lnTo>
                  <a:pt x="1699180" y="17469"/>
                </a:lnTo>
                <a:lnTo>
                  <a:pt x="1698428" y="30187"/>
                </a:lnTo>
                <a:lnTo>
                  <a:pt x="1697104" y="42842"/>
                </a:lnTo>
                <a:lnTo>
                  <a:pt x="1695123" y="55399"/>
                </a:lnTo>
                <a:lnTo>
                  <a:pt x="1692402" y="67818"/>
                </a:lnTo>
                <a:lnTo>
                  <a:pt x="1690878" y="70104"/>
                </a:lnTo>
                <a:lnTo>
                  <a:pt x="1691640" y="69342"/>
                </a:lnTo>
                <a:lnTo>
                  <a:pt x="1691640" y="80010"/>
                </a:lnTo>
                <a:lnTo>
                  <a:pt x="1693926" y="80010"/>
                </a:lnTo>
                <a:lnTo>
                  <a:pt x="1694688" y="79248"/>
                </a:lnTo>
                <a:lnTo>
                  <a:pt x="1695450" y="79248"/>
                </a:lnTo>
                <a:lnTo>
                  <a:pt x="1696212" y="78486"/>
                </a:lnTo>
                <a:lnTo>
                  <a:pt x="1697736" y="77724"/>
                </a:lnTo>
                <a:lnTo>
                  <a:pt x="1697736" y="76962"/>
                </a:lnTo>
                <a:lnTo>
                  <a:pt x="1699260" y="74676"/>
                </a:lnTo>
                <a:lnTo>
                  <a:pt x="1700022" y="73914"/>
                </a:lnTo>
                <a:lnTo>
                  <a:pt x="1702467" y="66512"/>
                </a:lnTo>
                <a:lnTo>
                  <a:pt x="1705399" y="54291"/>
                </a:lnTo>
                <a:lnTo>
                  <a:pt x="1707122" y="40655"/>
                </a:lnTo>
                <a:lnTo>
                  <a:pt x="1708002" y="27130"/>
                </a:lnTo>
                <a:lnTo>
                  <a:pt x="1708404" y="15240"/>
                </a:lnTo>
                <a:lnTo>
                  <a:pt x="170916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3" name="TextBox 12"/>
          <p:cNvSpPr txBox="1"/>
          <p:nvPr/>
        </p:nvSpPr>
        <p:spPr>
          <a:xfrm>
            <a:off x="138545" y="6382250"/>
            <a:ext cx="198323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/>
              <a:t>Johnsson</a:t>
            </a:r>
            <a:r>
              <a:rPr lang="en-US" sz="900" dirty="0"/>
              <a:t> L., Lecture notes spring 2016</a:t>
            </a:r>
          </a:p>
        </p:txBody>
      </p:sp>
    </p:spTree>
    <p:extLst>
      <p:ext uri="{BB962C8B-B14F-4D97-AF65-F5344CB8AC3E}">
        <p14:creationId xmlns:p14="http://schemas.microsoft.com/office/powerpoint/2010/main" val="249928467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63653" y="479570"/>
            <a:ext cx="1187824" cy="4075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7401" marR="4483" indent="-336194">
              <a:lnSpc>
                <a:spcPct val="125000"/>
              </a:lnSpc>
            </a:pPr>
            <a:r>
              <a:rPr sz="1059" b="1" spc="-4" dirty="0">
                <a:solidFill>
                  <a:srgbClr val="FFFFFF"/>
                </a:solidFill>
                <a:latin typeface="Arial"/>
                <a:cs typeface="Arial"/>
              </a:rPr>
              <a:t>Lennar</a:t>
            </a:r>
            <a:r>
              <a:rPr sz="1059" b="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059" b="1" spc="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59" b="1" spc="-4" dirty="0">
                <a:solidFill>
                  <a:srgbClr val="FFFFFF"/>
                </a:solidFill>
                <a:latin typeface="Arial"/>
                <a:cs typeface="Arial"/>
              </a:rPr>
              <a:t>Johnsson 2016-01-19</a:t>
            </a:r>
            <a:endParaRPr sz="1059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10770" y="484906"/>
            <a:ext cx="5999629" cy="1832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07093" algn="ctr"/>
            <a:r>
              <a:rPr sz="2118" spc="-4" dirty="0">
                <a:solidFill>
                  <a:srgbClr val="FFFFFF"/>
                </a:solidFill>
                <a:latin typeface="Arial"/>
                <a:cs typeface="Arial"/>
              </a:rPr>
              <a:t>COSC4364</a:t>
            </a:r>
            <a:endParaRPr sz="2118" dirty="0">
              <a:latin typeface="Arial"/>
              <a:cs typeface="Arial"/>
            </a:endParaRPr>
          </a:p>
          <a:p>
            <a:pPr marL="1155948">
              <a:spcBef>
                <a:spcPts val="427"/>
              </a:spcBef>
            </a:pPr>
            <a:r>
              <a:rPr sz="3883" spc="-4" dirty="0">
                <a:latin typeface="Calibri"/>
                <a:cs typeface="Calibri"/>
              </a:rPr>
              <a:t>Signifi</a:t>
            </a:r>
            <a:r>
              <a:rPr sz="3883" spc="-31" dirty="0">
                <a:latin typeface="Calibri"/>
                <a:cs typeface="Calibri"/>
              </a:rPr>
              <a:t>c</a:t>
            </a:r>
            <a:r>
              <a:rPr sz="3883" spc="-26" dirty="0">
                <a:latin typeface="Calibri"/>
                <a:cs typeface="Calibri"/>
              </a:rPr>
              <a:t>anc</a:t>
            </a:r>
            <a:r>
              <a:rPr sz="3883" spc="-22" dirty="0">
                <a:latin typeface="Calibri"/>
                <a:cs typeface="Calibri"/>
              </a:rPr>
              <a:t>e</a:t>
            </a:r>
            <a:r>
              <a:rPr sz="3883" spc="35" dirty="0">
                <a:latin typeface="Calibri"/>
                <a:cs typeface="Calibri"/>
              </a:rPr>
              <a:t> </a:t>
            </a:r>
            <a:r>
              <a:rPr sz="3883" dirty="0">
                <a:latin typeface="Calibri"/>
                <a:cs typeface="Calibri"/>
              </a:rPr>
              <a:t>of</a:t>
            </a:r>
            <a:r>
              <a:rPr sz="3883" spc="9" dirty="0">
                <a:latin typeface="Calibri"/>
                <a:cs typeface="Calibri"/>
              </a:rPr>
              <a:t> </a:t>
            </a:r>
            <a:r>
              <a:rPr sz="3883" spc="-22" dirty="0">
                <a:latin typeface="Calibri"/>
                <a:cs typeface="Calibri"/>
              </a:rPr>
              <a:t>P</a:t>
            </a:r>
            <a:r>
              <a:rPr sz="3883" spc="-71" dirty="0">
                <a:latin typeface="Calibri"/>
                <a:cs typeface="Calibri"/>
              </a:rPr>
              <a:t>r</a:t>
            </a:r>
            <a:r>
              <a:rPr sz="3883" spc="-18" dirty="0">
                <a:latin typeface="Calibri"/>
                <a:cs typeface="Calibri"/>
              </a:rPr>
              <a:t>ecision</a:t>
            </a:r>
            <a:endParaRPr sz="3883" dirty="0">
              <a:latin typeface="Calibri"/>
              <a:cs typeface="Calibri"/>
            </a:endParaRPr>
          </a:p>
          <a:p>
            <a:pPr marL="313781" indent="-302575">
              <a:spcBef>
                <a:spcPts val="3296"/>
              </a:spcBef>
              <a:buFont typeface="Arial"/>
              <a:buChar char="•"/>
              <a:tabLst>
                <a:tab pos="313781" algn="l"/>
              </a:tabLst>
            </a:pPr>
            <a:r>
              <a:rPr sz="2824" spc="-18" dirty="0">
                <a:latin typeface="Calibri"/>
                <a:cs typeface="Calibri"/>
              </a:rPr>
              <a:t>P</a:t>
            </a:r>
            <a:r>
              <a:rPr sz="2824" spc="-62" dirty="0">
                <a:latin typeface="Calibri"/>
                <a:cs typeface="Calibri"/>
              </a:rPr>
              <a:t>r</a:t>
            </a:r>
            <a:r>
              <a:rPr sz="2824" spc="-22" dirty="0">
                <a:latin typeface="Calibri"/>
                <a:cs typeface="Calibri"/>
              </a:rPr>
              <a:t>oblem</a:t>
            </a:r>
            <a:r>
              <a:rPr sz="2824" spc="-13" dirty="0">
                <a:latin typeface="Calibri"/>
                <a:cs typeface="Calibri"/>
              </a:rPr>
              <a:t>s</a:t>
            </a:r>
            <a:r>
              <a:rPr sz="2824" spc="18" dirty="0">
                <a:latin typeface="Calibri"/>
                <a:cs typeface="Calibri"/>
              </a:rPr>
              <a:t> </a:t>
            </a:r>
            <a:r>
              <a:rPr sz="2824" spc="-66" dirty="0">
                <a:latin typeface="Calibri"/>
                <a:cs typeface="Calibri"/>
              </a:rPr>
              <a:t>f</a:t>
            </a:r>
            <a:r>
              <a:rPr sz="2824" spc="-22" dirty="0">
                <a:latin typeface="Calibri"/>
                <a:cs typeface="Calibri"/>
              </a:rPr>
              <a:t>o</a:t>
            </a:r>
            <a:r>
              <a:rPr sz="2824" spc="-13" dirty="0">
                <a:latin typeface="Calibri"/>
                <a:cs typeface="Calibri"/>
              </a:rPr>
              <a:t>r</a:t>
            </a:r>
            <a:r>
              <a:rPr sz="2824" spc="-4" dirty="0">
                <a:latin typeface="Calibri"/>
                <a:cs typeface="Calibri"/>
              </a:rPr>
              <a:t> </a:t>
            </a:r>
            <a:r>
              <a:rPr sz="2824" spc="-22" dirty="0">
                <a:latin typeface="Calibri"/>
                <a:cs typeface="Calibri"/>
              </a:rPr>
              <a:t>whic</a:t>
            </a:r>
            <a:r>
              <a:rPr sz="2824" spc="-18" dirty="0">
                <a:latin typeface="Calibri"/>
                <a:cs typeface="Calibri"/>
              </a:rPr>
              <a:t>h</a:t>
            </a:r>
            <a:r>
              <a:rPr sz="2824" spc="13" dirty="0">
                <a:latin typeface="Calibri"/>
                <a:cs typeface="Calibri"/>
              </a:rPr>
              <a:t> </a:t>
            </a:r>
            <a:r>
              <a:rPr sz="2824" spc="-13" dirty="0">
                <a:latin typeface="Calibri"/>
                <a:cs typeface="Calibri"/>
              </a:rPr>
              <a:t>the</a:t>
            </a:r>
            <a:r>
              <a:rPr sz="2824" spc="4" dirty="0">
                <a:latin typeface="Calibri"/>
                <a:cs typeface="Calibri"/>
              </a:rPr>
              <a:t> </a:t>
            </a:r>
            <a:r>
              <a:rPr sz="2824" spc="-49" dirty="0">
                <a:latin typeface="Calibri"/>
                <a:cs typeface="Calibri"/>
              </a:rPr>
              <a:t>v</a:t>
            </a:r>
            <a:r>
              <a:rPr sz="2824" spc="-22" dirty="0">
                <a:latin typeface="Calibri"/>
                <a:cs typeface="Calibri"/>
              </a:rPr>
              <a:t>a</a:t>
            </a:r>
            <a:r>
              <a:rPr sz="2824" spc="-13" dirty="0">
                <a:latin typeface="Calibri"/>
                <a:cs typeface="Calibri"/>
              </a:rPr>
              <a:t>r</a:t>
            </a:r>
            <a:r>
              <a:rPr sz="2824" spc="-4" dirty="0">
                <a:latin typeface="Calibri"/>
                <a:cs typeface="Calibri"/>
              </a:rPr>
              <a:t>i</a:t>
            </a:r>
            <a:r>
              <a:rPr sz="2824" spc="-53" dirty="0">
                <a:latin typeface="Calibri"/>
                <a:cs typeface="Calibri"/>
              </a:rPr>
              <a:t>a</a:t>
            </a:r>
            <a:r>
              <a:rPr sz="2824" spc="-13" dirty="0">
                <a:latin typeface="Calibri"/>
                <a:cs typeface="Calibri"/>
              </a:rPr>
              <a:t>t</a:t>
            </a:r>
            <a:r>
              <a:rPr sz="2824" spc="-4" dirty="0">
                <a:latin typeface="Calibri"/>
                <a:cs typeface="Calibri"/>
              </a:rPr>
              <a:t>i</a:t>
            </a:r>
            <a:r>
              <a:rPr sz="2824" dirty="0">
                <a:latin typeface="Calibri"/>
                <a:cs typeface="Calibri"/>
              </a:rPr>
              <a:t>on</a:t>
            </a:r>
            <a:r>
              <a:rPr sz="2824" spc="31" dirty="0">
                <a:latin typeface="Calibri"/>
                <a:cs typeface="Calibri"/>
              </a:rPr>
              <a:t> </a:t>
            </a:r>
            <a:r>
              <a:rPr sz="2824" spc="-4" dirty="0">
                <a:latin typeface="Calibri"/>
                <a:cs typeface="Calibri"/>
              </a:rPr>
              <a:t>i</a:t>
            </a:r>
            <a:r>
              <a:rPr sz="2824" dirty="0">
                <a:latin typeface="Calibri"/>
                <a:cs typeface="Calibri"/>
              </a:rPr>
              <a:t>n</a:t>
            </a:r>
            <a:r>
              <a:rPr sz="2824" spc="13" dirty="0">
                <a:latin typeface="Calibri"/>
                <a:cs typeface="Calibri"/>
              </a:rPr>
              <a:t> </a:t>
            </a:r>
            <a:r>
              <a:rPr sz="2824" spc="-13" dirty="0">
                <a:latin typeface="Calibri"/>
                <a:cs typeface="Calibri"/>
              </a:rPr>
              <a:t>the</a:t>
            </a:r>
            <a:endParaRPr sz="2824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10591" y="2341543"/>
            <a:ext cx="6846794" cy="22627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3781" marR="4483"/>
            <a:r>
              <a:rPr sz="2824" spc="-4" dirty="0">
                <a:latin typeface="Calibri"/>
                <a:cs typeface="Calibri"/>
              </a:rPr>
              <a:t>solutio</a:t>
            </a:r>
            <a:r>
              <a:rPr sz="2824" dirty="0">
                <a:latin typeface="Calibri"/>
                <a:cs typeface="Calibri"/>
              </a:rPr>
              <a:t>n</a:t>
            </a:r>
            <a:r>
              <a:rPr sz="2824" spc="26" dirty="0">
                <a:latin typeface="Calibri"/>
                <a:cs typeface="Calibri"/>
              </a:rPr>
              <a:t> </a:t>
            </a:r>
            <a:r>
              <a:rPr sz="2824" spc="-22" dirty="0">
                <a:latin typeface="Calibri"/>
                <a:cs typeface="Calibri"/>
              </a:rPr>
              <a:t>du</a:t>
            </a:r>
            <a:r>
              <a:rPr sz="2824" spc="-18" dirty="0">
                <a:latin typeface="Calibri"/>
                <a:cs typeface="Calibri"/>
              </a:rPr>
              <a:t>e</a:t>
            </a:r>
            <a:r>
              <a:rPr sz="2824" spc="13" dirty="0">
                <a:latin typeface="Calibri"/>
                <a:cs typeface="Calibri"/>
              </a:rPr>
              <a:t> </a:t>
            </a:r>
            <a:r>
              <a:rPr sz="2824" spc="-40" dirty="0">
                <a:latin typeface="Calibri"/>
                <a:cs typeface="Calibri"/>
              </a:rPr>
              <a:t>t</a:t>
            </a:r>
            <a:r>
              <a:rPr sz="2824" spc="-18" dirty="0">
                <a:latin typeface="Calibri"/>
                <a:cs typeface="Calibri"/>
              </a:rPr>
              <a:t>o</a:t>
            </a:r>
            <a:r>
              <a:rPr sz="2824" dirty="0">
                <a:latin typeface="Calibri"/>
                <a:cs typeface="Calibri"/>
              </a:rPr>
              <a:t> </a:t>
            </a:r>
            <a:r>
              <a:rPr sz="2824" spc="-22" dirty="0">
                <a:latin typeface="Calibri"/>
                <a:cs typeface="Calibri"/>
              </a:rPr>
              <a:t>smal</a:t>
            </a:r>
            <a:r>
              <a:rPr sz="2824" spc="-9" dirty="0">
                <a:latin typeface="Calibri"/>
                <a:cs typeface="Calibri"/>
              </a:rPr>
              <a:t>l</a:t>
            </a:r>
            <a:r>
              <a:rPr sz="2824" spc="22" dirty="0">
                <a:latin typeface="Calibri"/>
                <a:cs typeface="Calibri"/>
              </a:rPr>
              <a:t> </a:t>
            </a:r>
            <a:r>
              <a:rPr sz="2824" spc="-22" dirty="0">
                <a:latin typeface="Calibri"/>
                <a:cs typeface="Calibri"/>
              </a:rPr>
              <a:t>chan</a:t>
            </a:r>
            <a:r>
              <a:rPr sz="2824" spc="-40" dirty="0">
                <a:latin typeface="Calibri"/>
                <a:cs typeface="Calibri"/>
              </a:rPr>
              <a:t>g</a:t>
            </a:r>
            <a:r>
              <a:rPr sz="2824" spc="-13" dirty="0">
                <a:latin typeface="Calibri"/>
                <a:cs typeface="Calibri"/>
              </a:rPr>
              <a:t>es</a:t>
            </a:r>
            <a:r>
              <a:rPr sz="2824" spc="26" dirty="0">
                <a:latin typeface="Calibri"/>
                <a:cs typeface="Calibri"/>
              </a:rPr>
              <a:t> </a:t>
            </a:r>
            <a:r>
              <a:rPr sz="2824" spc="-4" dirty="0">
                <a:latin typeface="Calibri"/>
                <a:cs typeface="Calibri"/>
              </a:rPr>
              <a:t>i</a:t>
            </a:r>
            <a:r>
              <a:rPr sz="2824" dirty="0">
                <a:latin typeface="Calibri"/>
                <a:cs typeface="Calibri"/>
              </a:rPr>
              <a:t>n</a:t>
            </a:r>
            <a:r>
              <a:rPr sz="2824" spc="13" dirty="0">
                <a:latin typeface="Calibri"/>
                <a:cs typeface="Calibri"/>
              </a:rPr>
              <a:t> </a:t>
            </a:r>
            <a:r>
              <a:rPr sz="2824" spc="-13" dirty="0">
                <a:latin typeface="Calibri"/>
                <a:cs typeface="Calibri"/>
              </a:rPr>
              <a:t>the</a:t>
            </a:r>
            <a:r>
              <a:rPr sz="2824" dirty="0">
                <a:latin typeface="Calibri"/>
                <a:cs typeface="Calibri"/>
              </a:rPr>
              <a:t> </a:t>
            </a:r>
            <a:r>
              <a:rPr sz="2824" spc="-4" dirty="0">
                <a:latin typeface="Calibri"/>
                <a:cs typeface="Calibri"/>
              </a:rPr>
              <a:t>input </a:t>
            </a:r>
            <a:r>
              <a:rPr sz="2824" spc="-22" dirty="0">
                <a:latin typeface="Calibri"/>
                <a:cs typeface="Calibri"/>
              </a:rPr>
              <a:t>d</a:t>
            </a:r>
            <a:r>
              <a:rPr sz="2824" spc="-49" dirty="0">
                <a:latin typeface="Calibri"/>
                <a:cs typeface="Calibri"/>
              </a:rPr>
              <a:t>at</a:t>
            </a:r>
            <a:r>
              <a:rPr sz="2824" spc="-18" dirty="0">
                <a:latin typeface="Calibri"/>
                <a:cs typeface="Calibri"/>
              </a:rPr>
              <a:t>a</a:t>
            </a:r>
            <a:r>
              <a:rPr sz="2824" spc="22" dirty="0">
                <a:latin typeface="Calibri"/>
                <a:cs typeface="Calibri"/>
              </a:rPr>
              <a:t> </a:t>
            </a:r>
            <a:r>
              <a:rPr sz="2824" spc="-18" dirty="0">
                <a:latin typeface="Calibri"/>
                <a:cs typeface="Calibri"/>
              </a:rPr>
              <a:t>also</a:t>
            </a:r>
            <a:r>
              <a:rPr sz="2824" spc="18" dirty="0">
                <a:latin typeface="Calibri"/>
                <a:cs typeface="Calibri"/>
              </a:rPr>
              <a:t> </a:t>
            </a:r>
            <a:r>
              <a:rPr sz="2824" spc="-22" dirty="0">
                <a:latin typeface="Calibri"/>
                <a:cs typeface="Calibri"/>
              </a:rPr>
              <a:t>a</a:t>
            </a:r>
            <a:r>
              <a:rPr sz="2824" spc="-49" dirty="0">
                <a:latin typeface="Calibri"/>
                <a:cs typeface="Calibri"/>
              </a:rPr>
              <a:t>r</a:t>
            </a:r>
            <a:r>
              <a:rPr sz="2824" spc="-18" dirty="0">
                <a:latin typeface="Calibri"/>
                <a:cs typeface="Calibri"/>
              </a:rPr>
              <a:t>e</a:t>
            </a:r>
            <a:r>
              <a:rPr sz="2824" dirty="0">
                <a:latin typeface="Calibri"/>
                <a:cs typeface="Calibri"/>
              </a:rPr>
              <a:t> </a:t>
            </a:r>
            <a:r>
              <a:rPr sz="2824" spc="-22" dirty="0">
                <a:latin typeface="Calibri"/>
                <a:cs typeface="Calibri"/>
              </a:rPr>
              <a:t>smal</a:t>
            </a:r>
            <a:r>
              <a:rPr sz="2824" spc="-9" dirty="0">
                <a:latin typeface="Calibri"/>
                <a:cs typeface="Calibri"/>
              </a:rPr>
              <a:t>l</a:t>
            </a:r>
            <a:r>
              <a:rPr sz="2824" spc="22" dirty="0">
                <a:latin typeface="Calibri"/>
                <a:cs typeface="Calibri"/>
              </a:rPr>
              <a:t> </a:t>
            </a:r>
            <a:r>
              <a:rPr sz="2824" spc="-22" dirty="0">
                <a:latin typeface="Calibri"/>
                <a:cs typeface="Calibri"/>
              </a:rPr>
              <a:t>a</a:t>
            </a:r>
            <a:r>
              <a:rPr sz="2824" spc="-49" dirty="0">
                <a:latin typeface="Calibri"/>
                <a:cs typeface="Calibri"/>
              </a:rPr>
              <a:t>r</a:t>
            </a:r>
            <a:r>
              <a:rPr sz="2824" spc="-18" dirty="0">
                <a:latin typeface="Calibri"/>
                <a:cs typeface="Calibri"/>
              </a:rPr>
              <a:t>e</a:t>
            </a:r>
            <a:r>
              <a:rPr sz="2824" dirty="0">
                <a:latin typeface="Calibri"/>
                <a:cs typeface="Calibri"/>
              </a:rPr>
              <a:t> </a:t>
            </a:r>
            <a:r>
              <a:rPr sz="2824" spc="-18" dirty="0">
                <a:latin typeface="Calibri"/>
                <a:cs typeface="Calibri"/>
              </a:rPr>
              <a:t>said</a:t>
            </a:r>
            <a:r>
              <a:rPr sz="2824" spc="22" dirty="0">
                <a:latin typeface="Calibri"/>
                <a:cs typeface="Calibri"/>
              </a:rPr>
              <a:t> </a:t>
            </a:r>
            <a:r>
              <a:rPr sz="2824" spc="-40" dirty="0">
                <a:latin typeface="Calibri"/>
                <a:cs typeface="Calibri"/>
              </a:rPr>
              <a:t>t</a:t>
            </a:r>
            <a:r>
              <a:rPr sz="2824" spc="-18" dirty="0">
                <a:latin typeface="Calibri"/>
                <a:cs typeface="Calibri"/>
              </a:rPr>
              <a:t>o</a:t>
            </a:r>
            <a:r>
              <a:rPr sz="2824" dirty="0">
                <a:latin typeface="Calibri"/>
                <a:cs typeface="Calibri"/>
              </a:rPr>
              <a:t> </a:t>
            </a:r>
            <a:r>
              <a:rPr sz="2824" spc="-22" dirty="0">
                <a:latin typeface="Calibri"/>
                <a:cs typeface="Calibri"/>
              </a:rPr>
              <a:t>b</a:t>
            </a:r>
            <a:r>
              <a:rPr sz="2824" spc="-18" dirty="0">
                <a:latin typeface="Calibri"/>
                <a:cs typeface="Calibri"/>
              </a:rPr>
              <a:t>e</a:t>
            </a:r>
            <a:r>
              <a:rPr sz="2824" spc="4" dirty="0">
                <a:latin typeface="Calibri"/>
                <a:cs typeface="Calibri"/>
              </a:rPr>
              <a:t> </a:t>
            </a:r>
            <a:r>
              <a:rPr sz="2824" spc="-49" dirty="0">
                <a:solidFill>
                  <a:srgbClr val="FF0000"/>
                </a:solidFill>
                <a:latin typeface="Calibri"/>
                <a:cs typeface="Calibri"/>
              </a:rPr>
              <a:t>w</a:t>
            </a:r>
            <a:r>
              <a:rPr sz="2824" spc="-18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824" spc="-4" dirty="0">
                <a:solidFill>
                  <a:srgbClr val="FF0000"/>
                </a:solidFill>
                <a:latin typeface="Calibri"/>
                <a:cs typeface="Calibri"/>
              </a:rPr>
              <a:t>ll</a:t>
            </a:r>
            <a:r>
              <a:rPr sz="2824" spc="-13" dirty="0">
                <a:solidFill>
                  <a:srgbClr val="FF0000"/>
                </a:solidFill>
                <a:latin typeface="Calibri"/>
                <a:cs typeface="Calibri"/>
              </a:rPr>
              <a:t>‐</a:t>
            </a:r>
            <a:r>
              <a:rPr sz="2824" spc="-22" dirty="0">
                <a:solidFill>
                  <a:srgbClr val="FF0000"/>
                </a:solidFill>
                <a:latin typeface="Calibri"/>
                <a:cs typeface="Calibri"/>
              </a:rPr>
              <a:t>pose</a:t>
            </a:r>
            <a:r>
              <a:rPr sz="2824" spc="-13" dirty="0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sz="2824" dirty="0">
                <a:latin typeface="Calibri"/>
                <a:cs typeface="Calibri"/>
              </a:rPr>
              <a:t>.</a:t>
            </a:r>
          </a:p>
          <a:p>
            <a:pPr marL="313221" marR="437053" indent="-302015">
              <a:spcBef>
                <a:spcPts val="675"/>
              </a:spcBef>
              <a:buFont typeface="Arial"/>
              <a:buChar char="•"/>
              <a:tabLst>
                <a:tab pos="313781" algn="l"/>
              </a:tabLst>
            </a:pPr>
            <a:r>
              <a:rPr sz="2824" spc="-18" dirty="0">
                <a:latin typeface="Calibri"/>
                <a:cs typeface="Calibri"/>
              </a:rPr>
              <a:t>P</a:t>
            </a:r>
            <a:r>
              <a:rPr sz="2824" spc="-62" dirty="0">
                <a:latin typeface="Calibri"/>
                <a:cs typeface="Calibri"/>
              </a:rPr>
              <a:t>r</a:t>
            </a:r>
            <a:r>
              <a:rPr sz="2824" spc="-22" dirty="0">
                <a:latin typeface="Calibri"/>
                <a:cs typeface="Calibri"/>
              </a:rPr>
              <a:t>oblem</a:t>
            </a:r>
            <a:r>
              <a:rPr sz="2824" spc="-13" dirty="0">
                <a:latin typeface="Calibri"/>
                <a:cs typeface="Calibri"/>
              </a:rPr>
              <a:t>s</a:t>
            </a:r>
            <a:r>
              <a:rPr sz="2824" spc="18" dirty="0">
                <a:latin typeface="Calibri"/>
                <a:cs typeface="Calibri"/>
              </a:rPr>
              <a:t> </a:t>
            </a:r>
            <a:r>
              <a:rPr sz="2824" spc="-66" dirty="0">
                <a:latin typeface="Calibri"/>
                <a:cs typeface="Calibri"/>
              </a:rPr>
              <a:t>f</a:t>
            </a:r>
            <a:r>
              <a:rPr sz="2824" spc="-22" dirty="0">
                <a:latin typeface="Calibri"/>
                <a:cs typeface="Calibri"/>
              </a:rPr>
              <a:t>o</a:t>
            </a:r>
            <a:r>
              <a:rPr sz="2824" spc="-13" dirty="0">
                <a:latin typeface="Calibri"/>
                <a:cs typeface="Calibri"/>
              </a:rPr>
              <a:t>r</a:t>
            </a:r>
            <a:r>
              <a:rPr sz="2824" spc="-4" dirty="0">
                <a:latin typeface="Calibri"/>
                <a:cs typeface="Calibri"/>
              </a:rPr>
              <a:t> </a:t>
            </a:r>
            <a:r>
              <a:rPr sz="2824" spc="-22" dirty="0">
                <a:latin typeface="Calibri"/>
                <a:cs typeface="Calibri"/>
              </a:rPr>
              <a:t>whic</a:t>
            </a:r>
            <a:r>
              <a:rPr sz="2824" spc="-18" dirty="0">
                <a:latin typeface="Calibri"/>
                <a:cs typeface="Calibri"/>
              </a:rPr>
              <a:t>h</a:t>
            </a:r>
            <a:r>
              <a:rPr sz="2824" spc="13" dirty="0">
                <a:latin typeface="Calibri"/>
                <a:cs typeface="Calibri"/>
              </a:rPr>
              <a:t> </a:t>
            </a:r>
            <a:r>
              <a:rPr sz="2824" spc="-13" dirty="0">
                <a:latin typeface="Calibri"/>
                <a:cs typeface="Calibri"/>
              </a:rPr>
              <a:t>the</a:t>
            </a:r>
            <a:r>
              <a:rPr sz="2824" spc="4" dirty="0">
                <a:latin typeface="Calibri"/>
                <a:cs typeface="Calibri"/>
              </a:rPr>
              <a:t> </a:t>
            </a:r>
            <a:r>
              <a:rPr sz="2824" spc="-49" dirty="0">
                <a:latin typeface="Calibri"/>
                <a:cs typeface="Calibri"/>
              </a:rPr>
              <a:t>v</a:t>
            </a:r>
            <a:r>
              <a:rPr sz="2824" spc="-22" dirty="0">
                <a:latin typeface="Calibri"/>
                <a:cs typeface="Calibri"/>
              </a:rPr>
              <a:t>a</a:t>
            </a:r>
            <a:r>
              <a:rPr sz="2824" spc="-13" dirty="0">
                <a:latin typeface="Calibri"/>
                <a:cs typeface="Calibri"/>
              </a:rPr>
              <a:t>r</a:t>
            </a:r>
            <a:r>
              <a:rPr sz="2824" spc="-4" dirty="0">
                <a:latin typeface="Calibri"/>
                <a:cs typeface="Calibri"/>
              </a:rPr>
              <a:t>i</a:t>
            </a:r>
            <a:r>
              <a:rPr sz="2824" spc="-53" dirty="0">
                <a:latin typeface="Calibri"/>
                <a:cs typeface="Calibri"/>
              </a:rPr>
              <a:t>a</a:t>
            </a:r>
            <a:r>
              <a:rPr sz="2824" spc="-13" dirty="0">
                <a:latin typeface="Calibri"/>
                <a:cs typeface="Calibri"/>
              </a:rPr>
              <a:t>t</a:t>
            </a:r>
            <a:r>
              <a:rPr sz="2824" spc="-4" dirty="0">
                <a:latin typeface="Calibri"/>
                <a:cs typeface="Calibri"/>
              </a:rPr>
              <a:t>i</a:t>
            </a:r>
            <a:r>
              <a:rPr sz="2824" dirty="0">
                <a:latin typeface="Calibri"/>
                <a:cs typeface="Calibri"/>
              </a:rPr>
              <a:t>on</a:t>
            </a:r>
            <a:r>
              <a:rPr sz="2824" spc="31" dirty="0">
                <a:latin typeface="Calibri"/>
                <a:cs typeface="Calibri"/>
              </a:rPr>
              <a:t> </a:t>
            </a:r>
            <a:r>
              <a:rPr sz="2824" spc="-4" dirty="0">
                <a:latin typeface="Calibri"/>
                <a:cs typeface="Calibri"/>
              </a:rPr>
              <a:t>i</a:t>
            </a:r>
            <a:r>
              <a:rPr sz="2824" dirty="0">
                <a:latin typeface="Calibri"/>
                <a:cs typeface="Calibri"/>
              </a:rPr>
              <a:t>n</a:t>
            </a:r>
            <a:r>
              <a:rPr sz="2824" spc="13" dirty="0">
                <a:latin typeface="Calibri"/>
                <a:cs typeface="Calibri"/>
              </a:rPr>
              <a:t> </a:t>
            </a:r>
            <a:r>
              <a:rPr sz="2824" spc="-13" dirty="0">
                <a:latin typeface="Calibri"/>
                <a:cs typeface="Calibri"/>
              </a:rPr>
              <a:t>the</a:t>
            </a:r>
            <a:r>
              <a:rPr sz="2824" spc="-9" dirty="0">
                <a:latin typeface="Calibri"/>
                <a:cs typeface="Calibri"/>
              </a:rPr>
              <a:t> </a:t>
            </a:r>
            <a:r>
              <a:rPr sz="2824" spc="-4" dirty="0">
                <a:latin typeface="Calibri"/>
                <a:cs typeface="Calibri"/>
              </a:rPr>
              <a:t>solutio</a:t>
            </a:r>
            <a:r>
              <a:rPr sz="2824" dirty="0">
                <a:latin typeface="Calibri"/>
                <a:cs typeface="Calibri"/>
              </a:rPr>
              <a:t>n</a:t>
            </a:r>
            <a:r>
              <a:rPr sz="2824" spc="26" dirty="0">
                <a:latin typeface="Calibri"/>
                <a:cs typeface="Calibri"/>
              </a:rPr>
              <a:t> </a:t>
            </a:r>
            <a:r>
              <a:rPr sz="2824" spc="-22" dirty="0">
                <a:latin typeface="Calibri"/>
                <a:cs typeface="Calibri"/>
              </a:rPr>
              <a:t>du</a:t>
            </a:r>
            <a:r>
              <a:rPr sz="2824" spc="-18" dirty="0">
                <a:latin typeface="Calibri"/>
                <a:cs typeface="Calibri"/>
              </a:rPr>
              <a:t>e</a:t>
            </a:r>
            <a:r>
              <a:rPr sz="2824" spc="13" dirty="0">
                <a:latin typeface="Calibri"/>
                <a:cs typeface="Calibri"/>
              </a:rPr>
              <a:t> </a:t>
            </a:r>
            <a:r>
              <a:rPr sz="2824" spc="-40" dirty="0">
                <a:latin typeface="Calibri"/>
                <a:cs typeface="Calibri"/>
              </a:rPr>
              <a:t>t</a:t>
            </a:r>
            <a:r>
              <a:rPr sz="2824" spc="-18" dirty="0">
                <a:latin typeface="Calibri"/>
                <a:cs typeface="Calibri"/>
              </a:rPr>
              <a:t>o</a:t>
            </a:r>
            <a:r>
              <a:rPr sz="2824" dirty="0">
                <a:latin typeface="Calibri"/>
                <a:cs typeface="Calibri"/>
              </a:rPr>
              <a:t> </a:t>
            </a:r>
            <a:r>
              <a:rPr sz="2824" spc="-22" dirty="0">
                <a:latin typeface="Calibri"/>
                <a:cs typeface="Calibri"/>
              </a:rPr>
              <a:t>smal</a:t>
            </a:r>
            <a:r>
              <a:rPr sz="2824" spc="-9" dirty="0">
                <a:latin typeface="Calibri"/>
                <a:cs typeface="Calibri"/>
              </a:rPr>
              <a:t>l</a:t>
            </a:r>
            <a:r>
              <a:rPr sz="2824" spc="22" dirty="0">
                <a:latin typeface="Calibri"/>
                <a:cs typeface="Calibri"/>
              </a:rPr>
              <a:t> </a:t>
            </a:r>
            <a:r>
              <a:rPr sz="2824" spc="-22" dirty="0">
                <a:latin typeface="Calibri"/>
                <a:cs typeface="Calibri"/>
              </a:rPr>
              <a:t>chan</a:t>
            </a:r>
            <a:r>
              <a:rPr sz="2824" spc="-40" dirty="0">
                <a:latin typeface="Calibri"/>
                <a:cs typeface="Calibri"/>
              </a:rPr>
              <a:t>g</a:t>
            </a:r>
            <a:r>
              <a:rPr sz="2824" spc="-13" dirty="0">
                <a:latin typeface="Calibri"/>
                <a:cs typeface="Calibri"/>
              </a:rPr>
              <a:t>es</a:t>
            </a:r>
            <a:r>
              <a:rPr sz="2824" spc="26" dirty="0">
                <a:latin typeface="Calibri"/>
                <a:cs typeface="Calibri"/>
              </a:rPr>
              <a:t> </a:t>
            </a:r>
            <a:r>
              <a:rPr sz="2824" spc="-4" dirty="0">
                <a:latin typeface="Calibri"/>
                <a:cs typeface="Calibri"/>
              </a:rPr>
              <a:t>i</a:t>
            </a:r>
            <a:r>
              <a:rPr sz="2824" dirty="0">
                <a:latin typeface="Calibri"/>
                <a:cs typeface="Calibri"/>
              </a:rPr>
              <a:t>n</a:t>
            </a:r>
            <a:r>
              <a:rPr sz="2824" spc="13" dirty="0">
                <a:latin typeface="Calibri"/>
                <a:cs typeface="Calibri"/>
              </a:rPr>
              <a:t> </a:t>
            </a:r>
            <a:r>
              <a:rPr sz="2824" spc="-13" dirty="0">
                <a:latin typeface="Calibri"/>
                <a:cs typeface="Calibri"/>
              </a:rPr>
              <a:t>the</a:t>
            </a:r>
            <a:r>
              <a:rPr sz="2824" dirty="0">
                <a:latin typeface="Calibri"/>
                <a:cs typeface="Calibri"/>
              </a:rPr>
              <a:t> </a:t>
            </a:r>
            <a:r>
              <a:rPr sz="2824" spc="-4" dirty="0">
                <a:latin typeface="Calibri"/>
                <a:cs typeface="Calibri"/>
              </a:rPr>
              <a:t>input </a:t>
            </a:r>
            <a:r>
              <a:rPr sz="2824" spc="-22" dirty="0">
                <a:latin typeface="Calibri"/>
                <a:cs typeface="Calibri"/>
              </a:rPr>
              <a:t>d</a:t>
            </a:r>
            <a:r>
              <a:rPr sz="2824" spc="-49" dirty="0">
                <a:latin typeface="Calibri"/>
                <a:cs typeface="Calibri"/>
              </a:rPr>
              <a:t>at</a:t>
            </a:r>
            <a:r>
              <a:rPr sz="2824" spc="-18" dirty="0">
                <a:latin typeface="Calibri"/>
                <a:cs typeface="Calibri"/>
              </a:rPr>
              <a:t>a</a:t>
            </a:r>
            <a:r>
              <a:rPr sz="2824" spc="22" dirty="0">
                <a:latin typeface="Calibri"/>
                <a:cs typeface="Calibri"/>
              </a:rPr>
              <a:t> </a:t>
            </a:r>
            <a:r>
              <a:rPr sz="2824" spc="-26" dirty="0">
                <a:latin typeface="Calibri"/>
                <a:cs typeface="Calibri"/>
              </a:rPr>
              <a:t>m</a:t>
            </a:r>
            <a:r>
              <a:rPr sz="2824" spc="-75" dirty="0">
                <a:latin typeface="Calibri"/>
                <a:cs typeface="Calibri"/>
              </a:rPr>
              <a:t>a</a:t>
            </a:r>
            <a:r>
              <a:rPr sz="2824" spc="-13" dirty="0">
                <a:latin typeface="Calibri"/>
                <a:cs typeface="Calibri"/>
              </a:rPr>
              <a:t>y</a:t>
            </a:r>
            <a:r>
              <a:rPr sz="2824" spc="13" dirty="0">
                <a:latin typeface="Calibri"/>
                <a:cs typeface="Calibri"/>
              </a:rPr>
              <a:t> </a:t>
            </a:r>
            <a:r>
              <a:rPr sz="2824" spc="-22" dirty="0">
                <a:latin typeface="Calibri"/>
                <a:cs typeface="Calibri"/>
              </a:rPr>
              <a:t>b</a:t>
            </a:r>
            <a:r>
              <a:rPr sz="2824" spc="-18" dirty="0">
                <a:latin typeface="Calibri"/>
                <a:cs typeface="Calibri"/>
              </a:rPr>
              <a:t>e</a:t>
            </a:r>
            <a:r>
              <a:rPr sz="2824" spc="4" dirty="0">
                <a:latin typeface="Calibri"/>
                <a:cs typeface="Calibri"/>
              </a:rPr>
              <a:t> </a:t>
            </a:r>
            <a:r>
              <a:rPr sz="2824" spc="-18" dirty="0">
                <a:latin typeface="Calibri"/>
                <a:cs typeface="Calibri"/>
              </a:rPr>
              <a:t>la</a:t>
            </a:r>
            <a:r>
              <a:rPr sz="2824" spc="-49" dirty="0">
                <a:latin typeface="Calibri"/>
                <a:cs typeface="Calibri"/>
              </a:rPr>
              <a:t>r</a:t>
            </a:r>
            <a:r>
              <a:rPr sz="2824" spc="-35" dirty="0">
                <a:latin typeface="Calibri"/>
                <a:cs typeface="Calibri"/>
              </a:rPr>
              <a:t>g</a:t>
            </a:r>
            <a:r>
              <a:rPr sz="2824" spc="-18" dirty="0">
                <a:latin typeface="Calibri"/>
                <a:cs typeface="Calibri"/>
              </a:rPr>
              <a:t>e</a:t>
            </a:r>
            <a:r>
              <a:rPr sz="2824" spc="4" dirty="0">
                <a:latin typeface="Calibri"/>
                <a:cs typeface="Calibri"/>
              </a:rPr>
              <a:t> </a:t>
            </a:r>
            <a:r>
              <a:rPr sz="2824" spc="-22" dirty="0">
                <a:latin typeface="Calibri"/>
                <a:cs typeface="Calibri"/>
              </a:rPr>
              <a:t>a</a:t>
            </a:r>
            <a:r>
              <a:rPr sz="2824" spc="-49" dirty="0">
                <a:latin typeface="Calibri"/>
                <a:cs typeface="Calibri"/>
              </a:rPr>
              <a:t>r</a:t>
            </a:r>
            <a:r>
              <a:rPr sz="2824" spc="-18" dirty="0">
                <a:latin typeface="Calibri"/>
                <a:cs typeface="Calibri"/>
              </a:rPr>
              <a:t>e</a:t>
            </a:r>
            <a:r>
              <a:rPr sz="2824" dirty="0">
                <a:latin typeface="Calibri"/>
                <a:cs typeface="Calibri"/>
              </a:rPr>
              <a:t> </a:t>
            </a:r>
            <a:r>
              <a:rPr sz="2824" spc="-18" dirty="0">
                <a:latin typeface="Calibri"/>
                <a:cs typeface="Calibri"/>
              </a:rPr>
              <a:t>said</a:t>
            </a:r>
            <a:r>
              <a:rPr sz="2824" spc="22" dirty="0">
                <a:latin typeface="Calibri"/>
                <a:cs typeface="Calibri"/>
              </a:rPr>
              <a:t> </a:t>
            </a:r>
            <a:r>
              <a:rPr sz="2824" spc="-40" dirty="0">
                <a:latin typeface="Calibri"/>
                <a:cs typeface="Calibri"/>
              </a:rPr>
              <a:t>t</a:t>
            </a:r>
            <a:r>
              <a:rPr sz="2824" spc="-18" dirty="0">
                <a:latin typeface="Calibri"/>
                <a:cs typeface="Calibri"/>
              </a:rPr>
              <a:t>o</a:t>
            </a:r>
            <a:r>
              <a:rPr sz="2824" dirty="0">
                <a:latin typeface="Calibri"/>
                <a:cs typeface="Calibri"/>
              </a:rPr>
              <a:t> </a:t>
            </a:r>
            <a:r>
              <a:rPr sz="2824" spc="-22" dirty="0">
                <a:latin typeface="Calibri"/>
                <a:cs typeface="Calibri"/>
              </a:rPr>
              <a:t>b</a:t>
            </a:r>
            <a:r>
              <a:rPr sz="2824" spc="-18" dirty="0">
                <a:latin typeface="Calibri"/>
                <a:cs typeface="Calibri"/>
              </a:rPr>
              <a:t>e</a:t>
            </a:r>
            <a:r>
              <a:rPr sz="2824" spc="4" dirty="0">
                <a:latin typeface="Calibri"/>
                <a:cs typeface="Calibri"/>
              </a:rPr>
              <a:t> </a:t>
            </a:r>
            <a:r>
              <a:rPr sz="2824" spc="-4" dirty="0">
                <a:solidFill>
                  <a:srgbClr val="FF0000"/>
                </a:solidFill>
                <a:latin typeface="Calibri"/>
                <a:cs typeface="Calibri"/>
              </a:rPr>
              <a:t>il</a:t>
            </a:r>
            <a:r>
              <a:rPr sz="2824" dirty="0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r>
              <a:rPr sz="2824" spc="-13" dirty="0">
                <a:solidFill>
                  <a:srgbClr val="FF0000"/>
                </a:solidFill>
                <a:latin typeface="Calibri"/>
                <a:cs typeface="Calibri"/>
              </a:rPr>
              <a:t>‐</a:t>
            </a:r>
            <a:r>
              <a:rPr sz="2824" spc="-22" dirty="0">
                <a:solidFill>
                  <a:srgbClr val="FF0000"/>
                </a:solidFill>
                <a:latin typeface="Calibri"/>
                <a:cs typeface="Calibri"/>
              </a:rPr>
              <a:t>pose</a:t>
            </a:r>
            <a:r>
              <a:rPr sz="2824" spc="-13" dirty="0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sz="2824" dirty="0">
                <a:latin typeface="Calibri"/>
                <a:cs typeface="Calibri"/>
              </a:rPr>
              <a:t>.</a:t>
            </a:r>
          </a:p>
        </p:txBody>
      </p:sp>
      <p:sp>
        <p:nvSpPr>
          <p:cNvPr id="7" name="object 7"/>
          <p:cNvSpPr/>
          <p:nvPr/>
        </p:nvSpPr>
        <p:spPr>
          <a:xfrm>
            <a:off x="1836867" y="4619737"/>
            <a:ext cx="5470936" cy="150405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8" name="TextBox 7"/>
          <p:cNvSpPr txBox="1"/>
          <p:nvPr/>
        </p:nvSpPr>
        <p:spPr>
          <a:xfrm>
            <a:off x="138545" y="6382250"/>
            <a:ext cx="198323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/>
              <a:t>Johnsson</a:t>
            </a:r>
            <a:r>
              <a:rPr lang="en-US" sz="900" dirty="0"/>
              <a:t> L., Lecture notes spring 2016</a:t>
            </a:r>
          </a:p>
        </p:txBody>
      </p:sp>
    </p:spTree>
    <p:extLst>
      <p:ext uri="{BB962C8B-B14F-4D97-AF65-F5344CB8AC3E}">
        <p14:creationId xmlns:p14="http://schemas.microsoft.com/office/powerpoint/2010/main" val="4187536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2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example, can count in binary</a:t>
            </a:r>
          </a:p>
        </p:txBody>
      </p:sp>
      <p:sp>
        <p:nvSpPr>
          <p:cNvPr id="9243" name="Rectangle 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Base 2 Number Representation</a:t>
            </a:r>
          </a:p>
          <a:p>
            <a:pPr lvl="1"/>
            <a:r>
              <a:rPr lang="en-US" sz="2400" dirty="0"/>
              <a:t>Represent 15213</a:t>
            </a:r>
            <a:r>
              <a:rPr lang="en-US" sz="2400" baseline="-25000" dirty="0"/>
              <a:t>10</a:t>
            </a:r>
            <a:r>
              <a:rPr lang="en-US" sz="2400" dirty="0"/>
              <a:t> as 11101101101101</a:t>
            </a:r>
            <a:r>
              <a:rPr lang="en-US" sz="2400" baseline="-25000" dirty="0"/>
              <a:t>2</a:t>
            </a:r>
          </a:p>
          <a:p>
            <a:pPr lvl="1"/>
            <a:r>
              <a:rPr lang="en-US" sz="2400" dirty="0"/>
              <a:t>Represent 1.20</a:t>
            </a:r>
            <a:r>
              <a:rPr lang="en-US" sz="2400" baseline="-25000" dirty="0"/>
              <a:t>10</a:t>
            </a:r>
            <a:r>
              <a:rPr lang="en-US" sz="2400" dirty="0"/>
              <a:t> as 1.0011001100110011[0011]…</a:t>
            </a:r>
            <a:r>
              <a:rPr lang="en-US" sz="2400" baseline="-25000" dirty="0"/>
              <a:t>2</a:t>
            </a:r>
          </a:p>
          <a:p>
            <a:pPr lvl="1"/>
            <a:r>
              <a:rPr lang="en-US" sz="2400" dirty="0"/>
              <a:t>Represent 1.5213 X 10</a:t>
            </a:r>
            <a:r>
              <a:rPr lang="en-US" sz="2400" baseline="30000" dirty="0"/>
              <a:t>4</a:t>
            </a:r>
            <a:r>
              <a:rPr lang="en-US" sz="2400" dirty="0"/>
              <a:t>  as 1.1101101101101</a:t>
            </a:r>
            <a:r>
              <a:rPr lang="en-US" sz="2400" baseline="-25000" dirty="0"/>
              <a:t>2</a:t>
            </a:r>
            <a:r>
              <a:rPr lang="en-US" sz="2400" dirty="0"/>
              <a:t> X 2</a:t>
            </a:r>
            <a:r>
              <a:rPr lang="en-US" sz="2400" baseline="30000" dirty="0"/>
              <a:t>13</a:t>
            </a:r>
          </a:p>
        </p:txBody>
      </p:sp>
      <p:sp>
        <p:nvSpPr>
          <p:cNvPr id="6" name="Rectangle 5"/>
          <p:cNvSpPr/>
          <p:nvPr/>
        </p:nvSpPr>
        <p:spPr>
          <a:xfrm>
            <a:off x="281763" y="6394648"/>
            <a:ext cx="858047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Calibri" pitchFamily="34" charset="0"/>
              </a:rPr>
              <a:t>Bryant and </a:t>
            </a:r>
            <a:r>
              <a:rPr lang="en-US" sz="1400" dirty="0" err="1">
                <a:latin typeface="Calibri" pitchFamily="34" charset="0"/>
              </a:rPr>
              <a:t>O’Hallaron</a:t>
            </a:r>
            <a:r>
              <a:rPr lang="en-US" sz="1400" dirty="0">
                <a:latin typeface="Calibri" pitchFamily="34" charset="0"/>
              </a:rPr>
              <a:t>, Lecture notes - </a:t>
            </a:r>
            <a:r>
              <a:rPr lang="en-US" sz="1400" dirty="0"/>
              <a:t>Introduction to Computer Systems, Fall 2015</a:t>
            </a:r>
            <a:endParaRPr lang="en-US" sz="14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3211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63653" y="479570"/>
            <a:ext cx="1187824" cy="4075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7401" marR="4483" indent="-336194">
              <a:lnSpc>
                <a:spcPct val="125000"/>
              </a:lnSpc>
            </a:pPr>
            <a:r>
              <a:rPr sz="1059" b="1" spc="-4" dirty="0">
                <a:solidFill>
                  <a:srgbClr val="FFFFFF"/>
                </a:solidFill>
                <a:latin typeface="Arial"/>
                <a:cs typeface="Arial"/>
              </a:rPr>
              <a:t>Lennar</a:t>
            </a:r>
            <a:r>
              <a:rPr sz="1059" b="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059" b="1" spc="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59" b="1" spc="-4" dirty="0">
                <a:solidFill>
                  <a:srgbClr val="FFFFFF"/>
                </a:solidFill>
                <a:latin typeface="Arial"/>
                <a:cs typeface="Arial"/>
              </a:rPr>
              <a:t>Johnsson 2016-01-19</a:t>
            </a:r>
            <a:endParaRPr sz="1059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65712" y="484906"/>
            <a:ext cx="1614207" cy="9747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2118" spc="-4" dirty="0">
                <a:solidFill>
                  <a:srgbClr val="FFFFFF"/>
                </a:solidFill>
                <a:latin typeface="Arial"/>
                <a:cs typeface="Arial"/>
              </a:rPr>
              <a:t>COSC4364</a:t>
            </a:r>
            <a:endParaRPr sz="2118">
              <a:latin typeface="Arial"/>
              <a:cs typeface="Arial"/>
            </a:endParaRPr>
          </a:p>
          <a:p>
            <a:pPr marL="409037">
              <a:spcBef>
                <a:spcPts val="427"/>
              </a:spcBef>
            </a:pPr>
            <a:r>
              <a:rPr sz="3883" spc="-18" dirty="0">
                <a:latin typeface="Calibri"/>
                <a:cs typeface="Calibri"/>
              </a:rPr>
              <a:t>Er</a:t>
            </a:r>
            <a:r>
              <a:rPr sz="3883" spc="-75" dirty="0">
                <a:latin typeface="Calibri"/>
                <a:cs typeface="Calibri"/>
              </a:rPr>
              <a:t>r</a:t>
            </a:r>
            <a:r>
              <a:rPr sz="3883" dirty="0">
                <a:latin typeface="Calibri"/>
                <a:cs typeface="Calibri"/>
              </a:rPr>
              <a:t>o</a:t>
            </a:r>
            <a:r>
              <a:rPr sz="3883" spc="-84" dirty="0">
                <a:latin typeface="Calibri"/>
                <a:cs typeface="Calibri"/>
              </a:rPr>
              <a:t>r</a:t>
            </a:r>
            <a:r>
              <a:rPr sz="3883" spc="-18" dirty="0">
                <a:latin typeface="Calibri"/>
                <a:cs typeface="Calibri"/>
              </a:rPr>
              <a:t>s</a:t>
            </a:r>
            <a:endParaRPr sz="3883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10770" y="1755133"/>
            <a:ext cx="7092203" cy="31974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3781" indent="-302575">
              <a:buClr>
                <a:srgbClr val="FF0000"/>
              </a:buClr>
              <a:buFont typeface="Arial"/>
              <a:buChar char="•"/>
              <a:tabLst>
                <a:tab pos="313781" algn="l"/>
              </a:tabLst>
            </a:pPr>
            <a:r>
              <a:rPr sz="2824" spc="-18" dirty="0">
                <a:solidFill>
                  <a:srgbClr val="FF0000"/>
                </a:solidFill>
                <a:latin typeface="Calibri"/>
                <a:cs typeface="Calibri"/>
              </a:rPr>
              <a:t>Absolu</a:t>
            </a:r>
            <a:r>
              <a:rPr sz="2824" spc="-53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824" spc="-18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endParaRPr sz="2824" dirty="0">
              <a:latin typeface="Calibri"/>
              <a:cs typeface="Calibri"/>
            </a:endParaRPr>
          </a:p>
          <a:p>
            <a:pPr marL="666786" lvl="1" indent="-252146">
              <a:spcBef>
                <a:spcPts val="618"/>
              </a:spcBef>
              <a:buFont typeface="Arial"/>
              <a:buChar char="•"/>
              <a:tabLst>
                <a:tab pos="666786" algn="l"/>
              </a:tabLst>
            </a:pPr>
            <a:r>
              <a:rPr sz="2471" spc="-4" dirty="0">
                <a:latin typeface="Calibri"/>
                <a:cs typeface="Calibri"/>
              </a:rPr>
              <a:t>|</a:t>
            </a:r>
            <a:r>
              <a:rPr sz="2471" spc="-154" dirty="0">
                <a:latin typeface="Calibri"/>
                <a:cs typeface="Calibri"/>
              </a:rPr>
              <a:t>T</a:t>
            </a:r>
            <a:r>
              <a:rPr sz="2471" dirty="0">
                <a:latin typeface="Calibri"/>
                <a:cs typeface="Calibri"/>
              </a:rPr>
              <a:t>rue</a:t>
            </a:r>
            <a:r>
              <a:rPr sz="2471" spc="-4" dirty="0">
                <a:latin typeface="Calibri"/>
                <a:cs typeface="Calibri"/>
              </a:rPr>
              <a:t> </a:t>
            </a:r>
            <a:r>
              <a:rPr sz="2471" spc="-40" dirty="0">
                <a:latin typeface="Calibri"/>
                <a:cs typeface="Calibri"/>
              </a:rPr>
              <a:t>v</a:t>
            </a:r>
            <a:r>
              <a:rPr sz="2471" dirty="0">
                <a:latin typeface="Calibri"/>
                <a:cs typeface="Calibri"/>
              </a:rPr>
              <a:t>a</a:t>
            </a:r>
            <a:r>
              <a:rPr sz="2471" spc="-4" dirty="0">
                <a:latin typeface="Calibri"/>
                <a:cs typeface="Calibri"/>
              </a:rPr>
              <a:t>lu</a:t>
            </a:r>
            <a:r>
              <a:rPr sz="2471" spc="-13" dirty="0">
                <a:latin typeface="Calibri"/>
                <a:cs typeface="Calibri"/>
              </a:rPr>
              <a:t>e</a:t>
            </a:r>
            <a:r>
              <a:rPr sz="2471" spc="-9" dirty="0">
                <a:latin typeface="Calibri"/>
                <a:cs typeface="Calibri"/>
              </a:rPr>
              <a:t> </a:t>
            </a:r>
            <a:r>
              <a:rPr sz="2471" dirty="0">
                <a:latin typeface="Calibri"/>
                <a:cs typeface="Calibri"/>
              </a:rPr>
              <a:t>–</a:t>
            </a:r>
            <a:r>
              <a:rPr sz="2471" spc="4" dirty="0">
                <a:latin typeface="Calibri"/>
                <a:cs typeface="Calibri"/>
              </a:rPr>
              <a:t> </a:t>
            </a:r>
            <a:r>
              <a:rPr sz="2471" spc="-4" dirty="0">
                <a:latin typeface="Calibri"/>
                <a:cs typeface="Calibri"/>
              </a:rPr>
              <a:t>App</a:t>
            </a:r>
            <a:r>
              <a:rPr sz="2471" spc="-44" dirty="0">
                <a:latin typeface="Calibri"/>
                <a:cs typeface="Calibri"/>
              </a:rPr>
              <a:t>r</a:t>
            </a:r>
            <a:r>
              <a:rPr sz="2471" spc="-53" dirty="0">
                <a:latin typeface="Calibri"/>
                <a:cs typeface="Calibri"/>
              </a:rPr>
              <a:t>o</a:t>
            </a:r>
            <a:r>
              <a:rPr sz="2471" spc="-4" dirty="0">
                <a:latin typeface="Calibri"/>
                <a:cs typeface="Calibri"/>
              </a:rPr>
              <a:t>xim</a:t>
            </a:r>
            <a:r>
              <a:rPr sz="2471" spc="-22" dirty="0">
                <a:latin typeface="Calibri"/>
                <a:cs typeface="Calibri"/>
              </a:rPr>
              <a:t>a</a:t>
            </a:r>
            <a:r>
              <a:rPr sz="2471" spc="-31" dirty="0">
                <a:latin typeface="Calibri"/>
                <a:cs typeface="Calibri"/>
              </a:rPr>
              <a:t>t</a:t>
            </a:r>
            <a:r>
              <a:rPr sz="2471" spc="-13" dirty="0">
                <a:latin typeface="Calibri"/>
                <a:cs typeface="Calibri"/>
              </a:rPr>
              <a:t>e</a:t>
            </a:r>
            <a:r>
              <a:rPr sz="2471" dirty="0">
                <a:latin typeface="Calibri"/>
                <a:cs typeface="Calibri"/>
              </a:rPr>
              <a:t> </a:t>
            </a:r>
            <a:r>
              <a:rPr sz="2471" spc="-53" dirty="0">
                <a:latin typeface="Calibri"/>
                <a:cs typeface="Calibri"/>
              </a:rPr>
              <a:t>v</a:t>
            </a:r>
            <a:r>
              <a:rPr sz="2471" dirty="0">
                <a:latin typeface="Calibri"/>
                <a:cs typeface="Calibri"/>
              </a:rPr>
              <a:t>a</a:t>
            </a:r>
            <a:r>
              <a:rPr sz="2471" spc="-4" dirty="0">
                <a:latin typeface="Calibri"/>
                <a:cs typeface="Calibri"/>
              </a:rPr>
              <a:t>lue|</a:t>
            </a:r>
            <a:endParaRPr sz="2471" dirty="0">
              <a:latin typeface="Calibri"/>
              <a:cs typeface="Calibri"/>
            </a:endParaRPr>
          </a:p>
          <a:p>
            <a:pPr marL="313781" indent="-302575">
              <a:spcBef>
                <a:spcPts val="653"/>
              </a:spcBef>
              <a:buClr>
                <a:srgbClr val="FF0000"/>
              </a:buClr>
              <a:buFont typeface="Arial"/>
              <a:buChar char="•"/>
              <a:tabLst>
                <a:tab pos="313781" algn="l"/>
              </a:tabLst>
            </a:pPr>
            <a:r>
              <a:rPr sz="2824" spc="-71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824" spc="-18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824" spc="-4" dirty="0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r>
              <a:rPr sz="2824" spc="-49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2824" spc="-13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824" spc="-4" dirty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2824" spc="-40" dirty="0">
                <a:solidFill>
                  <a:srgbClr val="FF0000"/>
                </a:solidFill>
                <a:latin typeface="Calibri"/>
                <a:cs typeface="Calibri"/>
              </a:rPr>
              <a:t>v</a:t>
            </a:r>
            <a:r>
              <a:rPr sz="2824" spc="-18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endParaRPr sz="2824" dirty="0">
              <a:latin typeface="Calibri"/>
              <a:cs typeface="Calibri"/>
            </a:endParaRPr>
          </a:p>
          <a:p>
            <a:pPr marL="666786" lvl="1" indent="-252146">
              <a:spcBef>
                <a:spcPts val="618"/>
              </a:spcBef>
              <a:buFont typeface="Arial"/>
              <a:buChar char="•"/>
              <a:tabLst>
                <a:tab pos="666786" algn="l"/>
              </a:tabLst>
            </a:pPr>
            <a:r>
              <a:rPr sz="2471" spc="-4" dirty="0">
                <a:latin typeface="Calibri"/>
                <a:cs typeface="Calibri"/>
              </a:rPr>
              <a:t>(|</a:t>
            </a:r>
            <a:r>
              <a:rPr sz="2471" spc="-154" dirty="0">
                <a:latin typeface="Calibri"/>
                <a:cs typeface="Calibri"/>
              </a:rPr>
              <a:t>T</a:t>
            </a:r>
            <a:r>
              <a:rPr sz="2471" spc="-9" dirty="0">
                <a:latin typeface="Calibri"/>
                <a:cs typeface="Calibri"/>
              </a:rPr>
              <a:t>r</a:t>
            </a:r>
            <a:r>
              <a:rPr sz="2471" spc="-4" dirty="0">
                <a:latin typeface="Calibri"/>
                <a:cs typeface="Calibri"/>
              </a:rPr>
              <a:t>u</a:t>
            </a:r>
            <a:r>
              <a:rPr sz="2471" dirty="0">
                <a:latin typeface="Calibri"/>
                <a:cs typeface="Calibri"/>
              </a:rPr>
              <a:t>e</a:t>
            </a:r>
            <a:r>
              <a:rPr sz="2471" spc="-9" dirty="0">
                <a:latin typeface="Calibri"/>
                <a:cs typeface="Calibri"/>
              </a:rPr>
              <a:t> </a:t>
            </a:r>
            <a:r>
              <a:rPr sz="2471" spc="-40" dirty="0">
                <a:latin typeface="Calibri"/>
                <a:cs typeface="Calibri"/>
              </a:rPr>
              <a:t>v</a:t>
            </a:r>
            <a:r>
              <a:rPr sz="2471" dirty="0">
                <a:latin typeface="Calibri"/>
                <a:cs typeface="Calibri"/>
              </a:rPr>
              <a:t>a</a:t>
            </a:r>
            <a:r>
              <a:rPr sz="2471" spc="-4" dirty="0">
                <a:latin typeface="Calibri"/>
                <a:cs typeface="Calibri"/>
              </a:rPr>
              <a:t>lu</a:t>
            </a:r>
            <a:r>
              <a:rPr sz="2471" spc="-13" dirty="0">
                <a:latin typeface="Calibri"/>
                <a:cs typeface="Calibri"/>
              </a:rPr>
              <a:t>e</a:t>
            </a:r>
            <a:r>
              <a:rPr sz="2471" spc="-9" dirty="0">
                <a:latin typeface="Calibri"/>
                <a:cs typeface="Calibri"/>
              </a:rPr>
              <a:t> </a:t>
            </a:r>
            <a:r>
              <a:rPr sz="2471" dirty="0">
                <a:latin typeface="Calibri"/>
                <a:cs typeface="Calibri"/>
              </a:rPr>
              <a:t>–</a:t>
            </a:r>
            <a:r>
              <a:rPr sz="2471" spc="9" dirty="0">
                <a:latin typeface="Calibri"/>
                <a:cs typeface="Calibri"/>
              </a:rPr>
              <a:t> </a:t>
            </a:r>
            <a:r>
              <a:rPr sz="2471" spc="-4" dirty="0">
                <a:latin typeface="Calibri"/>
                <a:cs typeface="Calibri"/>
              </a:rPr>
              <a:t>App</a:t>
            </a:r>
            <a:r>
              <a:rPr sz="2471" spc="-44" dirty="0">
                <a:latin typeface="Calibri"/>
                <a:cs typeface="Calibri"/>
              </a:rPr>
              <a:t>r</a:t>
            </a:r>
            <a:r>
              <a:rPr sz="2471" spc="-53" dirty="0">
                <a:latin typeface="Calibri"/>
                <a:cs typeface="Calibri"/>
              </a:rPr>
              <a:t>o</a:t>
            </a:r>
            <a:r>
              <a:rPr sz="2471" spc="-4" dirty="0">
                <a:latin typeface="Calibri"/>
                <a:cs typeface="Calibri"/>
              </a:rPr>
              <a:t>xim</a:t>
            </a:r>
            <a:r>
              <a:rPr sz="2471" spc="-22" dirty="0">
                <a:latin typeface="Calibri"/>
                <a:cs typeface="Calibri"/>
              </a:rPr>
              <a:t>a</a:t>
            </a:r>
            <a:r>
              <a:rPr sz="2471" spc="-31" dirty="0">
                <a:latin typeface="Calibri"/>
                <a:cs typeface="Calibri"/>
              </a:rPr>
              <a:t>t</a:t>
            </a:r>
            <a:r>
              <a:rPr sz="2471" spc="-13" dirty="0">
                <a:latin typeface="Calibri"/>
                <a:cs typeface="Calibri"/>
              </a:rPr>
              <a:t>e</a:t>
            </a:r>
            <a:r>
              <a:rPr sz="2471" dirty="0">
                <a:latin typeface="Calibri"/>
                <a:cs typeface="Calibri"/>
              </a:rPr>
              <a:t> </a:t>
            </a:r>
            <a:r>
              <a:rPr sz="2471" spc="-53" dirty="0">
                <a:latin typeface="Calibri"/>
                <a:cs typeface="Calibri"/>
              </a:rPr>
              <a:t>v</a:t>
            </a:r>
            <a:r>
              <a:rPr sz="2471" dirty="0">
                <a:latin typeface="Calibri"/>
                <a:cs typeface="Calibri"/>
              </a:rPr>
              <a:t>a</a:t>
            </a:r>
            <a:r>
              <a:rPr sz="2471" spc="-4" dirty="0">
                <a:latin typeface="Calibri"/>
                <a:cs typeface="Calibri"/>
              </a:rPr>
              <a:t>lue|)/</a:t>
            </a:r>
            <a:r>
              <a:rPr sz="2471" spc="-9" dirty="0">
                <a:latin typeface="Calibri"/>
                <a:cs typeface="Calibri"/>
              </a:rPr>
              <a:t>|</a:t>
            </a:r>
            <a:r>
              <a:rPr sz="2471" spc="-146" dirty="0">
                <a:latin typeface="Calibri"/>
                <a:cs typeface="Calibri"/>
              </a:rPr>
              <a:t>T</a:t>
            </a:r>
            <a:r>
              <a:rPr sz="2471" spc="-4" dirty="0">
                <a:latin typeface="Calibri"/>
                <a:cs typeface="Calibri"/>
              </a:rPr>
              <a:t>ru</a:t>
            </a:r>
            <a:r>
              <a:rPr sz="2471" dirty="0">
                <a:latin typeface="Calibri"/>
                <a:cs typeface="Calibri"/>
              </a:rPr>
              <a:t>e</a:t>
            </a:r>
            <a:r>
              <a:rPr sz="2471" spc="-9" dirty="0">
                <a:latin typeface="Calibri"/>
                <a:cs typeface="Calibri"/>
              </a:rPr>
              <a:t> </a:t>
            </a:r>
            <a:r>
              <a:rPr sz="2471" spc="-53" dirty="0">
                <a:latin typeface="Calibri"/>
                <a:cs typeface="Calibri"/>
              </a:rPr>
              <a:t>v</a:t>
            </a:r>
            <a:r>
              <a:rPr sz="2471" dirty="0">
                <a:latin typeface="Calibri"/>
                <a:cs typeface="Calibri"/>
              </a:rPr>
              <a:t>a</a:t>
            </a:r>
            <a:r>
              <a:rPr sz="2471" spc="-4" dirty="0">
                <a:latin typeface="Calibri"/>
                <a:cs typeface="Calibri"/>
              </a:rPr>
              <a:t>lue|</a:t>
            </a:r>
            <a:endParaRPr sz="2471" dirty="0">
              <a:latin typeface="Calibri"/>
              <a:cs typeface="Calibri"/>
            </a:endParaRPr>
          </a:p>
          <a:p>
            <a:pPr>
              <a:spcBef>
                <a:spcPts val="6"/>
              </a:spcBef>
            </a:pPr>
            <a:endParaRPr sz="2956" dirty="0">
              <a:latin typeface="Times New Roman"/>
              <a:cs typeface="Times New Roman"/>
            </a:endParaRPr>
          </a:p>
          <a:p>
            <a:pPr marL="212923" marR="4483" indent="-560">
              <a:tabLst>
                <a:tab pos="4974556" algn="l"/>
              </a:tabLst>
            </a:pPr>
            <a:r>
              <a:rPr sz="2824" spc="-194" dirty="0">
                <a:latin typeface="Calibri"/>
                <a:cs typeface="Calibri"/>
              </a:rPr>
              <a:t>T</a:t>
            </a:r>
            <a:r>
              <a:rPr sz="2824" spc="-13" dirty="0">
                <a:latin typeface="Calibri"/>
                <a:cs typeface="Calibri"/>
              </a:rPr>
              <a:t>r</a:t>
            </a:r>
            <a:r>
              <a:rPr sz="2824" spc="-4" dirty="0">
                <a:latin typeface="Calibri"/>
                <a:cs typeface="Calibri"/>
              </a:rPr>
              <a:t>u</a:t>
            </a:r>
            <a:r>
              <a:rPr sz="2824" spc="-18" dirty="0">
                <a:latin typeface="Calibri"/>
                <a:cs typeface="Calibri"/>
              </a:rPr>
              <a:t>e</a:t>
            </a:r>
            <a:r>
              <a:rPr sz="2824" dirty="0">
                <a:latin typeface="Calibri"/>
                <a:cs typeface="Calibri"/>
              </a:rPr>
              <a:t> </a:t>
            </a:r>
            <a:r>
              <a:rPr sz="2824" spc="-57" dirty="0">
                <a:latin typeface="Calibri"/>
                <a:cs typeface="Calibri"/>
              </a:rPr>
              <a:t>v</a:t>
            </a:r>
            <a:r>
              <a:rPr sz="2824" spc="-18" dirty="0">
                <a:latin typeface="Calibri"/>
                <a:cs typeface="Calibri"/>
              </a:rPr>
              <a:t>alue</a:t>
            </a:r>
            <a:r>
              <a:rPr sz="2824" spc="18" dirty="0">
                <a:latin typeface="Calibri"/>
                <a:cs typeface="Calibri"/>
              </a:rPr>
              <a:t> </a:t>
            </a:r>
            <a:r>
              <a:rPr sz="2824" spc="-4" dirty="0">
                <a:latin typeface="Calibri"/>
                <a:cs typeface="Calibri"/>
              </a:rPr>
              <a:t>i</a:t>
            </a:r>
            <a:r>
              <a:rPr sz="2824" dirty="0">
                <a:latin typeface="Calibri"/>
                <a:cs typeface="Calibri"/>
              </a:rPr>
              <a:t>s</a:t>
            </a:r>
            <a:r>
              <a:rPr sz="2824" spc="4" dirty="0">
                <a:latin typeface="Calibri"/>
                <a:cs typeface="Calibri"/>
              </a:rPr>
              <a:t> </a:t>
            </a:r>
            <a:r>
              <a:rPr sz="2824" spc="-22" dirty="0">
                <a:latin typeface="Calibri"/>
                <a:cs typeface="Calibri"/>
              </a:rPr>
              <a:t>no</a:t>
            </a:r>
            <a:r>
              <a:rPr sz="2824" spc="-13" dirty="0">
                <a:latin typeface="Calibri"/>
                <a:cs typeface="Calibri"/>
              </a:rPr>
              <a:t>t</a:t>
            </a:r>
            <a:r>
              <a:rPr sz="2824" spc="18" dirty="0">
                <a:latin typeface="Calibri"/>
                <a:cs typeface="Calibri"/>
              </a:rPr>
              <a:t> </a:t>
            </a:r>
            <a:r>
              <a:rPr sz="2824" spc="-18" dirty="0">
                <a:latin typeface="Calibri"/>
                <a:cs typeface="Calibri"/>
              </a:rPr>
              <a:t>al</a:t>
            </a:r>
            <a:r>
              <a:rPr sz="2824" spc="-57" dirty="0">
                <a:latin typeface="Calibri"/>
                <a:cs typeface="Calibri"/>
              </a:rPr>
              <a:t>w</a:t>
            </a:r>
            <a:r>
              <a:rPr sz="2824" spc="-75" dirty="0">
                <a:latin typeface="Calibri"/>
                <a:cs typeface="Calibri"/>
              </a:rPr>
              <a:t>a</a:t>
            </a:r>
            <a:r>
              <a:rPr sz="2824" spc="-44" dirty="0">
                <a:latin typeface="Calibri"/>
                <a:cs typeface="Calibri"/>
              </a:rPr>
              <a:t>y</a:t>
            </a:r>
            <a:r>
              <a:rPr sz="2824" spc="-13" dirty="0">
                <a:latin typeface="Calibri"/>
                <a:cs typeface="Calibri"/>
              </a:rPr>
              <a:t>s</a:t>
            </a:r>
            <a:r>
              <a:rPr sz="2824" spc="18" dirty="0">
                <a:latin typeface="Calibri"/>
                <a:cs typeface="Calibri"/>
              </a:rPr>
              <a:t> </a:t>
            </a:r>
            <a:r>
              <a:rPr sz="2824" spc="-22" dirty="0">
                <a:latin typeface="Calibri"/>
                <a:cs typeface="Calibri"/>
              </a:rPr>
              <a:t>known</a:t>
            </a:r>
            <a:r>
              <a:rPr sz="2824" spc="-9" dirty="0">
                <a:latin typeface="Calibri"/>
                <a:cs typeface="Calibri"/>
              </a:rPr>
              <a:t>.</a:t>
            </a:r>
            <a:r>
              <a:rPr sz="2824" dirty="0">
                <a:latin typeface="Calibri"/>
                <a:cs typeface="Calibri"/>
              </a:rPr>
              <a:t>	</a:t>
            </a:r>
            <a:r>
              <a:rPr sz="2824" spc="-13" dirty="0">
                <a:latin typeface="Calibri"/>
                <a:cs typeface="Calibri"/>
              </a:rPr>
              <a:t>I</a:t>
            </a:r>
            <a:r>
              <a:rPr sz="2824" spc="-9" dirty="0">
                <a:latin typeface="Calibri"/>
                <a:cs typeface="Calibri"/>
              </a:rPr>
              <a:t>f</a:t>
            </a:r>
            <a:r>
              <a:rPr sz="2824" spc="9" dirty="0">
                <a:latin typeface="Calibri"/>
                <a:cs typeface="Calibri"/>
              </a:rPr>
              <a:t> </a:t>
            </a:r>
            <a:r>
              <a:rPr sz="2824" spc="-22" dirty="0">
                <a:latin typeface="Calibri"/>
                <a:cs typeface="Calibri"/>
              </a:rPr>
              <a:t>no</a:t>
            </a:r>
            <a:r>
              <a:rPr sz="2824" spc="-13" dirty="0">
                <a:latin typeface="Calibri"/>
                <a:cs typeface="Calibri"/>
              </a:rPr>
              <a:t>t</a:t>
            </a:r>
            <a:r>
              <a:rPr sz="2824" spc="9" dirty="0">
                <a:latin typeface="Calibri"/>
                <a:cs typeface="Calibri"/>
              </a:rPr>
              <a:t> </a:t>
            </a:r>
            <a:r>
              <a:rPr sz="2824" spc="-13" dirty="0">
                <a:latin typeface="Calibri"/>
                <a:cs typeface="Calibri"/>
              </a:rPr>
              <a:t>then</a:t>
            </a:r>
            <a:r>
              <a:rPr sz="2824" spc="13" dirty="0">
                <a:latin typeface="Calibri"/>
                <a:cs typeface="Calibri"/>
              </a:rPr>
              <a:t> </a:t>
            </a:r>
            <a:r>
              <a:rPr sz="2824" spc="-13" dirty="0">
                <a:latin typeface="Calibri"/>
                <a:cs typeface="Calibri"/>
              </a:rPr>
              <a:t>the</a:t>
            </a:r>
            <a:r>
              <a:rPr sz="2824" spc="-9" dirty="0">
                <a:latin typeface="Calibri"/>
                <a:cs typeface="Calibri"/>
              </a:rPr>
              <a:t> </a:t>
            </a:r>
            <a:r>
              <a:rPr sz="2824" spc="-22" dirty="0">
                <a:latin typeface="Calibri"/>
                <a:cs typeface="Calibri"/>
              </a:rPr>
              <a:t>be</a:t>
            </a:r>
            <a:r>
              <a:rPr sz="2824" spc="-49" dirty="0">
                <a:latin typeface="Calibri"/>
                <a:cs typeface="Calibri"/>
              </a:rPr>
              <a:t>s</a:t>
            </a:r>
            <a:r>
              <a:rPr sz="2824" spc="-13" dirty="0">
                <a:latin typeface="Calibri"/>
                <a:cs typeface="Calibri"/>
              </a:rPr>
              <a:t>t</a:t>
            </a:r>
            <a:r>
              <a:rPr sz="2824" spc="9" dirty="0">
                <a:latin typeface="Calibri"/>
                <a:cs typeface="Calibri"/>
              </a:rPr>
              <a:t> </a:t>
            </a:r>
            <a:r>
              <a:rPr sz="2824" spc="-22" dirty="0">
                <a:latin typeface="Calibri"/>
                <a:cs typeface="Calibri"/>
              </a:rPr>
              <a:t>know</a:t>
            </a:r>
            <a:r>
              <a:rPr sz="2824" spc="-18" dirty="0">
                <a:latin typeface="Calibri"/>
                <a:cs typeface="Calibri"/>
              </a:rPr>
              <a:t>n</a:t>
            </a:r>
            <a:r>
              <a:rPr sz="2824" spc="13" dirty="0">
                <a:latin typeface="Calibri"/>
                <a:cs typeface="Calibri"/>
              </a:rPr>
              <a:t> </a:t>
            </a:r>
            <a:r>
              <a:rPr sz="2824" spc="-57" dirty="0">
                <a:latin typeface="Calibri"/>
                <a:cs typeface="Calibri"/>
              </a:rPr>
              <a:t>v</a:t>
            </a:r>
            <a:r>
              <a:rPr sz="2824" spc="-18" dirty="0">
                <a:latin typeface="Calibri"/>
                <a:cs typeface="Calibri"/>
              </a:rPr>
              <a:t>alue</a:t>
            </a:r>
            <a:r>
              <a:rPr sz="2824" spc="13" dirty="0">
                <a:latin typeface="Calibri"/>
                <a:cs typeface="Calibri"/>
              </a:rPr>
              <a:t> </a:t>
            </a:r>
            <a:r>
              <a:rPr sz="2824" spc="-4" dirty="0">
                <a:latin typeface="Calibri"/>
                <a:cs typeface="Calibri"/>
              </a:rPr>
              <a:t>i</a:t>
            </a:r>
            <a:r>
              <a:rPr sz="2824" dirty="0">
                <a:latin typeface="Calibri"/>
                <a:cs typeface="Calibri"/>
              </a:rPr>
              <a:t>s</a:t>
            </a:r>
            <a:r>
              <a:rPr sz="2824" spc="4" dirty="0">
                <a:latin typeface="Calibri"/>
                <a:cs typeface="Calibri"/>
              </a:rPr>
              <a:t> </a:t>
            </a:r>
            <a:r>
              <a:rPr sz="2824" spc="-18" dirty="0">
                <a:latin typeface="Calibri"/>
                <a:cs typeface="Calibri"/>
              </a:rPr>
              <a:t>used</a:t>
            </a:r>
            <a:r>
              <a:rPr sz="2824" spc="18" dirty="0">
                <a:latin typeface="Calibri"/>
                <a:cs typeface="Calibri"/>
              </a:rPr>
              <a:t> </a:t>
            </a:r>
            <a:r>
              <a:rPr sz="2824" spc="-22" dirty="0">
                <a:latin typeface="Calibri"/>
                <a:cs typeface="Calibri"/>
              </a:rPr>
              <a:t>a</a:t>
            </a:r>
            <a:r>
              <a:rPr sz="2824" spc="-13" dirty="0">
                <a:latin typeface="Calibri"/>
                <a:cs typeface="Calibri"/>
              </a:rPr>
              <a:t>s</a:t>
            </a:r>
            <a:r>
              <a:rPr sz="2824" spc="4" dirty="0">
                <a:latin typeface="Calibri"/>
                <a:cs typeface="Calibri"/>
              </a:rPr>
              <a:t> </a:t>
            </a:r>
            <a:r>
              <a:rPr sz="2824" spc="-18" dirty="0">
                <a:latin typeface="Calibri"/>
                <a:cs typeface="Calibri"/>
              </a:rPr>
              <a:t>a</a:t>
            </a:r>
            <a:r>
              <a:rPr sz="2824" spc="4" dirty="0">
                <a:latin typeface="Calibri"/>
                <a:cs typeface="Calibri"/>
              </a:rPr>
              <a:t> </a:t>
            </a:r>
            <a:r>
              <a:rPr sz="2824" spc="-22" dirty="0">
                <a:latin typeface="Calibri"/>
                <a:cs typeface="Calibri"/>
              </a:rPr>
              <a:t>sub</a:t>
            </a:r>
            <a:r>
              <a:rPr sz="2824" spc="-53" dirty="0">
                <a:latin typeface="Calibri"/>
                <a:cs typeface="Calibri"/>
              </a:rPr>
              <a:t>s</a:t>
            </a:r>
            <a:r>
              <a:rPr sz="2824" spc="-18" dirty="0">
                <a:latin typeface="Calibri"/>
                <a:cs typeface="Calibri"/>
              </a:rPr>
              <a:t>titu</a:t>
            </a:r>
            <a:r>
              <a:rPr sz="2824" spc="-49" dirty="0">
                <a:latin typeface="Calibri"/>
                <a:cs typeface="Calibri"/>
              </a:rPr>
              <a:t>t</a:t>
            </a:r>
            <a:r>
              <a:rPr sz="2824" spc="-18" dirty="0">
                <a:latin typeface="Calibri"/>
                <a:cs typeface="Calibri"/>
              </a:rPr>
              <a:t>e</a:t>
            </a:r>
            <a:r>
              <a:rPr sz="2824" dirty="0">
                <a:latin typeface="Calibri"/>
                <a:cs typeface="Calibri"/>
              </a:rPr>
              <a:t>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8545" y="6382250"/>
            <a:ext cx="198323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/>
              <a:t>Johnsson</a:t>
            </a:r>
            <a:r>
              <a:rPr lang="en-US" sz="900" dirty="0"/>
              <a:t> L., Lecture notes spring 2016</a:t>
            </a:r>
          </a:p>
        </p:txBody>
      </p:sp>
    </p:spTree>
    <p:extLst>
      <p:ext uri="{BB962C8B-B14F-4D97-AF65-F5344CB8AC3E}">
        <p14:creationId xmlns:p14="http://schemas.microsoft.com/office/powerpoint/2010/main" val="1514480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63653" y="479570"/>
            <a:ext cx="1187824" cy="4075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7401" marR="4483" indent="-336194">
              <a:lnSpc>
                <a:spcPct val="125000"/>
              </a:lnSpc>
            </a:pPr>
            <a:r>
              <a:rPr sz="1059" b="1" spc="-4" dirty="0">
                <a:solidFill>
                  <a:srgbClr val="FFFFFF"/>
                </a:solidFill>
                <a:latin typeface="Arial"/>
                <a:cs typeface="Arial"/>
              </a:rPr>
              <a:t>Lennar</a:t>
            </a:r>
            <a:r>
              <a:rPr sz="1059" b="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059" b="1" spc="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59" b="1" spc="-4" dirty="0">
                <a:solidFill>
                  <a:srgbClr val="FFFFFF"/>
                </a:solidFill>
                <a:latin typeface="Arial"/>
                <a:cs typeface="Arial"/>
              </a:rPr>
              <a:t>Johnsson 2016-01-19</a:t>
            </a:r>
            <a:endParaRPr sz="1059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65712" y="484906"/>
            <a:ext cx="1396813" cy="3259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2118" spc="-4" dirty="0">
                <a:solidFill>
                  <a:srgbClr val="FFFFFF"/>
                </a:solidFill>
                <a:latin typeface="Arial"/>
                <a:cs typeface="Arial"/>
              </a:rPr>
              <a:t>COSC4364</a:t>
            </a:r>
            <a:endParaRPr sz="2118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615764" y="5399068"/>
            <a:ext cx="6045574" cy="760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 marR="4483" indent="-560"/>
            <a:r>
              <a:rPr sz="2471" dirty="0">
                <a:solidFill>
                  <a:srgbClr val="FF0000"/>
                </a:solidFill>
                <a:latin typeface="Calibri"/>
                <a:cs typeface="Calibri"/>
              </a:rPr>
              <a:t>In </a:t>
            </a:r>
            <a:r>
              <a:rPr sz="2471" spc="-4" dirty="0">
                <a:solidFill>
                  <a:srgbClr val="FF0000"/>
                </a:solidFill>
                <a:latin typeface="Calibri"/>
                <a:cs typeface="Calibri"/>
              </a:rPr>
              <a:t>mo</a:t>
            </a:r>
            <a:r>
              <a:rPr sz="2471" spc="-26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2471" dirty="0">
                <a:solidFill>
                  <a:srgbClr val="FF0000"/>
                </a:solidFill>
                <a:latin typeface="Calibri"/>
                <a:cs typeface="Calibri"/>
              </a:rPr>
              <a:t>t </a:t>
            </a:r>
            <a:r>
              <a:rPr sz="2471" spc="-26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2471" dirty="0">
                <a:solidFill>
                  <a:srgbClr val="FF0000"/>
                </a:solidFill>
                <a:latin typeface="Calibri"/>
                <a:cs typeface="Calibri"/>
              </a:rPr>
              <a:t>ases</a:t>
            </a:r>
            <a:r>
              <a:rPr sz="2471" spc="4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71" spc="-4" dirty="0">
                <a:solidFill>
                  <a:srgbClr val="FF0000"/>
                </a:solidFill>
                <a:latin typeface="Calibri"/>
                <a:cs typeface="Calibri"/>
              </a:rPr>
              <a:t>th</a:t>
            </a:r>
            <a:r>
              <a:rPr sz="2471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471" spc="4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71" spc="-40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471" spc="-18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471" spc="-4" dirty="0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r>
              <a:rPr sz="2471" spc="-26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2471" spc="-4" dirty="0">
                <a:solidFill>
                  <a:srgbClr val="FF0000"/>
                </a:solidFill>
                <a:latin typeface="Calibri"/>
                <a:cs typeface="Calibri"/>
              </a:rPr>
              <a:t>ti</a:t>
            </a:r>
            <a:r>
              <a:rPr sz="2471" spc="-44" dirty="0">
                <a:solidFill>
                  <a:srgbClr val="FF0000"/>
                </a:solidFill>
                <a:latin typeface="Calibri"/>
                <a:cs typeface="Calibri"/>
              </a:rPr>
              <a:t>v</a:t>
            </a:r>
            <a:r>
              <a:rPr sz="2471" spc="-13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471" spc="-22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71" spc="-13" dirty="0">
                <a:solidFill>
                  <a:srgbClr val="FF0000"/>
                </a:solidFill>
                <a:latin typeface="Calibri"/>
                <a:cs typeface="Calibri"/>
              </a:rPr>
              <a:t>er</a:t>
            </a:r>
            <a:r>
              <a:rPr sz="2471" spc="-53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471" spc="-4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2471" spc="-9" dirty="0">
                <a:solidFill>
                  <a:srgbClr val="FF0000"/>
                </a:solidFill>
                <a:latin typeface="Calibri"/>
                <a:cs typeface="Calibri"/>
              </a:rPr>
              <a:t>r </a:t>
            </a:r>
            <a:r>
              <a:rPr sz="2471" spc="-4" dirty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2471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2471" spc="4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71" spc="-4" dirty="0">
                <a:solidFill>
                  <a:srgbClr val="FF0000"/>
                </a:solidFill>
                <a:latin typeface="Calibri"/>
                <a:cs typeface="Calibri"/>
              </a:rPr>
              <a:t>th</a:t>
            </a:r>
            <a:r>
              <a:rPr sz="2471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471" spc="4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71" spc="-4" dirty="0">
                <a:solidFill>
                  <a:srgbClr val="FF0000"/>
                </a:solidFill>
                <a:latin typeface="Calibri"/>
                <a:cs typeface="Calibri"/>
              </a:rPr>
              <a:t>mo</a:t>
            </a:r>
            <a:r>
              <a:rPr sz="2471" spc="-35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471" spc="-13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471" spc="-9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71" spc="-44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471" spc="-18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471" spc="-4" dirty="0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r>
              <a:rPr sz="2471" spc="-26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471" spc="-35" dirty="0">
                <a:solidFill>
                  <a:srgbClr val="FF0000"/>
                </a:solidFill>
                <a:latin typeface="Calibri"/>
                <a:cs typeface="Calibri"/>
              </a:rPr>
              <a:t>v</a:t>
            </a:r>
            <a:r>
              <a:rPr sz="2471" spc="-4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2471" spc="-35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2471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471" spc="-13" dirty="0">
                <a:solidFill>
                  <a:srgbClr val="FF0000"/>
                </a:solidFill>
                <a:latin typeface="Calibri"/>
                <a:cs typeface="Calibri"/>
              </a:rPr>
              <a:t> er</a:t>
            </a:r>
            <a:r>
              <a:rPr sz="2471" spc="-53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471" spc="-4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2471" spc="-9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471" spc="-4" dirty="0">
                <a:solidFill>
                  <a:srgbClr val="FF0000"/>
                </a:solidFill>
                <a:latin typeface="Calibri"/>
                <a:cs typeface="Calibri"/>
              </a:rPr>
              <a:t> i</a:t>
            </a:r>
            <a:r>
              <a:rPr sz="2471" spc="-22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2471" spc="-53" dirty="0">
                <a:solidFill>
                  <a:srgbClr val="FF0000"/>
                </a:solidFill>
                <a:latin typeface="Calibri"/>
                <a:cs typeface="Calibri"/>
              </a:rPr>
              <a:t>f</a:t>
            </a:r>
            <a:r>
              <a:rPr sz="2471" spc="-4" dirty="0">
                <a:solidFill>
                  <a:srgbClr val="FF0000"/>
                </a:solidFill>
                <a:latin typeface="Calibri"/>
                <a:cs typeface="Calibri"/>
              </a:rPr>
              <a:t>orm</a:t>
            </a:r>
            <a:r>
              <a:rPr sz="2471" spc="-22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2471" spc="-4" dirty="0">
                <a:solidFill>
                  <a:srgbClr val="FF0000"/>
                </a:solidFill>
                <a:latin typeface="Calibri"/>
                <a:cs typeface="Calibri"/>
              </a:rPr>
              <a:t>tio</a:t>
            </a:r>
            <a:r>
              <a:rPr sz="2471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2471" spc="-9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71" spc="-4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2471" dirty="0">
                <a:solidFill>
                  <a:srgbClr val="FF0000"/>
                </a:solidFill>
                <a:latin typeface="Calibri"/>
                <a:cs typeface="Calibri"/>
              </a:rPr>
              <a:t>f </a:t>
            </a:r>
            <a:r>
              <a:rPr sz="2471" spc="-4" dirty="0">
                <a:solidFill>
                  <a:srgbClr val="FF0000"/>
                </a:solidFill>
                <a:latin typeface="Calibri"/>
                <a:cs typeface="Calibri"/>
              </a:rPr>
              <a:t>th</a:t>
            </a:r>
            <a:r>
              <a:rPr sz="2471" dirty="0">
                <a:solidFill>
                  <a:srgbClr val="FF0000"/>
                </a:solidFill>
                <a:latin typeface="Calibri"/>
                <a:cs typeface="Calibri"/>
              </a:rPr>
              <a:t>e </a:t>
            </a:r>
            <a:r>
              <a:rPr sz="2471" spc="-4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471" spc="-22" dirty="0">
                <a:solidFill>
                  <a:srgbClr val="FF0000"/>
                </a:solidFill>
                <a:latin typeface="Calibri"/>
                <a:cs typeface="Calibri"/>
              </a:rPr>
              <a:t>w</a:t>
            </a:r>
            <a:r>
              <a:rPr sz="2471" dirty="0">
                <a:solidFill>
                  <a:srgbClr val="FF0000"/>
                </a:solidFill>
                <a:latin typeface="Calibri"/>
                <a:cs typeface="Calibri"/>
              </a:rPr>
              <a:t>o measu</a:t>
            </a:r>
            <a:r>
              <a:rPr sz="2471" spc="-35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471" spc="-18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471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endParaRPr sz="2471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35567" y="934290"/>
            <a:ext cx="5672418" cy="597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3883" spc="-26" dirty="0">
                <a:latin typeface="Calibri"/>
                <a:cs typeface="Calibri"/>
              </a:rPr>
              <a:t>A</a:t>
            </a:r>
            <a:r>
              <a:rPr sz="3883" spc="-49" dirty="0">
                <a:latin typeface="Calibri"/>
                <a:cs typeface="Calibri"/>
              </a:rPr>
              <a:t>b</a:t>
            </a:r>
            <a:r>
              <a:rPr sz="3883" spc="-4" dirty="0">
                <a:latin typeface="Calibri"/>
                <a:cs typeface="Calibri"/>
              </a:rPr>
              <a:t>solu</a:t>
            </a:r>
            <a:r>
              <a:rPr sz="3883" spc="-44" dirty="0">
                <a:latin typeface="Calibri"/>
                <a:cs typeface="Calibri"/>
              </a:rPr>
              <a:t>t</a:t>
            </a:r>
            <a:r>
              <a:rPr sz="3883" spc="-22" dirty="0">
                <a:latin typeface="Calibri"/>
                <a:cs typeface="Calibri"/>
              </a:rPr>
              <a:t>e</a:t>
            </a:r>
            <a:r>
              <a:rPr sz="3883" spc="31" dirty="0">
                <a:latin typeface="Calibri"/>
                <a:cs typeface="Calibri"/>
              </a:rPr>
              <a:t> </a:t>
            </a:r>
            <a:r>
              <a:rPr sz="3883" spc="-4" dirty="0">
                <a:latin typeface="Calibri"/>
                <a:cs typeface="Calibri"/>
              </a:rPr>
              <a:t>an</a:t>
            </a:r>
            <a:r>
              <a:rPr sz="3883" dirty="0">
                <a:latin typeface="Calibri"/>
                <a:cs typeface="Calibri"/>
              </a:rPr>
              <a:t>d</a:t>
            </a:r>
            <a:r>
              <a:rPr sz="3883" spc="13" dirty="0">
                <a:latin typeface="Calibri"/>
                <a:cs typeface="Calibri"/>
              </a:rPr>
              <a:t> </a:t>
            </a:r>
            <a:r>
              <a:rPr sz="3883" spc="-93" dirty="0">
                <a:latin typeface="Calibri"/>
                <a:cs typeface="Calibri"/>
              </a:rPr>
              <a:t>R</a:t>
            </a:r>
            <a:r>
              <a:rPr sz="3883" spc="-22" dirty="0">
                <a:latin typeface="Calibri"/>
                <a:cs typeface="Calibri"/>
              </a:rPr>
              <a:t>e</a:t>
            </a:r>
            <a:r>
              <a:rPr sz="3883" spc="-4" dirty="0">
                <a:latin typeface="Calibri"/>
                <a:cs typeface="Calibri"/>
              </a:rPr>
              <a:t>l</a:t>
            </a:r>
            <a:r>
              <a:rPr sz="3883" spc="-62" dirty="0">
                <a:latin typeface="Calibri"/>
                <a:cs typeface="Calibri"/>
              </a:rPr>
              <a:t>a</a:t>
            </a:r>
            <a:r>
              <a:rPr sz="3883" spc="-13" dirty="0">
                <a:latin typeface="Calibri"/>
                <a:cs typeface="Calibri"/>
              </a:rPr>
              <a:t>t</a:t>
            </a:r>
            <a:r>
              <a:rPr sz="3883" spc="-4" dirty="0">
                <a:latin typeface="Calibri"/>
                <a:cs typeface="Calibri"/>
              </a:rPr>
              <a:t>i</a:t>
            </a:r>
            <a:r>
              <a:rPr sz="3883" spc="-57" dirty="0">
                <a:latin typeface="Calibri"/>
                <a:cs typeface="Calibri"/>
              </a:rPr>
              <a:t>v</a:t>
            </a:r>
            <a:r>
              <a:rPr sz="3883" spc="-22" dirty="0">
                <a:latin typeface="Calibri"/>
                <a:cs typeface="Calibri"/>
              </a:rPr>
              <a:t>e</a:t>
            </a:r>
            <a:r>
              <a:rPr sz="3883" spc="13" dirty="0">
                <a:latin typeface="Calibri"/>
                <a:cs typeface="Calibri"/>
              </a:rPr>
              <a:t> </a:t>
            </a:r>
            <a:r>
              <a:rPr sz="3883" spc="-18" dirty="0">
                <a:latin typeface="Calibri"/>
                <a:cs typeface="Calibri"/>
              </a:rPr>
              <a:t>Er</a:t>
            </a:r>
            <a:r>
              <a:rPr sz="3883" spc="-75" dirty="0">
                <a:latin typeface="Calibri"/>
                <a:cs typeface="Calibri"/>
              </a:rPr>
              <a:t>r</a:t>
            </a:r>
            <a:r>
              <a:rPr sz="3883" dirty="0">
                <a:latin typeface="Calibri"/>
                <a:cs typeface="Calibri"/>
              </a:rPr>
              <a:t>o</a:t>
            </a:r>
            <a:r>
              <a:rPr sz="3883" spc="-84" dirty="0">
                <a:latin typeface="Calibri"/>
                <a:cs typeface="Calibri"/>
              </a:rPr>
              <a:t>r</a:t>
            </a:r>
            <a:r>
              <a:rPr sz="3883" spc="-18" dirty="0">
                <a:latin typeface="Calibri"/>
                <a:cs typeface="Calibri"/>
              </a:rPr>
              <a:t>s</a:t>
            </a:r>
            <a:endParaRPr sz="3883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14144" y="2497075"/>
            <a:ext cx="2990849" cy="3802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2471" dirty="0">
                <a:latin typeface="Arial"/>
                <a:cs typeface="Arial"/>
              </a:rPr>
              <a:t>–</a:t>
            </a:r>
            <a:r>
              <a:rPr sz="2471" spc="-79" dirty="0">
                <a:latin typeface="Arial"/>
                <a:cs typeface="Arial"/>
              </a:rPr>
              <a:t> </a:t>
            </a:r>
            <a:r>
              <a:rPr sz="2471" spc="-4" dirty="0">
                <a:latin typeface="Calibri"/>
                <a:cs typeface="Calibri"/>
              </a:rPr>
              <a:t>Absolu</a:t>
            </a:r>
            <a:r>
              <a:rPr sz="2471" spc="-40" dirty="0">
                <a:latin typeface="Calibri"/>
                <a:cs typeface="Calibri"/>
              </a:rPr>
              <a:t>t</a:t>
            </a:r>
            <a:r>
              <a:rPr sz="2471" spc="-13" dirty="0">
                <a:latin typeface="Calibri"/>
                <a:cs typeface="Calibri"/>
              </a:rPr>
              <a:t>e</a:t>
            </a:r>
            <a:r>
              <a:rPr sz="2471" spc="9" dirty="0">
                <a:latin typeface="Calibri"/>
                <a:cs typeface="Calibri"/>
              </a:rPr>
              <a:t> </a:t>
            </a:r>
            <a:r>
              <a:rPr sz="2471" spc="-13" dirty="0">
                <a:latin typeface="Calibri"/>
                <a:cs typeface="Calibri"/>
              </a:rPr>
              <a:t>er</a:t>
            </a:r>
            <a:r>
              <a:rPr sz="2471" spc="-53" dirty="0">
                <a:latin typeface="Calibri"/>
                <a:cs typeface="Calibri"/>
              </a:rPr>
              <a:t>r</a:t>
            </a:r>
            <a:r>
              <a:rPr sz="2471" spc="-4" dirty="0">
                <a:latin typeface="Calibri"/>
                <a:cs typeface="Calibri"/>
              </a:rPr>
              <a:t>o</a:t>
            </a:r>
            <a:r>
              <a:rPr sz="2471" spc="-9" dirty="0">
                <a:latin typeface="Calibri"/>
                <a:cs typeface="Calibri"/>
              </a:rPr>
              <a:t>r: </a:t>
            </a:r>
            <a:r>
              <a:rPr sz="2471" dirty="0">
                <a:latin typeface="Calibri"/>
                <a:cs typeface="Calibri"/>
              </a:rPr>
              <a:t>0.001</a:t>
            </a:r>
            <a:endParaRPr sz="2471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14112" y="2948905"/>
            <a:ext cx="2085415" cy="3802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2471" dirty="0">
                <a:latin typeface="Arial"/>
                <a:cs typeface="Arial"/>
              </a:rPr>
              <a:t>–</a:t>
            </a:r>
            <a:r>
              <a:rPr sz="2471" spc="-79" dirty="0">
                <a:latin typeface="Arial"/>
                <a:cs typeface="Arial"/>
              </a:rPr>
              <a:t> </a:t>
            </a:r>
            <a:r>
              <a:rPr sz="2471" spc="-40" dirty="0">
                <a:latin typeface="Calibri"/>
                <a:cs typeface="Calibri"/>
              </a:rPr>
              <a:t>R</a:t>
            </a:r>
            <a:r>
              <a:rPr sz="2471" spc="-4" dirty="0">
                <a:latin typeface="Calibri"/>
                <a:cs typeface="Calibri"/>
              </a:rPr>
              <a:t>el</a:t>
            </a:r>
            <a:r>
              <a:rPr sz="2471" spc="-22" dirty="0">
                <a:latin typeface="Calibri"/>
                <a:cs typeface="Calibri"/>
              </a:rPr>
              <a:t>a</a:t>
            </a:r>
            <a:r>
              <a:rPr sz="2471" spc="-4" dirty="0">
                <a:latin typeface="Calibri"/>
                <a:cs typeface="Calibri"/>
              </a:rPr>
              <a:t>ti</a:t>
            </a:r>
            <a:r>
              <a:rPr sz="2471" spc="-49" dirty="0">
                <a:latin typeface="Calibri"/>
                <a:cs typeface="Calibri"/>
              </a:rPr>
              <a:t>v</a:t>
            </a:r>
            <a:r>
              <a:rPr sz="2471" spc="-13" dirty="0">
                <a:latin typeface="Calibri"/>
                <a:cs typeface="Calibri"/>
              </a:rPr>
              <a:t>e</a:t>
            </a:r>
            <a:r>
              <a:rPr sz="2471" spc="-18" dirty="0">
                <a:latin typeface="Calibri"/>
                <a:cs typeface="Calibri"/>
              </a:rPr>
              <a:t> </a:t>
            </a:r>
            <a:r>
              <a:rPr sz="2471" spc="-13" dirty="0">
                <a:latin typeface="Calibri"/>
                <a:cs typeface="Calibri"/>
              </a:rPr>
              <a:t>er</a:t>
            </a:r>
            <a:r>
              <a:rPr sz="2471" spc="-53" dirty="0">
                <a:latin typeface="Calibri"/>
                <a:cs typeface="Calibri"/>
              </a:rPr>
              <a:t>r</a:t>
            </a:r>
            <a:r>
              <a:rPr sz="2471" spc="-4" dirty="0">
                <a:latin typeface="Calibri"/>
                <a:cs typeface="Calibri"/>
              </a:rPr>
              <a:t>o</a:t>
            </a:r>
            <a:r>
              <a:rPr sz="2471" spc="-9" dirty="0">
                <a:latin typeface="Calibri"/>
                <a:cs typeface="Calibri"/>
              </a:rPr>
              <a:t>r:</a:t>
            </a:r>
            <a:endParaRPr sz="2471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689369" y="2967843"/>
            <a:ext cx="1058396" cy="3802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2471" dirty="0">
                <a:latin typeface="Calibri"/>
                <a:cs typeface="Calibri"/>
              </a:rPr>
              <a:t>0.00075</a:t>
            </a:r>
            <a:endParaRPr sz="2471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10770" y="3417190"/>
            <a:ext cx="3737162" cy="17291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3781" indent="-302575">
              <a:buFont typeface="Arial"/>
              <a:buChar char="•"/>
              <a:tabLst>
                <a:tab pos="313781" algn="l"/>
              </a:tabLst>
            </a:pPr>
            <a:r>
              <a:rPr sz="2824" spc="-22" dirty="0">
                <a:latin typeface="Calibri"/>
                <a:cs typeface="Calibri"/>
              </a:rPr>
              <a:t>E</a:t>
            </a:r>
            <a:r>
              <a:rPr sz="2824" spc="-66" dirty="0">
                <a:latin typeface="Calibri"/>
                <a:cs typeface="Calibri"/>
              </a:rPr>
              <a:t>x</a:t>
            </a:r>
            <a:r>
              <a:rPr sz="2824" spc="-18" dirty="0">
                <a:latin typeface="Calibri"/>
                <a:cs typeface="Calibri"/>
              </a:rPr>
              <a:t>ample</a:t>
            </a:r>
            <a:r>
              <a:rPr sz="2824" spc="22" dirty="0">
                <a:latin typeface="Calibri"/>
                <a:cs typeface="Calibri"/>
              </a:rPr>
              <a:t> </a:t>
            </a:r>
            <a:r>
              <a:rPr sz="2824" spc="-22" dirty="0">
                <a:latin typeface="Calibri"/>
                <a:cs typeface="Calibri"/>
              </a:rPr>
              <a:t>2</a:t>
            </a:r>
            <a:r>
              <a:rPr sz="2824" spc="-9" dirty="0">
                <a:latin typeface="Calibri"/>
                <a:cs typeface="Calibri"/>
              </a:rPr>
              <a:t>:</a:t>
            </a:r>
            <a:r>
              <a:rPr sz="2824" spc="9" dirty="0">
                <a:latin typeface="Calibri"/>
                <a:cs typeface="Calibri"/>
              </a:rPr>
              <a:t> </a:t>
            </a:r>
            <a:r>
              <a:rPr sz="2471" spc="-154" dirty="0">
                <a:latin typeface="Calibri"/>
                <a:cs typeface="Calibri"/>
              </a:rPr>
              <a:t>T</a:t>
            </a:r>
            <a:r>
              <a:rPr sz="2471" dirty="0">
                <a:latin typeface="Calibri"/>
                <a:cs typeface="Calibri"/>
              </a:rPr>
              <a:t>r</a:t>
            </a:r>
            <a:r>
              <a:rPr sz="2471" spc="-4" dirty="0">
                <a:latin typeface="Calibri"/>
                <a:cs typeface="Calibri"/>
              </a:rPr>
              <a:t>u</a:t>
            </a:r>
            <a:r>
              <a:rPr sz="2471" spc="-13" dirty="0">
                <a:latin typeface="Calibri"/>
                <a:cs typeface="Calibri"/>
              </a:rPr>
              <a:t>e</a:t>
            </a:r>
            <a:r>
              <a:rPr sz="2471" spc="-4" dirty="0">
                <a:latin typeface="Calibri"/>
                <a:cs typeface="Calibri"/>
              </a:rPr>
              <a:t> </a:t>
            </a:r>
            <a:r>
              <a:rPr sz="2471" spc="-40" dirty="0">
                <a:latin typeface="Calibri"/>
                <a:cs typeface="Calibri"/>
              </a:rPr>
              <a:t>v</a:t>
            </a:r>
            <a:r>
              <a:rPr sz="2471" dirty="0">
                <a:latin typeface="Calibri"/>
                <a:cs typeface="Calibri"/>
              </a:rPr>
              <a:t>a</a:t>
            </a:r>
            <a:r>
              <a:rPr sz="2471" spc="-4" dirty="0">
                <a:latin typeface="Calibri"/>
                <a:cs typeface="Calibri"/>
              </a:rPr>
              <a:t>lu</a:t>
            </a:r>
            <a:r>
              <a:rPr sz="2471" spc="-13" dirty="0">
                <a:latin typeface="Calibri"/>
                <a:cs typeface="Calibri"/>
              </a:rPr>
              <a:t>e</a:t>
            </a:r>
            <a:endParaRPr sz="2471" dirty="0">
              <a:latin typeface="Calibri"/>
              <a:cs typeface="Calibri"/>
            </a:endParaRPr>
          </a:p>
          <a:p>
            <a:pPr marL="1981866">
              <a:spcBef>
                <a:spcPts val="22"/>
              </a:spcBef>
            </a:pPr>
            <a:r>
              <a:rPr sz="2471" spc="-4" dirty="0">
                <a:latin typeface="Calibri"/>
                <a:cs typeface="Calibri"/>
              </a:rPr>
              <a:t>App</a:t>
            </a:r>
            <a:r>
              <a:rPr sz="2471" spc="-49" dirty="0">
                <a:latin typeface="Calibri"/>
                <a:cs typeface="Calibri"/>
              </a:rPr>
              <a:t>r</a:t>
            </a:r>
            <a:r>
              <a:rPr sz="2471" spc="-53" dirty="0">
                <a:latin typeface="Calibri"/>
                <a:cs typeface="Calibri"/>
              </a:rPr>
              <a:t>o</a:t>
            </a:r>
            <a:r>
              <a:rPr sz="2471" spc="-4" dirty="0">
                <a:latin typeface="Calibri"/>
                <a:cs typeface="Calibri"/>
              </a:rPr>
              <a:t>x</a:t>
            </a:r>
            <a:r>
              <a:rPr sz="2471" dirty="0">
                <a:latin typeface="Calibri"/>
                <a:cs typeface="Calibri"/>
              </a:rPr>
              <a:t>.</a:t>
            </a:r>
            <a:r>
              <a:rPr sz="2471" spc="22" dirty="0">
                <a:latin typeface="Calibri"/>
                <a:cs typeface="Calibri"/>
              </a:rPr>
              <a:t> </a:t>
            </a:r>
            <a:r>
              <a:rPr sz="2471" spc="-40" dirty="0">
                <a:latin typeface="Calibri"/>
                <a:cs typeface="Calibri"/>
              </a:rPr>
              <a:t>v</a:t>
            </a:r>
            <a:r>
              <a:rPr sz="2471" dirty="0">
                <a:latin typeface="Calibri"/>
                <a:cs typeface="Calibri"/>
              </a:rPr>
              <a:t>a</a:t>
            </a:r>
            <a:r>
              <a:rPr sz="2471" spc="-4" dirty="0">
                <a:latin typeface="Calibri"/>
                <a:cs typeface="Calibri"/>
              </a:rPr>
              <a:t>lu</a:t>
            </a:r>
            <a:r>
              <a:rPr sz="2471" spc="-13" dirty="0">
                <a:latin typeface="Calibri"/>
                <a:cs typeface="Calibri"/>
              </a:rPr>
              <a:t>e</a:t>
            </a:r>
            <a:endParaRPr sz="2471" dirty="0">
              <a:latin typeface="Calibri"/>
              <a:cs typeface="Calibri"/>
            </a:endParaRPr>
          </a:p>
          <a:p>
            <a:pPr marL="414079">
              <a:spcBef>
                <a:spcPts val="591"/>
              </a:spcBef>
            </a:pPr>
            <a:r>
              <a:rPr sz="2471" dirty="0">
                <a:latin typeface="Arial"/>
                <a:cs typeface="Arial"/>
              </a:rPr>
              <a:t>–</a:t>
            </a:r>
            <a:r>
              <a:rPr sz="2471" spc="-79" dirty="0">
                <a:latin typeface="Arial"/>
                <a:cs typeface="Arial"/>
              </a:rPr>
              <a:t> </a:t>
            </a:r>
            <a:r>
              <a:rPr sz="2471" spc="-4" dirty="0">
                <a:latin typeface="Calibri"/>
                <a:cs typeface="Calibri"/>
              </a:rPr>
              <a:t>Absolu</a:t>
            </a:r>
            <a:r>
              <a:rPr sz="2471" spc="-40" dirty="0">
                <a:latin typeface="Calibri"/>
                <a:cs typeface="Calibri"/>
              </a:rPr>
              <a:t>t</a:t>
            </a:r>
            <a:r>
              <a:rPr sz="2471" spc="-13" dirty="0">
                <a:latin typeface="Calibri"/>
                <a:cs typeface="Calibri"/>
              </a:rPr>
              <a:t>e</a:t>
            </a:r>
            <a:r>
              <a:rPr sz="2471" spc="9" dirty="0">
                <a:latin typeface="Calibri"/>
                <a:cs typeface="Calibri"/>
              </a:rPr>
              <a:t> </a:t>
            </a:r>
            <a:r>
              <a:rPr sz="2471" spc="-13" dirty="0">
                <a:latin typeface="Calibri"/>
                <a:cs typeface="Calibri"/>
              </a:rPr>
              <a:t>er</a:t>
            </a:r>
            <a:r>
              <a:rPr sz="2471" spc="-53" dirty="0">
                <a:latin typeface="Calibri"/>
                <a:cs typeface="Calibri"/>
              </a:rPr>
              <a:t>r</a:t>
            </a:r>
            <a:r>
              <a:rPr sz="2471" spc="-4" dirty="0">
                <a:latin typeface="Calibri"/>
                <a:cs typeface="Calibri"/>
              </a:rPr>
              <a:t>o</a:t>
            </a:r>
            <a:r>
              <a:rPr sz="2471" spc="-9" dirty="0">
                <a:latin typeface="Calibri"/>
                <a:cs typeface="Calibri"/>
              </a:rPr>
              <a:t>r: </a:t>
            </a:r>
            <a:r>
              <a:rPr sz="2471" dirty="0">
                <a:latin typeface="Calibri"/>
                <a:cs typeface="Calibri"/>
              </a:rPr>
              <a:t>0.001</a:t>
            </a:r>
            <a:endParaRPr lang="en-US" sz="2471" dirty="0">
              <a:latin typeface="Calibri"/>
              <a:cs typeface="Calibri"/>
            </a:endParaRPr>
          </a:p>
          <a:p>
            <a:pPr marL="414079">
              <a:spcBef>
                <a:spcPts val="591"/>
              </a:spcBef>
            </a:pPr>
            <a:r>
              <a:rPr lang="en-US" sz="2471" dirty="0">
                <a:latin typeface="Arial"/>
                <a:cs typeface="Arial"/>
              </a:rPr>
              <a:t>–</a:t>
            </a:r>
            <a:r>
              <a:rPr lang="en-US" sz="2471" spc="-79" dirty="0">
                <a:latin typeface="Arial"/>
                <a:cs typeface="Arial"/>
              </a:rPr>
              <a:t> </a:t>
            </a:r>
            <a:r>
              <a:rPr lang="en-US" sz="2471" spc="-40" dirty="0">
                <a:cs typeface="Calibri"/>
              </a:rPr>
              <a:t>R</a:t>
            </a:r>
            <a:r>
              <a:rPr lang="en-US" sz="2471" spc="-4" dirty="0">
                <a:cs typeface="Calibri"/>
              </a:rPr>
              <a:t>el</a:t>
            </a:r>
            <a:r>
              <a:rPr lang="en-US" sz="2471" spc="-22" dirty="0">
                <a:cs typeface="Calibri"/>
              </a:rPr>
              <a:t>a</a:t>
            </a:r>
            <a:r>
              <a:rPr lang="en-US" sz="2471" spc="-4" dirty="0">
                <a:cs typeface="Calibri"/>
              </a:rPr>
              <a:t>ti</a:t>
            </a:r>
            <a:r>
              <a:rPr lang="en-US" sz="2471" spc="-49" dirty="0">
                <a:cs typeface="Calibri"/>
              </a:rPr>
              <a:t>v</a:t>
            </a:r>
            <a:r>
              <a:rPr lang="en-US" sz="2471" spc="-13" dirty="0">
                <a:cs typeface="Calibri"/>
              </a:rPr>
              <a:t>e</a:t>
            </a:r>
            <a:r>
              <a:rPr lang="en-US" sz="2471" spc="-18" dirty="0">
                <a:cs typeface="Calibri"/>
              </a:rPr>
              <a:t> </a:t>
            </a:r>
            <a:r>
              <a:rPr lang="en-US" sz="2471" spc="-13" dirty="0">
                <a:cs typeface="Calibri"/>
              </a:rPr>
              <a:t>er</a:t>
            </a:r>
            <a:r>
              <a:rPr lang="en-US" sz="2471" spc="-53" dirty="0">
                <a:cs typeface="Calibri"/>
              </a:rPr>
              <a:t>r</a:t>
            </a:r>
            <a:r>
              <a:rPr lang="en-US" sz="2471" spc="-4" dirty="0">
                <a:cs typeface="Calibri"/>
              </a:rPr>
              <a:t>o</a:t>
            </a:r>
            <a:r>
              <a:rPr lang="en-US" sz="2471" spc="-9" dirty="0">
                <a:cs typeface="Calibri"/>
              </a:rPr>
              <a:t>r:</a:t>
            </a:r>
            <a:r>
              <a:rPr lang="en-US" sz="2471" dirty="0">
                <a:cs typeface="Calibri"/>
              </a:rPr>
              <a:t>	1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5044806" y="3472087"/>
            <a:ext cx="1047190" cy="7732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2471" dirty="0">
                <a:latin typeface="Calibri"/>
                <a:cs typeface="Calibri"/>
              </a:rPr>
              <a:t>=</a:t>
            </a:r>
            <a:r>
              <a:rPr sz="2471" spc="9" dirty="0">
                <a:latin typeface="Calibri"/>
                <a:cs typeface="Calibri"/>
              </a:rPr>
              <a:t> </a:t>
            </a:r>
            <a:r>
              <a:rPr sz="2471" dirty="0">
                <a:latin typeface="Calibri"/>
                <a:cs typeface="Calibri"/>
              </a:rPr>
              <a:t>0.001,</a:t>
            </a:r>
          </a:p>
          <a:p>
            <a:pPr marL="11206">
              <a:spcBef>
                <a:spcPts val="93"/>
              </a:spcBef>
            </a:pPr>
            <a:r>
              <a:rPr sz="2471" dirty="0">
                <a:latin typeface="Calibri"/>
                <a:cs typeface="Calibri"/>
              </a:rPr>
              <a:t>=</a:t>
            </a:r>
            <a:r>
              <a:rPr sz="2471" spc="9" dirty="0">
                <a:latin typeface="Calibri"/>
                <a:cs typeface="Calibri"/>
              </a:rPr>
              <a:t> </a:t>
            </a:r>
            <a:r>
              <a:rPr sz="2471" dirty="0">
                <a:latin typeface="Calibri"/>
                <a:cs typeface="Calibri"/>
              </a:rPr>
              <a:t>0.002</a:t>
            </a: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991159" y="1575839"/>
          <a:ext cx="5119946" cy="8695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016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24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58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67779">
                <a:tc>
                  <a:txBody>
                    <a:bodyPr/>
                    <a:lstStyle/>
                    <a:p>
                      <a:pPr marL="377825" indent="-342900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377825" algn="l"/>
                        </a:tabLst>
                      </a:pPr>
                      <a:r>
                        <a:rPr sz="2800" spc="-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2800" spc="-60" dirty="0">
                          <a:latin typeface="Calibri"/>
                          <a:cs typeface="Calibri"/>
                        </a:rPr>
                        <a:t>x</a:t>
                      </a:r>
                      <a:r>
                        <a:rPr sz="2800" dirty="0">
                          <a:latin typeface="Calibri"/>
                          <a:cs typeface="Calibri"/>
                        </a:rPr>
                        <a:t>ample</a:t>
                      </a:r>
                      <a:r>
                        <a:rPr sz="2800" spc="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800" spc="-5" dirty="0">
                          <a:latin typeface="Calibri"/>
                          <a:cs typeface="Calibri"/>
                        </a:rPr>
                        <a:t>1.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</a:pPr>
                      <a:r>
                        <a:rPr sz="2500" spc="-17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250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2500" spc="-5" dirty="0">
                          <a:latin typeface="Calibri"/>
                          <a:cs typeface="Calibri"/>
                        </a:rPr>
                        <a:t>u</a:t>
                      </a:r>
                      <a:r>
                        <a:rPr sz="25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25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500" spc="-45" dirty="0">
                          <a:latin typeface="Calibri"/>
                          <a:cs typeface="Calibri"/>
                        </a:rPr>
                        <a:t>v</a:t>
                      </a:r>
                      <a:r>
                        <a:rPr sz="25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2500" spc="-5" dirty="0">
                          <a:latin typeface="Calibri"/>
                          <a:cs typeface="Calibri"/>
                        </a:rPr>
                        <a:t>lu</a:t>
                      </a:r>
                      <a:r>
                        <a:rPr sz="2500" dirty="0">
                          <a:latin typeface="Calibri"/>
                          <a:cs typeface="Calibri"/>
                        </a:rPr>
                        <a:t>e</a:t>
                      </a:r>
                      <a:endParaRPr sz="2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3664">
                        <a:lnSpc>
                          <a:spcPct val="100000"/>
                        </a:lnSpc>
                      </a:pPr>
                      <a:r>
                        <a:rPr sz="2500" dirty="0">
                          <a:latin typeface="Calibri"/>
                          <a:cs typeface="Calibri"/>
                        </a:rPr>
                        <a:t>=</a:t>
                      </a:r>
                      <a:r>
                        <a:rPr sz="25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500" dirty="0">
                          <a:latin typeface="Calibri"/>
                          <a:cs typeface="Calibri"/>
                        </a:rPr>
                        <a:t>1.333,</a:t>
                      </a:r>
                      <a:endParaRPr sz="2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1788">
                <a:tc>
                  <a:txBody>
                    <a:bodyPr/>
                    <a:lstStyle/>
                    <a:p>
                      <a:endParaRPr sz="2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2715">
                        <a:lnSpc>
                          <a:spcPct val="100000"/>
                        </a:lnSpc>
                      </a:pPr>
                      <a:r>
                        <a:rPr sz="2500" spc="-5" dirty="0">
                          <a:latin typeface="Calibri"/>
                          <a:cs typeface="Calibri"/>
                        </a:rPr>
                        <a:t>App</a:t>
                      </a:r>
                      <a:r>
                        <a:rPr sz="2500" spc="-5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2500" spc="-6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2500" spc="-5" dirty="0">
                          <a:latin typeface="Calibri"/>
                          <a:cs typeface="Calibri"/>
                        </a:rPr>
                        <a:t>x</a:t>
                      </a:r>
                      <a:r>
                        <a:rPr sz="2500" dirty="0">
                          <a:latin typeface="Calibri"/>
                          <a:cs typeface="Calibri"/>
                        </a:rPr>
                        <a:t>.</a:t>
                      </a:r>
                      <a:r>
                        <a:rPr sz="2500" spc="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500" spc="-45" dirty="0">
                          <a:latin typeface="Calibri"/>
                          <a:cs typeface="Calibri"/>
                        </a:rPr>
                        <a:t>v</a:t>
                      </a:r>
                      <a:r>
                        <a:rPr sz="25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2500" spc="-5" dirty="0">
                          <a:latin typeface="Calibri"/>
                          <a:cs typeface="Calibri"/>
                        </a:rPr>
                        <a:t>lu</a:t>
                      </a:r>
                      <a:r>
                        <a:rPr sz="2500" dirty="0">
                          <a:latin typeface="Calibri"/>
                          <a:cs typeface="Calibri"/>
                        </a:rPr>
                        <a:t>e</a:t>
                      </a:r>
                      <a:endParaRPr sz="2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3664">
                        <a:lnSpc>
                          <a:spcPct val="100000"/>
                        </a:lnSpc>
                      </a:pPr>
                      <a:r>
                        <a:rPr sz="2500" dirty="0">
                          <a:latin typeface="Calibri"/>
                          <a:cs typeface="Calibri"/>
                        </a:rPr>
                        <a:t>=</a:t>
                      </a:r>
                      <a:r>
                        <a:rPr sz="25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500" dirty="0">
                          <a:latin typeface="Calibri"/>
                          <a:cs typeface="Calibri"/>
                        </a:rPr>
                        <a:t>1.334</a:t>
                      </a:r>
                      <a:endParaRPr sz="2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138545" y="6382250"/>
            <a:ext cx="198323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/>
              <a:t>Johnsson</a:t>
            </a:r>
            <a:r>
              <a:rPr lang="en-US" sz="900" dirty="0"/>
              <a:t> L., Lecture notes spring 2016</a:t>
            </a:r>
          </a:p>
        </p:txBody>
      </p:sp>
    </p:spTree>
    <p:extLst>
      <p:ext uri="{BB962C8B-B14F-4D97-AF65-F5344CB8AC3E}">
        <p14:creationId xmlns:p14="http://schemas.microsoft.com/office/powerpoint/2010/main" val="4118935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1" grpId="0"/>
      <p:bldP spid="12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63653" y="479570"/>
            <a:ext cx="1187824" cy="4075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7401" marR="4483" indent="-336194">
              <a:lnSpc>
                <a:spcPct val="125000"/>
              </a:lnSpc>
            </a:pPr>
            <a:r>
              <a:rPr sz="1059" b="1" spc="-4" dirty="0">
                <a:solidFill>
                  <a:srgbClr val="FFFFFF"/>
                </a:solidFill>
                <a:latin typeface="Arial"/>
                <a:cs typeface="Arial"/>
              </a:rPr>
              <a:t>Lennar</a:t>
            </a:r>
            <a:r>
              <a:rPr sz="1059" b="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059" b="1" spc="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59" b="1" spc="-4" dirty="0">
                <a:solidFill>
                  <a:srgbClr val="FFFFFF"/>
                </a:solidFill>
                <a:latin typeface="Arial"/>
                <a:cs typeface="Arial"/>
              </a:rPr>
              <a:t>Johnsson 2016-01-19</a:t>
            </a:r>
            <a:endParaRPr sz="1059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65712" y="484906"/>
            <a:ext cx="1396813" cy="3259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2118" spc="-4" dirty="0">
                <a:solidFill>
                  <a:srgbClr val="FFFFFF"/>
                </a:solidFill>
                <a:latin typeface="Arial"/>
                <a:cs typeface="Arial"/>
              </a:rPr>
              <a:t>COSC4364</a:t>
            </a:r>
            <a:endParaRPr sz="2118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615764" y="5399068"/>
            <a:ext cx="6045574" cy="760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 marR="4483" indent="-560"/>
            <a:r>
              <a:rPr sz="2471" dirty="0">
                <a:solidFill>
                  <a:srgbClr val="FF0000"/>
                </a:solidFill>
                <a:latin typeface="Calibri"/>
                <a:cs typeface="Calibri"/>
              </a:rPr>
              <a:t>In </a:t>
            </a:r>
            <a:r>
              <a:rPr sz="2471" spc="-4" dirty="0">
                <a:solidFill>
                  <a:srgbClr val="FF0000"/>
                </a:solidFill>
                <a:latin typeface="Calibri"/>
                <a:cs typeface="Calibri"/>
              </a:rPr>
              <a:t>mo</a:t>
            </a:r>
            <a:r>
              <a:rPr sz="2471" spc="-26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2471" dirty="0">
                <a:solidFill>
                  <a:srgbClr val="FF0000"/>
                </a:solidFill>
                <a:latin typeface="Calibri"/>
                <a:cs typeface="Calibri"/>
              </a:rPr>
              <a:t>t </a:t>
            </a:r>
            <a:r>
              <a:rPr sz="2471" spc="-26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2471" dirty="0">
                <a:solidFill>
                  <a:srgbClr val="FF0000"/>
                </a:solidFill>
                <a:latin typeface="Calibri"/>
                <a:cs typeface="Calibri"/>
              </a:rPr>
              <a:t>ases</a:t>
            </a:r>
            <a:r>
              <a:rPr sz="2471" spc="4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71" spc="-4" dirty="0">
                <a:solidFill>
                  <a:srgbClr val="FF0000"/>
                </a:solidFill>
                <a:latin typeface="Calibri"/>
                <a:cs typeface="Calibri"/>
              </a:rPr>
              <a:t>th</a:t>
            </a:r>
            <a:r>
              <a:rPr sz="2471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471" spc="4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71" spc="-40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471" spc="-18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471" spc="-4" dirty="0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r>
              <a:rPr sz="2471" spc="-26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2471" spc="-4" dirty="0">
                <a:solidFill>
                  <a:srgbClr val="FF0000"/>
                </a:solidFill>
                <a:latin typeface="Calibri"/>
                <a:cs typeface="Calibri"/>
              </a:rPr>
              <a:t>ti</a:t>
            </a:r>
            <a:r>
              <a:rPr sz="2471" spc="-44" dirty="0">
                <a:solidFill>
                  <a:srgbClr val="FF0000"/>
                </a:solidFill>
                <a:latin typeface="Calibri"/>
                <a:cs typeface="Calibri"/>
              </a:rPr>
              <a:t>v</a:t>
            </a:r>
            <a:r>
              <a:rPr sz="2471" spc="-13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471" spc="-22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71" spc="-13" dirty="0">
                <a:solidFill>
                  <a:srgbClr val="FF0000"/>
                </a:solidFill>
                <a:latin typeface="Calibri"/>
                <a:cs typeface="Calibri"/>
              </a:rPr>
              <a:t>er</a:t>
            </a:r>
            <a:r>
              <a:rPr sz="2471" spc="-53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471" spc="-4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2471" spc="-9" dirty="0">
                <a:solidFill>
                  <a:srgbClr val="FF0000"/>
                </a:solidFill>
                <a:latin typeface="Calibri"/>
                <a:cs typeface="Calibri"/>
              </a:rPr>
              <a:t>r </a:t>
            </a:r>
            <a:r>
              <a:rPr sz="2471" spc="-4" dirty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2471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2471" spc="4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71" spc="-4" dirty="0">
                <a:solidFill>
                  <a:srgbClr val="FF0000"/>
                </a:solidFill>
                <a:latin typeface="Calibri"/>
                <a:cs typeface="Calibri"/>
              </a:rPr>
              <a:t>th</a:t>
            </a:r>
            <a:r>
              <a:rPr sz="2471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471" spc="4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71" spc="-4" dirty="0">
                <a:solidFill>
                  <a:srgbClr val="FF0000"/>
                </a:solidFill>
                <a:latin typeface="Calibri"/>
                <a:cs typeface="Calibri"/>
              </a:rPr>
              <a:t>mo</a:t>
            </a:r>
            <a:r>
              <a:rPr sz="2471" spc="-35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471" spc="-13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471" spc="-9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71" spc="-44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471" spc="-18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471" spc="-4" dirty="0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r>
              <a:rPr sz="2471" spc="-26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471" spc="-35" dirty="0">
                <a:solidFill>
                  <a:srgbClr val="FF0000"/>
                </a:solidFill>
                <a:latin typeface="Calibri"/>
                <a:cs typeface="Calibri"/>
              </a:rPr>
              <a:t>v</a:t>
            </a:r>
            <a:r>
              <a:rPr sz="2471" spc="-4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2471" spc="-35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2471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471" spc="-13" dirty="0">
                <a:solidFill>
                  <a:srgbClr val="FF0000"/>
                </a:solidFill>
                <a:latin typeface="Calibri"/>
                <a:cs typeface="Calibri"/>
              </a:rPr>
              <a:t> er</a:t>
            </a:r>
            <a:r>
              <a:rPr sz="2471" spc="-53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471" spc="-4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2471" spc="-9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471" spc="-4" dirty="0">
                <a:solidFill>
                  <a:srgbClr val="FF0000"/>
                </a:solidFill>
                <a:latin typeface="Calibri"/>
                <a:cs typeface="Calibri"/>
              </a:rPr>
              <a:t> i</a:t>
            </a:r>
            <a:r>
              <a:rPr sz="2471" spc="-22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2471" spc="-53" dirty="0">
                <a:solidFill>
                  <a:srgbClr val="FF0000"/>
                </a:solidFill>
                <a:latin typeface="Calibri"/>
                <a:cs typeface="Calibri"/>
              </a:rPr>
              <a:t>f</a:t>
            </a:r>
            <a:r>
              <a:rPr sz="2471" spc="-4" dirty="0">
                <a:solidFill>
                  <a:srgbClr val="FF0000"/>
                </a:solidFill>
                <a:latin typeface="Calibri"/>
                <a:cs typeface="Calibri"/>
              </a:rPr>
              <a:t>orm</a:t>
            </a:r>
            <a:r>
              <a:rPr sz="2471" spc="-22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2471" spc="-4" dirty="0">
                <a:solidFill>
                  <a:srgbClr val="FF0000"/>
                </a:solidFill>
                <a:latin typeface="Calibri"/>
                <a:cs typeface="Calibri"/>
              </a:rPr>
              <a:t>tio</a:t>
            </a:r>
            <a:r>
              <a:rPr sz="2471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2471" spc="-9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71" spc="-4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2471" dirty="0">
                <a:solidFill>
                  <a:srgbClr val="FF0000"/>
                </a:solidFill>
                <a:latin typeface="Calibri"/>
                <a:cs typeface="Calibri"/>
              </a:rPr>
              <a:t>f </a:t>
            </a:r>
            <a:r>
              <a:rPr sz="2471" spc="-4" dirty="0">
                <a:solidFill>
                  <a:srgbClr val="FF0000"/>
                </a:solidFill>
                <a:latin typeface="Calibri"/>
                <a:cs typeface="Calibri"/>
              </a:rPr>
              <a:t>th</a:t>
            </a:r>
            <a:r>
              <a:rPr sz="2471" dirty="0">
                <a:solidFill>
                  <a:srgbClr val="FF0000"/>
                </a:solidFill>
                <a:latin typeface="Calibri"/>
                <a:cs typeface="Calibri"/>
              </a:rPr>
              <a:t>e </a:t>
            </a:r>
            <a:r>
              <a:rPr sz="2471" spc="-4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471" spc="-22" dirty="0">
                <a:solidFill>
                  <a:srgbClr val="FF0000"/>
                </a:solidFill>
                <a:latin typeface="Calibri"/>
                <a:cs typeface="Calibri"/>
              </a:rPr>
              <a:t>w</a:t>
            </a:r>
            <a:r>
              <a:rPr sz="2471" dirty="0">
                <a:solidFill>
                  <a:srgbClr val="FF0000"/>
                </a:solidFill>
                <a:latin typeface="Calibri"/>
                <a:cs typeface="Calibri"/>
              </a:rPr>
              <a:t>o measu</a:t>
            </a:r>
            <a:r>
              <a:rPr sz="2471" spc="-35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471" spc="-18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471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endParaRPr sz="2471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10770" y="934290"/>
            <a:ext cx="6397438" cy="16432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35705"/>
            <a:r>
              <a:rPr sz="3883" spc="-26" dirty="0">
                <a:latin typeface="Calibri"/>
                <a:cs typeface="Calibri"/>
              </a:rPr>
              <a:t>A</a:t>
            </a:r>
            <a:r>
              <a:rPr sz="3883" spc="-49" dirty="0">
                <a:latin typeface="Calibri"/>
                <a:cs typeface="Calibri"/>
              </a:rPr>
              <a:t>b</a:t>
            </a:r>
            <a:r>
              <a:rPr sz="3883" spc="-4" dirty="0">
                <a:latin typeface="Calibri"/>
                <a:cs typeface="Calibri"/>
              </a:rPr>
              <a:t>solu</a:t>
            </a:r>
            <a:r>
              <a:rPr sz="3883" spc="-44" dirty="0">
                <a:latin typeface="Calibri"/>
                <a:cs typeface="Calibri"/>
              </a:rPr>
              <a:t>t</a:t>
            </a:r>
            <a:r>
              <a:rPr sz="3883" spc="-22" dirty="0">
                <a:latin typeface="Calibri"/>
                <a:cs typeface="Calibri"/>
              </a:rPr>
              <a:t>e</a:t>
            </a:r>
            <a:r>
              <a:rPr sz="3883" spc="31" dirty="0">
                <a:latin typeface="Calibri"/>
                <a:cs typeface="Calibri"/>
              </a:rPr>
              <a:t> </a:t>
            </a:r>
            <a:r>
              <a:rPr sz="3883" spc="-4" dirty="0">
                <a:latin typeface="Calibri"/>
                <a:cs typeface="Calibri"/>
              </a:rPr>
              <a:t>an</a:t>
            </a:r>
            <a:r>
              <a:rPr sz="3883" dirty="0">
                <a:latin typeface="Calibri"/>
                <a:cs typeface="Calibri"/>
              </a:rPr>
              <a:t>d</a:t>
            </a:r>
            <a:r>
              <a:rPr sz="3883" spc="13" dirty="0">
                <a:latin typeface="Calibri"/>
                <a:cs typeface="Calibri"/>
              </a:rPr>
              <a:t> </a:t>
            </a:r>
            <a:r>
              <a:rPr sz="3883" spc="-93" dirty="0">
                <a:latin typeface="Calibri"/>
                <a:cs typeface="Calibri"/>
              </a:rPr>
              <a:t>R</a:t>
            </a:r>
            <a:r>
              <a:rPr sz="3883" spc="-22" dirty="0">
                <a:latin typeface="Calibri"/>
                <a:cs typeface="Calibri"/>
              </a:rPr>
              <a:t>e</a:t>
            </a:r>
            <a:r>
              <a:rPr sz="3883" spc="-4" dirty="0">
                <a:latin typeface="Calibri"/>
                <a:cs typeface="Calibri"/>
              </a:rPr>
              <a:t>l</a:t>
            </a:r>
            <a:r>
              <a:rPr sz="3883" spc="-62" dirty="0">
                <a:latin typeface="Calibri"/>
                <a:cs typeface="Calibri"/>
              </a:rPr>
              <a:t>a</a:t>
            </a:r>
            <a:r>
              <a:rPr sz="3883" spc="-13" dirty="0">
                <a:latin typeface="Calibri"/>
                <a:cs typeface="Calibri"/>
              </a:rPr>
              <a:t>t</a:t>
            </a:r>
            <a:r>
              <a:rPr sz="3883" spc="-4" dirty="0">
                <a:latin typeface="Calibri"/>
                <a:cs typeface="Calibri"/>
              </a:rPr>
              <a:t>i</a:t>
            </a:r>
            <a:r>
              <a:rPr sz="3883" spc="-57" dirty="0">
                <a:latin typeface="Calibri"/>
                <a:cs typeface="Calibri"/>
              </a:rPr>
              <a:t>v</a:t>
            </a:r>
            <a:r>
              <a:rPr sz="3883" spc="-22" dirty="0">
                <a:latin typeface="Calibri"/>
                <a:cs typeface="Calibri"/>
              </a:rPr>
              <a:t>e</a:t>
            </a:r>
            <a:r>
              <a:rPr sz="3883" spc="13" dirty="0">
                <a:latin typeface="Calibri"/>
                <a:cs typeface="Calibri"/>
              </a:rPr>
              <a:t> </a:t>
            </a:r>
            <a:r>
              <a:rPr sz="3883" spc="-18" dirty="0">
                <a:latin typeface="Calibri"/>
                <a:cs typeface="Calibri"/>
              </a:rPr>
              <a:t>Er</a:t>
            </a:r>
            <a:r>
              <a:rPr sz="3883" spc="-75" dirty="0">
                <a:latin typeface="Calibri"/>
                <a:cs typeface="Calibri"/>
              </a:rPr>
              <a:t>r</a:t>
            </a:r>
            <a:r>
              <a:rPr sz="3883" dirty="0">
                <a:latin typeface="Calibri"/>
                <a:cs typeface="Calibri"/>
              </a:rPr>
              <a:t>o</a:t>
            </a:r>
            <a:r>
              <a:rPr sz="3883" spc="-84" dirty="0">
                <a:latin typeface="Calibri"/>
                <a:cs typeface="Calibri"/>
              </a:rPr>
              <a:t>r</a:t>
            </a:r>
            <a:r>
              <a:rPr sz="3883" spc="-18" dirty="0">
                <a:latin typeface="Calibri"/>
                <a:cs typeface="Calibri"/>
              </a:rPr>
              <a:t>s</a:t>
            </a:r>
            <a:endParaRPr sz="3883">
              <a:latin typeface="Calibri"/>
              <a:cs typeface="Calibri"/>
            </a:endParaRPr>
          </a:p>
          <a:p>
            <a:pPr marL="11206">
              <a:spcBef>
                <a:spcPts val="1178"/>
              </a:spcBef>
              <a:tabLst>
                <a:tab pos="313221" algn="l"/>
                <a:tab pos="2063673" algn="l"/>
              </a:tabLst>
            </a:pPr>
            <a:r>
              <a:rPr sz="2824" spc="-13" dirty="0">
                <a:latin typeface="Arial"/>
                <a:cs typeface="Arial"/>
              </a:rPr>
              <a:t>•	</a:t>
            </a:r>
            <a:r>
              <a:rPr sz="2824" spc="-22" dirty="0">
                <a:latin typeface="Calibri"/>
                <a:cs typeface="Calibri"/>
              </a:rPr>
              <a:t>E</a:t>
            </a:r>
            <a:r>
              <a:rPr sz="2824" spc="-66" dirty="0">
                <a:latin typeface="Calibri"/>
                <a:cs typeface="Calibri"/>
              </a:rPr>
              <a:t>x</a:t>
            </a:r>
            <a:r>
              <a:rPr sz="2824" spc="-18" dirty="0">
                <a:latin typeface="Calibri"/>
                <a:cs typeface="Calibri"/>
              </a:rPr>
              <a:t>ample</a:t>
            </a:r>
            <a:r>
              <a:rPr sz="2824" spc="22" dirty="0">
                <a:latin typeface="Calibri"/>
                <a:cs typeface="Calibri"/>
              </a:rPr>
              <a:t> </a:t>
            </a:r>
            <a:r>
              <a:rPr sz="2824" spc="-22" dirty="0">
                <a:latin typeface="Calibri"/>
                <a:cs typeface="Calibri"/>
              </a:rPr>
              <a:t>3</a:t>
            </a:r>
            <a:r>
              <a:rPr sz="2824" spc="-9" dirty="0">
                <a:latin typeface="Calibri"/>
                <a:cs typeface="Calibri"/>
              </a:rPr>
              <a:t>.</a:t>
            </a:r>
            <a:r>
              <a:rPr sz="2824" dirty="0">
                <a:latin typeface="Calibri"/>
                <a:cs typeface="Calibri"/>
              </a:rPr>
              <a:t>	</a:t>
            </a:r>
            <a:r>
              <a:rPr sz="2471" dirty="0">
                <a:latin typeface="Calibri"/>
                <a:cs typeface="Calibri"/>
              </a:rPr>
              <a:t>x =</a:t>
            </a:r>
            <a:r>
              <a:rPr sz="2471" spc="9" dirty="0">
                <a:latin typeface="Calibri"/>
                <a:cs typeface="Calibri"/>
              </a:rPr>
              <a:t> </a:t>
            </a:r>
            <a:r>
              <a:rPr sz="2471" dirty="0">
                <a:latin typeface="Calibri"/>
                <a:cs typeface="Calibri"/>
              </a:rPr>
              <a:t>0.00347.</a:t>
            </a:r>
            <a:r>
              <a:rPr sz="2471" spc="26" dirty="0">
                <a:latin typeface="Calibri"/>
                <a:cs typeface="Calibri"/>
              </a:rPr>
              <a:t> </a:t>
            </a:r>
            <a:r>
              <a:rPr sz="2471" spc="-53" dirty="0">
                <a:latin typeface="Calibri"/>
                <a:cs typeface="Calibri"/>
              </a:rPr>
              <a:t>R</a:t>
            </a:r>
            <a:r>
              <a:rPr sz="2471" spc="-4" dirty="0">
                <a:latin typeface="Calibri"/>
                <a:cs typeface="Calibri"/>
              </a:rPr>
              <a:t>ounde</a:t>
            </a:r>
            <a:r>
              <a:rPr sz="2471" dirty="0">
                <a:latin typeface="Calibri"/>
                <a:cs typeface="Calibri"/>
              </a:rPr>
              <a:t>d</a:t>
            </a:r>
            <a:r>
              <a:rPr sz="2471" spc="18" dirty="0">
                <a:latin typeface="Calibri"/>
                <a:cs typeface="Calibri"/>
              </a:rPr>
              <a:t> </a:t>
            </a:r>
            <a:r>
              <a:rPr sz="2471" spc="-4" dirty="0">
                <a:latin typeface="Calibri"/>
                <a:cs typeface="Calibri"/>
              </a:rPr>
              <a:t>x</a:t>
            </a:r>
            <a:r>
              <a:rPr sz="2449" baseline="-21021" dirty="0">
                <a:latin typeface="Calibri"/>
                <a:cs typeface="Calibri"/>
              </a:rPr>
              <a:t>r </a:t>
            </a:r>
            <a:r>
              <a:rPr sz="2449" spc="-271" baseline="-21021" dirty="0">
                <a:latin typeface="Calibri"/>
                <a:cs typeface="Calibri"/>
              </a:rPr>
              <a:t> </a:t>
            </a:r>
            <a:r>
              <a:rPr sz="2471" dirty="0">
                <a:latin typeface="Calibri"/>
                <a:cs typeface="Calibri"/>
              </a:rPr>
              <a:t>=</a:t>
            </a:r>
            <a:r>
              <a:rPr sz="2471" spc="9" dirty="0">
                <a:latin typeface="Calibri"/>
                <a:cs typeface="Calibri"/>
              </a:rPr>
              <a:t> </a:t>
            </a:r>
            <a:r>
              <a:rPr sz="2471" dirty="0">
                <a:latin typeface="Calibri"/>
                <a:cs typeface="Calibri"/>
              </a:rPr>
              <a:t>0.0035</a:t>
            </a:r>
            <a:endParaRPr sz="2471">
              <a:latin typeface="Calibri"/>
              <a:cs typeface="Calibri"/>
            </a:endParaRPr>
          </a:p>
          <a:p>
            <a:pPr marL="414079">
              <a:spcBef>
                <a:spcPts val="618"/>
              </a:spcBef>
            </a:pPr>
            <a:r>
              <a:rPr sz="2471" dirty="0">
                <a:latin typeface="Arial"/>
                <a:cs typeface="Arial"/>
              </a:rPr>
              <a:t>–</a:t>
            </a:r>
            <a:r>
              <a:rPr sz="2471" spc="-79" dirty="0">
                <a:latin typeface="Arial"/>
                <a:cs typeface="Arial"/>
              </a:rPr>
              <a:t> </a:t>
            </a:r>
            <a:r>
              <a:rPr sz="2471" spc="-4" dirty="0">
                <a:latin typeface="Calibri"/>
                <a:cs typeface="Calibri"/>
              </a:rPr>
              <a:t>Absolu</a:t>
            </a:r>
            <a:r>
              <a:rPr sz="2471" spc="-40" dirty="0">
                <a:latin typeface="Calibri"/>
                <a:cs typeface="Calibri"/>
              </a:rPr>
              <a:t>t</a:t>
            </a:r>
            <a:r>
              <a:rPr sz="2471" spc="-13" dirty="0">
                <a:latin typeface="Calibri"/>
                <a:cs typeface="Calibri"/>
              </a:rPr>
              <a:t>e</a:t>
            </a:r>
            <a:r>
              <a:rPr sz="2471" spc="9" dirty="0">
                <a:latin typeface="Calibri"/>
                <a:cs typeface="Calibri"/>
              </a:rPr>
              <a:t> </a:t>
            </a:r>
            <a:r>
              <a:rPr sz="2471" spc="-13" dirty="0">
                <a:latin typeface="Calibri"/>
                <a:cs typeface="Calibri"/>
              </a:rPr>
              <a:t>er</a:t>
            </a:r>
            <a:r>
              <a:rPr sz="2471" spc="-53" dirty="0">
                <a:latin typeface="Calibri"/>
                <a:cs typeface="Calibri"/>
              </a:rPr>
              <a:t>r</a:t>
            </a:r>
            <a:r>
              <a:rPr sz="2471" spc="-4" dirty="0">
                <a:latin typeface="Calibri"/>
                <a:cs typeface="Calibri"/>
              </a:rPr>
              <a:t>o</a:t>
            </a:r>
            <a:r>
              <a:rPr sz="2471" spc="-9" dirty="0">
                <a:latin typeface="Calibri"/>
                <a:cs typeface="Calibri"/>
              </a:rPr>
              <a:t>r: </a:t>
            </a:r>
            <a:r>
              <a:rPr sz="2471" dirty="0">
                <a:latin typeface="Calibri"/>
                <a:cs typeface="Calibri"/>
              </a:rPr>
              <a:t>0.00003</a:t>
            </a:r>
            <a:endParaRPr sz="2471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14120" y="2572369"/>
            <a:ext cx="2085415" cy="3802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2471" dirty="0">
                <a:latin typeface="Arial"/>
                <a:cs typeface="Arial"/>
              </a:rPr>
              <a:t>–</a:t>
            </a:r>
            <a:r>
              <a:rPr sz="2471" spc="-79" dirty="0">
                <a:latin typeface="Arial"/>
                <a:cs typeface="Arial"/>
              </a:rPr>
              <a:t> </a:t>
            </a:r>
            <a:r>
              <a:rPr sz="2471" spc="-40" dirty="0">
                <a:latin typeface="Calibri"/>
                <a:cs typeface="Calibri"/>
              </a:rPr>
              <a:t>R</a:t>
            </a:r>
            <a:r>
              <a:rPr sz="2471" spc="-4" dirty="0">
                <a:latin typeface="Calibri"/>
                <a:cs typeface="Calibri"/>
              </a:rPr>
              <a:t>el</a:t>
            </a:r>
            <a:r>
              <a:rPr sz="2471" spc="-22" dirty="0">
                <a:latin typeface="Calibri"/>
                <a:cs typeface="Calibri"/>
              </a:rPr>
              <a:t>a</a:t>
            </a:r>
            <a:r>
              <a:rPr sz="2471" spc="-4" dirty="0">
                <a:latin typeface="Calibri"/>
                <a:cs typeface="Calibri"/>
              </a:rPr>
              <a:t>ti</a:t>
            </a:r>
            <a:r>
              <a:rPr sz="2471" spc="-49" dirty="0">
                <a:latin typeface="Calibri"/>
                <a:cs typeface="Calibri"/>
              </a:rPr>
              <a:t>v</a:t>
            </a:r>
            <a:r>
              <a:rPr sz="2471" spc="-13" dirty="0">
                <a:latin typeface="Calibri"/>
                <a:cs typeface="Calibri"/>
              </a:rPr>
              <a:t>e</a:t>
            </a:r>
            <a:r>
              <a:rPr sz="2471" spc="-18" dirty="0">
                <a:latin typeface="Calibri"/>
                <a:cs typeface="Calibri"/>
              </a:rPr>
              <a:t> </a:t>
            </a:r>
            <a:r>
              <a:rPr sz="2471" spc="-13" dirty="0">
                <a:latin typeface="Calibri"/>
                <a:cs typeface="Calibri"/>
              </a:rPr>
              <a:t>er</a:t>
            </a:r>
            <a:r>
              <a:rPr sz="2471" spc="-53" dirty="0">
                <a:latin typeface="Calibri"/>
                <a:cs typeface="Calibri"/>
              </a:rPr>
              <a:t>r</a:t>
            </a:r>
            <a:r>
              <a:rPr sz="2471" spc="-4" dirty="0">
                <a:latin typeface="Calibri"/>
                <a:cs typeface="Calibri"/>
              </a:rPr>
              <a:t>o</a:t>
            </a:r>
            <a:r>
              <a:rPr sz="2471" spc="-9" dirty="0">
                <a:latin typeface="Calibri"/>
                <a:cs typeface="Calibri"/>
              </a:rPr>
              <a:t>r:</a:t>
            </a:r>
            <a:endParaRPr sz="2471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689377" y="2591308"/>
            <a:ext cx="3555626" cy="3802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2471" dirty="0">
                <a:latin typeface="Calibri"/>
                <a:cs typeface="Calibri"/>
              </a:rPr>
              <a:t>0.00003/0.00347</a:t>
            </a:r>
            <a:r>
              <a:rPr sz="2471" spc="22" dirty="0">
                <a:latin typeface="Calibri"/>
                <a:cs typeface="Calibri"/>
              </a:rPr>
              <a:t> </a:t>
            </a:r>
            <a:r>
              <a:rPr sz="2471" dirty="0">
                <a:latin typeface="Calibri"/>
                <a:cs typeface="Calibri"/>
              </a:rPr>
              <a:t>=</a:t>
            </a:r>
            <a:r>
              <a:rPr sz="2471" spc="4" dirty="0">
                <a:latin typeface="Calibri"/>
                <a:cs typeface="Calibri"/>
              </a:rPr>
              <a:t> </a:t>
            </a:r>
            <a:r>
              <a:rPr sz="2471" dirty="0">
                <a:latin typeface="Calibri"/>
                <a:cs typeface="Calibri"/>
              </a:rPr>
              <a:t>0.00865</a:t>
            </a:r>
            <a:endParaRPr sz="2471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10770" y="3040673"/>
            <a:ext cx="5908301" cy="11950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3781" indent="-302575">
              <a:buFont typeface="Arial"/>
              <a:buChar char="•"/>
              <a:tabLst>
                <a:tab pos="313781" algn="l"/>
              </a:tabLst>
            </a:pPr>
            <a:r>
              <a:rPr sz="2824" spc="-22" dirty="0">
                <a:latin typeface="Calibri"/>
                <a:cs typeface="Calibri"/>
              </a:rPr>
              <a:t>E</a:t>
            </a:r>
            <a:r>
              <a:rPr sz="2824" spc="-66" dirty="0">
                <a:latin typeface="Calibri"/>
                <a:cs typeface="Calibri"/>
              </a:rPr>
              <a:t>x</a:t>
            </a:r>
            <a:r>
              <a:rPr sz="2824" spc="-18" dirty="0">
                <a:latin typeface="Calibri"/>
                <a:cs typeface="Calibri"/>
              </a:rPr>
              <a:t>ample</a:t>
            </a:r>
            <a:r>
              <a:rPr sz="2824" spc="22" dirty="0">
                <a:latin typeface="Calibri"/>
                <a:cs typeface="Calibri"/>
              </a:rPr>
              <a:t> </a:t>
            </a:r>
            <a:r>
              <a:rPr sz="2824" spc="-22" dirty="0">
                <a:latin typeface="Calibri"/>
                <a:cs typeface="Calibri"/>
              </a:rPr>
              <a:t>4</a:t>
            </a:r>
            <a:r>
              <a:rPr sz="2824" spc="-9" dirty="0">
                <a:latin typeface="Calibri"/>
                <a:cs typeface="Calibri"/>
              </a:rPr>
              <a:t>:</a:t>
            </a:r>
            <a:r>
              <a:rPr sz="2824" spc="9" dirty="0">
                <a:latin typeface="Calibri"/>
                <a:cs typeface="Calibri"/>
              </a:rPr>
              <a:t> </a:t>
            </a:r>
            <a:r>
              <a:rPr sz="2471" dirty="0">
                <a:latin typeface="Calibri"/>
                <a:cs typeface="Calibri"/>
              </a:rPr>
              <a:t>x</a:t>
            </a:r>
            <a:r>
              <a:rPr sz="2471" spc="4" dirty="0">
                <a:latin typeface="Calibri"/>
                <a:cs typeface="Calibri"/>
              </a:rPr>
              <a:t> </a:t>
            </a:r>
            <a:r>
              <a:rPr sz="2471" dirty="0">
                <a:latin typeface="Calibri"/>
                <a:cs typeface="Calibri"/>
              </a:rPr>
              <a:t>=</a:t>
            </a:r>
            <a:r>
              <a:rPr sz="2471" spc="4" dirty="0">
                <a:latin typeface="Calibri"/>
                <a:cs typeface="Calibri"/>
              </a:rPr>
              <a:t> </a:t>
            </a:r>
            <a:r>
              <a:rPr sz="2471" dirty="0">
                <a:latin typeface="Calibri"/>
                <a:cs typeface="Calibri"/>
              </a:rPr>
              <a:t>30.158.</a:t>
            </a:r>
            <a:r>
              <a:rPr sz="2471" spc="26" dirty="0">
                <a:latin typeface="Calibri"/>
                <a:cs typeface="Calibri"/>
              </a:rPr>
              <a:t> </a:t>
            </a:r>
            <a:r>
              <a:rPr sz="2471" spc="-53" dirty="0">
                <a:latin typeface="Calibri"/>
                <a:cs typeface="Calibri"/>
              </a:rPr>
              <a:t>R</a:t>
            </a:r>
            <a:r>
              <a:rPr sz="2471" spc="-4" dirty="0">
                <a:latin typeface="Calibri"/>
                <a:cs typeface="Calibri"/>
              </a:rPr>
              <a:t>ounde</a:t>
            </a:r>
            <a:r>
              <a:rPr sz="2471" dirty="0">
                <a:latin typeface="Calibri"/>
                <a:cs typeface="Calibri"/>
              </a:rPr>
              <a:t>d</a:t>
            </a:r>
            <a:r>
              <a:rPr sz="2471" spc="18" dirty="0">
                <a:latin typeface="Calibri"/>
                <a:cs typeface="Calibri"/>
              </a:rPr>
              <a:t> </a:t>
            </a:r>
            <a:r>
              <a:rPr sz="2471" spc="-4" dirty="0">
                <a:latin typeface="Calibri"/>
                <a:cs typeface="Calibri"/>
              </a:rPr>
              <a:t>x</a:t>
            </a:r>
            <a:r>
              <a:rPr sz="2449" baseline="-21021" dirty="0">
                <a:latin typeface="Calibri"/>
                <a:cs typeface="Calibri"/>
              </a:rPr>
              <a:t>r </a:t>
            </a:r>
            <a:r>
              <a:rPr sz="2449" spc="-271" baseline="-21021" dirty="0">
                <a:latin typeface="Calibri"/>
                <a:cs typeface="Calibri"/>
              </a:rPr>
              <a:t> </a:t>
            </a:r>
            <a:r>
              <a:rPr sz="2471" dirty="0">
                <a:latin typeface="Calibri"/>
                <a:cs typeface="Calibri"/>
              </a:rPr>
              <a:t>=</a:t>
            </a:r>
            <a:r>
              <a:rPr sz="2471" spc="9" dirty="0">
                <a:latin typeface="Calibri"/>
                <a:cs typeface="Calibri"/>
              </a:rPr>
              <a:t> </a:t>
            </a:r>
            <a:r>
              <a:rPr sz="2471" dirty="0">
                <a:latin typeface="Calibri"/>
                <a:cs typeface="Calibri"/>
              </a:rPr>
              <a:t>30.16</a:t>
            </a:r>
            <a:endParaRPr lang="en-US" sz="2471" dirty="0">
              <a:latin typeface="Calibri"/>
              <a:cs typeface="Calibri"/>
            </a:endParaRPr>
          </a:p>
          <a:p>
            <a:pPr marL="11206">
              <a:tabLst>
                <a:tab pos="313781" algn="l"/>
              </a:tabLst>
            </a:pPr>
            <a:r>
              <a:rPr lang="en-US" sz="2471" dirty="0">
                <a:latin typeface="Calibri"/>
                <a:cs typeface="Arial"/>
              </a:rPr>
              <a:t>     </a:t>
            </a:r>
            <a:r>
              <a:rPr sz="2471" dirty="0">
                <a:latin typeface="Arial"/>
                <a:cs typeface="Arial"/>
              </a:rPr>
              <a:t>–</a:t>
            </a:r>
            <a:r>
              <a:rPr sz="2471" spc="-79" dirty="0">
                <a:latin typeface="Arial"/>
                <a:cs typeface="Arial"/>
              </a:rPr>
              <a:t> </a:t>
            </a:r>
            <a:r>
              <a:rPr sz="2471" spc="-4" dirty="0">
                <a:latin typeface="Calibri"/>
                <a:cs typeface="Calibri"/>
              </a:rPr>
              <a:t>Absolu</a:t>
            </a:r>
            <a:r>
              <a:rPr sz="2471" spc="-40" dirty="0">
                <a:latin typeface="Calibri"/>
                <a:cs typeface="Calibri"/>
              </a:rPr>
              <a:t>t</a:t>
            </a:r>
            <a:r>
              <a:rPr sz="2471" spc="-13" dirty="0">
                <a:latin typeface="Calibri"/>
                <a:cs typeface="Calibri"/>
              </a:rPr>
              <a:t>e</a:t>
            </a:r>
            <a:r>
              <a:rPr sz="2471" spc="9" dirty="0">
                <a:latin typeface="Calibri"/>
                <a:cs typeface="Calibri"/>
              </a:rPr>
              <a:t> </a:t>
            </a:r>
            <a:r>
              <a:rPr sz="2471" spc="-13" dirty="0">
                <a:latin typeface="Calibri"/>
                <a:cs typeface="Calibri"/>
              </a:rPr>
              <a:t>er</a:t>
            </a:r>
            <a:r>
              <a:rPr sz="2471" spc="-53" dirty="0">
                <a:latin typeface="Calibri"/>
                <a:cs typeface="Calibri"/>
              </a:rPr>
              <a:t>r</a:t>
            </a:r>
            <a:r>
              <a:rPr sz="2471" spc="-4" dirty="0">
                <a:latin typeface="Calibri"/>
                <a:cs typeface="Calibri"/>
              </a:rPr>
              <a:t>o</a:t>
            </a:r>
            <a:r>
              <a:rPr sz="2471" spc="-9" dirty="0">
                <a:latin typeface="Calibri"/>
                <a:cs typeface="Calibri"/>
              </a:rPr>
              <a:t>r: </a:t>
            </a:r>
            <a:r>
              <a:rPr sz="2471" dirty="0">
                <a:latin typeface="Calibri"/>
                <a:cs typeface="Calibri"/>
              </a:rPr>
              <a:t>0.002</a:t>
            </a:r>
            <a:endParaRPr lang="en-US" sz="2471" dirty="0">
              <a:latin typeface="Calibri"/>
              <a:cs typeface="Calibri"/>
            </a:endParaRPr>
          </a:p>
          <a:p>
            <a:pPr marL="11206"/>
            <a:r>
              <a:rPr lang="en-US" sz="2471" dirty="0">
                <a:latin typeface="Arial"/>
                <a:cs typeface="Arial"/>
              </a:rPr>
              <a:t>    –</a:t>
            </a:r>
            <a:r>
              <a:rPr lang="en-US" sz="2471" spc="-79" dirty="0">
                <a:latin typeface="Arial"/>
                <a:cs typeface="Arial"/>
              </a:rPr>
              <a:t> </a:t>
            </a:r>
            <a:r>
              <a:rPr lang="en-US" sz="2471" spc="-40" dirty="0">
                <a:cs typeface="Calibri"/>
              </a:rPr>
              <a:t>R</a:t>
            </a:r>
            <a:r>
              <a:rPr lang="en-US" sz="2471" spc="-4" dirty="0">
                <a:cs typeface="Calibri"/>
              </a:rPr>
              <a:t>el</a:t>
            </a:r>
            <a:r>
              <a:rPr lang="en-US" sz="2471" spc="-22" dirty="0">
                <a:cs typeface="Calibri"/>
              </a:rPr>
              <a:t>a</a:t>
            </a:r>
            <a:r>
              <a:rPr lang="en-US" sz="2471" spc="-4" dirty="0">
                <a:cs typeface="Calibri"/>
              </a:rPr>
              <a:t>ti</a:t>
            </a:r>
            <a:r>
              <a:rPr lang="en-US" sz="2471" spc="-49" dirty="0">
                <a:cs typeface="Calibri"/>
              </a:rPr>
              <a:t>v</a:t>
            </a:r>
            <a:r>
              <a:rPr lang="en-US" sz="2471" spc="-13" dirty="0">
                <a:cs typeface="Calibri"/>
              </a:rPr>
              <a:t>e</a:t>
            </a:r>
            <a:r>
              <a:rPr lang="en-US" sz="2471" spc="-18" dirty="0">
                <a:cs typeface="Calibri"/>
              </a:rPr>
              <a:t> </a:t>
            </a:r>
            <a:r>
              <a:rPr lang="en-US" sz="2471" spc="-13" dirty="0">
                <a:cs typeface="Calibri"/>
              </a:rPr>
              <a:t>er</a:t>
            </a:r>
            <a:r>
              <a:rPr lang="en-US" sz="2471" spc="-53" dirty="0">
                <a:cs typeface="Calibri"/>
              </a:rPr>
              <a:t>r</a:t>
            </a:r>
            <a:r>
              <a:rPr lang="en-US" sz="2471" spc="-4" dirty="0">
                <a:cs typeface="Calibri"/>
              </a:rPr>
              <a:t>o</a:t>
            </a:r>
            <a:r>
              <a:rPr lang="en-US" sz="2471" spc="-9" dirty="0">
                <a:cs typeface="Calibri"/>
              </a:rPr>
              <a:t>r:</a:t>
            </a:r>
            <a:r>
              <a:rPr lang="en-US" sz="2471" dirty="0">
                <a:cs typeface="Calibri"/>
              </a:rPr>
              <a:t>0.002/30.158=0.000066</a:t>
            </a:r>
            <a:endParaRPr sz="2471" dirty="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79713" y="4726678"/>
            <a:ext cx="6386793" cy="3802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2471" spc="-4" dirty="0">
                <a:latin typeface="Calibri"/>
                <a:cs typeface="Calibri"/>
              </a:rPr>
              <a:t>E</a:t>
            </a:r>
            <a:r>
              <a:rPr sz="2471" spc="-44" dirty="0">
                <a:latin typeface="Calibri"/>
                <a:cs typeface="Calibri"/>
              </a:rPr>
              <a:t>x</a:t>
            </a:r>
            <a:r>
              <a:rPr sz="2471" spc="-4" dirty="0">
                <a:latin typeface="Calibri"/>
                <a:cs typeface="Calibri"/>
              </a:rPr>
              <a:t>ampl</a:t>
            </a:r>
            <a:r>
              <a:rPr sz="2471" dirty="0">
                <a:latin typeface="Calibri"/>
                <a:cs typeface="Calibri"/>
              </a:rPr>
              <a:t>e</a:t>
            </a:r>
            <a:r>
              <a:rPr sz="2471" spc="-18" dirty="0">
                <a:latin typeface="Calibri"/>
                <a:cs typeface="Calibri"/>
              </a:rPr>
              <a:t> </a:t>
            </a:r>
            <a:r>
              <a:rPr sz="2471" dirty="0">
                <a:latin typeface="Calibri"/>
                <a:cs typeface="Calibri"/>
              </a:rPr>
              <a:t>3</a:t>
            </a:r>
            <a:r>
              <a:rPr sz="2471" spc="9" dirty="0">
                <a:latin typeface="Calibri"/>
                <a:cs typeface="Calibri"/>
              </a:rPr>
              <a:t> </a:t>
            </a:r>
            <a:r>
              <a:rPr sz="2471" spc="-4" dirty="0">
                <a:latin typeface="Calibri"/>
                <a:cs typeface="Calibri"/>
              </a:rPr>
              <a:t>ha</a:t>
            </a:r>
            <a:r>
              <a:rPr sz="2471" dirty="0">
                <a:latin typeface="Calibri"/>
                <a:cs typeface="Calibri"/>
              </a:rPr>
              <a:t>s</a:t>
            </a:r>
            <a:r>
              <a:rPr sz="2471" spc="4" dirty="0">
                <a:latin typeface="Calibri"/>
                <a:cs typeface="Calibri"/>
              </a:rPr>
              <a:t> </a:t>
            </a:r>
            <a:r>
              <a:rPr sz="2471" dirty="0">
                <a:latin typeface="Calibri"/>
                <a:cs typeface="Calibri"/>
              </a:rPr>
              <a:t>2</a:t>
            </a:r>
            <a:r>
              <a:rPr sz="2471" spc="9" dirty="0">
                <a:latin typeface="Calibri"/>
                <a:cs typeface="Calibri"/>
              </a:rPr>
              <a:t> </a:t>
            </a:r>
            <a:r>
              <a:rPr sz="2471" spc="-4" dirty="0">
                <a:latin typeface="Calibri"/>
                <a:cs typeface="Calibri"/>
              </a:rPr>
              <a:t>signifi</a:t>
            </a:r>
            <a:r>
              <a:rPr sz="2471" spc="-26" dirty="0">
                <a:latin typeface="Calibri"/>
                <a:cs typeface="Calibri"/>
              </a:rPr>
              <a:t>c</a:t>
            </a:r>
            <a:r>
              <a:rPr sz="2471" spc="-4" dirty="0">
                <a:latin typeface="Calibri"/>
                <a:cs typeface="Calibri"/>
              </a:rPr>
              <a:t>a</a:t>
            </a:r>
            <a:r>
              <a:rPr sz="2471" spc="-26" dirty="0">
                <a:latin typeface="Calibri"/>
                <a:cs typeface="Calibri"/>
              </a:rPr>
              <a:t>n</a:t>
            </a:r>
            <a:r>
              <a:rPr sz="2471" dirty="0">
                <a:latin typeface="Calibri"/>
                <a:cs typeface="Calibri"/>
              </a:rPr>
              <a:t>t</a:t>
            </a:r>
            <a:r>
              <a:rPr sz="2471" spc="-4" dirty="0">
                <a:latin typeface="Calibri"/>
                <a:cs typeface="Calibri"/>
              </a:rPr>
              <a:t> digits</a:t>
            </a:r>
            <a:r>
              <a:rPr sz="2471" dirty="0">
                <a:latin typeface="Calibri"/>
                <a:cs typeface="Calibri"/>
              </a:rPr>
              <a:t>,</a:t>
            </a:r>
            <a:r>
              <a:rPr sz="2471" spc="4" dirty="0">
                <a:latin typeface="Calibri"/>
                <a:cs typeface="Calibri"/>
              </a:rPr>
              <a:t> </a:t>
            </a:r>
            <a:r>
              <a:rPr sz="2471" spc="-4" dirty="0">
                <a:latin typeface="Calibri"/>
                <a:cs typeface="Calibri"/>
              </a:rPr>
              <a:t>E</a:t>
            </a:r>
            <a:r>
              <a:rPr sz="2471" spc="-44" dirty="0">
                <a:latin typeface="Calibri"/>
                <a:cs typeface="Calibri"/>
              </a:rPr>
              <a:t>x</a:t>
            </a:r>
            <a:r>
              <a:rPr sz="2471" spc="-4" dirty="0">
                <a:latin typeface="Calibri"/>
                <a:cs typeface="Calibri"/>
              </a:rPr>
              <a:t>ampl</a:t>
            </a:r>
            <a:r>
              <a:rPr sz="2471" dirty="0">
                <a:latin typeface="Calibri"/>
                <a:cs typeface="Calibri"/>
              </a:rPr>
              <a:t>e</a:t>
            </a:r>
            <a:r>
              <a:rPr sz="2471" spc="-18" dirty="0">
                <a:latin typeface="Calibri"/>
                <a:cs typeface="Calibri"/>
              </a:rPr>
              <a:t> </a:t>
            </a:r>
            <a:r>
              <a:rPr sz="2471" dirty="0">
                <a:latin typeface="Calibri"/>
                <a:cs typeface="Calibri"/>
              </a:rPr>
              <a:t>4</a:t>
            </a:r>
            <a:r>
              <a:rPr sz="2471" spc="9" dirty="0">
                <a:latin typeface="Calibri"/>
                <a:cs typeface="Calibri"/>
              </a:rPr>
              <a:t> </a:t>
            </a:r>
            <a:r>
              <a:rPr sz="2471" spc="-4" dirty="0">
                <a:latin typeface="Calibri"/>
                <a:cs typeface="Calibri"/>
              </a:rPr>
              <a:t>ha</a:t>
            </a:r>
            <a:r>
              <a:rPr sz="2471" dirty="0">
                <a:latin typeface="Calibri"/>
                <a:cs typeface="Calibri"/>
              </a:rPr>
              <a:t>s</a:t>
            </a:r>
            <a:r>
              <a:rPr sz="2471" spc="4" dirty="0">
                <a:latin typeface="Calibri"/>
                <a:cs typeface="Calibri"/>
              </a:rPr>
              <a:t> </a:t>
            </a:r>
            <a:r>
              <a:rPr sz="2471" dirty="0">
                <a:latin typeface="Calibri"/>
                <a:cs typeface="Calibri"/>
              </a:rPr>
              <a:t>4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38545" y="6382250"/>
            <a:ext cx="198323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/>
              <a:t>Johnsson</a:t>
            </a:r>
            <a:r>
              <a:rPr lang="en-US" sz="900" dirty="0"/>
              <a:t> L., Lecture notes spring 2016</a:t>
            </a:r>
          </a:p>
        </p:txBody>
      </p:sp>
    </p:spTree>
    <p:extLst>
      <p:ext uri="{BB962C8B-B14F-4D97-AF65-F5344CB8AC3E}">
        <p14:creationId xmlns:p14="http://schemas.microsoft.com/office/powerpoint/2010/main" val="3067120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9" grpId="0"/>
      <p:bldP spid="12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 numbers – integers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commonly encountered in scientific computing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Represented using floating point numbers on computers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1438" y="2811864"/>
            <a:ext cx="5449046" cy="1214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160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ts val="3041"/>
              </a:lnSpc>
            </a:pPr>
            <a:br>
              <a:rPr lang="en-CA" dirty="0"/>
            </a:br>
            <a:r>
              <a:rPr lang="en-CA" dirty="0"/>
              <a:t>Normalized</a:t>
            </a:r>
            <a:r>
              <a:rPr lang="en-CA" sz="3400" dirty="0">
                <a:solidFill>
                  <a:srgbClr val="000000"/>
                </a:solidFill>
                <a:latin typeface="Arial Unicode MS"/>
                <a:cs typeface="Arial Unicode MS"/>
              </a:rPr>
              <a:t> </a:t>
            </a:r>
            <a:r>
              <a:rPr lang="en-CA" dirty="0"/>
              <a:t>Numbers</a:t>
            </a:r>
            <a:endParaRPr lang="en-CA" sz="3400" dirty="0">
              <a:solidFill>
                <a:srgbClr val="00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457200" y="1296538"/>
            <a:ext cx="8229600" cy="5063320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ts val="2782"/>
              </a:lnSpc>
            </a:pPr>
            <a:r>
              <a:rPr lang="en-US" spc="-4" dirty="0">
                <a:cs typeface="Calibri"/>
              </a:rPr>
              <a:t>Commo</a:t>
            </a:r>
            <a:r>
              <a:rPr lang="en-US" dirty="0">
                <a:cs typeface="Calibri"/>
              </a:rPr>
              <a:t>n</a:t>
            </a:r>
            <a:r>
              <a:rPr lang="en-US" spc="13" dirty="0">
                <a:cs typeface="Calibri"/>
              </a:rPr>
              <a:t> </a:t>
            </a:r>
            <a:r>
              <a:rPr lang="en-US" spc="-4" dirty="0">
                <a:cs typeface="Calibri"/>
              </a:rPr>
              <a:t>decima</a:t>
            </a:r>
            <a:r>
              <a:rPr lang="en-US" dirty="0">
                <a:cs typeface="Calibri"/>
              </a:rPr>
              <a:t>l</a:t>
            </a:r>
            <a:r>
              <a:rPr lang="en-US" spc="-9" dirty="0">
                <a:cs typeface="Calibri"/>
              </a:rPr>
              <a:t> </a:t>
            </a:r>
            <a:r>
              <a:rPr lang="en-US" spc="-4" dirty="0">
                <a:cs typeface="Calibri"/>
              </a:rPr>
              <a:t>numbe</a:t>
            </a:r>
            <a:r>
              <a:rPr lang="en-US" dirty="0">
                <a:cs typeface="Calibri"/>
              </a:rPr>
              <a:t>r</a:t>
            </a:r>
            <a:r>
              <a:rPr lang="en-US" spc="-4" dirty="0">
                <a:cs typeface="Calibri"/>
              </a:rPr>
              <a:t> </a:t>
            </a:r>
            <a:r>
              <a:rPr lang="en-US" spc="-53" dirty="0">
                <a:cs typeface="Calibri"/>
              </a:rPr>
              <a:t>r</a:t>
            </a:r>
            <a:r>
              <a:rPr lang="en-US" spc="-13" dirty="0">
                <a:cs typeface="Calibri"/>
              </a:rPr>
              <a:t>e</a:t>
            </a:r>
            <a:r>
              <a:rPr lang="en-US" dirty="0">
                <a:cs typeface="Calibri"/>
              </a:rPr>
              <a:t>p</a:t>
            </a:r>
            <a:r>
              <a:rPr lang="en-US" spc="-40" dirty="0">
                <a:cs typeface="Calibri"/>
              </a:rPr>
              <a:t>r</a:t>
            </a:r>
            <a:r>
              <a:rPr lang="en-US" spc="-13" dirty="0">
                <a:cs typeface="Calibri"/>
              </a:rPr>
              <a:t>ese</a:t>
            </a:r>
            <a:r>
              <a:rPr lang="en-US" spc="-49" dirty="0">
                <a:cs typeface="Calibri"/>
              </a:rPr>
              <a:t>n</a:t>
            </a:r>
            <a:r>
              <a:rPr lang="en-US" spc="-44" dirty="0">
                <a:cs typeface="Calibri"/>
              </a:rPr>
              <a:t>t</a:t>
            </a:r>
            <a:r>
              <a:rPr lang="en-US" spc="-26" dirty="0">
                <a:cs typeface="Calibri"/>
              </a:rPr>
              <a:t>a</a:t>
            </a:r>
            <a:r>
              <a:rPr lang="en-US" dirty="0">
                <a:cs typeface="Calibri"/>
              </a:rPr>
              <a:t>tion:</a:t>
            </a:r>
          </a:p>
          <a:p>
            <a:pPr lvl="1">
              <a:lnSpc>
                <a:spcPts val="2782"/>
              </a:lnSpc>
            </a:pPr>
            <a:r>
              <a:rPr lang="en-US" spc="-18" dirty="0">
                <a:cs typeface="Calibri"/>
              </a:rPr>
              <a:t>E</a:t>
            </a:r>
            <a:r>
              <a:rPr lang="en-US" spc="-57" dirty="0">
                <a:cs typeface="Calibri"/>
              </a:rPr>
              <a:t>x</a:t>
            </a:r>
            <a:r>
              <a:rPr lang="en-US" spc="-18" dirty="0">
                <a:cs typeface="Calibri"/>
              </a:rPr>
              <a:t>amples</a:t>
            </a:r>
            <a:r>
              <a:rPr lang="en-US" spc="-9" dirty="0">
                <a:cs typeface="Calibri"/>
              </a:rPr>
              <a:t>:</a:t>
            </a:r>
            <a:r>
              <a:rPr lang="en-US" spc="13" dirty="0">
                <a:cs typeface="Calibri"/>
              </a:rPr>
              <a:t> </a:t>
            </a:r>
            <a:r>
              <a:rPr lang="en-US" spc="-18" dirty="0">
                <a:cs typeface="Calibri"/>
              </a:rPr>
              <a:t>37.21829</a:t>
            </a:r>
            <a:r>
              <a:rPr lang="en-US" spc="-9" dirty="0">
                <a:cs typeface="Calibri"/>
              </a:rPr>
              <a:t>,</a:t>
            </a:r>
            <a:r>
              <a:rPr lang="en-US" spc="-4" dirty="0">
                <a:cs typeface="Calibri"/>
              </a:rPr>
              <a:t> </a:t>
            </a:r>
            <a:r>
              <a:rPr lang="en-US" spc="-18" dirty="0">
                <a:cs typeface="Calibri"/>
              </a:rPr>
              <a:t>0.00227182</a:t>
            </a:r>
            <a:r>
              <a:rPr lang="en-US" spc="-13" dirty="0">
                <a:cs typeface="Calibri"/>
              </a:rPr>
              <a:t>8 and</a:t>
            </a:r>
            <a:r>
              <a:rPr lang="en-US" dirty="0">
                <a:cs typeface="Calibri"/>
              </a:rPr>
              <a:t> </a:t>
            </a:r>
            <a:r>
              <a:rPr lang="en-US" spc="-18" dirty="0">
                <a:cs typeface="Calibri"/>
              </a:rPr>
              <a:t>3000527.11059</a:t>
            </a:r>
            <a:endParaRPr lang="en-US" dirty="0">
              <a:cs typeface="Calibri"/>
            </a:endParaRPr>
          </a:p>
          <a:p>
            <a:pPr lvl="1">
              <a:lnSpc>
                <a:spcPts val="2782"/>
              </a:lnSpc>
            </a:pPr>
            <a:r>
              <a:rPr lang="en-US" spc="-18" dirty="0">
                <a:cs typeface="Calibri"/>
              </a:rPr>
              <a:t>Numbe</a:t>
            </a:r>
            <a:r>
              <a:rPr lang="en-US" spc="-53" dirty="0">
                <a:cs typeface="Calibri"/>
              </a:rPr>
              <a:t>r</a:t>
            </a:r>
            <a:r>
              <a:rPr lang="en-US" spc="-13" dirty="0">
                <a:cs typeface="Calibri"/>
              </a:rPr>
              <a:t>s</a:t>
            </a:r>
            <a:r>
              <a:rPr lang="en-US" spc="-18" dirty="0">
                <a:cs typeface="Calibri"/>
              </a:rPr>
              <a:t> </a:t>
            </a:r>
            <a:r>
              <a:rPr lang="en-US" spc="-40" dirty="0">
                <a:cs typeface="Calibri"/>
              </a:rPr>
              <a:t>r</a:t>
            </a:r>
            <a:r>
              <a:rPr lang="en-US" spc="-18" dirty="0">
                <a:cs typeface="Calibri"/>
              </a:rPr>
              <a:t>ep</a:t>
            </a:r>
            <a:r>
              <a:rPr lang="en-US" spc="-40" dirty="0">
                <a:cs typeface="Calibri"/>
              </a:rPr>
              <a:t>r</a:t>
            </a:r>
            <a:r>
              <a:rPr lang="en-US" spc="-13" dirty="0">
                <a:cs typeface="Calibri"/>
              </a:rPr>
              <a:t>ese</a:t>
            </a:r>
            <a:r>
              <a:rPr lang="en-US" spc="-35" dirty="0">
                <a:cs typeface="Calibri"/>
              </a:rPr>
              <a:t>nt</a:t>
            </a:r>
            <a:r>
              <a:rPr lang="en-US" spc="-18" dirty="0">
                <a:cs typeface="Calibri"/>
              </a:rPr>
              <a:t>e</a:t>
            </a:r>
            <a:r>
              <a:rPr lang="en-US" spc="-13" dirty="0">
                <a:cs typeface="Calibri"/>
              </a:rPr>
              <a:t>d</a:t>
            </a:r>
            <a:r>
              <a:rPr lang="en-US" spc="-9" dirty="0">
                <a:cs typeface="Calibri"/>
              </a:rPr>
              <a:t> </a:t>
            </a:r>
            <a:r>
              <a:rPr lang="en-US" spc="-18" dirty="0">
                <a:cs typeface="Calibri"/>
              </a:rPr>
              <a:t>a</a:t>
            </a:r>
            <a:r>
              <a:rPr lang="en-US" spc="-13" dirty="0">
                <a:cs typeface="Calibri"/>
              </a:rPr>
              <a:t>s</a:t>
            </a:r>
            <a:r>
              <a:rPr lang="en-US" dirty="0">
                <a:cs typeface="Calibri"/>
              </a:rPr>
              <a:t> </a:t>
            </a:r>
            <a:r>
              <a:rPr lang="en-US" spc="-18" dirty="0">
                <a:cs typeface="Calibri"/>
              </a:rPr>
              <a:t>a</a:t>
            </a:r>
            <a:r>
              <a:rPr lang="en-US" spc="-13" dirty="0">
                <a:cs typeface="Calibri"/>
              </a:rPr>
              <a:t>n</a:t>
            </a:r>
            <a:r>
              <a:rPr lang="en-US" spc="4" dirty="0">
                <a:cs typeface="Calibri"/>
              </a:rPr>
              <a:t> </a:t>
            </a:r>
            <a:r>
              <a:rPr lang="en-US" spc="-13" dirty="0">
                <a:solidFill>
                  <a:srgbClr val="FF0000"/>
                </a:solidFill>
                <a:cs typeface="Calibri"/>
              </a:rPr>
              <a:t>I</a:t>
            </a:r>
            <a:r>
              <a:rPr lang="en-US" spc="-35" dirty="0">
                <a:solidFill>
                  <a:srgbClr val="FF0000"/>
                </a:solidFill>
                <a:cs typeface="Calibri"/>
              </a:rPr>
              <a:t>nt</a:t>
            </a:r>
            <a:r>
              <a:rPr lang="en-US" spc="-18" dirty="0">
                <a:solidFill>
                  <a:srgbClr val="FF0000"/>
                </a:solidFill>
                <a:cs typeface="Calibri"/>
              </a:rPr>
              <a:t>e</a:t>
            </a:r>
            <a:r>
              <a:rPr lang="en-US" spc="-35" dirty="0">
                <a:solidFill>
                  <a:srgbClr val="FF0000"/>
                </a:solidFill>
                <a:cs typeface="Calibri"/>
              </a:rPr>
              <a:t>g</a:t>
            </a:r>
            <a:r>
              <a:rPr lang="en-US" spc="-18" dirty="0">
                <a:solidFill>
                  <a:srgbClr val="FF0000"/>
                </a:solidFill>
                <a:cs typeface="Calibri"/>
              </a:rPr>
              <a:t>e</a:t>
            </a:r>
            <a:r>
              <a:rPr lang="en-US" spc="-207" dirty="0">
                <a:solidFill>
                  <a:srgbClr val="FF0000"/>
                </a:solidFill>
                <a:cs typeface="Calibri"/>
              </a:rPr>
              <a:t>r</a:t>
            </a:r>
            <a:r>
              <a:rPr lang="en-US" spc="-9" dirty="0">
                <a:solidFill>
                  <a:srgbClr val="FF0000"/>
                </a:solidFill>
                <a:cs typeface="Calibri"/>
              </a:rPr>
              <a:t>,</a:t>
            </a:r>
            <a:r>
              <a:rPr lang="en-US" spc="-4" dirty="0">
                <a:solidFill>
                  <a:srgbClr val="FF0000"/>
                </a:solidFill>
                <a:cs typeface="Calibri"/>
              </a:rPr>
              <a:t> </a:t>
            </a:r>
            <a:r>
              <a:rPr lang="en-US" spc="-18" dirty="0">
                <a:solidFill>
                  <a:srgbClr val="FF0000"/>
                </a:solidFill>
                <a:cs typeface="Calibri"/>
              </a:rPr>
              <a:t>Decima</a:t>
            </a:r>
            <a:r>
              <a:rPr lang="en-US" spc="-9" dirty="0">
                <a:solidFill>
                  <a:srgbClr val="FF0000"/>
                </a:solidFill>
                <a:cs typeface="Calibri"/>
              </a:rPr>
              <a:t>l</a:t>
            </a:r>
            <a:r>
              <a:rPr lang="en-US" spc="22" dirty="0">
                <a:solidFill>
                  <a:srgbClr val="FF0000"/>
                </a:solidFill>
                <a:cs typeface="Calibri"/>
              </a:rPr>
              <a:t> </a:t>
            </a:r>
            <a:r>
              <a:rPr lang="en-US" spc="-62" dirty="0">
                <a:solidFill>
                  <a:srgbClr val="FF0000"/>
                </a:solidFill>
                <a:cs typeface="Calibri"/>
              </a:rPr>
              <a:t>P</a:t>
            </a:r>
            <a:r>
              <a:rPr lang="en-US" spc="-18" dirty="0">
                <a:solidFill>
                  <a:srgbClr val="FF0000"/>
                </a:solidFill>
                <a:cs typeface="Calibri"/>
              </a:rPr>
              <a:t>o</a:t>
            </a:r>
            <a:r>
              <a:rPr lang="en-US" spc="-4" dirty="0">
                <a:solidFill>
                  <a:srgbClr val="FF0000"/>
                </a:solidFill>
                <a:cs typeface="Calibri"/>
              </a:rPr>
              <a:t>i</a:t>
            </a:r>
            <a:r>
              <a:rPr lang="en-US" spc="-35" dirty="0">
                <a:solidFill>
                  <a:srgbClr val="FF0000"/>
                </a:solidFill>
                <a:cs typeface="Calibri"/>
              </a:rPr>
              <a:t>n</a:t>
            </a:r>
            <a:r>
              <a:rPr lang="en-US" spc="-9" dirty="0">
                <a:solidFill>
                  <a:srgbClr val="FF0000"/>
                </a:solidFill>
                <a:cs typeface="Calibri"/>
              </a:rPr>
              <a:t>t</a:t>
            </a:r>
            <a:r>
              <a:rPr lang="en-US" spc="-9" dirty="0">
                <a:cs typeface="Calibri"/>
              </a:rPr>
              <a:t>,</a:t>
            </a:r>
            <a:r>
              <a:rPr lang="en-US" spc="4" dirty="0">
                <a:cs typeface="Calibri"/>
              </a:rPr>
              <a:t> </a:t>
            </a:r>
            <a:r>
              <a:rPr lang="en-US" spc="-13" dirty="0">
                <a:cs typeface="Calibri"/>
              </a:rPr>
              <a:t>and</a:t>
            </a:r>
            <a:r>
              <a:rPr lang="en-US" spc="-9" dirty="0">
                <a:cs typeface="Calibri"/>
              </a:rPr>
              <a:t> </a:t>
            </a:r>
            <a:r>
              <a:rPr lang="en-US" spc="-18" dirty="0">
                <a:solidFill>
                  <a:srgbClr val="FF0000"/>
                </a:solidFill>
                <a:cs typeface="Calibri"/>
              </a:rPr>
              <a:t>F</a:t>
            </a:r>
            <a:r>
              <a:rPr lang="en-US" spc="-57" dirty="0">
                <a:solidFill>
                  <a:srgbClr val="FF0000"/>
                </a:solidFill>
                <a:cs typeface="Calibri"/>
              </a:rPr>
              <a:t>r</a:t>
            </a:r>
            <a:r>
              <a:rPr lang="en-US" spc="-13" dirty="0">
                <a:solidFill>
                  <a:srgbClr val="FF0000"/>
                </a:solidFill>
                <a:cs typeface="Calibri"/>
              </a:rPr>
              <a:t>action</a:t>
            </a:r>
            <a:endParaRPr lang="en-US" dirty="0">
              <a:cs typeface="Calibri"/>
            </a:endParaRPr>
          </a:p>
          <a:p>
            <a:pPr lvl="4">
              <a:lnSpc>
                <a:spcPts val="2782"/>
              </a:lnSpc>
            </a:pPr>
            <a:endParaRPr lang="en-CA" dirty="0">
              <a:cs typeface="Arial Unicode MS"/>
            </a:endParaRPr>
          </a:p>
          <a:p>
            <a:pPr>
              <a:lnSpc>
                <a:spcPts val="2782"/>
              </a:lnSpc>
            </a:pPr>
            <a:r>
              <a:rPr lang="en-CA" dirty="0">
                <a:cs typeface="Arial Unicode MS"/>
              </a:rPr>
              <a:t>Require first digit in the mantissa to be nonzero.</a:t>
            </a:r>
          </a:p>
          <a:p>
            <a:pPr>
              <a:lnSpc>
                <a:spcPts val="2782"/>
              </a:lnSpc>
            </a:pPr>
            <a:r>
              <a:rPr lang="en-CA" dirty="0">
                <a:cs typeface="Arial Unicode MS"/>
              </a:rPr>
              <a:t>In binary this makes the first digit 1, so we don</a:t>
            </a:r>
            <a:r>
              <a:rPr lang="en-CA" dirty="0">
                <a:cs typeface="Arial"/>
              </a:rPr>
              <a:t>’</a:t>
            </a:r>
            <a:r>
              <a:rPr lang="en-CA" dirty="0">
                <a:cs typeface="Arial Unicode MS"/>
              </a:rPr>
              <a:t>t need to</a:t>
            </a:r>
            <a:r>
              <a:rPr lang="en-CA" sz="2800" dirty="0">
                <a:cs typeface="Arial Unicode MS"/>
              </a:rPr>
              <a:t> </a:t>
            </a:r>
            <a:r>
              <a:rPr lang="en-CA" dirty="0">
                <a:cs typeface="Arial Unicode MS"/>
              </a:rPr>
              <a:t>store it.</a:t>
            </a:r>
          </a:p>
          <a:p>
            <a:pPr lvl="4">
              <a:lnSpc>
                <a:spcPts val="2782"/>
              </a:lnSpc>
            </a:pPr>
            <a:endParaRPr lang="en-CA" dirty="0"/>
          </a:p>
          <a:p>
            <a:pPr>
              <a:lnSpc>
                <a:spcPts val="2782"/>
              </a:lnSpc>
            </a:pPr>
            <a:r>
              <a:rPr lang="en-CA" dirty="0">
                <a:cs typeface="Arial Unicode MS"/>
              </a:rPr>
              <a:t>Unique representation for each number.</a:t>
            </a:r>
          </a:p>
          <a:p>
            <a:pPr>
              <a:lnSpc>
                <a:spcPts val="2782"/>
              </a:lnSpc>
            </a:pPr>
            <a:r>
              <a:rPr lang="en-CA" dirty="0">
                <a:cs typeface="Arial Unicode MS"/>
              </a:rPr>
              <a:t>Example:  Allow 3.01 x 10</a:t>
            </a:r>
            <a:r>
              <a:rPr lang="en-CA" baseline="30000" dirty="0">
                <a:cs typeface="Arial Unicode MS"/>
              </a:rPr>
              <a:t>0</a:t>
            </a:r>
            <a:r>
              <a:rPr lang="en-CA" dirty="0">
                <a:cs typeface="Arial Unicode MS"/>
              </a:rPr>
              <a:t> but not 0.0301 x 10</a:t>
            </a:r>
            <a:r>
              <a:rPr lang="en-CA" baseline="30000" dirty="0">
                <a:cs typeface="Arial Unicode MS"/>
              </a:rPr>
              <a:t>2</a:t>
            </a:r>
          </a:p>
          <a:p>
            <a:pPr lvl="4">
              <a:lnSpc>
                <a:spcPts val="2782"/>
              </a:lnSpc>
            </a:pPr>
            <a:endParaRPr lang="en-US" dirty="0"/>
          </a:p>
          <a:p>
            <a:pPr>
              <a:lnSpc>
                <a:spcPts val="2782"/>
              </a:lnSpc>
            </a:pPr>
            <a:r>
              <a:rPr lang="en-US" dirty="0"/>
              <a:t>An alternative style is to have the first non-zero digit </a:t>
            </a:r>
            <a:r>
              <a:rPr lang="en-US" i="1" dirty="0"/>
              <a:t>after</a:t>
            </a:r>
            <a:r>
              <a:rPr lang="en-US" dirty="0"/>
              <a:t> the decimal point.</a:t>
            </a:r>
          </a:p>
        </p:txBody>
      </p:sp>
    </p:spTree>
    <p:extLst>
      <p:ext uri="{BB962C8B-B14F-4D97-AF65-F5344CB8AC3E}">
        <p14:creationId xmlns:p14="http://schemas.microsoft.com/office/powerpoint/2010/main" val="988159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289" name="Group 1"/>
          <p:cNvGraphicFramePr>
            <a:graphicFrameLocks noGrp="1"/>
          </p:cNvGraphicFramePr>
          <p:nvPr/>
        </p:nvGraphicFramePr>
        <p:xfrm>
          <a:off x="4114800" y="1079500"/>
          <a:ext cx="584200" cy="2129801"/>
        </p:xfrm>
        <a:graphic>
          <a:graphicData uri="http://schemas.openxmlformats.org/drawingml/2006/table">
            <a:tbl>
              <a:tblPr/>
              <a:tblGrid>
                <a:gridCol w="584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007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980002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  <a:sym typeface="Calibri" charset="0"/>
                        </a:rPr>
                        <a:t>2</a:t>
                      </a:r>
                      <a:r>
                        <a:rPr kumimoji="0" lang="en-US" sz="1800" b="0" i="0" u="none" strike="noStrike" cap="none" normalizeH="0" baseline="32000" dirty="0">
                          <a:ln>
                            <a:noFill/>
                          </a:ln>
                          <a:solidFill>
                            <a:srgbClr val="980002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i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007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980002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  <a:sym typeface="Calibri" charset="0"/>
                        </a:rPr>
                        <a:t>2</a:t>
                      </a:r>
                      <a:r>
                        <a:rPr kumimoji="0" lang="en-US" sz="1800" b="0" i="0" u="none" strike="noStrike" cap="none" normalizeH="0" baseline="32000">
                          <a:ln>
                            <a:noFill/>
                          </a:ln>
                          <a:solidFill>
                            <a:srgbClr val="980002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i-1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4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980002"/>
                        </a:solidFill>
                        <a:effectLst/>
                        <a:latin typeface="Calibri" charset="0"/>
                        <a:ea typeface="ヒラギノ角ゴ ProN W3" charset="0"/>
                        <a:cs typeface="ヒラギノ角ゴ ProN W3" charset="0"/>
                        <a:sym typeface="Calibri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1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980002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  <a:sym typeface="Calibri" charset="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980002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  <a:sym typeface="Calibri" charset="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1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980002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  <a:sym typeface="Calibri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2315" name="Group 27"/>
          <p:cNvGraphicFramePr>
            <a:graphicFrameLocks noGrp="1"/>
          </p:cNvGraphicFramePr>
          <p:nvPr/>
        </p:nvGraphicFramePr>
        <p:xfrm>
          <a:off x="3581400" y="3733800"/>
          <a:ext cx="660400" cy="1727200"/>
        </p:xfrm>
        <a:graphic>
          <a:graphicData uri="http://schemas.openxmlformats.org/drawingml/2006/table">
            <a:tbl>
              <a:tblPr/>
              <a:tblGrid>
                <a:gridCol w="660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980002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  <a:sym typeface="Calibri" charset="0"/>
                        </a:rPr>
                        <a:t>1/2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980002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  <a:sym typeface="Calibri" charset="0"/>
                        </a:rPr>
                        <a:t>1/4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980002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  <a:sym typeface="Calibri" charset="0"/>
                        </a:rPr>
                        <a:t>1/8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980002"/>
                        </a:solidFill>
                        <a:effectLst/>
                        <a:latin typeface="Calibri" charset="0"/>
                        <a:ea typeface="ヒラギノ角ゴ ProN W3" charset="0"/>
                        <a:cs typeface="ヒラギノ角ゴ ProN W3" charset="0"/>
                        <a:sym typeface="Calibri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0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980002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  <a:sym typeface="Calibri" charset="0"/>
                        </a:rPr>
                        <a:t>2</a:t>
                      </a:r>
                      <a:r>
                        <a:rPr kumimoji="0" lang="en-US" sz="2000" b="0" i="0" u="none" strike="noStrike" cap="none" normalizeH="0" baseline="32000">
                          <a:ln>
                            <a:noFill/>
                          </a:ln>
                          <a:solidFill>
                            <a:srgbClr val="980002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-j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2337" name="Group 49"/>
          <p:cNvGraphicFramePr>
            <a:graphicFrameLocks noGrp="1"/>
          </p:cNvGraphicFramePr>
          <p:nvPr>
            <p:extLst/>
          </p:nvPr>
        </p:nvGraphicFramePr>
        <p:xfrm>
          <a:off x="901700" y="3187700"/>
          <a:ext cx="6527800" cy="546100"/>
        </p:xfrm>
        <a:graphic>
          <a:graphicData uri="http://schemas.openxmlformats.org/drawingml/2006/table">
            <a:tbl>
              <a:tblPr/>
              <a:tblGrid>
                <a:gridCol w="571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546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b</a:t>
                      </a:r>
                      <a:r>
                        <a:rPr kumimoji="0" lang="en-US" sz="2800" b="0" i="0" u="none" strike="noStrike" cap="none" normalizeH="0" baseline="-6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i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b</a:t>
                      </a:r>
                      <a:r>
                        <a:rPr kumimoji="0" lang="en-US" sz="2800" b="0" i="0" u="none" strike="noStrike" cap="none" normalizeH="0" baseline="-6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i-1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•••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b</a:t>
                      </a:r>
                      <a:r>
                        <a:rPr kumimoji="0" lang="en-US" sz="2800" b="0" i="0" u="none" strike="noStrike" cap="none" normalizeH="0" baseline="-6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b</a:t>
                      </a:r>
                      <a:r>
                        <a:rPr kumimoji="0" lang="en-US" sz="2800" b="0" i="0" u="none" strike="noStrike" cap="none" normalizeH="0" baseline="-6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b</a:t>
                      </a:r>
                      <a:r>
                        <a:rPr kumimoji="0" lang="en-US" sz="2800" b="0" i="0" u="none" strike="noStrike" cap="none" normalizeH="0" baseline="-6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0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b</a:t>
                      </a:r>
                      <a:r>
                        <a:rPr kumimoji="0" lang="en-US" sz="2800" b="0" i="0" u="none" strike="noStrike" cap="none" normalizeH="0" baseline="-6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-1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b</a:t>
                      </a:r>
                      <a:r>
                        <a:rPr kumimoji="0" lang="en-US" sz="2800" b="0" i="0" u="none" strike="noStrike" cap="none" normalizeH="0" baseline="-6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-2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b</a:t>
                      </a:r>
                      <a:r>
                        <a:rPr kumimoji="0" lang="en-US" sz="2800" b="0" i="0" u="none" strike="noStrike" cap="none" normalizeH="0" baseline="-6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-3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•••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b</a:t>
                      </a:r>
                      <a:r>
                        <a:rPr kumimoji="0" lang="en-US" sz="2800" b="0" i="0" u="none" strike="noStrike" cap="none" normalizeH="0" baseline="-6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-j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384" name="Rectangle 96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12385" name="Rectangle 97"/>
          <p:cNvSpPr>
            <a:spLocks/>
          </p:cNvSpPr>
          <p:nvPr/>
        </p:nvSpPr>
        <p:spPr bwMode="auto">
          <a:xfrm rot="10800000">
            <a:off x="6205538" y="4057650"/>
            <a:ext cx="561975" cy="5334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Times" pitchFamily="18" charset="0"/>
                <a:ea typeface="Times" pitchFamily="18" charset="0"/>
                <a:cs typeface="Times" pitchFamily="18" charset="0"/>
                <a:sym typeface="Times" pitchFamily="18" charset="0"/>
              </a:rPr>
              <a:t>• • •</a:t>
            </a:r>
          </a:p>
        </p:txBody>
      </p:sp>
      <p:sp>
        <p:nvSpPr>
          <p:cNvPr id="12386" name="Rectangle 98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6870700" cy="1558925"/>
          </a:xfrm>
          <a:ln/>
        </p:spPr>
        <p:txBody>
          <a:bodyPr/>
          <a:lstStyle/>
          <a:p>
            <a:pPr marL="80963" indent="-80963"/>
            <a:r>
              <a:rPr lang="en-US">
                <a:latin typeface="Calibri" charset="0"/>
                <a:ea typeface="Calibri" charset="0"/>
                <a:cs typeface="Calibri" charset="0"/>
                <a:sym typeface="Calibri" charset="0"/>
              </a:rPr>
              <a:t>Fractional Binary Numbers</a:t>
            </a:r>
            <a:endParaRPr lang="en-US">
              <a:latin typeface="Calibri" charset="0"/>
              <a:ea typeface="ヒラギノ角ゴ ProN W3" charset="0"/>
              <a:cs typeface="ヒラギノ角ゴ ProN W3" charset="0"/>
              <a:sym typeface="Calibri" charset="0"/>
            </a:endParaRPr>
          </a:p>
        </p:txBody>
      </p:sp>
      <p:sp>
        <p:nvSpPr>
          <p:cNvPr id="12387" name="Rectangle 99"/>
          <p:cNvSpPr>
            <a:spLocks noGrp="1" noChangeArrowheads="1"/>
          </p:cNvSpPr>
          <p:nvPr>
            <p:ph type="body" idx="1"/>
          </p:nvPr>
        </p:nvSpPr>
        <p:spPr>
          <a:xfrm>
            <a:off x="442913" y="5008563"/>
            <a:ext cx="8472487" cy="1849437"/>
          </a:xfrm>
          <a:ln/>
        </p:spPr>
        <p:txBody>
          <a:bodyPr>
            <a:normAutofit/>
          </a:bodyPr>
          <a:lstStyle/>
          <a:p>
            <a:pPr marL="215900" indent="-215900">
              <a:spcBef>
                <a:spcPct val="0"/>
              </a:spcBef>
            </a:pPr>
            <a:r>
              <a:rPr lang="en-US" sz="2400" dirty="0">
                <a:ea typeface="Calibri" charset="0"/>
                <a:cs typeface="Calibri" charset="0"/>
              </a:rPr>
              <a:t>Representation</a:t>
            </a:r>
            <a:endParaRPr lang="en-US" sz="2400" dirty="0"/>
          </a:p>
          <a:p>
            <a:pPr lvl="1"/>
            <a:r>
              <a:rPr lang="en-US" sz="2000" dirty="0"/>
              <a:t>Bits to right of “binary point” represent fractional powers of 2</a:t>
            </a:r>
          </a:p>
          <a:p>
            <a:pPr lvl="1"/>
            <a:r>
              <a:rPr lang="en-US" sz="2000" dirty="0"/>
              <a:t>Represents rational number:</a:t>
            </a:r>
          </a:p>
        </p:txBody>
      </p:sp>
      <p:sp>
        <p:nvSpPr>
          <p:cNvPr id="12388" name="Freeform 100"/>
          <p:cNvSpPr>
            <a:spLocks/>
          </p:cNvSpPr>
          <p:nvPr/>
        </p:nvSpPr>
        <p:spPr bwMode="auto">
          <a:xfrm>
            <a:off x="4040188" y="3017838"/>
            <a:ext cx="165100" cy="101600"/>
          </a:xfrm>
          <a:custGeom>
            <a:avLst/>
            <a:gdLst/>
            <a:ahLst/>
            <a:cxnLst>
              <a:cxn ang="0">
                <a:pos x="21600" y="0"/>
              </a:cxn>
              <a:cxn ang="0">
                <a:pos x="0" y="0"/>
              </a:cxn>
              <a:cxn ang="0">
                <a:pos x="0" y="21600"/>
              </a:cxn>
            </a:cxnLst>
            <a:rect l="0" t="0" r="r" b="b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</a:path>
            </a:pathLst>
          </a:custGeom>
          <a:noFill/>
          <a:ln w="25400" cap="flat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3600"/>
          </a:p>
        </p:txBody>
      </p:sp>
      <p:sp>
        <p:nvSpPr>
          <p:cNvPr id="12389" name="Freeform 101"/>
          <p:cNvSpPr>
            <a:spLocks/>
          </p:cNvSpPr>
          <p:nvPr/>
        </p:nvSpPr>
        <p:spPr bwMode="auto">
          <a:xfrm>
            <a:off x="3505200" y="2586038"/>
            <a:ext cx="698500" cy="533400"/>
          </a:xfrm>
          <a:custGeom>
            <a:avLst/>
            <a:gdLst/>
            <a:ahLst/>
            <a:cxnLst>
              <a:cxn ang="0">
                <a:pos x="21600" y="0"/>
              </a:cxn>
              <a:cxn ang="0">
                <a:pos x="0" y="0"/>
              </a:cxn>
              <a:cxn ang="0">
                <a:pos x="0" y="21600"/>
              </a:cxn>
            </a:cxnLst>
            <a:rect l="0" t="0" r="r" b="b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</a:path>
            </a:pathLst>
          </a:custGeom>
          <a:noFill/>
          <a:ln w="25400" cap="flat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390" name="Freeform 102"/>
          <p:cNvSpPr>
            <a:spLocks/>
          </p:cNvSpPr>
          <p:nvPr/>
        </p:nvSpPr>
        <p:spPr bwMode="auto">
          <a:xfrm>
            <a:off x="2955925" y="2344738"/>
            <a:ext cx="1244600" cy="774700"/>
          </a:xfrm>
          <a:custGeom>
            <a:avLst/>
            <a:gdLst/>
            <a:ahLst/>
            <a:cxnLst>
              <a:cxn ang="0">
                <a:pos x="21600" y="0"/>
              </a:cxn>
              <a:cxn ang="0">
                <a:pos x="0" y="0"/>
              </a:cxn>
              <a:cxn ang="0">
                <a:pos x="0" y="21600"/>
              </a:cxn>
            </a:cxnLst>
            <a:rect l="0" t="0" r="r" b="b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</a:path>
            </a:pathLst>
          </a:custGeom>
          <a:noFill/>
          <a:ln w="25400" cap="flat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391" name="Freeform 103"/>
          <p:cNvSpPr>
            <a:spLocks/>
          </p:cNvSpPr>
          <p:nvPr/>
        </p:nvSpPr>
        <p:spPr bwMode="auto">
          <a:xfrm>
            <a:off x="1778000" y="1671638"/>
            <a:ext cx="2425700" cy="1447800"/>
          </a:xfrm>
          <a:custGeom>
            <a:avLst/>
            <a:gdLst/>
            <a:ahLst/>
            <a:cxnLst>
              <a:cxn ang="0">
                <a:pos x="21600" y="0"/>
              </a:cxn>
              <a:cxn ang="0">
                <a:pos x="0" y="0"/>
              </a:cxn>
              <a:cxn ang="0">
                <a:pos x="0" y="21600"/>
              </a:cxn>
            </a:cxnLst>
            <a:rect l="0" t="0" r="r" b="b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</a:path>
            </a:pathLst>
          </a:custGeom>
          <a:noFill/>
          <a:ln w="25400" cap="flat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392" name="Freeform 104"/>
          <p:cNvSpPr>
            <a:spLocks/>
          </p:cNvSpPr>
          <p:nvPr/>
        </p:nvSpPr>
        <p:spPr bwMode="auto">
          <a:xfrm>
            <a:off x="1028700" y="1316038"/>
            <a:ext cx="3175000" cy="1803400"/>
          </a:xfrm>
          <a:custGeom>
            <a:avLst/>
            <a:gdLst/>
            <a:ahLst/>
            <a:cxnLst>
              <a:cxn ang="0">
                <a:pos x="21600" y="0"/>
              </a:cxn>
              <a:cxn ang="0">
                <a:pos x="0" y="0"/>
              </a:cxn>
              <a:cxn ang="0">
                <a:pos x="0" y="21600"/>
              </a:cxn>
            </a:cxnLst>
            <a:rect l="0" t="0" r="r" b="b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</a:path>
            </a:pathLst>
          </a:custGeom>
          <a:noFill/>
          <a:ln w="25400" cap="flat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393" name="Rectangle 105"/>
          <p:cNvSpPr>
            <a:spLocks/>
          </p:cNvSpPr>
          <p:nvPr/>
        </p:nvSpPr>
        <p:spPr bwMode="auto">
          <a:xfrm>
            <a:off x="2111375" y="2420938"/>
            <a:ext cx="560388" cy="5334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Times" pitchFamily="18" charset="0"/>
                <a:ea typeface="Times" pitchFamily="18" charset="0"/>
                <a:cs typeface="Times" pitchFamily="18" charset="0"/>
                <a:sym typeface="Times" pitchFamily="18" charset="0"/>
              </a:rPr>
              <a:t>• • •</a:t>
            </a:r>
          </a:p>
        </p:txBody>
      </p:sp>
      <p:sp>
        <p:nvSpPr>
          <p:cNvPr id="12394" name="Freeform 106"/>
          <p:cNvSpPr>
            <a:spLocks/>
          </p:cNvSpPr>
          <p:nvPr/>
        </p:nvSpPr>
        <p:spPr bwMode="auto">
          <a:xfrm rot="10800000">
            <a:off x="4298950" y="3778250"/>
            <a:ext cx="342900" cy="101600"/>
          </a:xfrm>
          <a:custGeom>
            <a:avLst/>
            <a:gdLst/>
            <a:ahLst/>
            <a:cxnLst>
              <a:cxn ang="0">
                <a:pos x="21600" y="0"/>
              </a:cxn>
              <a:cxn ang="0">
                <a:pos x="0" y="0"/>
              </a:cxn>
              <a:cxn ang="0">
                <a:pos x="0" y="21600"/>
              </a:cxn>
            </a:cxnLst>
            <a:rect l="0" t="0" r="r" b="b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</a:path>
            </a:pathLst>
          </a:custGeom>
          <a:noFill/>
          <a:ln w="25400" cap="flat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395" name="Freeform 107"/>
          <p:cNvSpPr>
            <a:spLocks/>
          </p:cNvSpPr>
          <p:nvPr/>
        </p:nvSpPr>
        <p:spPr bwMode="auto">
          <a:xfrm rot="10800000">
            <a:off x="4286250" y="3778250"/>
            <a:ext cx="977900" cy="393700"/>
          </a:xfrm>
          <a:custGeom>
            <a:avLst/>
            <a:gdLst/>
            <a:ahLst/>
            <a:cxnLst>
              <a:cxn ang="0">
                <a:pos x="21600" y="0"/>
              </a:cxn>
              <a:cxn ang="0">
                <a:pos x="0" y="0"/>
              </a:cxn>
              <a:cxn ang="0">
                <a:pos x="0" y="21600"/>
              </a:cxn>
            </a:cxnLst>
            <a:rect l="0" t="0" r="r" b="b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</a:path>
            </a:pathLst>
          </a:custGeom>
          <a:noFill/>
          <a:ln w="25400" cap="flat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396" name="Freeform 108"/>
          <p:cNvSpPr>
            <a:spLocks/>
          </p:cNvSpPr>
          <p:nvPr/>
        </p:nvSpPr>
        <p:spPr bwMode="auto">
          <a:xfrm rot="10800000">
            <a:off x="4284663" y="3790950"/>
            <a:ext cx="1574800" cy="774700"/>
          </a:xfrm>
          <a:custGeom>
            <a:avLst/>
            <a:gdLst/>
            <a:ahLst/>
            <a:cxnLst>
              <a:cxn ang="0">
                <a:pos x="21600" y="0"/>
              </a:cxn>
              <a:cxn ang="0">
                <a:pos x="0" y="0"/>
              </a:cxn>
              <a:cxn ang="0">
                <a:pos x="0" y="21600"/>
              </a:cxn>
            </a:cxnLst>
            <a:rect l="0" t="0" r="r" b="b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</a:path>
            </a:pathLst>
          </a:custGeom>
          <a:noFill/>
          <a:ln w="25400" cap="flat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397" name="Freeform 109"/>
          <p:cNvSpPr>
            <a:spLocks/>
          </p:cNvSpPr>
          <p:nvPr/>
        </p:nvSpPr>
        <p:spPr bwMode="auto">
          <a:xfrm rot="10800000">
            <a:off x="4275138" y="3752850"/>
            <a:ext cx="2717800" cy="1371600"/>
          </a:xfrm>
          <a:custGeom>
            <a:avLst/>
            <a:gdLst/>
            <a:ahLst/>
            <a:cxnLst>
              <a:cxn ang="0">
                <a:pos x="21600" y="0"/>
              </a:cxn>
              <a:cxn ang="0">
                <a:pos x="0" y="0"/>
              </a:cxn>
              <a:cxn ang="0">
                <a:pos x="0" y="21600"/>
              </a:cxn>
            </a:cxnLst>
            <a:rect l="0" t="0" r="r" b="b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</a:path>
            </a:pathLst>
          </a:custGeom>
          <a:noFill/>
          <a:ln w="25400" cap="flat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398" name="Oval 110"/>
          <p:cNvSpPr>
            <a:spLocks/>
          </p:cNvSpPr>
          <p:nvPr/>
        </p:nvSpPr>
        <p:spPr bwMode="auto">
          <a:xfrm>
            <a:off x="4341751" y="3629726"/>
            <a:ext cx="165100" cy="165100"/>
          </a:xfrm>
          <a:prstGeom prst="ellipse">
            <a:avLst/>
          </a:prstGeom>
          <a:solidFill>
            <a:srgbClr val="000000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12399" name="Picture 11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40300" y="5810250"/>
            <a:ext cx="1320800" cy="781050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  <p:sp>
        <p:nvSpPr>
          <p:cNvPr id="22" name="Rectangle 21"/>
          <p:cNvSpPr/>
          <p:nvPr/>
        </p:nvSpPr>
        <p:spPr>
          <a:xfrm>
            <a:off x="281763" y="6394648"/>
            <a:ext cx="858047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latin typeface="Calibri" pitchFamily="34" charset="0"/>
              </a:rPr>
              <a:t>Bryant and </a:t>
            </a:r>
            <a:r>
              <a:rPr lang="en-US" sz="1000" dirty="0" err="1">
                <a:latin typeface="Calibri" pitchFamily="34" charset="0"/>
              </a:rPr>
              <a:t>O’Hallaron</a:t>
            </a:r>
            <a:r>
              <a:rPr lang="en-US" sz="1000" dirty="0">
                <a:latin typeface="Calibri" pitchFamily="34" charset="0"/>
              </a:rPr>
              <a:t>, Lecture notes - </a:t>
            </a:r>
            <a:r>
              <a:rPr lang="en-US" sz="1000" dirty="0"/>
              <a:t>Introduction to Computer Systems, Fall 2015</a:t>
            </a:r>
            <a:endParaRPr lang="en-US" sz="10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895624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>
            <a:normAutofit fontScale="90000"/>
          </a:bodyPr>
          <a:lstStyle/>
          <a:p>
            <a:pPr marL="119063" indent="-119063"/>
            <a:r>
              <a:rPr lang="en-US" dirty="0"/>
              <a:t>Fractional Binary Numbers: Examples</a:t>
            </a:r>
          </a:p>
        </p:txBody>
      </p:sp>
      <p:sp>
        <p:nvSpPr>
          <p:cNvPr id="15367" name="Rectangle 7"/>
          <p:cNvSpPr>
            <a:spLocks/>
          </p:cNvSpPr>
          <p:nvPr/>
        </p:nvSpPr>
        <p:spPr bwMode="auto">
          <a:xfrm>
            <a:off x="381000" y="1397000"/>
            <a:ext cx="8382000" cy="5232400"/>
          </a:xfrm>
          <a:prstGeom prst="rect">
            <a:avLst/>
          </a:prstGeom>
          <a:noFill/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342900" indent="-342900" algn="l">
              <a:spcBef>
                <a:spcPts val="575"/>
              </a:spcBef>
              <a:buClr>
                <a:srgbClr val="990000"/>
              </a:buClr>
              <a:buSzPct val="60000"/>
              <a:buFont typeface="Wingdings" panose="05000000000000000000" pitchFamily="2" charset="2"/>
              <a:buChar char="Ø"/>
              <a:tabLst>
                <a:tab pos="2398713" algn="l"/>
              </a:tabLst>
            </a:pPr>
            <a:r>
              <a:rPr lang="en-US" sz="24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Value	Representation</a:t>
            </a:r>
          </a:p>
          <a:p>
            <a:pPr marL="342900" indent="-342900" algn="l">
              <a:spcBef>
                <a:spcPts val="600"/>
              </a:spcBef>
              <a:buFont typeface="Arial" panose="020B0604020202020204" pitchFamily="34" charset="0"/>
              <a:buChar char="•"/>
              <a:tabLst>
                <a:tab pos="2398713" algn="l"/>
              </a:tabLst>
            </a:pPr>
            <a:r>
              <a:rPr lang="en-US" sz="2000" dirty="0">
                <a:solidFill>
                  <a:schemeClr val="tx1"/>
                </a:solidFill>
                <a:latin typeface="Calibri"/>
                <a:ea typeface="Monaco" charset="0"/>
                <a:cs typeface="Calibri"/>
                <a:sym typeface="Monaco" charset="0"/>
              </a:rPr>
              <a:t>5 3/4</a:t>
            </a:r>
            <a:r>
              <a:rPr lang="en-US" sz="20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	</a:t>
            </a:r>
            <a:r>
              <a:rPr lang="en-US" sz="20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101.11</a:t>
            </a:r>
            <a:r>
              <a:rPr lang="en-US" sz="2000" b="1" baseline="-6000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2</a:t>
            </a:r>
            <a:endParaRPr lang="en-US" sz="2000" b="1" dirty="0">
              <a:solidFill>
                <a:schemeClr val="tx1"/>
              </a:solidFill>
              <a:latin typeface="Courier New"/>
              <a:ea typeface="Calibri" charset="0"/>
              <a:cs typeface="Courier New"/>
              <a:sym typeface="Calibri" charset="0"/>
            </a:endParaRPr>
          </a:p>
          <a:p>
            <a:pPr marL="342900" indent="-342900" algn="l">
              <a:spcBef>
                <a:spcPts val="600"/>
              </a:spcBef>
              <a:buFont typeface="Arial" panose="020B0604020202020204" pitchFamily="34" charset="0"/>
              <a:buChar char="•"/>
              <a:tabLst>
                <a:tab pos="2398713" algn="l"/>
              </a:tabLst>
            </a:pPr>
            <a:r>
              <a:rPr lang="en-US" sz="2000" dirty="0">
                <a:solidFill>
                  <a:schemeClr val="tx1"/>
                </a:solidFill>
                <a:latin typeface="Calibri"/>
                <a:ea typeface="Monaco" charset="0"/>
                <a:cs typeface="Calibri"/>
                <a:sym typeface="Monaco" charset="0"/>
              </a:rPr>
              <a:t>2 7/8</a:t>
            </a:r>
            <a:r>
              <a:rPr lang="en-US" sz="20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	</a:t>
            </a:r>
            <a:r>
              <a:rPr lang="en-US" sz="2000" b="1" dirty="0">
                <a:solidFill>
                  <a:schemeClr val="bg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0</a:t>
            </a:r>
            <a:r>
              <a:rPr lang="en-US" sz="20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10.111</a:t>
            </a:r>
            <a:r>
              <a:rPr lang="en-US" sz="2000" b="1" baseline="-6000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2</a:t>
            </a:r>
            <a:endParaRPr lang="en-US" sz="2000" b="1" dirty="0">
              <a:solidFill>
                <a:schemeClr val="tx1"/>
              </a:solidFill>
              <a:latin typeface="Courier New"/>
              <a:ea typeface="Calibri" charset="0"/>
              <a:cs typeface="Courier New"/>
              <a:sym typeface="Calibri" charset="0"/>
            </a:endParaRPr>
          </a:p>
          <a:p>
            <a:pPr marL="342900" indent="-342900" algn="l">
              <a:spcBef>
                <a:spcPts val="600"/>
              </a:spcBef>
              <a:buFont typeface="Arial" panose="020B0604020202020204" pitchFamily="34" charset="0"/>
              <a:buChar char="•"/>
              <a:tabLst>
                <a:tab pos="2398713" algn="l"/>
              </a:tabLst>
            </a:pPr>
            <a:r>
              <a:rPr lang="en-US" sz="2000" dirty="0">
                <a:solidFill>
                  <a:schemeClr val="tx1"/>
                </a:solidFill>
                <a:latin typeface="Calibri"/>
                <a:ea typeface="Monaco" charset="0"/>
                <a:cs typeface="Calibri"/>
                <a:sym typeface="Monaco" charset="0"/>
              </a:rPr>
              <a:t>1 7/16</a:t>
            </a:r>
            <a:r>
              <a:rPr lang="en-US" sz="20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	</a:t>
            </a:r>
            <a:r>
              <a:rPr lang="en-US" sz="2000" b="1" dirty="0">
                <a:solidFill>
                  <a:schemeClr val="bg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00</a:t>
            </a:r>
            <a:r>
              <a:rPr lang="en-US" sz="20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1.0111</a:t>
            </a:r>
            <a:r>
              <a:rPr lang="en-US" sz="2000" b="1" baseline="-6000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2</a:t>
            </a:r>
            <a:endParaRPr lang="en-US" sz="2000" b="1" dirty="0">
              <a:solidFill>
                <a:schemeClr val="tx1"/>
              </a:solidFill>
              <a:latin typeface="Courier New"/>
              <a:ea typeface="Calibri" charset="0"/>
              <a:cs typeface="Courier New"/>
              <a:sym typeface="Calibri" charset="0"/>
            </a:endParaRPr>
          </a:p>
          <a:p>
            <a:pPr marL="342900" indent="-342900" algn="l">
              <a:spcBef>
                <a:spcPts val="4100"/>
              </a:spcBef>
              <a:buClr>
                <a:srgbClr val="990000"/>
              </a:buClr>
              <a:buSzPct val="60000"/>
              <a:buFont typeface="Wingdings" panose="05000000000000000000" pitchFamily="2" charset="2"/>
              <a:buChar char="Ø"/>
              <a:tabLst>
                <a:tab pos="2398713" algn="l"/>
              </a:tabLst>
            </a:pPr>
            <a:r>
              <a:rPr lang="en-US" sz="24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Observations</a:t>
            </a:r>
          </a:p>
          <a:p>
            <a:pPr marL="800100" lvl="1" indent="-342900" algn="l">
              <a:spcBef>
                <a:spcPts val="475"/>
              </a:spcBef>
              <a:buClr>
                <a:srgbClr val="990000"/>
              </a:buClr>
              <a:buSzPct val="110000"/>
              <a:buFont typeface="Arial" panose="020B0604020202020204" pitchFamily="34" charset="0"/>
              <a:buChar char="•"/>
              <a:tabLst>
                <a:tab pos="2398713" algn="l"/>
              </a:tabLst>
            </a:pPr>
            <a:r>
              <a:rPr lang="en-US" sz="20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Divide by 2 by shifting right (unsigned)</a:t>
            </a:r>
          </a:p>
          <a:p>
            <a:pPr marL="800100" lvl="1" indent="-342900" algn="l">
              <a:spcBef>
                <a:spcPts val="475"/>
              </a:spcBef>
              <a:buClr>
                <a:srgbClr val="990000"/>
              </a:buClr>
              <a:buSzPct val="110000"/>
              <a:buFont typeface="Arial" panose="020B0604020202020204" pitchFamily="34" charset="0"/>
              <a:buChar char="•"/>
              <a:tabLst>
                <a:tab pos="2398713" algn="l"/>
              </a:tabLst>
            </a:pPr>
            <a:r>
              <a:rPr lang="en-US" sz="20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Multiply by 2 by shifting left</a:t>
            </a:r>
          </a:p>
          <a:p>
            <a:pPr marL="800100" lvl="1" indent="-342900" algn="l">
              <a:spcBef>
                <a:spcPts val="475"/>
              </a:spcBef>
              <a:buClr>
                <a:srgbClr val="990000"/>
              </a:buClr>
              <a:buSzPct val="110000"/>
              <a:buFont typeface="Arial" panose="020B0604020202020204" pitchFamily="34" charset="0"/>
              <a:buChar char="•"/>
              <a:tabLst>
                <a:tab pos="2398713" algn="l"/>
              </a:tabLst>
            </a:pPr>
            <a:r>
              <a:rPr lang="en-US" sz="20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Numbers of form 0.111111…</a:t>
            </a:r>
            <a:r>
              <a:rPr lang="en-US" sz="2000" baseline="-60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2</a:t>
            </a:r>
            <a:r>
              <a:rPr lang="en-US" sz="20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 are just below 1.0</a:t>
            </a:r>
          </a:p>
          <a:p>
            <a:pPr marL="1117600" lvl="2" indent="-342900" algn="l">
              <a:spcBef>
                <a:spcPts val="475"/>
              </a:spcBef>
              <a:buClr>
                <a:srgbClr val="000000"/>
              </a:buClr>
              <a:buSzPct val="80000"/>
              <a:buFont typeface="Arial" panose="020B0604020202020204" pitchFamily="34" charset="0"/>
              <a:buChar char="•"/>
              <a:tabLst>
                <a:tab pos="2398713" algn="l"/>
              </a:tabLst>
            </a:pPr>
            <a:r>
              <a:rPr lang="en-US" sz="20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1/2 + 1/4 + 1/8 + … + 1/2</a:t>
            </a:r>
            <a:r>
              <a:rPr lang="en-US" sz="2000" baseline="320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i</a:t>
            </a:r>
            <a:r>
              <a:rPr lang="en-US" sz="2000" dirty="0">
                <a:solidFill>
                  <a:schemeClr val="tx1"/>
                </a:solidFill>
                <a:latin typeface="Calibri" charset="0"/>
                <a:ea typeface="Zapf Dingbats" charset="0"/>
                <a:cs typeface="Zapf Dingbats" charset="0"/>
                <a:sym typeface="Calibri" charset="0"/>
              </a:rPr>
              <a:t> + … ➙ 1.0</a:t>
            </a:r>
          </a:p>
          <a:p>
            <a:pPr marL="1117600" lvl="2" indent="-342900" algn="l">
              <a:spcBef>
                <a:spcPts val="475"/>
              </a:spcBef>
              <a:buClr>
                <a:srgbClr val="000000"/>
              </a:buClr>
              <a:buSzPct val="80000"/>
              <a:buFont typeface="Arial" panose="020B0604020202020204" pitchFamily="34" charset="0"/>
              <a:buChar char="•"/>
              <a:tabLst>
                <a:tab pos="2398713" algn="l"/>
              </a:tabLst>
            </a:pPr>
            <a:r>
              <a:rPr lang="en-US" sz="2000" dirty="0">
                <a:solidFill>
                  <a:schemeClr val="tx1"/>
                </a:solidFill>
                <a:latin typeface="Calibri" charset="0"/>
                <a:ea typeface="Zapf Dingbats" charset="0"/>
                <a:cs typeface="Zapf Dingbats" charset="0"/>
                <a:sym typeface="Calibri" charset="0"/>
              </a:rPr>
              <a:t>Use notation 1.0 – ε</a:t>
            </a:r>
          </a:p>
        </p:txBody>
      </p:sp>
      <p:sp>
        <p:nvSpPr>
          <p:cNvPr id="6" name="Rectangle 5"/>
          <p:cNvSpPr/>
          <p:nvPr/>
        </p:nvSpPr>
        <p:spPr>
          <a:xfrm>
            <a:off x="281763" y="6394648"/>
            <a:ext cx="858047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latin typeface="Calibri" pitchFamily="34" charset="0"/>
              </a:rPr>
              <a:t>Bryant and </a:t>
            </a:r>
            <a:r>
              <a:rPr lang="en-US" sz="1000" dirty="0" err="1">
                <a:latin typeface="Calibri" pitchFamily="34" charset="0"/>
              </a:rPr>
              <a:t>O’Hallaron</a:t>
            </a:r>
            <a:r>
              <a:rPr lang="en-US" sz="1000" dirty="0">
                <a:latin typeface="Calibri" pitchFamily="34" charset="0"/>
              </a:rPr>
              <a:t>, Lecture notes - </a:t>
            </a:r>
            <a:r>
              <a:rPr lang="en-US" sz="1000" dirty="0"/>
              <a:t>Introduction to Computer Systems, Fall 2015</a:t>
            </a:r>
            <a:endParaRPr lang="en-US" sz="10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664563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63653" y="479570"/>
            <a:ext cx="1187824" cy="4075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7401" marR="4483" indent="-336194">
              <a:lnSpc>
                <a:spcPct val="125000"/>
              </a:lnSpc>
            </a:pPr>
            <a:r>
              <a:rPr sz="1059" b="1" spc="-4" dirty="0">
                <a:solidFill>
                  <a:srgbClr val="FFFFFF"/>
                </a:solidFill>
                <a:latin typeface="Arial"/>
                <a:cs typeface="Arial"/>
              </a:rPr>
              <a:t>Lennar</a:t>
            </a:r>
            <a:r>
              <a:rPr sz="1059" b="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059" b="1" spc="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59" b="1" spc="-4" dirty="0">
                <a:solidFill>
                  <a:srgbClr val="FFFFFF"/>
                </a:solidFill>
                <a:latin typeface="Arial"/>
                <a:cs typeface="Arial"/>
              </a:rPr>
              <a:t>Johnsson 2016-01-19</a:t>
            </a:r>
            <a:endParaRPr sz="1059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65712" y="484906"/>
            <a:ext cx="1396813" cy="3259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2118" spc="-4" dirty="0">
                <a:solidFill>
                  <a:srgbClr val="FFFFFF"/>
                </a:solidFill>
                <a:latin typeface="Arial"/>
                <a:cs typeface="Arial"/>
              </a:rPr>
              <a:t>COSC4364</a:t>
            </a:r>
            <a:endParaRPr sz="2118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44879" y="1180212"/>
            <a:ext cx="7254688" cy="3802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9339" indent="-302575">
              <a:spcBef>
                <a:spcPts val="697"/>
              </a:spcBef>
              <a:buFont typeface="Arial"/>
              <a:buChar char="•"/>
              <a:tabLst>
                <a:tab pos="379900" algn="l"/>
              </a:tabLst>
            </a:pPr>
            <a:r>
              <a:rPr sz="2471" spc="-4" dirty="0">
                <a:latin typeface="Calibri"/>
                <a:cs typeface="Calibri"/>
              </a:rPr>
              <a:t>E</a:t>
            </a:r>
            <a:r>
              <a:rPr sz="2471" spc="-44" dirty="0">
                <a:latin typeface="Calibri"/>
                <a:cs typeface="Calibri"/>
              </a:rPr>
              <a:t>x</a:t>
            </a:r>
            <a:r>
              <a:rPr sz="2471" spc="-4" dirty="0">
                <a:latin typeface="Calibri"/>
                <a:cs typeface="Calibri"/>
              </a:rPr>
              <a:t>ampl</a:t>
            </a:r>
            <a:r>
              <a:rPr sz="2471" dirty="0">
                <a:latin typeface="Calibri"/>
                <a:cs typeface="Calibri"/>
              </a:rPr>
              <a:t>e</a:t>
            </a:r>
            <a:r>
              <a:rPr sz="2471" spc="-18" dirty="0">
                <a:latin typeface="Calibri"/>
                <a:cs typeface="Calibri"/>
              </a:rPr>
              <a:t> </a:t>
            </a:r>
            <a:r>
              <a:rPr sz="2471" dirty="0">
                <a:latin typeface="Calibri"/>
                <a:cs typeface="Calibri"/>
              </a:rPr>
              <a:t>x</a:t>
            </a:r>
            <a:r>
              <a:rPr sz="2471" spc="4" dirty="0">
                <a:latin typeface="Calibri"/>
                <a:cs typeface="Calibri"/>
              </a:rPr>
              <a:t> </a:t>
            </a:r>
            <a:r>
              <a:rPr sz="2471" dirty="0">
                <a:latin typeface="Calibri"/>
                <a:cs typeface="Calibri"/>
              </a:rPr>
              <a:t>=</a:t>
            </a:r>
            <a:r>
              <a:rPr sz="2471" spc="4" dirty="0">
                <a:latin typeface="Calibri"/>
                <a:cs typeface="Calibri"/>
              </a:rPr>
              <a:t> </a:t>
            </a:r>
            <a:r>
              <a:rPr sz="2471" dirty="0">
                <a:latin typeface="Calibri"/>
                <a:cs typeface="Calibri"/>
              </a:rPr>
              <a:t>±0.</a:t>
            </a:r>
            <a:r>
              <a:rPr sz="2471" spc="-4" dirty="0">
                <a:latin typeface="Calibri"/>
                <a:cs typeface="Calibri"/>
              </a:rPr>
              <a:t>b</a:t>
            </a:r>
            <a:r>
              <a:rPr sz="2449" baseline="-21021" dirty="0">
                <a:latin typeface="Calibri"/>
                <a:cs typeface="Calibri"/>
              </a:rPr>
              <a:t>1</a:t>
            </a:r>
            <a:r>
              <a:rPr sz="2471" spc="-4" dirty="0">
                <a:latin typeface="Calibri"/>
                <a:cs typeface="Calibri"/>
              </a:rPr>
              <a:t>b</a:t>
            </a:r>
            <a:r>
              <a:rPr sz="2449" baseline="-21021" dirty="0">
                <a:latin typeface="Calibri"/>
                <a:cs typeface="Calibri"/>
              </a:rPr>
              <a:t>2</a:t>
            </a:r>
            <a:r>
              <a:rPr sz="2471" spc="-4" dirty="0">
                <a:latin typeface="Calibri"/>
                <a:cs typeface="Calibri"/>
              </a:rPr>
              <a:t>b</a:t>
            </a:r>
            <a:r>
              <a:rPr sz="2449" baseline="-21021" dirty="0">
                <a:latin typeface="Calibri"/>
                <a:cs typeface="Calibri"/>
              </a:rPr>
              <a:t>3 </a:t>
            </a:r>
            <a:r>
              <a:rPr sz="2449" spc="-224" baseline="-21021" dirty="0">
                <a:latin typeface="Calibri"/>
                <a:cs typeface="Calibri"/>
              </a:rPr>
              <a:t> </a:t>
            </a:r>
            <a:r>
              <a:rPr sz="2471" spc="-4" dirty="0">
                <a:latin typeface="Calibri"/>
                <a:cs typeface="Calibri"/>
              </a:rPr>
              <a:t>x</a:t>
            </a:r>
            <a:r>
              <a:rPr sz="2471" dirty="0">
                <a:latin typeface="Calibri"/>
                <a:cs typeface="Calibri"/>
              </a:rPr>
              <a:t>2</a:t>
            </a:r>
            <a:r>
              <a:rPr sz="2471" spc="-176" dirty="0">
                <a:latin typeface="Calibri"/>
                <a:cs typeface="Calibri"/>
              </a:rPr>
              <a:t> </a:t>
            </a:r>
            <a:r>
              <a:rPr sz="2449" baseline="25525" dirty="0">
                <a:latin typeface="Calibri"/>
                <a:cs typeface="Calibri"/>
              </a:rPr>
              <a:t>± </a:t>
            </a:r>
            <a:r>
              <a:rPr sz="2449" spc="-6" baseline="25525" dirty="0">
                <a:latin typeface="Calibri"/>
                <a:cs typeface="Calibri"/>
              </a:rPr>
              <a:t>m</a:t>
            </a:r>
            <a:r>
              <a:rPr sz="2471" spc="-9" dirty="0">
                <a:latin typeface="Calibri"/>
                <a:cs typeface="Calibri"/>
              </a:rPr>
              <a:t>,</a:t>
            </a:r>
            <a:r>
              <a:rPr sz="2471" spc="4" dirty="0">
                <a:latin typeface="Calibri"/>
                <a:cs typeface="Calibri"/>
              </a:rPr>
              <a:t> </a:t>
            </a:r>
            <a:r>
              <a:rPr sz="2471" spc="-4" dirty="0">
                <a:latin typeface="Calibri"/>
                <a:cs typeface="Calibri"/>
              </a:rPr>
              <a:t>b</a:t>
            </a:r>
            <a:r>
              <a:rPr sz="2449" spc="-6" baseline="-21021" dirty="0">
                <a:latin typeface="Calibri"/>
                <a:cs typeface="Calibri"/>
              </a:rPr>
              <a:t>i</a:t>
            </a:r>
            <a:r>
              <a:rPr sz="2471" dirty="0">
                <a:latin typeface="Calibri"/>
                <a:cs typeface="Calibri"/>
              </a:rPr>
              <a:t>,m =</a:t>
            </a:r>
            <a:r>
              <a:rPr sz="2471" spc="4" dirty="0">
                <a:latin typeface="Calibri"/>
                <a:cs typeface="Calibri"/>
              </a:rPr>
              <a:t> </a:t>
            </a:r>
            <a:r>
              <a:rPr sz="2471" dirty="0">
                <a:latin typeface="Calibri"/>
                <a:cs typeface="Calibri"/>
              </a:rPr>
              <a:t>0</a:t>
            </a:r>
            <a:r>
              <a:rPr sz="2471" spc="9" dirty="0">
                <a:latin typeface="Calibri"/>
                <a:cs typeface="Calibri"/>
              </a:rPr>
              <a:t> </a:t>
            </a:r>
            <a:r>
              <a:rPr sz="2471" spc="-4" dirty="0">
                <a:latin typeface="Calibri"/>
                <a:cs typeface="Calibri"/>
              </a:rPr>
              <a:t>o</a:t>
            </a:r>
            <a:r>
              <a:rPr sz="2471" dirty="0">
                <a:latin typeface="Calibri"/>
                <a:cs typeface="Calibri"/>
              </a:rPr>
              <a:t>r</a:t>
            </a:r>
            <a:r>
              <a:rPr sz="2471" spc="-4" dirty="0">
                <a:latin typeface="Calibri"/>
                <a:cs typeface="Calibri"/>
              </a:rPr>
              <a:t> </a:t>
            </a:r>
            <a:r>
              <a:rPr sz="2471" dirty="0">
                <a:latin typeface="Calibri"/>
                <a:cs typeface="Calibri"/>
              </a:rPr>
              <a:t>1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980528" y="5427699"/>
            <a:ext cx="7049059" cy="8309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6956" marR="4483" indent="-285750">
              <a:buFont typeface="Arial" panose="020B0604020202020204" pitchFamily="34" charset="0"/>
              <a:buChar char="•"/>
            </a:pPr>
            <a:r>
              <a:rPr lang="en-US" dirty="0"/>
              <a:t>Normalization forces us to drop 1/16, 1/8  and 3/16</a:t>
            </a:r>
            <a:endParaRPr lang="en-US" dirty="0">
              <a:latin typeface="Calibri"/>
              <a:cs typeface="Calibri"/>
            </a:endParaRPr>
          </a:p>
          <a:p>
            <a:pPr marL="296956" marR="4483" indent="-285750">
              <a:buFont typeface="Arial" panose="020B0604020202020204" pitchFamily="34" charset="0"/>
              <a:buChar char="•"/>
            </a:pPr>
            <a:r>
              <a:rPr dirty="0">
                <a:latin typeface="Calibri"/>
                <a:cs typeface="Calibri"/>
              </a:rPr>
              <a:t>The</a:t>
            </a:r>
            <a:r>
              <a:rPr spc="9" dirty="0">
                <a:latin typeface="Calibri"/>
                <a:cs typeface="Calibri"/>
              </a:rPr>
              <a:t> </a:t>
            </a:r>
            <a:r>
              <a:rPr spc="-44" dirty="0">
                <a:latin typeface="Calibri"/>
                <a:cs typeface="Calibri"/>
              </a:rPr>
              <a:t>g</a:t>
            </a:r>
            <a:r>
              <a:rPr spc="-9" dirty="0">
                <a:latin typeface="Calibri"/>
                <a:cs typeface="Calibri"/>
              </a:rPr>
              <a:t>a</a:t>
            </a:r>
            <a:r>
              <a:rPr dirty="0">
                <a:latin typeface="Calibri"/>
                <a:cs typeface="Calibri"/>
              </a:rPr>
              <a:t>p</a:t>
            </a:r>
            <a:r>
              <a:rPr spc="13" dirty="0">
                <a:latin typeface="Calibri"/>
                <a:cs typeface="Calibri"/>
              </a:rPr>
              <a:t> </a:t>
            </a:r>
            <a:r>
              <a:rPr spc="-13" dirty="0">
                <a:latin typeface="Calibri"/>
                <a:cs typeface="Calibri"/>
              </a:rPr>
              <a:t>b</a:t>
            </a:r>
            <a:r>
              <a:rPr spc="-22" dirty="0">
                <a:latin typeface="Calibri"/>
                <a:cs typeface="Calibri"/>
              </a:rPr>
              <a:t>e</a:t>
            </a:r>
            <a:r>
              <a:rPr spc="-13" dirty="0">
                <a:latin typeface="Calibri"/>
                <a:cs typeface="Calibri"/>
              </a:rPr>
              <a:t>t</a:t>
            </a:r>
            <a:r>
              <a:rPr spc="-35" dirty="0">
                <a:latin typeface="Calibri"/>
                <a:cs typeface="Calibri"/>
              </a:rPr>
              <a:t>w</a:t>
            </a:r>
            <a:r>
              <a:rPr spc="-13" dirty="0">
                <a:latin typeface="Calibri"/>
                <a:cs typeface="Calibri"/>
              </a:rPr>
              <a:t>ee</a:t>
            </a:r>
            <a:r>
              <a:rPr spc="-9" dirty="0">
                <a:latin typeface="Calibri"/>
                <a:cs typeface="Calibri"/>
              </a:rPr>
              <a:t>n</a:t>
            </a:r>
            <a:r>
              <a:rPr spc="26" dirty="0">
                <a:latin typeface="Calibri"/>
                <a:cs typeface="Calibri"/>
              </a:rPr>
              <a:t> </a:t>
            </a:r>
            <a:r>
              <a:rPr spc="-9" dirty="0">
                <a:latin typeface="Calibri"/>
                <a:cs typeface="Calibri"/>
              </a:rPr>
              <a:t>0</a:t>
            </a:r>
            <a:r>
              <a:rPr spc="4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and</a:t>
            </a:r>
            <a:r>
              <a:rPr spc="4" dirty="0">
                <a:latin typeface="Calibri"/>
                <a:cs typeface="Calibri"/>
              </a:rPr>
              <a:t> </a:t>
            </a:r>
            <a:r>
              <a:rPr spc="-13" dirty="0">
                <a:latin typeface="Calibri"/>
                <a:cs typeface="Calibri"/>
              </a:rPr>
              <a:t>th</a:t>
            </a:r>
            <a:r>
              <a:rPr spc="-9" dirty="0">
                <a:latin typeface="Calibri"/>
                <a:cs typeface="Calibri"/>
              </a:rPr>
              <a:t>e</a:t>
            </a:r>
            <a:r>
              <a:rPr spc="9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smalle</a:t>
            </a:r>
            <a:r>
              <a:rPr spc="-18" dirty="0">
                <a:latin typeface="Calibri"/>
                <a:cs typeface="Calibri"/>
              </a:rPr>
              <a:t>s</a:t>
            </a:r>
            <a:r>
              <a:rPr spc="-9" dirty="0">
                <a:latin typeface="Calibri"/>
                <a:cs typeface="Calibri"/>
              </a:rPr>
              <a:t>t</a:t>
            </a:r>
            <a:r>
              <a:rPr spc="-4" dirty="0">
                <a:latin typeface="Calibri"/>
                <a:cs typeface="Calibri"/>
              </a:rPr>
              <a:t> positi</a:t>
            </a:r>
            <a:r>
              <a:rPr spc="-13" dirty="0">
                <a:latin typeface="Calibri"/>
                <a:cs typeface="Calibri"/>
              </a:rPr>
              <a:t>v</a:t>
            </a:r>
            <a:r>
              <a:rPr spc="-9" dirty="0">
                <a:latin typeface="Calibri"/>
                <a:cs typeface="Calibri"/>
              </a:rPr>
              <a:t>e</a:t>
            </a:r>
            <a:r>
              <a:rPr spc="4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number</a:t>
            </a:r>
            <a:r>
              <a:rPr spc="13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(and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spc="-26" dirty="0">
                <a:latin typeface="Calibri"/>
                <a:cs typeface="Calibri"/>
              </a:rPr>
              <a:t>c</a:t>
            </a:r>
            <a:r>
              <a:rPr spc="-4" dirty="0">
                <a:latin typeface="Calibri"/>
                <a:cs typeface="Calibri"/>
              </a:rPr>
              <a:t>o</a:t>
            </a:r>
            <a:r>
              <a:rPr spc="-9" dirty="0">
                <a:latin typeface="Calibri"/>
                <a:cs typeface="Calibri"/>
              </a:rPr>
              <a:t>r</a:t>
            </a:r>
            <a:r>
              <a:rPr spc="-31" dirty="0">
                <a:latin typeface="Calibri"/>
                <a:cs typeface="Calibri"/>
              </a:rPr>
              <a:t>r</a:t>
            </a:r>
            <a:r>
              <a:rPr dirty="0">
                <a:latin typeface="Calibri"/>
                <a:cs typeface="Calibri"/>
              </a:rPr>
              <a:t>espondingly </a:t>
            </a:r>
            <a:r>
              <a:rPr spc="-31" dirty="0">
                <a:latin typeface="Calibri"/>
                <a:cs typeface="Calibri"/>
              </a:rPr>
              <a:t>f</a:t>
            </a:r>
            <a:r>
              <a:rPr spc="-4" dirty="0">
                <a:latin typeface="Calibri"/>
                <a:cs typeface="Calibri"/>
              </a:rPr>
              <a:t>o</a:t>
            </a:r>
            <a:r>
              <a:rPr spc="-9" dirty="0">
                <a:latin typeface="Calibri"/>
                <a:cs typeface="Calibri"/>
              </a:rPr>
              <a:t>r</a:t>
            </a:r>
            <a:r>
              <a:rPr dirty="0">
                <a:latin typeface="Calibri"/>
                <a:cs typeface="Calibri"/>
              </a:rPr>
              <a:t> </a:t>
            </a:r>
            <a:r>
              <a:rPr spc="-13" dirty="0">
                <a:latin typeface="Calibri"/>
                <a:cs typeface="Calibri"/>
              </a:rPr>
              <a:t>ne</a:t>
            </a:r>
            <a:r>
              <a:rPr spc="-44" dirty="0">
                <a:latin typeface="Calibri"/>
                <a:cs typeface="Calibri"/>
              </a:rPr>
              <a:t>g</a:t>
            </a:r>
            <a:r>
              <a:rPr spc="-18" dirty="0">
                <a:latin typeface="Calibri"/>
                <a:cs typeface="Calibri"/>
              </a:rPr>
              <a:t>a</a:t>
            </a:r>
            <a:r>
              <a:rPr spc="-4" dirty="0">
                <a:latin typeface="Calibri"/>
                <a:cs typeface="Calibri"/>
              </a:rPr>
              <a:t>ti</a:t>
            </a:r>
            <a:r>
              <a:rPr spc="-18" dirty="0">
                <a:latin typeface="Calibri"/>
                <a:cs typeface="Calibri"/>
              </a:rPr>
              <a:t>v</a:t>
            </a:r>
            <a:r>
              <a:rPr spc="-9" dirty="0">
                <a:latin typeface="Calibri"/>
                <a:cs typeface="Calibri"/>
              </a:rPr>
              <a:t>e</a:t>
            </a:r>
            <a:r>
              <a:rPr spc="13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numbe</a:t>
            </a:r>
            <a:r>
              <a:rPr spc="-22" dirty="0">
                <a:latin typeface="Calibri"/>
                <a:cs typeface="Calibri"/>
              </a:rPr>
              <a:t>r</a:t>
            </a:r>
            <a:r>
              <a:rPr spc="-4" dirty="0">
                <a:latin typeface="Calibri"/>
                <a:cs typeface="Calibri"/>
              </a:rPr>
              <a:t>s</a:t>
            </a:r>
            <a:r>
              <a:rPr dirty="0">
                <a:latin typeface="Calibri"/>
                <a:cs typeface="Calibri"/>
              </a:rPr>
              <a:t>)</a:t>
            </a:r>
            <a:r>
              <a:rPr spc="9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is </a:t>
            </a:r>
            <a:r>
              <a:rPr spc="-4" dirty="0">
                <a:latin typeface="Calibri"/>
                <a:cs typeface="Calibri"/>
              </a:rPr>
              <a:t>know</a:t>
            </a:r>
            <a:r>
              <a:rPr dirty="0">
                <a:latin typeface="Calibri"/>
                <a:cs typeface="Calibri"/>
              </a:rPr>
              <a:t>n</a:t>
            </a:r>
            <a:r>
              <a:rPr spc="4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as</a:t>
            </a:r>
            <a:r>
              <a:rPr spc="4" dirty="0">
                <a:latin typeface="Calibri"/>
                <a:cs typeface="Calibri"/>
              </a:rPr>
              <a:t> </a:t>
            </a:r>
            <a:r>
              <a:rPr spc="-13" dirty="0">
                <a:latin typeface="Calibri"/>
                <a:cs typeface="Calibri"/>
              </a:rPr>
              <a:t>th</a:t>
            </a:r>
            <a:r>
              <a:rPr spc="-9" dirty="0">
                <a:latin typeface="Calibri"/>
                <a:cs typeface="Calibri"/>
              </a:rPr>
              <a:t>e</a:t>
            </a:r>
            <a:r>
              <a:rPr spc="9" dirty="0">
                <a:latin typeface="Calibri"/>
                <a:cs typeface="Calibri"/>
              </a:rPr>
              <a:t> </a:t>
            </a:r>
            <a:r>
              <a:rPr dirty="0">
                <a:solidFill>
                  <a:srgbClr val="FF0000"/>
                </a:solidFill>
                <a:latin typeface="Calibri"/>
                <a:cs typeface="Calibri"/>
              </a:rPr>
              <a:t>hole</a:t>
            </a:r>
            <a:r>
              <a:rPr spc="9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pc="-26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pc="-9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pc="-44" dirty="0">
                <a:solidFill>
                  <a:srgbClr val="FF0000"/>
                </a:solidFill>
                <a:latin typeface="Calibri"/>
                <a:cs typeface="Calibri"/>
              </a:rPr>
              <a:t>z</a:t>
            </a:r>
            <a:r>
              <a:rPr spc="-13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pc="-35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pc="-4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dirty="0">
                <a:latin typeface="Calibri"/>
                <a:cs typeface="Calibri"/>
              </a:rPr>
              <a:t>.</a:t>
            </a:r>
          </a:p>
        </p:txBody>
      </p:sp>
      <p:graphicFrame>
        <p:nvGraphicFramePr>
          <p:cNvPr id="8" name="object 8"/>
          <p:cNvGraphicFramePr>
            <a:graphicFrameLocks noGrp="1"/>
          </p:cNvGraphicFramePr>
          <p:nvPr>
            <p:extLst/>
          </p:nvPr>
        </p:nvGraphicFramePr>
        <p:xfrm>
          <a:off x="1884832" y="1665662"/>
          <a:ext cx="5378821" cy="26625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931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31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924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5835">
                <a:tc gridSpan="3">
                  <a:txBody>
                    <a:bodyPr/>
                    <a:lstStyle/>
                    <a:p>
                      <a:pPr marL="1042035">
                        <a:lnSpc>
                          <a:spcPct val="100000"/>
                        </a:lnSpc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2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4 no</a:t>
                      </a: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‐ne</a:t>
                      </a:r>
                      <a:r>
                        <a:rPr sz="1400" b="1" spc="-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g</a:t>
                      </a:r>
                      <a:r>
                        <a:rPr sz="14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ti</a:t>
                      </a:r>
                      <a:r>
                        <a:rPr sz="14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v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1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(and </a:t>
                      </a: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2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4 no</a:t>
                      </a: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‐positi</a:t>
                      </a:r>
                      <a:r>
                        <a:rPr sz="14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v</a:t>
                      </a: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)</a:t>
                      </a:r>
                      <a:r>
                        <a:rPr sz="14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numbe</a:t>
                      </a:r>
                      <a:r>
                        <a:rPr sz="14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</a:t>
                      </a:r>
                      <a:endParaRPr sz="14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835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0.00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0</a:t>
                      </a:r>
                      <a:r>
                        <a:rPr sz="14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x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2</a:t>
                      </a:r>
                      <a:r>
                        <a:rPr sz="1400" baseline="26455" dirty="0">
                          <a:latin typeface="Calibri"/>
                          <a:cs typeface="Calibri"/>
                        </a:rPr>
                        <a:t>‐1</a:t>
                      </a:r>
                      <a:r>
                        <a:rPr sz="1400" spc="172" baseline="264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= 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0.00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0</a:t>
                      </a:r>
                      <a:r>
                        <a:rPr sz="14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x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2</a:t>
                      </a:r>
                      <a:r>
                        <a:rPr sz="1400" baseline="26455" dirty="0">
                          <a:latin typeface="Calibri"/>
                          <a:cs typeface="Calibri"/>
                        </a:rPr>
                        <a:t>0 </a:t>
                      </a:r>
                      <a:r>
                        <a:rPr sz="1400" spc="-179" baseline="264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= 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0.00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0</a:t>
                      </a:r>
                      <a:r>
                        <a:rPr sz="14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x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2</a:t>
                      </a:r>
                      <a:r>
                        <a:rPr sz="1400" baseline="26455" dirty="0">
                          <a:latin typeface="Calibri"/>
                          <a:cs typeface="Calibri"/>
                        </a:rPr>
                        <a:t>1 </a:t>
                      </a:r>
                      <a:r>
                        <a:rPr sz="1400" spc="-179" baseline="264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= 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5834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0.00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1</a:t>
                      </a:r>
                      <a:r>
                        <a:rPr sz="14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x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2</a:t>
                      </a:r>
                      <a:r>
                        <a:rPr sz="1400" baseline="26455" dirty="0">
                          <a:latin typeface="Calibri"/>
                          <a:cs typeface="Calibri"/>
                        </a:rPr>
                        <a:t>‐1</a:t>
                      </a:r>
                      <a:r>
                        <a:rPr sz="1400" spc="-7" baseline="264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=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 1/16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0.00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1</a:t>
                      </a:r>
                      <a:r>
                        <a:rPr sz="14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x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2</a:t>
                      </a:r>
                      <a:r>
                        <a:rPr sz="1400" baseline="26455" dirty="0">
                          <a:latin typeface="Calibri"/>
                          <a:cs typeface="Calibri"/>
                        </a:rPr>
                        <a:t>0 </a:t>
                      </a:r>
                      <a:r>
                        <a:rPr sz="1400" spc="-179" baseline="264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=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1/8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0.00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1</a:t>
                      </a:r>
                      <a:r>
                        <a:rPr sz="14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x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2</a:t>
                      </a:r>
                      <a:r>
                        <a:rPr sz="1400" baseline="26455" dirty="0">
                          <a:latin typeface="Calibri"/>
                          <a:cs typeface="Calibri"/>
                        </a:rPr>
                        <a:t>1 </a:t>
                      </a:r>
                      <a:r>
                        <a:rPr sz="1400" spc="-179" baseline="264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=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1/4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5834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0.01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0</a:t>
                      </a:r>
                      <a:r>
                        <a:rPr sz="14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x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2</a:t>
                      </a:r>
                      <a:r>
                        <a:rPr sz="1400" baseline="26455" dirty="0">
                          <a:latin typeface="Calibri"/>
                          <a:cs typeface="Calibri"/>
                        </a:rPr>
                        <a:t>‐1</a:t>
                      </a:r>
                      <a:r>
                        <a:rPr sz="1400" spc="-7" baseline="264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=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 2/16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0.01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0</a:t>
                      </a:r>
                      <a:r>
                        <a:rPr sz="14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x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2</a:t>
                      </a:r>
                      <a:r>
                        <a:rPr sz="1400" baseline="26455" dirty="0">
                          <a:latin typeface="Calibri"/>
                          <a:cs typeface="Calibri"/>
                        </a:rPr>
                        <a:t>0 </a:t>
                      </a:r>
                      <a:r>
                        <a:rPr sz="1400" spc="-179" baseline="264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=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2/8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0.01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0</a:t>
                      </a:r>
                      <a:r>
                        <a:rPr sz="14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x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2</a:t>
                      </a:r>
                      <a:r>
                        <a:rPr sz="1400" baseline="26455" dirty="0">
                          <a:latin typeface="Calibri"/>
                          <a:cs typeface="Calibri"/>
                        </a:rPr>
                        <a:t>1 </a:t>
                      </a:r>
                      <a:r>
                        <a:rPr sz="1400" spc="-179" baseline="264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=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2/4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5834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0.01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1</a:t>
                      </a:r>
                      <a:r>
                        <a:rPr sz="14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x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2</a:t>
                      </a:r>
                      <a:r>
                        <a:rPr sz="1400" baseline="26455" dirty="0">
                          <a:latin typeface="Calibri"/>
                          <a:cs typeface="Calibri"/>
                        </a:rPr>
                        <a:t>‐1</a:t>
                      </a:r>
                      <a:r>
                        <a:rPr sz="1400" spc="-7" baseline="264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=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 3/16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0.01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1</a:t>
                      </a:r>
                      <a:r>
                        <a:rPr sz="14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x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2</a:t>
                      </a:r>
                      <a:r>
                        <a:rPr sz="1400" baseline="26455" dirty="0">
                          <a:latin typeface="Calibri"/>
                          <a:cs typeface="Calibri"/>
                        </a:rPr>
                        <a:t>0 </a:t>
                      </a:r>
                      <a:r>
                        <a:rPr sz="1400" spc="-179" baseline="264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=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3/8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0.01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1</a:t>
                      </a:r>
                      <a:r>
                        <a:rPr sz="14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x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2</a:t>
                      </a:r>
                      <a:r>
                        <a:rPr sz="1400" baseline="26455" dirty="0">
                          <a:latin typeface="Calibri"/>
                          <a:cs typeface="Calibri"/>
                        </a:rPr>
                        <a:t>1 </a:t>
                      </a:r>
                      <a:r>
                        <a:rPr sz="1400" spc="-179" baseline="264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=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3/4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5834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0.10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0</a:t>
                      </a:r>
                      <a:r>
                        <a:rPr sz="14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x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2</a:t>
                      </a:r>
                      <a:r>
                        <a:rPr sz="1400" baseline="26455" dirty="0">
                          <a:latin typeface="Calibri"/>
                          <a:cs typeface="Calibri"/>
                        </a:rPr>
                        <a:t>‐1</a:t>
                      </a:r>
                      <a:r>
                        <a:rPr sz="1400" spc="-7" baseline="264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=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 4/16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0.10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0</a:t>
                      </a:r>
                      <a:r>
                        <a:rPr sz="14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x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2</a:t>
                      </a:r>
                      <a:r>
                        <a:rPr sz="1400" baseline="26455" dirty="0">
                          <a:latin typeface="Calibri"/>
                          <a:cs typeface="Calibri"/>
                        </a:rPr>
                        <a:t>0 </a:t>
                      </a:r>
                      <a:r>
                        <a:rPr sz="1400" spc="-179" baseline="264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=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4/8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0.10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0</a:t>
                      </a:r>
                      <a:r>
                        <a:rPr sz="14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x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2</a:t>
                      </a:r>
                      <a:r>
                        <a:rPr sz="1400" baseline="26455" dirty="0">
                          <a:latin typeface="Calibri"/>
                          <a:cs typeface="Calibri"/>
                        </a:rPr>
                        <a:t>1 </a:t>
                      </a:r>
                      <a:r>
                        <a:rPr sz="1400" spc="-179" baseline="264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=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4/4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5834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0.10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1</a:t>
                      </a:r>
                      <a:r>
                        <a:rPr sz="14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x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2</a:t>
                      </a:r>
                      <a:r>
                        <a:rPr sz="1400" baseline="26455" dirty="0">
                          <a:latin typeface="Calibri"/>
                          <a:cs typeface="Calibri"/>
                        </a:rPr>
                        <a:t>‐1</a:t>
                      </a:r>
                      <a:r>
                        <a:rPr sz="1400" spc="-7" baseline="264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=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 5/16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0.10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1</a:t>
                      </a:r>
                      <a:r>
                        <a:rPr sz="14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x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2</a:t>
                      </a:r>
                      <a:r>
                        <a:rPr sz="1400" baseline="26455" dirty="0">
                          <a:latin typeface="Calibri"/>
                          <a:cs typeface="Calibri"/>
                        </a:rPr>
                        <a:t>0 </a:t>
                      </a:r>
                      <a:r>
                        <a:rPr sz="1400" spc="-179" baseline="264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=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5/8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0.10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1</a:t>
                      </a:r>
                      <a:r>
                        <a:rPr sz="14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x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2</a:t>
                      </a:r>
                      <a:r>
                        <a:rPr sz="1400" baseline="26455" dirty="0">
                          <a:latin typeface="Calibri"/>
                          <a:cs typeface="Calibri"/>
                        </a:rPr>
                        <a:t>1 </a:t>
                      </a:r>
                      <a:r>
                        <a:rPr sz="1400" spc="-179" baseline="264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=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5/4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5834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0.11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0</a:t>
                      </a:r>
                      <a:r>
                        <a:rPr sz="14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x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2</a:t>
                      </a:r>
                      <a:r>
                        <a:rPr sz="1400" baseline="26455" dirty="0">
                          <a:latin typeface="Calibri"/>
                          <a:cs typeface="Calibri"/>
                        </a:rPr>
                        <a:t>‐1</a:t>
                      </a:r>
                      <a:r>
                        <a:rPr sz="1400" spc="-7" baseline="264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=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 6/16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0.11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0</a:t>
                      </a:r>
                      <a:r>
                        <a:rPr sz="14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x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2</a:t>
                      </a:r>
                      <a:r>
                        <a:rPr sz="1400" baseline="26455" dirty="0">
                          <a:latin typeface="Calibri"/>
                          <a:cs typeface="Calibri"/>
                        </a:rPr>
                        <a:t>0 </a:t>
                      </a:r>
                      <a:r>
                        <a:rPr sz="1400" spc="-179" baseline="264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=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6/8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0.11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0</a:t>
                      </a:r>
                      <a:r>
                        <a:rPr sz="14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x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2</a:t>
                      </a:r>
                      <a:r>
                        <a:rPr sz="1400" baseline="26455" dirty="0">
                          <a:latin typeface="Calibri"/>
                          <a:cs typeface="Calibri"/>
                        </a:rPr>
                        <a:t>1 </a:t>
                      </a:r>
                      <a:r>
                        <a:rPr sz="1400" spc="-179" baseline="264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=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6/4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5834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0.11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1</a:t>
                      </a:r>
                      <a:r>
                        <a:rPr sz="14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x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2</a:t>
                      </a:r>
                      <a:r>
                        <a:rPr sz="1400" baseline="26455" dirty="0">
                          <a:latin typeface="Calibri"/>
                          <a:cs typeface="Calibri"/>
                        </a:rPr>
                        <a:t>‐1</a:t>
                      </a:r>
                      <a:r>
                        <a:rPr sz="1400" spc="-7" baseline="264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=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 7/16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0.11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1</a:t>
                      </a:r>
                      <a:r>
                        <a:rPr sz="14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x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2</a:t>
                      </a:r>
                      <a:r>
                        <a:rPr sz="1400" baseline="26455" dirty="0">
                          <a:latin typeface="Calibri"/>
                          <a:cs typeface="Calibri"/>
                        </a:rPr>
                        <a:t>0 </a:t>
                      </a:r>
                      <a:r>
                        <a:rPr sz="1400" spc="-179" baseline="264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=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7/8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0.11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1</a:t>
                      </a:r>
                      <a:r>
                        <a:rPr sz="14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x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2</a:t>
                      </a:r>
                      <a:r>
                        <a:rPr sz="1400" baseline="26455" dirty="0">
                          <a:latin typeface="Calibri"/>
                          <a:cs typeface="Calibri"/>
                        </a:rPr>
                        <a:t>1 </a:t>
                      </a:r>
                      <a:r>
                        <a:rPr sz="1400" spc="-179" baseline="264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=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7/4</a:t>
                      </a:r>
                      <a:endParaRPr sz="14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38545" y="6382250"/>
            <a:ext cx="303801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https://en.wikiversity.org/wiki/Floating_point/Lesson_Three</a:t>
            </a:r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079" y="4442944"/>
            <a:ext cx="7725854" cy="438211"/>
          </a:xfrm>
          <a:prstGeom prst="rect">
            <a:avLst/>
          </a:prstGeom>
        </p:spPr>
      </p:pic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500" y="4883845"/>
            <a:ext cx="7754433" cy="419159"/>
          </a:xfrm>
          <a:prstGeom prst="rect">
            <a:avLst/>
          </a:prstGeom>
        </p:spPr>
      </p:pic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>
                <a:cs typeface="Calibri"/>
              </a:rPr>
              <a:t>Flo</a:t>
            </a:r>
            <a:r>
              <a:rPr lang="en-US" sz="2800" spc="-31" dirty="0">
                <a:cs typeface="Calibri"/>
              </a:rPr>
              <a:t>a</a:t>
            </a:r>
            <a:r>
              <a:rPr lang="en-US" sz="2800" spc="-13" dirty="0">
                <a:cs typeface="Calibri"/>
              </a:rPr>
              <a:t>ting</a:t>
            </a:r>
            <a:r>
              <a:rPr lang="en-US" sz="2800" spc="-4" dirty="0">
                <a:cs typeface="Calibri"/>
              </a:rPr>
              <a:t>‐</a:t>
            </a:r>
            <a:r>
              <a:rPr lang="en-US" sz="2800" dirty="0">
                <a:cs typeface="Calibri"/>
              </a:rPr>
              <a:t>poi</a:t>
            </a:r>
            <a:r>
              <a:rPr lang="en-US" sz="2800" spc="-31" dirty="0">
                <a:cs typeface="Calibri"/>
              </a:rPr>
              <a:t>n</a:t>
            </a:r>
            <a:r>
              <a:rPr lang="en-US" sz="2800" spc="-13" dirty="0">
                <a:cs typeface="Calibri"/>
              </a:rPr>
              <a:t>t</a:t>
            </a:r>
            <a:r>
              <a:rPr lang="en-US" sz="2800" spc="31" dirty="0">
                <a:cs typeface="Calibri"/>
              </a:rPr>
              <a:t> </a:t>
            </a:r>
            <a:r>
              <a:rPr lang="en-US" sz="2800" spc="-22" dirty="0">
                <a:cs typeface="Calibri"/>
              </a:rPr>
              <a:t>numbe</a:t>
            </a:r>
            <a:r>
              <a:rPr lang="en-US" sz="2800" spc="-57" dirty="0">
                <a:cs typeface="Calibri"/>
              </a:rPr>
              <a:t>r</a:t>
            </a:r>
            <a:r>
              <a:rPr lang="en-US" sz="2800" spc="-13" dirty="0">
                <a:cs typeface="Calibri"/>
              </a:rPr>
              <a:t>s</a:t>
            </a:r>
            <a:r>
              <a:rPr lang="en-US" sz="2800" spc="22" dirty="0">
                <a:cs typeface="Calibri"/>
              </a:rPr>
              <a:t> </a:t>
            </a:r>
            <a:r>
              <a:rPr lang="en-US" sz="2800" spc="-22" dirty="0">
                <a:cs typeface="Calibri"/>
              </a:rPr>
              <a:t>a</a:t>
            </a:r>
            <a:r>
              <a:rPr lang="en-US" sz="2800" spc="-49" dirty="0">
                <a:cs typeface="Calibri"/>
              </a:rPr>
              <a:t>r</a:t>
            </a:r>
            <a:r>
              <a:rPr lang="en-US" sz="2800" spc="-18" dirty="0">
                <a:cs typeface="Calibri"/>
              </a:rPr>
              <a:t>e</a:t>
            </a:r>
            <a:r>
              <a:rPr lang="en-US" sz="2800" dirty="0">
                <a:cs typeface="Calibri"/>
              </a:rPr>
              <a:t> </a:t>
            </a:r>
            <a:r>
              <a:rPr lang="en-US" sz="2800" spc="-18" dirty="0">
                <a:cs typeface="Calibri"/>
              </a:rPr>
              <a:t>spaced</a:t>
            </a:r>
            <a:r>
              <a:rPr lang="en-US" sz="2800" spc="22" dirty="0">
                <a:cs typeface="Calibri"/>
              </a:rPr>
              <a:t> </a:t>
            </a:r>
            <a:r>
              <a:rPr lang="en-US" sz="2800" spc="-4" dirty="0">
                <a:cs typeface="Calibri"/>
              </a:rPr>
              <a:t>no</a:t>
            </a:r>
            <a:r>
              <a:rPr lang="en-US" sz="2800" dirty="0">
                <a:cs typeface="Calibri"/>
              </a:rPr>
              <a:t>n</a:t>
            </a:r>
            <a:r>
              <a:rPr lang="en-US" sz="2800" spc="-13" dirty="0">
                <a:cs typeface="Calibri"/>
              </a:rPr>
              <a:t>‐</a:t>
            </a:r>
            <a:r>
              <a:rPr lang="en-US" sz="2800" dirty="0">
                <a:cs typeface="Calibri"/>
              </a:rPr>
              <a:t>uni</a:t>
            </a:r>
            <a:r>
              <a:rPr lang="en-US" sz="2800" spc="-57" dirty="0">
                <a:cs typeface="Calibri"/>
              </a:rPr>
              <a:t>f</a:t>
            </a:r>
            <a:r>
              <a:rPr lang="en-US" sz="2800" spc="-4" dirty="0">
                <a:cs typeface="Calibri"/>
              </a:rPr>
              <a:t>o</a:t>
            </a:r>
            <a:r>
              <a:rPr lang="en-US" sz="2800" spc="-13" dirty="0">
                <a:cs typeface="Calibri"/>
              </a:rPr>
              <a:t>rmly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12195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IEEE Floating Point</a:t>
            </a:r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>
            <a:normAutofit fontScale="92500" lnSpcReduction="20000"/>
          </a:bodyPr>
          <a:lstStyle/>
          <a:p>
            <a:r>
              <a:rPr lang="en-US" dirty="0"/>
              <a:t>IEEE Standard 754</a:t>
            </a:r>
          </a:p>
          <a:p>
            <a:pPr marL="552450" lvl="1"/>
            <a:r>
              <a:rPr lang="en-US" dirty="0"/>
              <a:t>Established in 1985 as uniform standard for floating point arithmetic</a:t>
            </a:r>
          </a:p>
          <a:p>
            <a:pPr marL="838200" lvl="2"/>
            <a:r>
              <a:rPr lang="en-US" dirty="0"/>
              <a:t>Before that, many idiosyncratic formats</a:t>
            </a:r>
          </a:p>
          <a:p>
            <a:pPr marL="552450" lvl="1"/>
            <a:r>
              <a:rPr lang="en-US" dirty="0"/>
              <a:t>Supported by all major CPUs</a:t>
            </a:r>
          </a:p>
          <a:p>
            <a:endParaRPr lang="en-US" dirty="0"/>
          </a:p>
          <a:p>
            <a:r>
              <a:rPr lang="en-US" dirty="0"/>
              <a:t>Driven by numerical concerns</a:t>
            </a:r>
          </a:p>
          <a:p>
            <a:pPr marL="552450" lvl="1"/>
            <a:r>
              <a:rPr lang="en-US" dirty="0"/>
              <a:t>Nice standards for rounding, overflow, underflow</a:t>
            </a:r>
          </a:p>
          <a:p>
            <a:pPr marL="552450" lvl="1"/>
            <a:r>
              <a:rPr lang="en-US" dirty="0"/>
              <a:t>Hard to make fast in hardware</a:t>
            </a:r>
          </a:p>
          <a:p>
            <a:pPr marL="838200" lvl="2"/>
            <a:r>
              <a:rPr lang="en-US" dirty="0"/>
              <a:t>Numerical analysts predominated over hardware designers in defining standard</a:t>
            </a:r>
          </a:p>
        </p:txBody>
      </p:sp>
      <p:sp>
        <p:nvSpPr>
          <p:cNvPr id="6" name="Rectangle 5"/>
          <p:cNvSpPr/>
          <p:nvPr/>
        </p:nvSpPr>
        <p:spPr>
          <a:xfrm>
            <a:off x="281763" y="6394648"/>
            <a:ext cx="858047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latin typeface="Calibri" pitchFamily="34" charset="0"/>
              </a:rPr>
              <a:t>Bryant and </a:t>
            </a:r>
            <a:r>
              <a:rPr lang="en-US" sz="1000" dirty="0" err="1">
                <a:latin typeface="Calibri" pitchFamily="34" charset="0"/>
              </a:rPr>
              <a:t>O’Hallaron</a:t>
            </a:r>
            <a:r>
              <a:rPr lang="en-US" sz="1000" dirty="0">
                <a:latin typeface="Calibri" pitchFamily="34" charset="0"/>
              </a:rPr>
              <a:t>, Lecture notes - </a:t>
            </a:r>
            <a:r>
              <a:rPr lang="en-US" sz="1000" dirty="0"/>
              <a:t>Introduction to Computer Systems, Fall 2015</a:t>
            </a:r>
            <a:endParaRPr lang="en-US" sz="10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1068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Precision options</a:t>
            </a:r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373376"/>
            <a:ext cx="8229600" cy="4525963"/>
          </a:xfrm>
          <a:ln/>
        </p:spPr>
        <p:txBody>
          <a:bodyPr/>
          <a:lstStyle/>
          <a:p>
            <a:r>
              <a:rPr lang="en-US" dirty="0"/>
              <a:t>Single precision: 32 bits</a:t>
            </a:r>
          </a:p>
          <a:p>
            <a:pPr>
              <a:spcBef>
                <a:spcPts val="10000"/>
              </a:spcBef>
            </a:pPr>
            <a:r>
              <a:rPr lang="en-US" dirty="0"/>
              <a:t>Double precision: 64 bits</a:t>
            </a:r>
          </a:p>
          <a:p>
            <a:pPr>
              <a:spcBef>
                <a:spcPts val="10000"/>
              </a:spcBef>
            </a:pPr>
            <a:r>
              <a:rPr lang="en-US" dirty="0"/>
              <a:t>Extended precision: 80 bits (Intel only)</a:t>
            </a:r>
          </a:p>
        </p:txBody>
      </p:sp>
      <p:graphicFrame>
        <p:nvGraphicFramePr>
          <p:cNvPr id="20485" name="Group 5"/>
          <p:cNvGraphicFramePr>
            <a:graphicFrameLocks noGrp="1"/>
          </p:cNvGraphicFramePr>
          <p:nvPr>
            <p:extLst/>
          </p:nvPr>
        </p:nvGraphicFramePr>
        <p:xfrm>
          <a:off x="876300" y="1993900"/>
          <a:ext cx="7366000" cy="101600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43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s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exp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frac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Monaco" charset="0"/>
                        <a:cs typeface="Monaco" charset="0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8-bits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23-bits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0509" name="Group 29"/>
          <p:cNvGraphicFramePr>
            <a:graphicFrameLocks noGrp="1"/>
          </p:cNvGraphicFramePr>
          <p:nvPr>
            <p:extLst/>
          </p:nvPr>
        </p:nvGraphicFramePr>
        <p:xfrm>
          <a:off x="876300" y="3746500"/>
          <a:ext cx="7366000" cy="101600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43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s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exp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frac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Monaco" charset="0"/>
                        <a:cs typeface="Monaco" charset="0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11-bits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52-bits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0533" name="Group 53"/>
          <p:cNvGraphicFramePr>
            <a:graphicFrameLocks noGrp="1"/>
          </p:cNvGraphicFramePr>
          <p:nvPr>
            <p:extLst/>
          </p:nvPr>
        </p:nvGraphicFramePr>
        <p:xfrm>
          <a:off x="876300" y="5499100"/>
          <a:ext cx="7366000" cy="101600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43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s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exp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Calibri"/>
                          <a:sym typeface="Monaco" charset="0"/>
                        </a:rPr>
                        <a:t>frac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Monaco" charset="0"/>
                        <a:cs typeface="Calibri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15-bits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Calibri"/>
                          <a:sym typeface="Monaco" charset="0"/>
                        </a:rPr>
                        <a:t>63 or 64-bits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281763" y="6401736"/>
            <a:ext cx="858047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latin typeface="Calibri" pitchFamily="34" charset="0"/>
              </a:rPr>
              <a:t>Bryant and </a:t>
            </a:r>
            <a:r>
              <a:rPr lang="en-US" sz="1000" dirty="0" err="1">
                <a:latin typeface="Calibri" pitchFamily="34" charset="0"/>
              </a:rPr>
              <a:t>O’Hallaron</a:t>
            </a:r>
            <a:r>
              <a:rPr lang="en-US" sz="1000" dirty="0">
                <a:latin typeface="Calibri" pitchFamily="34" charset="0"/>
              </a:rPr>
              <a:t>, Lecture notes - </a:t>
            </a:r>
            <a:r>
              <a:rPr lang="en-US" sz="1000" dirty="0"/>
              <a:t>Introduction to Computer Systems, Fall 2015</a:t>
            </a:r>
            <a:endParaRPr lang="en-US" sz="10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0799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23850"/>
            <a:ext cx="8763000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Binary conversion Example</a:t>
            </a: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1752600" y="990600"/>
            <a:ext cx="5410200" cy="646331"/>
          </a:xfrm>
          <a:prstGeom prst="rect">
            <a:avLst/>
          </a:prstGeom>
          <a:solidFill>
            <a:srgbClr val="CDF1C5"/>
          </a:solidFill>
          <a:ln w="12700" cmpd="dbl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  x =      15213: 00111011 01101101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  y =     -15213: 11000100 10010011</a:t>
            </a:r>
          </a:p>
        </p:txBody>
      </p:sp>
      <p:graphicFrame>
        <p:nvGraphicFramePr>
          <p:cNvPr id="2050" name="Object 4"/>
          <p:cNvGraphicFramePr>
            <a:graphicFrameLocks noChangeAspect="1"/>
          </p:cNvGraphicFramePr>
          <p:nvPr>
            <p:extLst/>
          </p:nvPr>
        </p:nvGraphicFramePr>
        <p:xfrm>
          <a:off x="1920875" y="1779588"/>
          <a:ext cx="5535613" cy="48428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3" name="Document" r:id="rId4" imgW="5600700" imgH="5219700" progId="Word.Document.8">
                  <p:embed/>
                </p:oleObj>
              </mc:Choice>
              <mc:Fallback>
                <p:oleObj name="Document" r:id="rId4" imgW="5600700" imgH="5219700" progId="Word.Document.8">
                  <p:embed/>
                  <p:pic>
                    <p:nvPicPr>
                      <p:cNvPr id="205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0875" y="1779588"/>
                        <a:ext cx="5535613" cy="48428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/>
          <p:nvPr/>
        </p:nvSpPr>
        <p:spPr>
          <a:xfrm>
            <a:off x="281763" y="6394648"/>
            <a:ext cx="858047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latin typeface="Calibri" pitchFamily="34" charset="0"/>
              </a:rPr>
              <a:t>Bryant and </a:t>
            </a:r>
            <a:r>
              <a:rPr lang="en-US" sz="1100" dirty="0" err="1">
                <a:latin typeface="Calibri" pitchFamily="34" charset="0"/>
              </a:rPr>
              <a:t>O’Hallaron</a:t>
            </a:r>
            <a:r>
              <a:rPr lang="en-US" sz="1100" dirty="0">
                <a:latin typeface="Calibri" pitchFamily="34" charset="0"/>
              </a:rPr>
              <a:t>, Lecture notes - </a:t>
            </a:r>
            <a:r>
              <a:rPr lang="en-US" sz="1100" dirty="0"/>
              <a:t>Introduction to Computer Systems, Fall 2015</a:t>
            </a:r>
            <a:endParaRPr lang="en-US" sz="11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3456327"/>
      </p:ext>
    </p:extLst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63653" y="479570"/>
            <a:ext cx="1187824" cy="4075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7401" marR="4483" indent="-336194">
              <a:lnSpc>
                <a:spcPct val="125000"/>
              </a:lnSpc>
            </a:pPr>
            <a:r>
              <a:rPr sz="1059" b="1" spc="-4" dirty="0">
                <a:solidFill>
                  <a:srgbClr val="FFFFFF"/>
                </a:solidFill>
                <a:latin typeface="Arial"/>
                <a:cs typeface="Arial"/>
              </a:rPr>
              <a:t>Lennar</a:t>
            </a:r>
            <a:r>
              <a:rPr sz="1059" b="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059" b="1" spc="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59" b="1" spc="-4" dirty="0">
                <a:solidFill>
                  <a:srgbClr val="FFFFFF"/>
                </a:solidFill>
                <a:latin typeface="Arial"/>
                <a:cs typeface="Arial"/>
              </a:rPr>
              <a:t>Johnsson 2016-01-19</a:t>
            </a:r>
            <a:endParaRPr sz="1059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65712" y="484906"/>
            <a:ext cx="1396813" cy="3259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2118" spc="-4" dirty="0">
                <a:solidFill>
                  <a:srgbClr val="FFFFFF"/>
                </a:solidFill>
                <a:latin typeface="Arial"/>
                <a:cs typeface="Arial"/>
              </a:rPr>
              <a:t>COSC4364</a:t>
            </a:r>
            <a:endParaRPr sz="2118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10769" y="808311"/>
            <a:ext cx="7991463" cy="21930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5851"/>
            <a:r>
              <a:rPr sz="3883" dirty="0">
                <a:latin typeface="Calibri"/>
                <a:cs typeface="Calibri"/>
              </a:rPr>
              <a:t>IEEE</a:t>
            </a:r>
            <a:r>
              <a:rPr sz="3883" spc="9" dirty="0">
                <a:latin typeface="Calibri"/>
                <a:cs typeface="Calibri"/>
              </a:rPr>
              <a:t> </a:t>
            </a:r>
            <a:r>
              <a:rPr sz="3883" spc="-4" dirty="0">
                <a:latin typeface="Calibri"/>
                <a:cs typeface="Calibri"/>
              </a:rPr>
              <a:t>Flo</a:t>
            </a:r>
            <a:r>
              <a:rPr sz="3883" spc="-40" dirty="0">
                <a:latin typeface="Calibri"/>
                <a:cs typeface="Calibri"/>
              </a:rPr>
              <a:t>a</a:t>
            </a:r>
            <a:r>
              <a:rPr sz="3883" spc="-18" dirty="0">
                <a:latin typeface="Calibri"/>
                <a:cs typeface="Calibri"/>
              </a:rPr>
              <a:t>tin</a:t>
            </a:r>
            <a:r>
              <a:rPr sz="3883" spc="-13" dirty="0">
                <a:latin typeface="Calibri"/>
                <a:cs typeface="Calibri"/>
              </a:rPr>
              <a:t>g</a:t>
            </a:r>
            <a:r>
              <a:rPr sz="3883" spc="-18" dirty="0">
                <a:latin typeface="Calibri"/>
                <a:cs typeface="Calibri"/>
              </a:rPr>
              <a:t>‐</a:t>
            </a:r>
            <a:r>
              <a:rPr sz="3883" spc="-93" dirty="0">
                <a:latin typeface="Calibri"/>
                <a:cs typeface="Calibri"/>
              </a:rPr>
              <a:t>P</a:t>
            </a:r>
            <a:r>
              <a:rPr sz="3883" spc="-18" dirty="0">
                <a:latin typeface="Calibri"/>
                <a:cs typeface="Calibri"/>
              </a:rPr>
              <a:t>o</a:t>
            </a:r>
            <a:r>
              <a:rPr sz="3883" spc="-4" dirty="0">
                <a:latin typeface="Calibri"/>
                <a:cs typeface="Calibri"/>
              </a:rPr>
              <a:t>i</a:t>
            </a:r>
            <a:r>
              <a:rPr sz="3883" spc="-40" dirty="0">
                <a:latin typeface="Calibri"/>
                <a:cs typeface="Calibri"/>
              </a:rPr>
              <a:t>n</a:t>
            </a:r>
            <a:r>
              <a:rPr sz="3883" spc="-13" dirty="0">
                <a:latin typeface="Calibri"/>
                <a:cs typeface="Calibri"/>
              </a:rPr>
              <a:t>t</a:t>
            </a:r>
            <a:r>
              <a:rPr sz="3883" spc="35" dirty="0">
                <a:latin typeface="Calibri"/>
                <a:cs typeface="Calibri"/>
              </a:rPr>
              <a:t> </a:t>
            </a:r>
            <a:r>
              <a:rPr sz="3883" spc="-4" dirty="0">
                <a:latin typeface="Calibri"/>
                <a:cs typeface="Calibri"/>
              </a:rPr>
              <a:t>S</a:t>
            </a:r>
            <a:r>
              <a:rPr sz="3883" spc="-49" dirty="0">
                <a:latin typeface="Calibri"/>
                <a:cs typeface="Calibri"/>
              </a:rPr>
              <a:t>t</a:t>
            </a:r>
            <a:r>
              <a:rPr sz="3883" spc="-22" dirty="0">
                <a:latin typeface="Calibri"/>
                <a:cs typeface="Calibri"/>
              </a:rPr>
              <a:t>anda</a:t>
            </a:r>
            <a:r>
              <a:rPr sz="3883" spc="-71" dirty="0">
                <a:latin typeface="Calibri"/>
                <a:cs typeface="Calibri"/>
              </a:rPr>
              <a:t>r</a:t>
            </a:r>
            <a:r>
              <a:rPr sz="3883" dirty="0">
                <a:latin typeface="Calibri"/>
                <a:cs typeface="Calibri"/>
              </a:rPr>
              <a:t>d</a:t>
            </a:r>
            <a:r>
              <a:rPr sz="3883" spc="26" dirty="0">
                <a:latin typeface="Calibri"/>
                <a:cs typeface="Calibri"/>
              </a:rPr>
              <a:t> </a:t>
            </a:r>
            <a:r>
              <a:rPr sz="3883" spc="-22" dirty="0">
                <a:latin typeface="Calibri"/>
                <a:cs typeface="Calibri"/>
              </a:rPr>
              <a:t>754</a:t>
            </a:r>
            <a:endParaRPr sz="3883" dirty="0">
              <a:latin typeface="Calibri"/>
              <a:cs typeface="Calibri"/>
            </a:endParaRPr>
          </a:p>
          <a:p>
            <a:pPr marL="313781" indent="-302575">
              <a:spcBef>
                <a:spcPts val="732"/>
              </a:spcBef>
              <a:buFont typeface="Arial"/>
              <a:buChar char="•"/>
              <a:tabLst>
                <a:tab pos="313781" algn="l"/>
              </a:tabLst>
            </a:pPr>
            <a:r>
              <a:rPr sz="2382" spc="-4" dirty="0">
                <a:latin typeface="Calibri"/>
                <a:cs typeface="Calibri"/>
              </a:rPr>
              <a:t>Expone</a:t>
            </a:r>
            <a:r>
              <a:rPr sz="2382" spc="-26" dirty="0">
                <a:latin typeface="Calibri"/>
                <a:cs typeface="Calibri"/>
              </a:rPr>
              <a:t>n</a:t>
            </a:r>
            <a:r>
              <a:rPr sz="2382" spc="-9" dirty="0">
                <a:latin typeface="Calibri"/>
                <a:cs typeface="Calibri"/>
              </a:rPr>
              <a:t>t</a:t>
            </a:r>
            <a:endParaRPr sz="2382" dirty="0">
              <a:latin typeface="Calibri"/>
              <a:cs typeface="Calibri"/>
            </a:endParaRPr>
          </a:p>
          <a:p>
            <a:pPr marL="666786" lvl="1" indent="-252146">
              <a:spcBef>
                <a:spcPts val="9"/>
              </a:spcBef>
              <a:buFont typeface="Arial"/>
              <a:buChar char="–"/>
              <a:tabLst>
                <a:tab pos="666786" algn="l"/>
              </a:tabLst>
            </a:pPr>
            <a:r>
              <a:rPr sz="2118" spc="-4" dirty="0">
                <a:latin typeface="Calibri"/>
                <a:cs typeface="Calibri"/>
              </a:rPr>
              <a:t>Sig</a:t>
            </a:r>
            <a:r>
              <a:rPr sz="2118" dirty="0">
                <a:latin typeface="Calibri"/>
                <a:cs typeface="Calibri"/>
              </a:rPr>
              <a:t>n</a:t>
            </a:r>
            <a:r>
              <a:rPr sz="2118" spc="-9" dirty="0">
                <a:latin typeface="Calibri"/>
                <a:cs typeface="Calibri"/>
              </a:rPr>
              <a:t> </a:t>
            </a:r>
            <a:r>
              <a:rPr sz="2118" dirty="0">
                <a:latin typeface="Calibri"/>
                <a:cs typeface="Calibri"/>
              </a:rPr>
              <a:t>is</a:t>
            </a:r>
            <a:r>
              <a:rPr sz="2118" spc="-9" dirty="0">
                <a:latin typeface="Calibri"/>
                <a:cs typeface="Calibri"/>
              </a:rPr>
              <a:t> </a:t>
            </a:r>
            <a:r>
              <a:rPr sz="2118" spc="-4" dirty="0">
                <a:latin typeface="Calibri"/>
                <a:cs typeface="Calibri"/>
              </a:rPr>
              <a:t>include</a:t>
            </a:r>
            <a:r>
              <a:rPr sz="2118" dirty="0">
                <a:latin typeface="Calibri"/>
                <a:cs typeface="Calibri"/>
              </a:rPr>
              <a:t>d</a:t>
            </a:r>
            <a:r>
              <a:rPr sz="2118" spc="9" dirty="0">
                <a:latin typeface="Calibri"/>
                <a:cs typeface="Calibri"/>
              </a:rPr>
              <a:t> </a:t>
            </a:r>
            <a:r>
              <a:rPr sz="2118" dirty="0">
                <a:latin typeface="Calibri"/>
                <a:cs typeface="Calibri"/>
              </a:rPr>
              <a:t>in</a:t>
            </a:r>
            <a:r>
              <a:rPr sz="2118" spc="-4" dirty="0">
                <a:latin typeface="Calibri"/>
                <a:cs typeface="Calibri"/>
              </a:rPr>
              <a:t> </a:t>
            </a:r>
            <a:r>
              <a:rPr sz="2118" spc="-49" dirty="0">
                <a:latin typeface="Calibri"/>
                <a:cs typeface="Calibri"/>
              </a:rPr>
              <a:t>e</a:t>
            </a:r>
            <a:r>
              <a:rPr sz="2118" spc="-4" dirty="0">
                <a:latin typeface="Calibri"/>
                <a:cs typeface="Calibri"/>
              </a:rPr>
              <a:t>xpone</a:t>
            </a:r>
            <a:r>
              <a:rPr sz="2118" spc="-22" dirty="0">
                <a:latin typeface="Calibri"/>
                <a:cs typeface="Calibri"/>
              </a:rPr>
              <a:t>n</a:t>
            </a:r>
            <a:r>
              <a:rPr sz="2118" spc="-9" dirty="0">
                <a:latin typeface="Calibri"/>
                <a:cs typeface="Calibri"/>
              </a:rPr>
              <a:t>t</a:t>
            </a:r>
            <a:r>
              <a:rPr sz="2118" spc="9" dirty="0">
                <a:latin typeface="Calibri"/>
                <a:cs typeface="Calibri"/>
              </a:rPr>
              <a:t> </a:t>
            </a:r>
            <a:r>
              <a:rPr sz="2118" dirty="0">
                <a:latin typeface="Calibri"/>
                <a:cs typeface="Calibri"/>
              </a:rPr>
              <a:t>field</a:t>
            </a:r>
          </a:p>
          <a:p>
            <a:pPr marL="666786" lvl="1" indent="-252146">
              <a:buFont typeface="Arial"/>
              <a:buChar char="–"/>
              <a:tabLst>
                <a:tab pos="666786" algn="l"/>
              </a:tabLst>
            </a:pPr>
            <a:r>
              <a:rPr sz="2118" spc="-53" dirty="0">
                <a:latin typeface="Calibri"/>
                <a:cs typeface="Calibri"/>
              </a:rPr>
              <a:t>R</a:t>
            </a:r>
            <a:r>
              <a:rPr sz="2118" spc="-13" dirty="0">
                <a:latin typeface="Calibri"/>
                <a:cs typeface="Calibri"/>
              </a:rPr>
              <a:t>e</a:t>
            </a:r>
            <a:r>
              <a:rPr sz="2118" spc="-4" dirty="0">
                <a:latin typeface="Calibri"/>
                <a:cs typeface="Calibri"/>
              </a:rPr>
              <a:t>p</a:t>
            </a:r>
            <a:r>
              <a:rPr sz="2118" spc="-31" dirty="0">
                <a:latin typeface="Calibri"/>
                <a:cs typeface="Calibri"/>
              </a:rPr>
              <a:t>r</a:t>
            </a:r>
            <a:r>
              <a:rPr sz="2118" spc="-13" dirty="0">
                <a:latin typeface="Calibri"/>
                <a:cs typeface="Calibri"/>
              </a:rPr>
              <a:t>ese</a:t>
            </a:r>
            <a:r>
              <a:rPr sz="2118" spc="-40" dirty="0">
                <a:latin typeface="Calibri"/>
                <a:cs typeface="Calibri"/>
              </a:rPr>
              <a:t>n</a:t>
            </a:r>
            <a:r>
              <a:rPr sz="2118" spc="-31" dirty="0">
                <a:latin typeface="Calibri"/>
                <a:cs typeface="Calibri"/>
              </a:rPr>
              <a:t>t</a:t>
            </a:r>
            <a:r>
              <a:rPr sz="2118" spc="-13" dirty="0">
                <a:latin typeface="Calibri"/>
                <a:cs typeface="Calibri"/>
              </a:rPr>
              <a:t>e</a:t>
            </a:r>
            <a:r>
              <a:rPr sz="2118" dirty="0">
                <a:latin typeface="Calibri"/>
                <a:cs typeface="Calibri"/>
              </a:rPr>
              <a:t>d</a:t>
            </a:r>
            <a:r>
              <a:rPr sz="2118" spc="13" dirty="0">
                <a:latin typeface="Calibri"/>
                <a:cs typeface="Calibri"/>
              </a:rPr>
              <a:t> </a:t>
            </a:r>
            <a:r>
              <a:rPr sz="2118" dirty="0">
                <a:latin typeface="Calibri"/>
                <a:cs typeface="Calibri"/>
              </a:rPr>
              <a:t>as</a:t>
            </a:r>
          </a:p>
          <a:p>
            <a:pPr marL="1019790" lvl="2" indent="-201717">
              <a:lnSpc>
                <a:spcPts val="1906"/>
              </a:lnSpc>
              <a:spcBef>
                <a:spcPts val="13"/>
              </a:spcBef>
              <a:buFont typeface="Arial"/>
              <a:buChar char="•"/>
              <a:tabLst>
                <a:tab pos="1019790" algn="l"/>
              </a:tabLst>
            </a:pPr>
            <a:r>
              <a:rPr sz="1765" spc="-35" dirty="0">
                <a:latin typeface="Calibri"/>
                <a:cs typeface="Calibri"/>
              </a:rPr>
              <a:t>e</a:t>
            </a:r>
            <a:r>
              <a:rPr sz="1765" spc="-13" dirty="0">
                <a:latin typeface="Calibri"/>
                <a:cs typeface="Calibri"/>
              </a:rPr>
              <a:t>xpone</a:t>
            </a:r>
            <a:r>
              <a:rPr sz="1765" spc="-31" dirty="0">
                <a:latin typeface="Calibri"/>
                <a:cs typeface="Calibri"/>
              </a:rPr>
              <a:t>n</a:t>
            </a:r>
            <a:r>
              <a:rPr sz="1765" spc="-9" dirty="0">
                <a:latin typeface="Calibri"/>
                <a:cs typeface="Calibri"/>
              </a:rPr>
              <a:t>t</a:t>
            </a:r>
            <a:r>
              <a:rPr sz="1765" dirty="0">
                <a:latin typeface="Calibri"/>
                <a:cs typeface="Calibri"/>
              </a:rPr>
              <a:t> </a:t>
            </a:r>
            <a:r>
              <a:rPr sz="1765" spc="-40" dirty="0">
                <a:latin typeface="Calibri"/>
                <a:cs typeface="Calibri"/>
              </a:rPr>
              <a:t>v</a:t>
            </a:r>
            <a:r>
              <a:rPr sz="1765" spc="-9" dirty="0">
                <a:latin typeface="Calibri"/>
                <a:cs typeface="Calibri"/>
              </a:rPr>
              <a:t>a</a:t>
            </a:r>
            <a:r>
              <a:rPr sz="1765" spc="-4" dirty="0">
                <a:latin typeface="Calibri"/>
                <a:cs typeface="Calibri"/>
              </a:rPr>
              <a:t>l</a:t>
            </a:r>
            <a:r>
              <a:rPr sz="1765" spc="-18" dirty="0">
                <a:latin typeface="Calibri"/>
                <a:cs typeface="Calibri"/>
              </a:rPr>
              <a:t>u</a:t>
            </a:r>
            <a:r>
              <a:rPr sz="1765" spc="-9" dirty="0">
                <a:latin typeface="Calibri"/>
                <a:cs typeface="Calibri"/>
              </a:rPr>
              <a:t>e</a:t>
            </a:r>
            <a:r>
              <a:rPr sz="1765" spc="13" dirty="0">
                <a:latin typeface="Calibri"/>
                <a:cs typeface="Calibri"/>
              </a:rPr>
              <a:t> </a:t>
            </a:r>
            <a:r>
              <a:rPr sz="1765" spc="-9" dirty="0">
                <a:latin typeface="Calibri"/>
                <a:cs typeface="Calibri"/>
              </a:rPr>
              <a:t>=</a:t>
            </a:r>
            <a:r>
              <a:rPr sz="1765" spc="-4" dirty="0">
                <a:latin typeface="Calibri"/>
                <a:cs typeface="Calibri"/>
              </a:rPr>
              <a:t> </a:t>
            </a:r>
            <a:r>
              <a:rPr sz="1765" spc="-35" dirty="0">
                <a:latin typeface="Calibri"/>
                <a:cs typeface="Calibri"/>
              </a:rPr>
              <a:t>e</a:t>
            </a:r>
            <a:r>
              <a:rPr sz="1765" spc="-13" dirty="0">
                <a:latin typeface="Calibri"/>
                <a:cs typeface="Calibri"/>
              </a:rPr>
              <a:t>xpone</a:t>
            </a:r>
            <a:r>
              <a:rPr sz="1765" spc="-31" dirty="0">
                <a:latin typeface="Calibri"/>
                <a:cs typeface="Calibri"/>
              </a:rPr>
              <a:t>n</a:t>
            </a:r>
            <a:r>
              <a:rPr sz="1765" spc="-9" dirty="0">
                <a:latin typeface="Calibri"/>
                <a:cs typeface="Calibri"/>
              </a:rPr>
              <a:t>t</a:t>
            </a:r>
            <a:r>
              <a:rPr sz="1765" spc="4" dirty="0">
                <a:latin typeface="Calibri"/>
                <a:cs typeface="Calibri"/>
              </a:rPr>
              <a:t> </a:t>
            </a:r>
            <a:r>
              <a:rPr sz="1765" spc="-13" dirty="0">
                <a:latin typeface="Calibri"/>
                <a:cs typeface="Calibri"/>
              </a:rPr>
              <a:t>field</a:t>
            </a:r>
            <a:r>
              <a:rPr sz="1765" spc="13" dirty="0">
                <a:latin typeface="Calibri"/>
                <a:cs typeface="Calibri"/>
              </a:rPr>
              <a:t> </a:t>
            </a:r>
            <a:r>
              <a:rPr lang="en-US" sz="1765" spc="-9" dirty="0">
                <a:latin typeface="Calibri"/>
                <a:cs typeface="Calibri"/>
              </a:rPr>
              <a:t>:</a:t>
            </a:r>
            <a:r>
              <a:rPr sz="1765" spc="-4" dirty="0">
                <a:latin typeface="Calibri"/>
                <a:cs typeface="Calibri"/>
              </a:rPr>
              <a:t> </a:t>
            </a:r>
            <a:r>
              <a:rPr sz="1765" spc="-13" dirty="0">
                <a:latin typeface="Calibri"/>
                <a:cs typeface="Calibri"/>
              </a:rPr>
              <a:t>(2</a:t>
            </a:r>
            <a:r>
              <a:rPr sz="1721" baseline="25641" dirty="0">
                <a:latin typeface="Calibri"/>
                <a:cs typeface="Calibri"/>
              </a:rPr>
              <a:t>bit</a:t>
            </a:r>
            <a:r>
              <a:rPr sz="1721" spc="13" baseline="25641" dirty="0">
                <a:latin typeface="Calibri"/>
                <a:cs typeface="Calibri"/>
              </a:rPr>
              <a:t>s</a:t>
            </a:r>
            <a:r>
              <a:rPr sz="1721" spc="19" baseline="25641" dirty="0">
                <a:latin typeface="Calibri"/>
                <a:cs typeface="Calibri"/>
              </a:rPr>
              <a:t> </a:t>
            </a:r>
            <a:r>
              <a:rPr sz="1721" baseline="25641" dirty="0">
                <a:latin typeface="Calibri"/>
                <a:cs typeface="Calibri"/>
              </a:rPr>
              <a:t>i</a:t>
            </a:r>
            <a:r>
              <a:rPr sz="1721" spc="13" baseline="25641" dirty="0">
                <a:latin typeface="Calibri"/>
                <a:cs typeface="Calibri"/>
              </a:rPr>
              <a:t>n</a:t>
            </a:r>
            <a:r>
              <a:rPr sz="1721" baseline="25641" dirty="0">
                <a:latin typeface="Calibri"/>
                <a:cs typeface="Calibri"/>
              </a:rPr>
              <a:t> </a:t>
            </a:r>
            <a:r>
              <a:rPr sz="1721" spc="-19" baseline="25641" dirty="0">
                <a:latin typeface="Calibri"/>
                <a:cs typeface="Calibri"/>
              </a:rPr>
              <a:t>e</a:t>
            </a:r>
            <a:r>
              <a:rPr sz="1721" spc="6" baseline="25641" dirty="0">
                <a:latin typeface="Calibri"/>
                <a:cs typeface="Calibri"/>
              </a:rPr>
              <a:t>x</a:t>
            </a:r>
            <a:r>
              <a:rPr sz="1721" spc="13" baseline="25641" dirty="0">
                <a:latin typeface="Calibri"/>
                <a:cs typeface="Calibri"/>
              </a:rPr>
              <a:t>p</a:t>
            </a:r>
            <a:r>
              <a:rPr sz="1721" spc="6" baseline="25641" dirty="0">
                <a:latin typeface="Calibri"/>
                <a:cs typeface="Calibri"/>
              </a:rPr>
              <a:t> f</a:t>
            </a:r>
            <a:r>
              <a:rPr sz="1721" baseline="25641" dirty="0">
                <a:latin typeface="Calibri"/>
                <a:cs typeface="Calibri"/>
              </a:rPr>
              <a:t>iel</a:t>
            </a:r>
            <a:r>
              <a:rPr sz="1721" spc="13" baseline="25641" dirty="0">
                <a:latin typeface="Calibri"/>
                <a:cs typeface="Calibri"/>
              </a:rPr>
              <a:t>d</a:t>
            </a:r>
            <a:r>
              <a:rPr sz="1721" spc="-6" baseline="25641" dirty="0">
                <a:latin typeface="Calibri"/>
                <a:cs typeface="Calibri"/>
              </a:rPr>
              <a:t> </a:t>
            </a:r>
            <a:r>
              <a:rPr sz="1721" spc="6" baseline="25641" dirty="0">
                <a:latin typeface="Calibri"/>
                <a:cs typeface="Calibri"/>
              </a:rPr>
              <a:t>‐</a:t>
            </a:r>
            <a:r>
              <a:rPr sz="1721" spc="13" baseline="25641" dirty="0">
                <a:latin typeface="Calibri"/>
                <a:cs typeface="Calibri"/>
              </a:rPr>
              <a:t>1</a:t>
            </a:r>
            <a:r>
              <a:rPr sz="1721" baseline="25641" dirty="0">
                <a:latin typeface="Calibri"/>
                <a:cs typeface="Calibri"/>
              </a:rPr>
              <a:t> </a:t>
            </a:r>
            <a:r>
              <a:rPr sz="1721" spc="-172" baseline="25641" dirty="0">
                <a:latin typeface="Calibri"/>
                <a:cs typeface="Calibri"/>
              </a:rPr>
              <a:t> </a:t>
            </a:r>
            <a:r>
              <a:rPr sz="1765" spc="-9" dirty="0">
                <a:latin typeface="Calibri"/>
                <a:cs typeface="Calibri"/>
              </a:rPr>
              <a:t>‐1)</a:t>
            </a:r>
            <a:endParaRPr sz="1765" dirty="0">
              <a:latin typeface="Calibri"/>
              <a:cs typeface="Calibri"/>
            </a:endParaRPr>
          </a:p>
          <a:p>
            <a:pPr marL="4045539">
              <a:lnSpc>
                <a:spcPts val="1906"/>
              </a:lnSpc>
            </a:pPr>
            <a:r>
              <a:rPr sz="1765" spc="-13" dirty="0">
                <a:latin typeface="Calibri"/>
                <a:cs typeface="Calibri"/>
              </a:rPr>
              <a:t>(</a:t>
            </a:r>
            <a:r>
              <a:rPr sz="1765" spc="-26" dirty="0">
                <a:latin typeface="Calibri"/>
                <a:cs typeface="Calibri"/>
              </a:rPr>
              <a:t>c</a:t>
            </a:r>
            <a:r>
              <a:rPr sz="1765" spc="-9" dirty="0">
                <a:latin typeface="Calibri"/>
                <a:cs typeface="Calibri"/>
              </a:rPr>
              <a:t>alled</a:t>
            </a:r>
            <a:r>
              <a:rPr sz="1765" spc="22" dirty="0">
                <a:latin typeface="Calibri"/>
                <a:cs typeface="Calibri"/>
              </a:rPr>
              <a:t> </a:t>
            </a:r>
            <a:r>
              <a:rPr sz="1765" spc="-35" dirty="0">
                <a:latin typeface="Calibri"/>
                <a:cs typeface="Calibri"/>
              </a:rPr>
              <a:t>e</a:t>
            </a:r>
            <a:r>
              <a:rPr sz="1765" spc="-53" dirty="0">
                <a:latin typeface="Calibri"/>
                <a:cs typeface="Calibri"/>
              </a:rPr>
              <a:t>x</a:t>
            </a:r>
            <a:r>
              <a:rPr sz="1765" spc="-9" dirty="0">
                <a:latin typeface="Calibri"/>
                <a:cs typeface="Calibri"/>
              </a:rPr>
              <a:t>ce</a:t>
            </a:r>
            <a:r>
              <a:rPr sz="1765" spc="-13" dirty="0">
                <a:latin typeface="Calibri"/>
                <a:cs typeface="Calibri"/>
              </a:rPr>
              <a:t>s</a:t>
            </a:r>
            <a:r>
              <a:rPr sz="1765" spc="-9" dirty="0">
                <a:latin typeface="Calibri"/>
                <a:cs typeface="Calibri"/>
              </a:rPr>
              <a:t>s</a:t>
            </a:r>
            <a:r>
              <a:rPr lang="en-US" sz="1765" spc="-9" dirty="0">
                <a:latin typeface="Calibri"/>
                <a:cs typeface="Calibri"/>
              </a:rPr>
              <a:t> or biased</a:t>
            </a:r>
            <a:r>
              <a:rPr sz="1765" spc="18" dirty="0">
                <a:latin typeface="Calibri"/>
                <a:cs typeface="Calibri"/>
              </a:rPr>
              <a:t> </a:t>
            </a:r>
            <a:r>
              <a:rPr sz="1765" spc="-31" dirty="0">
                <a:latin typeface="Calibri"/>
                <a:cs typeface="Calibri"/>
              </a:rPr>
              <a:t>r</a:t>
            </a:r>
            <a:r>
              <a:rPr sz="1765" spc="-13" dirty="0">
                <a:latin typeface="Calibri"/>
                <a:cs typeface="Calibri"/>
              </a:rPr>
              <a:t>ep</a:t>
            </a:r>
            <a:r>
              <a:rPr sz="1765" spc="-31" dirty="0">
                <a:latin typeface="Calibri"/>
                <a:cs typeface="Calibri"/>
              </a:rPr>
              <a:t>r</a:t>
            </a:r>
            <a:r>
              <a:rPr sz="1765" spc="-9" dirty="0">
                <a:latin typeface="Calibri"/>
                <a:cs typeface="Calibri"/>
              </a:rPr>
              <a:t>ese</a:t>
            </a:r>
            <a:r>
              <a:rPr sz="1765" spc="-31" dirty="0">
                <a:latin typeface="Calibri"/>
                <a:cs typeface="Calibri"/>
              </a:rPr>
              <a:t>nt</a:t>
            </a:r>
            <a:r>
              <a:rPr sz="1765" spc="-22" dirty="0">
                <a:latin typeface="Calibri"/>
                <a:cs typeface="Calibri"/>
              </a:rPr>
              <a:t>a</a:t>
            </a:r>
            <a:r>
              <a:rPr sz="1765" spc="-9" dirty="0">
                <a:latin typeface="Calibri"/>
                <a:cs typeface="Calibri"/>
              </a:rPr>
              <a:t>tion)</a:t>
            </a:r>
            <a:endParaRPr sz="1765" dirty="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10770" y="2993725"/>
            <a:ext cx="4861672" cy="8463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19229">
              <a:lnSpc>
                <a:spcPts val="1906"/>
              </a:lnSpc>
            </a:pPr>
            <a:r>
              <a:rPr sz="1765" spc="-40" dirty="0">
                <a:latin typeface="Calibri"/>
                <a:cs typeface="Calibri"/>
              </a:rPr>
              <a:t>ex</a:t>
            </a:r>
            <a:r>
              <a:rPr sz="1765" spc="-13" dirty="0">
                <a:latin typeface="Calibri"/>
                <a:cs typeface="Calibri"/>
              </a:rPr>
              <a:t>am</a:t>
            </a:r>
            <a:r>
              <a:rPr sz="1765" spc="-18" dirty="0">
                <a:latin typeface="Calibri"/>
                <a:cs typeface="Calibri"/>
              </a:rPr>
              <a:t>p</a:t>
            </a:r>
            <a:r>
              <a:rPr sz="1765" spc="-4" dirty="0">
                <a:latin typeface="Calibri"/>
                <a:cs typeface="Calibri"/>
              </a:rPr>
              <a:t>l</a:t>
            </a:r>
            <a:r>
              <a:rPr sz="1765" spc="-9" dirty="0">
                <a:latin typeface="Calibri"/>
                <a:cs typeface="Calibri"/>
              </a:rPr>
              <a:t>es</a:t>
            </a:r>
            <a:r>
              <a:rPr sz="1765" spc="18" dirty="0">
                <a:latin typeface="Calibri"/>
                <a:cs typeface="Calibri"/>
              </a:rPr>
              <a:t> </a:t>
            </a:r>
            <a:r>
              <a:rPr sz="1765" spc="-9" dirty="0">
                <a:latin typeface="Calibri"/>
                <a:cs typeface="Calibri"/>
              </a:rPr>
              <a:t>of</a:t>
            </a:r>
            <a:r>
              <a:rPr sz="1765" dirty="0">
                <a:latin typeface="Calibri"/>
                <a:cs typeface="Calibri"/>
              </a:rPr>
              <a:t> </a:t>
            </a:r>
            <a:r>
              <a:rPr sz="1765" spc="-9" dirty="0">
                <a:latin typeface="Calibri"/>
                <a:cs typeface="Calibri"/>
              </a:rPr>
              <a:t>bias(</a:t>
            </a:r>
            <a:r>
              <a:rPr sz="1765" spc="-35" dirty="0">
                <a:latin typeface="Calibri"/>
                <a:cs typeface="Calibri"/>
              </a:rPr>
              <a:t>e</a:t>
            </a:r>
            <a:r>
              <a:rPr sz="1765" spc="-53" dirty="0">
                <a:latin typeface="Calibri"/>
                <a:cs typeface="Calibri"/>
              </a:rPr>
              <a:t>x</a:t>
            </a:r>
            <a:r>
              <a:rPr sz="1765" spc="-4" dirty="0">
                <a:latin typeface="Calibri"/>
                <a:cs typeface="Calibri"/>
              </a:rPr>
              <a:t>c</a:t>
            </a:r>
            <a:r>
              <a:rPr sz="1765" spc="-9" dirty="0">
                <a:latin typeface="Calibri"/>
                <a:cs typeface="Calibri"/>
              </a:rPr>
              <a:t>ess):</a:t>
            </a:r>
            <a:r>
              <a:rPr sz="1765" spc="22" dirty="0">
                <a:latin typeface="Calibri"/>
                <a:cs typeface="Calibri"/>
              </a:rPr>
              <a:t> </a:t>
            </a:r>
            <a:r>
              <a:rPr sz="1765" spc="-13" dirty="0">
                <a:latin typeface="Calibri"/>
                <a:cs typeface="Calibri"/>
              </a:rPr>
              <a:t>singl</a:t>
            </a:r>
            <a:r>
              <a:rPr sz="1765" spc="-9" dirty="0">
                <a:latin typeface="Calibri"/>
                <a:cs typeface="Calibri"/>
              </a:rPr>
              <a:t>e</a:t>
            </a:r>
            <a:r>
              <a:rPr sz="1765" spc="18" dirty="0">
                <a:latin typeface="Calibri"/>
                <a:cs typeface="Calibri"/>
              </a:rPr>
              <a:t> </a:t>
            </a:r>
            <a:r>
              <a:rPr sz="1765" spc="-18" dirty="0">
                <a:latin typeface="Calibri"/>
                <a:cs typeface="Calibri"/>
              </a:rPr>
              <a:t>p</a:t>
            </a:r>
            <a:r>
              <a:rPr sz="1765" spc="-31" dirty="0">
                <a:latin typeface="Calibri"/>
                <a:cs typeface="Calibri"/>
              </a:rPr>
              <a:t>r</a:t>
            </a:r>
            <a:r>
              <a:rPr sz="1765" spc="-9" dirty="0">
                <a:latin typeface="Calibri"/>
                <a:cs typeface="Calibri"/>
              </a:rPr>
              <a:t>ecision</a:t>
            </a:r>
            <a:endParaRPr sz="1765" dirty="0">
              <a:latin typeface="Calibri"/>
              <a:cs typeface="Calibri"/>
            </a:endParaRPr>
          </a:p>
          <a:p>
            <a:pPr marR="4483" algn="r">
              <a:lnSpc>
                <a:spcPts val="1893"/>
              </a:lnSpc>
            </a:pPr>
            <a:r>
              <a:rPr sz="1765" spc="-13" dirty="0">
                <a:latin typeface="Calibri"/>
                <a:cs typeface="Calibri"/>
              </a:rPr>
              <a:t>doubl</a:t>
            </a:r>
            <a:r>
              <a:rPr sz="1765" spc="-9" dirty="0">
                <a:latin typeface="Calibri"/>
                <a:cs typeface="Calibri"/>
              </a:rPr>
              <a:t>e</a:t>
            </a:r>
            <a:r>
              <a:rPr sz="1765" spc="9" dirty="0">
                <a:latin typeface="Calibri"/>
                <a:cs typeface="Calibri"/>
              </a:rPr>
              <a:t> </a:t>
            </a:r>
            <a:r>
              <a:rPr sz="1765" spc="-18" dirty="0">
                <a:latin typeface="Calibri"/>
                <a:cs typeface="Calibri"/>
              </a:rPr>
              <a:t>p</a:t>
            </a:r>
            <a:r>
              <a:rPr sz="1765" spc="-31" dirty="0">
                <a:latin typeface="Calibri"/>
                <a:cs typeface="Calibri"/>
              </a:rPr>
              <a:t>r</a:t>
            </a:r>
            <a:r>
              <a:rPr sz="1765" spc="-9" dirty="0">
                <a:latin typeface="Calibri"/>
                <a:cs typeface="Calibri"/>
              </a:rPr>
              <a:t>ecision</a:t>
            </a:r>
            <a:endParaRPr sz="1765" dirty="0">
              <a:latin typeface="Calibri"/>
              <a:cs typeface="Calibri"/>
            </a:endParaRPr>
          </a:p>
          <a:p>
            <a:pPr marL="313781" indent="-302575">
              <a:lnSpc>
                <a:spcPts val="2846"/>
              </a:lnSpc>
              <a:buFont typeface="Arial"/>
              <a:buChar char="•"/>
              <a:tabLst>
                <a:tab pos="313781" algn="l"/>
              </a:tabLst>
            </a:pPr>
            <a:r>
              <a:rPr sz="2382" spc="-4" dirty="0">
                <a:latin typeface="Calibri"/>
                <a:cs typeface="Calibri"/>
              </a:rPr>
              <a:t>Ma</a:t>
            </a:r>
            <a:r>
              <a:rPr sz="2382" spc="-26" dirty="0">
                <a:latin typeface="Calibri"/>
                <a:cs typeface="Calibri"/>
              </a:rPr>
              <a:t>n</a:t>
            </a:r>
            <a:r>
              <a:rPr sz="2382" spc="-9" dirty="0">
                <a:latin typeface="Calibri"/>
                <a:cs typeface="Calibri"/>
              </a:rPr>
              <a:t>t</a:t>
            </a:r>
            <a:r>
              <a:rPr sz="2382" spc="-4" dirty="0">
                <a:latin typeface="Calibri"/>
                <a:cs typeface="Calibri"/>
              </a:rPr>
              <a:t>issa</a:t>
            </a:r>
            <a:endParaRPr sz="2382" dirty="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725036" y="2982445"/>
            <a:ext cx="1243293" cy="2716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>
              <a:tabLst>
                <a:tab pos="890355" algn="l"/>
              </a:tabLst>
            </a:pPr>
            <a:r>
              <a:rPr sz="1765" spc="-13" dirty="0">
                <a:latin typeface="Calibri"/>
                <a:cs typeface="Calibri"/>
              </a:rPr>
              <a:t>2</a:t>
            </a:r>
            <a:r>
              <a:rPr sz="1721" spc="13" baseline="25641" dirty="0">
                <a:latin typeface="Calibri"/>
                <a:cs typeface="Calibri"/>
              </a:rPr>
              <a:t>7 </a:t>
            </a:r>
            <a:r>
              <a:rPr sz="1721" spc="-191" baseline="25641" dirty="0">
                <a:latin typeface="Calibri"/>
                <a:cs typeface="Calibri"/>
              </a:rPr>
              <a:t> </a:t>
            </a:r>
            <a:r>
              <a:rPr sz="1765" spc="-9" dirty="0">
                <a:latin typeface="Calibri"/>
                <a:cs typeface="Calibri"/>
              </a:rPr>
              <a:t>–</a:t>
            </a:r>
            <a:r>
              <a:rPr sz="1765" dirty="0">
                <a:latin typeface="Calibri"/>
                <a:cs typeface="Calibri"/>
              </a:rPr>
              <a:t> </a:t>
            </a:r>
            <a:r>
              <a:rPr sz="1765" spc="-13" dirty="0">
                <a:latin typeface="Calibri"/>
                <a:cs typeface="Calibri"/>
              </a:rPr>
              <a:t>1</a:t>
            </a:r>
            <a:r>
              <a:rPr sz="1765" spc="-4" dirty="0">
                <a:latin typeface="Calibri"/>
                <a:cs typeface="Calibri"/>
              </a:rPr>
              <a:t> </a:t>
            </a:r>
            <a:r>
              <a:rPr sz="1765" spc="-9" dirty="0">
                <a:latin typeface="Calibri"/>
                <a:cs typeface="Calibri"/>
              </a:rPr>
              <a:t>=</a:t>
            </a:r>
            <a:r>
              <a:rPr sz="1765" dirty="0">
                <a:latin typeface="Calibri"/>
                <a:cs typeface="Calibri"/>
              </a:rPr>
              <a:t>	</a:t>
            </a:r>
            <a:r>
              <a:rPr sz="1765" spc="-13" dirty="0">
                <a:latin typeface="Calibri"/>
                <a:cs typeface="Calibri"/>
              </a:rPr>
              <a:t>127</a:t>
            </a:r>
            <a:endParaRPr sz="1765" dirty="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658506" y="3197599"/>
            <a:ext cx="1237690" cy="2716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1765" spc="-13" dirty="0">
                <a:latin typeface="Calibri"/>
                <a:cs typeface="Calibri"/>
              </a:rPr>
              <a:t>2</a:t>
            </a:r>
            <a:r>
              <a:rPr sz="1721" spc="13" baseline="25641" dirty="0">
                <a:latin typeface="Calibri"/>
                <a:cs typeface="Calibri"/>
              </a:rPr>
              <a:t>10 </a:t>
            </a:r>
            <a:r>
              <a:rPr sz="1721" spc="-191" baseline="25641" dirty="0">
                <a:latin typeface="Calibri"/>
                <a:cs typeface="Calibri"/>
              </a:rPr>
              <a:t> </a:t>
            </a:r>
            <a:r>
              <a:rPr sz="1765" spc="-9" dirty="0">
                <a:latin typeface="Calibri"/>
                <a:cs typeface="Calibri"/>
              </a:rPr>
              <a:t>‐</a:t>
            </a:r>
            <a:r>
              <a:rPr sz="1765" spc="-4" dirty="0">
                <a:latin typeface="Calibri"/>
                <a:cs typeface="Calibri"/>
              </a:rPr>
              <a:t> </a:t>
            </a:r>
            <a:r>
              <a:rPr sz="1765" spc="-13" dirty="0">
                <a:latin typeface="Calibri"/>
                <a:cs typeface="Calibri"/>
              </a:rPr>
              <a:t>1</a:t>
            </a:r>
            <a:r>
              <a:rPr sz="1765" spc="-9" dirty="0">
                <a:latin typeface="Calibri"/>
                <a:cs typeface="Calibri"/>
              </a:rPr>
              <a:t> =</a:t>
            </a:r>
            <a:r>
              <a:rPr sz="1765" dirty="0">
                <a:latin typeface="Calibri"/>
                <a:cs typeface="Calibri"/>
              </a:rPr>
              <a:t> </a:t>
            </a:r>
            <a:r>
              <a:rPr sz="1765" spc="-13" dirty="0">
                <a:latin typeface="Calibri"/>
                <a:cs typeface="Calibri"/>
              </a:rPr>
              <a:t>1023</a:t>
            </a:r>
            <a:endParaRPr sz="1765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10770" y="3833896"/>
            <a:ext cx="7288306" cy="23081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66225" marR="403993" indent="-252146">
              <a:lnSpc>
                <a:spcPts val="2030"/>
              </a:lnSpc>
              <a:tabLst>
                <a:tab pos="2854290" algn="l"/>
                <a:tab pos="3206174" algn="l"/>
              </a:tabLst>
            </a:pPr>
            <a:r>
              <a:rPr sz="2118" dirty="0">
                <a:latin typeface="Arial"/>
                <a:cs typeface="Arial"/>
              </a:rPr>
              <a:t>–</a:t>
            </a:r>
            <a:r>
              <a:rPr sz="2118" spc="216" dirty="0">
                <a:latin typeface="Arial"/>
                <a:cs typeface="Arial"/>
              </a:rPr>
              <a:t> </a:t>
            </a:r>
            <a:r>
              <a:rPr sz="2118" spc="-53" dirty="0">
                <a:latin typeface="Calibri"/>
                <a:cs typeface="Calibri"/>
              </a:rPr>
              <a:t>R</a:t>
            </a:r>
            <a:r>
              <a:rPr sz="2118" spc="-13" dirty="0">
                <a:latin typeface="Calibri"/>
                <a:cs typeface="Calibri"/>
              </a:rPr>
              <a:t>e</a:t>
            </a:r>
            <a:r>
              <a:rPr sz="2118" spc="-4" dirty="0">
                <a:latin typeface="Calibri"/>
                <a:cs typeface="Calibri"/>
              </a:rPr>
              <a:t>p</a:t>
            </a:r>
            <a:r>
              <a:rPr sz="2118" spc="-31" dirty="0">
                <a:latin typeface="Calibri"/>
                <a:cs typeface="Calibri"/>
              </a:rPr>
              <a:t>r</a:t>
            </a:r>
            <a:r>
              <a:rPr sz="2118" spc="-13" dirty="0">
                <a:latin typeface="Calibri"/>
                <a:cs typeface="Calibri"/>
              </a:rPr>
              <a:t>ese</a:t>
            </a:r>
            <a:r>
              <a:rPr sz="2118" spc="-40" dirty="0">
                <a:latin typeface="Calibri"/>
                <a:cs typeface="Calibri"/>
              </a:rPr>
              <a:t>n</a:t>
            </a:r>
            <a:r>
              <a:rPr sz="2118" spc="-31" dirty="0">
                <a:latin typeface="Calibri"/>
                <a:cs typeface="Calibri"/>
              </a:rPr>
              <a:t>t</a:t>
            </a:r>
            <a:r>
              <a:rPr sz="2118" spc="-13" dirty="0">
                <a:latin typeface="Calibri"/>
                <a:cs typeface="Calibri"/>
              </a:rPr>
              <a:t>e</a:t>
            </a:r>
            <a:r>
              <a:rPr sz="2118" dirty="0">
                <a:latin typeface="Calibri"/>
                <a:cs typeface="Calibri"/>
              </a:rPr>
              <a:t>d</a:t>
            </a:r>
            <a:r>
              <a:rPr sz="2118" spc="13" dirty="0">
                <a:latin typeface="Calibri"/>
                <a:cs typeface="Calibri"/>
              </a:rPr>
              <a:t> </a:t>
            </a:r>
            <a:r>
              <a:rPr sz="2118" dirty="0">
                <a:latin typeface="Calibri"/>
                <a:cs typeface="Calibri"/>
              </a:rPr>
              <a:t>as</a:t>
            </a:r>
            <a:r>
              <a:rPr sz="2118" spc="-4" dirty="0">
                <a:latin typeface="Calibri"/>
                <a:cs typeface="Calibri"/>
              </a:rPr>
              <a:t> </a:t>
            </a:r>
            <a:r>
              <a:rPr sz="2118" dirty="0">
                <a:latin typeface="Calibri"/>
                <a:cs typeface="Calibri"/>
              </a:rPr>
              <a:t>1</a:t>
            </a:r>
            <a:r>
              <a:rPr sz="2118" spc="-44" dirty="0">
                <a:latin typeface="Calibri"/>
                <a:cs typeface="Calibri"/>
              </a:rPr>
              <a:t>.</a:t>
            </a:r>
            <a:r>
              <a:rPr sz="2118" spc="-146" dirty="0">
                <a:latin typeface="Calibri"/>
                <a:cs typeface="Calibri"/>
              </a:rPr>
              <a:t>f</a:t>
            </a:r>
            <a:r>
              <a:rPr sz="2118" dirty="0">
                <a:latin typeface="Calibri"/>
                <a:cs typeface="Calibri"/>
              </a:rPr>
              <a:t>.	</a:t>
            </a:r>
            <a:r>
              <a:rPr sz="2118" spc="-4" dirty="0">
                <a:latin typeface="Calibri"/>
                <a:cs typeface="Calibri"/>
              </a:rPr>
              <a:t>Th</a:t>
            </a:r>
            <a:r>
              <a:rPr sz="2118" dirty="0">
                <a:latin typeface="Calibri"/>
                <a:cs typeface="Calibri"/>
              </a:rPr>
              <a:t>e</a:t>
            </a:r>
            <a:r>
              <a:rPr sz="2118" spc="4" dirty="0">
                <a:latin typeface="Calibri"/>
                <a:cs typeface="Calibri"/>
              </a:rPr>
              <a:t> </a:t>
            </a:r>
            <a:r>
              <a:rPr sz="2118" spc="-13" dirty="0">
                <a:latin typeface="Calibri"/>
                <a:cs typeface="Calibri"/>
              </a:rPr>
              <a:t>1</a:t>
            </a:r>
            <a:r>
              <a:rPr sz="2118" spc="-9" dirty="0">
                <a:latin typeface="Calibri"/>
                <a:cs typeface="Calibri"/>
              </a:rPr>
              <a:t> </a:t>
            </a:r>
            <a:r>
              <a:rPr sz="2118" spc="-22" dirty="0">
                <a:latin typeface="Calibri"/>
                <a:cs typeface="Calibri"/>
              </a:rPr>
              <a:t>t</a:t>
            </a:r>
            <a:r>
              <a:rPr sz="2118" dirty="0">
                <a:latin typeface="Calibri"/>
                <a:cs typeface="Calibri"/>
              </a:rPr>
              <a:t>o</a:t>
            </a:r>
            <a:r>
              <a:rPr sz="2118" spc="-9" dirty="0">
                <a:latin typeface="Calibri"/>
                <a:cs typeface="Calibri"/>
              </a:rPr>
              <a:t> </a:t>
            </a:r>
            <a:r>
              <a:rPr sz="2118" spc="-18" dirty="0">
                <a:latin typeface="Calibri"/>
                <a:cs typeface="Calibri"/>
              </a:rPr>
              <a:t>th</a:t>
            </a:r>
            <a:r>
              <a:rPr sz="2118" spc="-13" dirty="0">
                <a:latin typeface="Calibri"/>
                <a:cs typeface="Calibri"/>
              </a:rPr>
              <a:t>e</a:t>
            </a:r>
            <a:r>
              <a:rPr sz="2118" spc="-4" dirty="0">
                <a:latin typeface="Calibri"/>
                <a:cs typeface="Calibri"/>
              </a:rPr>
              <a:t> l</a:t>
            </a:r>
            <a:r>
              <a:rPr sz="2118" spc="-22" dirty="0">
                <a:latin typeface="Calibri"/>
                <a:cs typeface="Calibri"/>
              </a:rPr>
              <a:t>e</a:t>
            </a:r>
            <a:r>
              <a:rPr sz="2118" dirty="0">
                <a:latin typeface="Calibri"/>
                <a:cs typeface="Calibri"/>
              </a:rPr>
              <a:t>ft </a:t>
            </a:r>
            <a:r>
              <a:rPr sz="2118" spc="-4" dirty="0">
                <a:latin typeface="Calibri"/>
                <a:cs typeface="Calibri"/>
              </a:rPr>
              <a:t>o</a:t>
            </a:r>
            <a:r>
              <a:rPr sz="2118" dirty="0">
                <a:latin typeface="Calibri"/>
                <a:cs typeface="Calibri"/>
              </a:rPr>
              <a:t>f</a:t>
            </a:r>
            <a:r>
              <a:rPr sz="2118" spc="-4" dirty="0">
                <a:latin typeface="Calibri"/>
                <a:cs typeface="Calibri"/>
              </a:rPr>
              <a:t> </a:t>
            </a:r>
            <a:r>
              <a:rPr sz="2118" spc="-18" dirty="0">
                <a:latin typeface="Calibri"/>
                <a:cs typeface="Calibri"/>
              </a:rPr>
              <a:t>th</a:t>
            </a:r>
            <a:r>
              <a:rPr sz="2118" spc="-13" dirty="0">
                <a:latin typeface="Calibri"/>
                <a:cs typeface="Calibri"/>
              </a:rPr>
              <a:t>e</a:t>
            </a:r>
            <a:r>
              <a:rPr sz="2118" spc="-4" dirty="0">
                <a:latin typeface="Calibri"/>
                <a:cs typeface="Calibri"/>
              </a:rPr>
              <a:t> </a:t>
            </a:r>
            <a:r>
              <a:rPr sz="2118" spc="-13" dirty="0">
                <a:latin typeface="Calibri"/>
                <a:cs typeface="Calibri"/>
              </a:rPr>
              <a:t>f</a:t>
            </a:r>
            <a:r>
              <a:rPr sz="2118" spc="-53" dirty="0">
                <a:latin typeface="Calibri"/>
                <a:cs typeface="Calibri"/>
              </a:rPr>
              <a:t>r</a:t>
            </a:r>
            <a:r>
              <a:rPr sz="2118" dirty="0">
                <a:latin typeface="Calibri"/>
                <a:cs typeface="Calibri"/>
              </a:rPr>
              <a:t>action</a:t>
            </a:r>
            <a:r>
              <a:rPr sz="2118" spc="-9" dirty="0">
                <a:latin typeface="Calibri"/>
                <a:cs typeface="Calibri"/>
              </a:rPr>
              <a:t> </a:t>
            </a:r>
            <a:r>
              <a:rPr sz="2118" dirty="0">
                <a:latin typeface="Calibri"/>
                <a:cs typeface="Calibri"/>
              </a:rPr>
              <a:t>is</a:t>
            </a:r>
            <a:r>
              <a:rPr sz="2118" spc="-4" dirty="0">
                <a:latin typeface="Calibri"/>
                <a:cs typeface="Calibri"/>
              </a:rPr>
              <a:t> not </a:t>
            </a:r>
            <a:r>
              <a:rPr sz="2118" spc="-49" dirty="0">
                <a:latin typeface="Calibri"/>
                <a:cs typeface="Calibri"/>
              </a:rPr>
              <a:t>e</a:t>
            </a:r>
            <a:r>
              <a:rPr sz="2118" spc="-4" dirty="0">
                <a:latin typeface="Calibri"/>
                <a:cs typeface="Calibri"/>
              </a:rPr>
              <a:t>xplicitl</a:t>
            </a:r>
            <a:r>
              <a:rPr sz="2118" dirty="0">
                <a:latin typeface="Calibri"/>
                <a:cs typeface="Calibri"/>
              </a:rPr>
              <a:t>y</a:t>
            </a:r>
            <a:r>
              <a:rPr sz="2118" spc="-4" dirty="0">
                <a:latin typeface="Calibri"/>
                <a:cs typeface="Calibri"/>
              </a:rPr>
              <a:t> </a:t>
            </a:r>
            <a:r>
              <a:rPr sz="2118" spc="-40" dirty="0">
                <a:latin typeface="Calibri"/>
                <a:cs typeface="Calibri"/>
              </a:rPr>
              <a:t>r</a:t>
            </a:r>
            <a:r>
              <a:rPr sz="2118" spc="-13" dirty="0">
                <a:latin typeface="Calibri"/>
                <a:cs typeface="Calibri"/>
              </a:rPr>
              <a:t>e</a:t>
            </a:r>
            <a:r>
              <a:rPr sz="2118" spc="-4" dirty="0">
                <a:latin typeface="Calibri"/>
                <a:cs typeface="Calibri"/>
              </a:rPr>
              <a:t>p</a:t>
            </a:r>
            <a:r>
              <a:rPr sz="2118" spc="-31" dirty="0">
                <a:latin typeface="Calibri"/>
                <a:cs typeface="Calibri"/>
              </a:rPr>
              <a:t>r</a:t>
            </a:r>
            <a:r>
              <a:rPr sz="2118" spc="-13" dirty="0">
                <a:latin typeface="Calibri"/>
                <a:cs typeface="Calibri"/>
              </a:rPr>
              <a:t>ese</a:t>
            </a:r>
            <a:r>
              <a:rPr sz="2118" spc="-40" dirty="0">
                <a:latin typeface="Calibri"/>
                <a:cs typeface="Calibri"/>
              </a:rPr>
              <a:t>n</a:t>
            </a:r>
            <a:r>
              <a:rPr sz="2118" spc="-31" dirty="0">
                <a:latin typeface="Calibri"/>
                <a:cs typeface="Calibri"/>
              </a:rPr>
              <a:t>t</a:t>
            </a:r>
            <a:r>
              <a:rPr sz="2118" spc="-13" dirty="0">
                <a:latin typeface="Calibri"/>
                <a:cs typeface="Calibri"/>
              </a:rPr>
              <a:t>e</a:t>
            </a:r>
            <a:r>
              <a:rPr sz="2118" spc="-4" dirty="0">
                <a:latin typeface="Calibri"/>
                <a:cs typeface="Calibri"/>
              </a:rPr>
              <a:t>d</a:t>
            </a:r>
            <a:r>
              <a:rPr sz="2118" dirty="0">
                <a:latin typeface="Calibri"/>
                <a:cs typeface="Calibri"/>
              </a:rPr>
              <a:t>.	</a:t>
            </a:r>
            <a:r>
              <a:rPr sz="2118" spc="-4" dirty="0">
                <a:latin typeface="Calibri"/>
                <a:cs typeface="Calibri"/>
              </a:rPr>
              <a:t>Thus</a:t>
            </a:r>
            <a:r>
              <a:rPr sz="2118" dirty="0">
                <a:latin typeface="Calibri"/>
                <a:cs typeface="Calibri"/>
              </a:rPr>
              <a:t>,</a:t>
            </a:r>
            <a:r>
              <a:rPr sz="2118" spc="9" dirty="0">
                <a:latin typeface="Calibri"/>
                <a:cs typeface="Calibri"/>
              </a:rPr>
              <a:t> </a:t>
            </a:r>
            <a:r>
              <a:rPr sz="2118" spc="-18" dirty="0">
                <a:latin typeface="Calibri"/>
                <a:cs typeface="Calibri"/>
              </a:rPr>
              <a:t>th</a:t>
            </a:r>
            <a:r>
              <a:rPr sz="2118" spc="-13" dirty="0">
                <a:latin typeface="Calibri"/>
                <a:cs typeface="Calibri"/>
              </a:rPr>
              <a:t>e</a:t>
            </a:r>
            <a:r>
              <a:rPr sz="2118" spc="-4" dirty="0">
                <a:latin typeface="Calibri"/>
                <a:cs typeface="Calibri"/>
              </a:rPr>
              <a:t> </a:t>
            </a:r>
            <a:r>
              <a:rPr sz="2118" dirty="0">
                <a:latin typeface="Calibri"/>
                <a:cs typeface="Calibri"/>
              </a:rPr>
              <a:t>ma</a:t>
            </a:r>
            <a:r>
              <a:rPr sz="2118" spc="-26" dirty="0">
                <a:latin typeface="Calibri"/>
                <a:cs typeface="Calibri"/>
              </a:rPr>
              <a:t>n</a:t>
            </a:r>
            <a:r>
              <a:rPr sz="2118" spc="-9" dirty="0">
                <a:latin typeface="Calibri"/>
                <a:cs typeface="Calibri"/>
              </a:rPr>
              <a:t>t</a:t>
            </a:r>
            <a:r>
              <a:rPr sz="2118" spc="-4" dirty="0">
                <a:latin typeface="Calibri"/>
                <a:cs typeface="Calibri"/>
              </a:rPr>
              <a:t>iss</a:t>
            </a:r>
            <a:r>
              <a:rPr sz="2118" dirty="0">
                <a:latin typeface="Calibri"/>
                <a:cs typeface="Calibri"/>
              </a:rPr>
              <a:t>a</a:t>
            </a:r>
            <a:r>
              <a:rPr sz="2118" spc="-9" dirty="0">
                <a:latin typeface="Calibri"/>
                <a:cs typeface="Calibri"/>
              </a:rPr>
              <a:t> </a:t>
            </a:r>
            <a:r>
              <a:rPr sz="2118" dirty="0">
                <a:latin typeface="Calibri"/>
                <a:cs typeface="Calibri"/>
              </a:rPr>
              <a:t>actually</a:t>
            </a:r>
            <a:r>
              <a:rPr sz="2118" spc="-13" dirty="0">
                <a:latin typeface="Calibri"/>
                <a:cs typeface="Calibri"/>
              </a:rPr>
              <a:t> </a:t>
            </a:r>
            <a:r>
              <a:rPr sz="2118" spc="-4" dirty="0">
                <a:latin typeface="Calibri"/>
                <a:cs typeface="Calibri"/>
              </a:rPr>
              <a:t>ha</a:t>
            </a:r>
            <a:r>
              <a:rPr sz="2118" dirty="0">
                <a:latin typeface="Calibri"/>
                <a:cs typeface="Calibri"/>
              </a:rPr>
              <a:t>s</a:t>
            </a:r>
            <a:r>
              <a:rPr sz="2118" spc="-4" dirty="0">
                <a:latin typeface="Calibri"/>
                <a:cs typeface="Calibri"/>
              </a:rPr>
              <a:t> </a:t>
            </a:r>
            <a:r>
              <a:rPr sz="2118" spc="-13" dirty="0">
                <a:latin typeface="Calibri"/>
                <a:cs typeface="Calibri"/>
              </a:rPr>
              <a:t>1 mo</a:t>
            </a:r>
            <a:r>
              <a:rPr sz="2118" spc="-40" dirty="0">
                <a:latin typeface="Calibri"/>
                <a:cs typeface="Calibri"/>
              </a:rPr>
              <a:t>r</a:t>
            </a:r>
            <a:r>
              <a:rPr sz="2118" spc="-13" dirty="0">
                <a:latin typeface="Calibri"/>
                <a:cs typeface="Calibri"/>
              </a:rPr>
              <a:t>e</a:t>
            </a:r>
            <a:r>
              <a:rPr sz="2118" spc="-9" dirty="0">
                <a:latin typeface="Calibri"/>
                <a:cs typeface="Calibri"/>
              </a:rPr>
              <a:t> </a:t>
            </a:r>
            <a:r>
              <a:rPr sz="2118" spc="-4" dirty="0">
                <a:latin typeface="Calibri"/>
                <a:cs typeface="Calibri"/>
              </a:rPr>
              <a:t>bi</a:t>
            </a:r>
            <a:r>
              <a:rPr sz="2118" dirty="0">
                <a:latin typeface="Calibri"/>
                <a:cs typeface="Calibri"/>
              </a:rPr>
              <a:t>t</a:t>
            </a:r>
            <a:r>
              <a:rPr sz="2118" spc="-9" dirty="0">
                <a:latin typeface="Calibri"/>
                <a:cs typeface="Calibri"/>
              </a:rPr>
              <a:t> </a:t>
            </a:r>
            <a:r>
              <a:rPr sz="2118" dirty="0">
                <a:latin typeface="Calibri"/>
                <a:cs typeface="Calibri"/>
              </a:rPr>
              <a:t>than</a:t>
            </a:r>
            <a:r>
              <a:rPr sz="2118" spc="-4" dirty="0">
                <a:latin typeface="Calibri"/>
                <a:cs typeface="Calibri"/>
              </a:rPr>
              <a:t> </a:t>
            </a:r>
            <a:r>
              <a:rPr sz="2118" spc="-18" dirty="0">
                <a:latin typeface="Calibri"/>
                <a:cs typeface="Calibri"/>
              </a:rPr>
              <a:t>th</a:t>
            </a:r>
            <a:r>
              <a:rPr sz="2118" spc="-13" dirty="0">
                <a:latin typeface="Calibri"/>
                <a:cs typeface="Calibri"/>
              </a:rPr>
              <a:t>e</a:t>
            </a:r>
            <a:r>
              <a:rPr sz="2118" spc="-4" dirty="0">
                <a:latin typeface="Calibri"/>
                <a:cs typeface="Calibri"/>
              </a:rPr>
              <a:t> numbe</a:t>
            </a:r>
            <a:r>
              <a:rPr sz="2118" dirty="0">
                <a:latin typeface="Calibri"/>
                <a:cs typeface="Calibri"/>
              </a:rPr>
              <a:t>r</a:t>
            </a:r>
            <a:r>
              <a:rPr sz="2118" spc="4" dirty="0">
                <a:latin typeface="Calibri"/>
                <a:cs typeface="Calibri"/>
              </a:rPr>
              <a:t> </a:t>
            </a:r>
            <a:r>
              <a:rPr sz="2118" spc="-4" dirty="0">
                <a:latin typeface="Calibri"/>
                <a:cs typeface="Calibri"/>
              </a:rPr>
              <a:t>o</a:t>
            </a:r>
            <a:r>
              <a:rPr sz="2118" dirty="0">
                <a:latin typeface="Calibri"/>
                <a:cs typeface="Calibri"/>
              </a:rPr>
              <a:t>f</a:t>
            </a:r>
            <a:r>
              <a:rPr sz="2118" spc="-4" dirty="0">
                <a:latin typeface="Calibri"/>
                <a:cs typeface="Calibri"/>
              </a:rPr>
              <a:t> bit</a:t>
            </a:r>
            <a:r>
              <a:rPr sz="2118" dirty="0">
                <a:latin typeface="Calibri"/>
                <a:cs typeface="Calibri"/>
              </a:rPr>
              <a:t>s</a:t>
            </a:r>
            <a:r>
              <a:rPr sz="2118" spc="-9" dirty="0">
                <a:latin typeface="Calibri"/>
                <a:cs typeface="Calibri"/>
              </a:rPr>
              <a:t> </a:t>
            </a:r>
            <a:r>
              <a:rPr sz="2118" dirty="0">
                <a:latin typeface="Calibri"/>
                <a:cs typeface="Calibri"/>
              </a:rPr>
              <a:t>allo</a:t>
            </a:r>
            <a:r>
              <a:rPr sz="2118" spc="-22" dirty="0">
                <a:latin typeface="Calibri"/>
                <a:cs typeface="Calibri"/>
              </a:rPr>
              <a:t>ca</a:t>
            </a:r>
            <a:r>
              <a:rPr sz="2118" spc="-31" dirty="0">
                <a:latin typeface="Calibri"/>
                <a:cs typeface="Calibri"/>
              </a:rPr>
              <a:t>t</a:t>
            </a:r>
            <a:r>
              <a:rPr sz="2118" spc="-13" dirty="0">
                <a:latin typeface="Calibri"/>
                <a:cs typeface="Calibri"/>
              </a:rPr>
              <a:t>e</a:t>
            </a:r>
            <a:r>
              <a:rPr sz="2118" dirty="0">
                <a:latin typeface="Calibri"/>
                <a:cs typeface="Calibri"/>
              </a:rPr>
              <a:t>d</a:t>
            </a:r>
            <a:r>
              <a:rPr sz="2118" spc="-13" dirty="0">
                <a:latin typeface="Calibri"/>
                <a:cs typeface="Calibri"/>
              </a:rPr>
              <a:t> </a:t>
            </a:r>
            <a:r>
              <a:rPr sz="2118" spc="-22" dirty="0">
                <a:latin typeface="Calibri"/>
                <a:cs typeface="Calibri"/>
              </a:rPr>
              <a:t>t</a:t>
            </a:r>
            <a:r>
              <a:rPr sz="2118" dirty="0">
                <a:latin typeface="Calibri"/>
                <a:cs typeface="Calibri"/>
              </a:rPr>
              <a:t>o</a:t>
            </a:r>
            <a:r>
              <a:rPr sz="2118" spc="-13" dirty="0">
                <a:latin typeface="Calibri"/>
                <a:cs typeface="Calibri"/>
              </a:rPr>
              <a:t> </a:t>
            </a:r>
            <a:r>
              <a:rPr sz="2118" spc="-4" dirty="0">
                <a:latin typeface="Calibri"/>
                <a:cs typeface="Calibri"/>
              </a:rPr>
              <a:t>it.</a:t>
            </a:r>
            <a:endParaRPr sz="2118" dirty="0">
              <a:latin typeface="Calibri"/>
              <a:cs typeface="Calibri"/>
            </a:endParaRPr>
          </a:p>
          <a:p>
            <a:pPr marL="313781" indent="-302575">
              <a:spcBef>
                <a:spcPts val="4"/>
              </a:spcBef>
              <a:buFont typeface="Arial"/>
              <a:buChar char="•"/>
              <a:tabLst>
                <a:tab pos="313781" algn="l"/>
              </a:tabLst>
            </a:pPr>
            <a:r>
              <a:rPr sz="2382" spc="-57" dirty="0">
                <a:latin typeface="Calibri"/>
                <a:cs typeface="Calibri"/>
              </a:rPr>
              <a:t>R</a:t>
            </a:r>
            <a:r>
              <a:rPr sz="2382" spc="-13" dirty="0">
                <a:latin typeface="Calibri"/>
                <a:cs typeface="Calibri"/>
              </a:rPr>
              <a:t>e</a:t>
            </a:r>
            <a:r>
              <a:rPr sz="2382" spc="-4" dirty="0">
                <a:latin typeface="Calibri"/>
                <a:cs typeface="Calibri"/>
              </a:rPr>
              <a:t>s</a:t>
            </a:r>
            <a:r>
              <a:rPr sz="2382" spc="-13" dirty="0">
                <a:latin typeface="Calibri"/>
                <a:cs typeface="Calibri"/>
              </a:rPr>
              <a:t>e</a:t>
            </a:r>
            <a:r>
              <a:rPr sz="2382" dirty="0">
                <a:latin typeface="Calibri"/>
                <a:cs typeface="Calibri"/>
              </a:rPr>
              <a:t>r</a:t>
            </a:r>
            <a:r>
              <a:rPr sz="2382" spc="-35" dirty="0">
                <a:latin typeface="Calibri"/>
                <a:cs typeface="Calibri"/>
              </a:rPr>
              <a:t>v</a:t>
            </a:r>
            <a:r>
              <a:rPr sz="2382" spc="-13" dirty="0">
                <a:latin typeface="Calibri"/>
                <a:cs typeface="Calibri"/>
              </a:rPr>
              <a:t>e</a:t>
            </a:r>
            <a:r>
              <a:rPr sz="2382" dirty="0">
                <a:latin typeface="Calibri"/>
                <a:cs typeface="Calibri"/>
              </a:rPr>
              <a:t>d</a:t>
            </a:r>
            <a:r>
              <a:rPr sz="2382" spc="-26" dirty="0">
                <a:latin typeface="Calibri"/>
                <a:cs typeface="Calibri"/>
              </a:rPr>
              <a:t> </a:t>
            </a:r>
            <a:r>
              <a:rPr sz="2382" spc="-53" dirty="0">
                <a:latin typeface="Calibri"/>
                <a:cs typeface="Calibri"/>
              </a:rPr>
              <a:t>e</a:t>
            </a:r>
            <a:r>
              <a:rPr sz="2382" dirty="0">
                <a:latin typeface="Calibri"/>
                <a:cs typeface="Calibri"/>
              </a:rPr>
              <a:t>x</a:t>
            </a:r>
            <a:r>
              <a:rPr sz="2382" spc="-4" dirty="0">
                <a:latin typeface="Calibri"/>
                <a:cs typeface="Calibri"/>
              </a:rPr>
              <a:t>pone</a:t>
            </a:r>
            <a:r>
              <a:rPr sz="2382" spc="-26" dirty="0">
                <a:latin typeface="Calibri"/>
                <a:cs typeface="Calibri"/>
              </a:rPr>
              <a:t>n</a:t>
            </a:r>
            <a:r>
              <a:rPr sz="2382" spc="-9" dirty="0">
                <a:latin typeface="Calibri"/>
                <a:cs typeface="Calibri"/>
              </a:rPr>
              <a:t>t</a:t>
            </a:r>
            <a:r>
              <a:rPr sz="2382" spc="-13" dirty="0">
                <a:latin typeface="Calibri"/>
                <a:cs typeface="Calibri"/>
              </a:rPr>
              <a:t> </a:t>
            </a:r>
            <a:r>
              <a:rPr sz="2382" spc="-53" dirty="0">
                <a:latin typeface="Calibri"/>
                <a:cs typeface="Calibri"/>
              </a:rPr>
              <a:t>v</a:t>
            </a:r>
            <a:r>
              <a:rPr sz="2382" spc="-13" dirty="0">
                <a:latin typeface="Calibri"/>
                <a:cs typeface="Calibri"/>
              </a:rPr>
              <a:t>a</a:t>
            </a:r>
            <a:r>
              <a:rPr sz="2382" spc="-4" dirty="0">
                <a:latin typeface="Calibri"/>
                <a:cs typeface="Calibri"/>
              </a:rPr>
              <a:t>lu</a:t>
            </a:r>
            <a:r>
              <a:rPr sz="2382" spc="-13" dirty="0">
                <a:latin typeface="Calibri"/>
                <a:cs typeface="Calibri"/>
              </a:rPr>
              <a:t>e</a:t>
            </a:r>
            <a:r>
              <a:rPr sz="2382" dirty="0">
                <a:latin typeface="Calibri"/>
                <a:cs typeface="Calibri"/>
              </a:rPr>
              <a:t>s</a:t>
            </a:r>
          </a:p>
          <a:p>
            <a:pPr marL="666786" lvl="1" indent="-252146">
              <a:spcBef>
                <a:spcPts val="9"/>
              </a:spcBef>
              <a:buFont typeface="Arial"/>
              <a:buChar char="–"/>
              <a:tabLst>
                <a:tab pos="666786" algn="l"/>
              </a:tabLst>
            </a:pPr>
            <a:r>
              <a:rPr sz="2118" spc="-13" dirty="0">
                <a:latin typeface="Calibri"/>
                <a:cs typeface="Calibri"/>
              </a:rPr>
              <a:t>0</a:t>
            </a:r>
            <a:r>
              <a:rPr sz="2118" spc="-9" dirty="0">
                <a:latin typeface="Calibri"/>
                <a:cs typeface="Calibri"/>
              </a:rPr>
              <a:t> </a:t>
            </a:r>
            <a:r>
              <a:rPr sz="2118" spc="-44" dirty="0">
                <a:latin typeface="Calibri"/>
                <a:cs typeface="Calibri"/>
              </a:rPr>
              <a:t>f</a:t>
            </a:r>
            <a:r>
              <a:rPr sz="2118" spc="-4" dirty="0">
                <a:latin typeface="Calibri"/>
                <a:cs typeface="Calibri"/>
              </a:rPr>
              <a:t>o</a:t>
            </a:r>
            <a:r>
              <a:rPr sz="2118" spc="-9" dirty="0">
                <a:latin typeface="Calibri"/>
                <a:cs typeface="Calibri"/>
              </a:rPr>
              <a:t>r</a:t>
            </a:r>
            <a:r>
              <a:rPr sz="2118" spc="-4" dirty="0">
                <a:latin typeface="Calibri"/>
                <a:cs typeface="Calibri"/>
              </a:rPr>
              <a:t> </a:t>
            </a:r>
            <a:r>
              <a:rPr sz="2118" spc="-18" dirty="0">
                <a:latin typeface="Calibri"/>
                <a:cs typeface="Calibri"/>
              </a:rPr>
              <a:t>th</a:t>
            </a:r>
            <a:r>
              <a:rPr sz="2118" spc="-13" dirty="0">
                <a:latin typeface="Calibri"/>
                <a:cs typeface="Calibri"/>
              </a:rPr>
              <a:t>e</a:t>
            </a:r>
            <a:r>
              <a:rPr sz="2118" spc="-4" dirty="0">
                <a:latin typeface="Calibri"/>
                <a:cs typeface="Calibri"/>
              </a:rPr>
              <a:t> </a:t>
            </a:r>
            <a:r>
              <a:rPr sz="2118" spc="-44" dirty="0">
                <a:latin typeface="Calibri"/>
                <a:cs typeface="Calibri"/>
              </a:rPr>
              <a:t>v</a:t>
            </a:r>
            <a:r>
              <a:rPr sz="2118" spc="-13" dirty="0">
                <a:latin typeface="Calibri"/>
                <a:cs typeface="Calibri"/>
              </a:rPr>
              <a:t>a</a:t>
            </a:r>
            <a:r>
              <a:rPr sz="2118" dirty="0">
                <a:latin typeface="Calibri"/>
                <a:cs typeface="Calibri"/>
              </a:rPr>
              <a:t>l</a:t>
            </a:r>
            <a:r>
              <a:rPr sz="2118" spc="-4" dirty="0">
                <a:latin typeface="Calibri"/>
                <a:cs typeface="Calibri"/>
              </a:rPr>
              <a:t>u</a:t>
            </a:r>
            <a:r>
              <a:rPr sz="2118" spc="-13" dirty="0">
                <a:latin typeface="Calibri"/>
                <a:cs typeface="Calibri"/>
              </a:rPr>
              <a:t>e</a:t>
            </a:r>
            <a:r>
              <a:rPr sz="2118" dirty="0">
                <a:latin typeface="Calibri"/>
                <a:cs typeface="Calibri"/>
              </a:rPr>
              <a:t> </a:t>
            </a:r>
            <a:r>
              <a:rPr sz="2118" spc="-13" dirty="0">
                <a:solidFill>
                  <a:srgbClr val="FF0000"/>
                </a:solidFill>
                <a:latin typeface="Calibri"/>
                <a:cs typeface="Calibri"/>
              </a:rPr>
              <a:t>0</a:t>
            </a:r>
            <a:r>
              <a:rPr sz="2118" spc="-9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118" dirty="0">
                <a:latin typeface="Calibri"/>
                <a:cs typeface="Calibri"/>
              </a:rPr>
              <a:t>and</a:t>
            </a:r>
            <a:r>
              <a:rPr sz="2118" spc="-4" dirty="0">
                <a:latin typeface="Calibri"/>
                <a:cs typeface="Calibri"/>
              </a:rPr>
              <a:t> </a:t>
            </a:r>
            <a:r>
              <a:rPr sz="2118" spc="-4" dirty="0">
                <a:solidFill>
                  <a:srgbClr val="FF0000"/>
                </a:solidFill>
                <a:latin typeface="Calibri"/>
                <a:cs typeface="Calibri"/>
              </a:rPr>
              <a:t>denormali</a:t>
            </a:r>
            <a:r>
              <a:rPr sz="2118" spc="-44" dirty="0">
                <a:solidFill>
                  <a:srgbClr val="FF0000"/>
                </a:solidFill>
                <a:latin typeface="Calibri"/>
                <a:cs typeface="Calibri"/>
              </a:rPr>
              <a:t>z</a:t>
            </a:r>
            <a:r>
              <a:rPr sz="2118" spc="-13" dirty="0">
                <a:solidFill>
                  <a:srgbClr val="FF0000"/>
                </a:solidFill>
                <a:latin typeface="Calibri"/>
                <a:cs typeface="Calibri"/>
              </a:rPr>
              <a:t>ed</a:t>
            </a:r>
            <a:r>
              <a:rPr sz="2118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118" spc="-4" dirty="0">
                <a:solidFill>
                  <a:srgbClr val="FF0000"/>
                </a:solidFill>
                <a:latin typeface="Calibri"/>
                <a:cs typeface="Calibri"/>
              </a:rPr>
              <a:t>numbe</a:t>
            </a:r>
            <a:r>
              <a:rPr sz="2118" spc="-40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118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endParaRPr sz="2118" dirty="0">
              <a:latin typeface="Calibri"/>
              <a:cs typeface="Calibri"/>
            </a:endParaRPr>
          </a:p>
          <a:p>
            <a:pPr marL="666786" marR="4483" lvl="1" indent="-252146">
              <a:lnSpc>
                <a:spcPct val="80000"/>
              </a:lnSpc>
              <a:spcBef>
                <a:spcPts val="507"/>
              </a:spcBef>
              <a:buFont typeface="Arial"/>
              <a:buChar char="–"/>
              <a:tabLst>
                <a:tab pos="666786" algn="l"/>
              </a:tabLst>
            </a:pPr>
            <a:r>
              <a:rPr sz="2118" spc="-13" dirty="0">
                <a:latin typeface="Calibri"/>
                <a:cs typeface="Calibri"/>
              </a:rPr>
              <a:t>31 </a:t>
            </a:r>
            <a:r>
              <a:rPr sz="2118" dirty="0">
                <a:latin typeface="Calibri"/>
                <a:cs typeface="Calibri"/>
              </a:rPr>
              <a:t>in</a:t>
            </a:r>
            <a:r>
              <a:rPr sz="2118" spc="-9" dirty="0">
                <a:latin typeface="Calibri"/>
                <a:cs typeface="Calibri"/>
              </a:rPr>
              <a:t> </a:t>
            </a:r>
            <a:r>
              <a:rPr sz="2118" spc="-13" dirty="0">
                <a:latin typeface="Calibri"/>
                <a:cs typeface="Calibri"/>
              </a:rPr>
              <a:t>binary16,</a:t>
            </a:r>
            <a:r>
              <a:rPr sz="2118" dirty="0">
                <a:latin typeface="Calibri"/>
                <a:cs typeface="Calibri"/>
              </a:rPr>
              <a:t> </a:t>
            </a:r>
            <a:r>
              <a:rPr sz="2118" spc="-13" dirty="0">
                <a:latin typeface="Calibri"/>
                <a:cs typeface="Calibri"/>
              </a:rPr>
              <a:t>255</a:t>
            </a:r>
            <a:r>
              <a:rPr sz="2118" spc="-18" dirty="0">
                <a:latin typeface="Calibri"/>
                <a:cs typeface="Calibri"/>
              </a:rPr>
              <a:t> </a:t>
            </a:r>
            <a:r>
              <a:rPr sz="2118" dirty="0">
                <a:latin typeface="Calibri"/>
                <a:cs typeface="Calibri"/>
              </a:rPr>
              <a:t>in</a:t>
            </a:r>
            <a:r>
              <a:rPr sz="2118" spc="-4" dirty="0">
                <a:latin typeface="Calibri"/>
                <a:cs typeface="Calibri"/>
              </a:rPr>
              <a:t> </a:t>
            </a:r>
            <a:r>
              <a:rPr sz="2118" spc="-13" dirty="0">
                <a:latin typeface="Calibri"/>
                <a:cs typeface="Calibri"/>
              </a:rPr>
              <a:t>binary32,</a:t>
            </a:r>
            <a:r>
              <a:rPr sz="2118" spc="-9" dirty="0">
                <a:latin typeface="Calibri"/>
                <a:cs typeface="Calibri"/>
              </a:rPr>
              <a:t> </a:t>
            </a:r>
            <a:r>
              <a:rPr sz="2118" spc="-13" dirty="0">
                <a:latin typeface="Calibri"/>
                <a:cs typeface="Calibri"/>
              </a:rPr>
              <a:t>2047</a:t>
            </a:r>
            <a:r>
              <a:rPr sz="2118" spc="-26" dirty="0">
                <a:latin typeface="Calibri"/>
                <a:cs typeface="Calibri"/>
              </a:rPr>
              <a:t> </a:t>
            </a:r>
            <a:r>
              <a:rPr sz="2118" dirty="0">
                <a:latin typeface="Calibri"/>
                <a:cs typeface="Calibri"/>
              </a:rPr>
              <a:t>in</a:t>
            </a:r>
            <a:r>
              <a:rPr sz="2118" spc="-4" dirty="0">
                <a:latin typeface="Calibri"/>
                <a:cs typeface="Calibri"/>
              </a:rPr>
              <a:t> </a:t>
            </a:r>
            <a:r>
              <a:rPr sz="2118" dirty="0">
                <a:latin typeface="Calibri"/>
                <a:cs typeface="Calibri"/>
              </a:rPr>
              <a:t>binary</a:t>
            </a:r>
            <a:r>
              <a:rPr sz="2118" spc="-4" dirty="0">
                <a:latin typeface="Calibri"/>
                <a:cs typeface="Calibri"/>
              </a:rPr>
              <a:t> </a:t>
            </a:r>
            <a:r>
              <a:rPr sz="2118" spc="-13" dirty="0">
                <a:latin typeface="Calibri"/>
                <a:cs typeface="Calibri"/>
              </a:rPr>
              <a:t>64 </a:t>
            </a:r>
            <a:r>
              <a:rPr sz="2118" dirty="0">
                <a:latin typeface="Calibri"/>
                <a:cs typeface="Calibri"/>
              </a:rPr>
              <a:t>and</a:t>
            </a:r>
            <a:r>
              <a:rPr sz="2118" spc="-4" dirty="0">
                <a:latin typeface="Calibri"/>
                <a:cs typeface="Calibri"/>
              </a:rPr>
              <a:t> </a:t>
            </a:r>
            <a:r>
              <a:rPr sz="2118" spc="-13" dirty="0">
                <a:latin typeface="Calibri"/>
                <a:cs typeface="Calibri"/>
              </a:rPr>
              <a:t>32768</a:t>
            </a:r>
            <a:r>
              <a:rPr sz="2118" spc="-9" dirty="0">
                <a:latin typeface="Calibri"/>
                <a:cs typeface="Calibri"/>
              </a:rPr>
              <a:t> </a:t>
            </a:r>
            <a:r>
              <a:rPr sz="2118" dirty="0">
                <a:latin typeface="Calibri"/>
                <a:cs typeface="Calibri"/>
              </a:rPr>
              <a:t>in</a:t>
            </a:r>
            <a:r>
              <a:rPr sz="2118" spc="-4" dirty="0">
                <a:latin typeface="Calibri"/>
                <a:cs typeface="Calibri"/>
              </a:rPr>
              <a:t> </a:t>
            </a:r>
            <a:r>
              <a:rPr sz="2118" dirty="0">
                <a:latin typeface="Calibri"/>
                <a:cs typeface="Calibri"/>
              </a:rPr>
              <a:t>binary</a:t>
            </a:r>
            <a:r>
              <a:rPr sz="2118" spc="-4" dirty="0">
                <a:latin typeface="Calibri"/>
                <a:cs typeface="Calibri"/>
              </a:rPr>
              <a:t> </a:t>
            </a:r>
            <a:r>
              <a:rPr sz="2118" spc="-13" dirty="0">
                <a:latin typeface="Calibri"/>
                <a:cs typeface="Calibri"/>
              </a:rPr>
              <a:t>128</a:t>
            </a:r>
            <a:r>
              <a:rPr sz="2118" spc="-18" dirty="0">
                <a:latin typeface="Calibri"/>
                <a:cs typeface="Calibri"/>
              </a:rPr>
              <a:t> </a:t>
            </a:r>
            <a:r>
              <a:rPr sz="2118" spc="-13" dirty="0">
                <a:latin typeface="Calibri"/>
                <a:cs typeface="Calibri"/>
              </a:rPr>
              <a:t>(</a:t>
            </a:r>
            <a:r>
              <a:rPr sz="2118" spc="-49" dirty="0">
                <a:latin typeface="Calibri"/>
                <a:cs typeface="Calibri"/>
              </a:rPr>
              <a:t>e</a:t>
            </a:r>
            <a:r>
              <a:rPr sz="2118" spc="-4" dirty="0">
                <a:latin typeface="Calibri"/>
                <a:cs typeface="Calibri"/>
              </a:rPr>
              <a:t>xpone</a:t>
            </a:r>
            <a:r>
              <a:rPr sz="2118" spc="-26" dirty="0">
                <a:latin typeface="Calibri"/>
                <a:cs typeface="Calibri"/>
              </a:rPr>
              <a:t>n</a:t>
            </a:r>
            <a:r>
              <a:rPr sz="2118" spc="-9" dirty="0">
                <a:latin typeface="Calibri"/>
                <a:cs typeface="Calibri"/>
              </a:rPr>
              <a:t>t</a:t>
            </a:r>
            <a:r>
              <a:rPr sz="2118" spc="9" dirty="0">
                <a:latin typeface="Calibri"/>
                <a:cs typeface="Calibri"/>
              </a:rPr>
              <a:t> </a:t>
            </a:r>
            <a:r>
              <a:rPr sz="2118" dirty="0">
                <a:latin typeface="Calibri"/>
                <a:cs typeface="Calibri"/>
              </a:rPr>
              <a:t>field =</a:t>
            </a:r>
            <a:r>
              <a:rPr sz="2118" spc="-4" dirty="0">
                <a:latin typeface="Calibri"/>
                <a:cs typeface="Calibri"/>
              </a:rPr>
              <a:t> 1111….11</a:t>
            </a:r>
            <a:r>
              <a:rPr sz="2118" dirty="0">
                <a:latin typeface="Calibri"/>
                <a:cs typeface="Calibri"/>
              </a:rPr>
              <a:t>)</a:t>
            </a:r>
            <a:r>
              <a:rPr sz="2118" spc="-26" dirty="0">
                <a:latin typeface="Calibri"/>
                <a:cs typeface="Calibri"/>
              </a:rPr>
              <a:t> </a:t>
            </a:r>
            <a:r>
              <a:rPr sz="2118" spc="-44" dirty="0">
                <a:latin typeface="Calibri"/>
                <a:cs typeface="Calibri"/>
              </a:rPr>
              <a:t>f</a:t>
            </a:r>
            <a:r>
              <a:rPr sz="2118" spc="-4" dirty="0">
                <a:latin typeface="Calibri"/>
                <a:cs typeface="Calibri"/>
              </a:rPr>
              <a:t>o</a:t>
            </a:r>
            <a:r>
              <a:rPr sz="2118" spc="-9" dirty="0">
                <a:latin typeface="Calibri"/>
                <a:cs typeface="Calibri"/>
              </a:rPr>
              <a:t>r</a:t>
            </a:r>
            <a:r>
              <a:rPr sz="2118" spc="-4" dirty="0">
                <a:latin typeface="Calibri"/>
                <a:cs typeface="Calibri"/>
              </a:rPr>
              <a:t> </a:t>
            </a:r>
            <a:r>
              <a:rPr sz="2118" dirty="0">
                <a:solidFill>
                  <a:srgbClr val="FF0000"/>
                </a:solidFill>
                <a:latin typeface="Calibri"/>
                <a:cs typeface="Calibri"/>
              </a:rPr>
              <a:t>∞ </a:t>
            </a:r>
            <a:r>
              <a:rPr sz="2118" dirty="0">
                <a:latin typeface="Calibri"/>
                <a:cs typeface="Calibri"/>
              </a:rPr>
              <a:t>and</a:t>
            </a:r>
            <a:r>
              <a:rPr sz="2118" spc="-4" dirty="0">
                <a:latin typeface="Calibri"/>
                <a:cs typeface="Calibri"/>
              </a:rPr>
              <a:t> </a:t>
            </a:r>
            <a:r>
              <a:rPr sz="2118" spc="-13" dirty="0">
                <a:solidFill>
                  <a:srgbClr val="FF0000"/>
                </a:solidFill>
                <a:latin typeface="Calibri"/>
                <a:cs typeface="Calibri"/>
              </a:rPr>
              <a:t>NaN</a:t>
            </a:r>
            <a:r>
              <a:rPr sz="2118" spc="-9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118" spc="-4" dirty="0">
                <a:latin typeface="Calibri"/>
                <a:cs typeface="Calibri"/>
              </a:rPr>
              <a:t>(No</a:t>
            </a:r>
            <a:r>
              <a:rPr sz="2118" dirty="0">
                <a:latin typeface="Calibri"/>
                <a:cs typeface="Calibri"/>
              </a:rPr>
              <a:t>t</a:t>
            </a:r>
            <a:r>
              <a:rPr sz="2118" spc="-9" dirty="0">
                <a:latin typeface="Calibri"/>
                <a:cs typeface="Calibri"/>
              </a:rPr>
              <a:t> </a:t>
            </a:r>
            <a:r>
              <a:rPr sz="2118" dirty="0">
                <a:latin typeface="Calibri"/>
                <a:cs typeface="Calibri"/>
              </a:rPr>
              <a:t>a</a:t>
            </a:r>
            <a:r>
              <a:rPr sz="2118" spc="-9" dirty="0">
                <a:latin typeface="Calibri"/>
                <a:cs typeface="Calibri"/>
              </a:rPr>
              <a:t> </a:t>
            </a:r>
            <a:r>
              <a:rPr sz="2118" spc="-13" dirty="0">
                <a:latin typeface="Calibri"/>
                <a:cs typeface="Calibri"/>
              </a:rPr>
              <a:t>Number)</a:t>
            </a:r>
            <a:endParaRPr sz="2118" dirty="0">
              <a:latin typeface="Calibri"/>
              <a:cs typeface="Calibri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8545" y="6382250"/>
            <a:ext cx="198323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/>
              <a:t>Johnsson</a:t>
            </a:r>
            <a:r>
              <a:rPr lang="en-US" sz="900" dirty="0"/>
              <a:t> L., Lecture notes spring 2016</a:t>
            </a:r>
          </a:p>
        </p:txBody>
      </p:sp>
    </p:spTree>
    <p:extLst>
      <p:ext uri="{BB962C8B-B14F-4D97-AF65-F5344CB8AC3E}">
        <p14:creationId xmlns:p14="http://schemas.microsoft.com/office/powerpoint/2010/main" val="2897945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63653" y="479570"/>
            <a:ext cx="1187824" cy="4075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7401" marR="4483" indent="-336194">
              <a:lnSpc>
                <a:spcPct val="125000"/>
              </a:lnSpc>
            </a:pPr>
            <a:r>
              <a:rPr sz="1059" b="1" spc="-4" dirty="0">
                <a:solidFill>
                  <a:srgbClr val="FFFFFF"/>
                </a:solidFill>
                <a:latin typeface="Arial"/>
                <a:cs typeface="Arial"/>
              </a:rPr>
              <a:t>Lennar</a:t>
            </a:r>
            <a:r>
              <a:rPr sz="1059" b="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059" b="1" spc="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59" b="1" spc="-4" dirty="0">
                <a:solidFill>
                  <a:srgbClr val="FFFFFF"/>
                </a:solidFill>
                <a:latin typeface="Arial"/>
                <a:cs typeface="Arial"/>
              </a:rPr>
              <a:t>Johnsson 2016-01-19</a:t>
            </a:r>
            <a:endParaRPr sz="1059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65712" y="484906"/>
            <a:ext cx="1396813" cy="3259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2118" spc="-4" dirty="0">
                <a:solidFill>
                  <a:srgbClr val="FFFFFF"/>
                </a:solidFill>
                <a:latin typeface="Arial"/>
                <a:cs typeface="Arial"/>
              </a:rPr>
              <a:t>COSC4364</a:t>
            </a:r>
            <a:endParaRPr sz="2118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73206" y="199092"/>
            <a:ext cx="6981824" cy="1455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39294"/>
            <a:r>
              <a:rPr sz="3883" dirty="0">
                <a:latin typeface="Calibri"/>
                <a:cs typeface="Calibri"/>
              </a:rPr>
              <a:t>IEEE</a:t>
            </a:r>
            <a:r>
              <a:rPr sz="3883" spc="9" dirty="0">
                <a:latin typeface="Calibri"/>
                <a:cs typeface="Calibri"/>
              </a:rPr>
              <a:t> </a:t>
            </a:r>
            <a:r>
              <a:rPr sz="3883" spc="-4" dirty="0">
                <a:latin typeface="Calibri"/>
                <a:cs typeface="Calibri"/>
              </a:rPr>
              <a:t>Flo</a:t>
            </a:r>
            <a:r>
              <a:rPr sz="3883" spc="-40" dirty="0">
                <a:latin typeface="Calibri"/>
                <a:cs typeface="Calibri"/>
              </a:rPr>
              <a:t>a</a:t>
            </a:r>
            <a:r>
              <a:rPr sz="3883" spc="-18" dirty="0">
                <a:latin typeface="Calibri"/>
                <a:cs typeface="Calibri"/>
              </a:rPr>
              <a:t>tin</a:t>
            </a:r>
            <a:r>
              <a:rPr sz="3883" spc="-13" dirty="0">
                <a:latin typeface="Calibri"/>
                <a:cs typeface="Calibri"/>
              </a:rPr>
              <a:t>g</a:t>
            </a:r>
            <a:r>
              <a:rPr sz="3883" spc="-18" dirty="0">
                <a:latin typeface="Calibri"/>
                <a:cs typeface="Calibri"/>
              </a:rPr>
              <a:t>‐</a:t>
            </a:r>
            <a:r>
              <a:rPr sz="3883" spc="-93" dirty="0">
                <a:latin typeface="Calibri"/>
                <a:cs typeface="Calibri"/>
              </a:rPr>
              <a:t>P</a:t>
            </a:r>
            <a:r>
              <a:rPr sz="3883" spc="-18" dirty="0">
                <a:latin typeface="Calibri"/>
                <a:cs typeface="Calibri"/>
              </a:rPr>
              <a:t>o</a:t>
            </a:r>
            <a:r>
              <a:rPr sz="3883" spc="-4" dirty="0">
                <a:latin typeface="Calibri"/>
                <a:cs typeface="Calibri"/>
              </a:rPr>
              <a:t>i</a:t>
            </a:r>
            <a:r>
              <a:rPr sz="3883" spc="-40" dirty="0">
                <a:latin typeface="Calibri"/>
                <a:cs typeface="Calibri"/>
              </a:rPr>
              <a:t>n</a:t>
            </a:r>
            <a:r>
              <a:rPr sz="3883" spc="-13" dirty="0">
                <a:latin typeface="Calibri"/>
                <a:cs typeface="Calibri"/>
              </a:rPr>
              <a:t>t</a:t>
            </a:r>
            <a:r>
              <a:rPr sz="3883" spc="35" dirty="0">
                <a:latin typeface="Calibri"/>
                <a:cs typeface="Calibri"/>
              </a:rPr>
              <a:t> </a:t>
            </a:r>
            <a:r>
              <a:rPr sz="3883" spc="-4" dirty="0">
                <a:latin typeface="Calibri"/>
                <a:cs typeface="Calibri"/>
              </a:rPr>
              <a:t>S</a:t>
            </a:r>
            <a:r>
              <a:rPr sz="3883" spc="-49" dirty="0">
                <a:latin typeface="Calibri"/>
                <a:cs typeface="Calibri"/>
              </a:rPr>
              <a:t>t</a:t>
            </a:r>
            <a:r>
              <a:rPr sz="3883" spc="-22" dirty="0">
                <a:latin typeface="Calibri"/>
                <a:cs typeface="Calibri"/>
              </a:rPr>
              <a:t>anda</a:t>
            </a:r>
            <a:r>
              <a:rPr sz="3883" spc="-71" dirty="0">
                <a:latin typeface="Calibri"/>
                <a:cs typeface="Calibri"/>
              </a:rPr>
              <a:t>r</a:t>
            </a:r>
            <a:r>
              <a:rPr sz="3883" dirty="0">
                <a:latin typeface="Calibri"/>
                <a:cs typeface="Calibri"/>
              </a:rPr>
              <a:t>d</a:t>
            </a:r>
            <a:r>
              <a:rPr sz="3883" spc="26" dirty="0">
                <a:latin typeface="Calibri"/>
                <a:cs typeface="Calibri"/>
              </a:rPr>
              <a:t> </a:t>
            </a:r>
            <a:r>
              <a:rPr sz="3883" spc="-22" dirty="0">
                <a:latin typeface="Calibri"/>
                <a:cs typeface="Calibri"/>
              </a:rPr>
              <a:t>754</a:t>
            </a:r>
            <a:endParaRPr sz="3883" dirty="0">
              <a:latin typeface="Calibri"/>
              <a:cs typeface="Calibri"/>
            </a:endParaRPr>
          </a:p>
          <a:p>
            <a:pPr marL="313781" indent="-302575">
              <a:spcBef>
                <a:spcPts val="3296"/>
              </a:spcBef>
              <a:buFont typeface="Arial"/>
              <a:buChar char="•"/>
              <a:tabLst>
                <a:tab pos="313781" algn="l"/>
              </a:tabLst>
            </a:pPr>
            <a:r>
              <a:rPr sz="2824" spc="-18" dirty="0">
                <a:latin typeface="Calibri"/>
                <a:cs typeface="Calibri"/>
              </a:rPr>
              <a:t>Single</a:t>
            </a:r>
            <a:r>
              <a:rPr sz="2824" spc="31" dirty="0">
                <a:latin typeface="Calibri"/>
                <a:cs typeface="Calibri"/>
              </a:rPr>
              <a:t> </a:t>
            </a:r>
            <a:r>
              <a:rPr sz="2824" spc="-22" dirty="0">
                <a:latin typeface="Calibri"/>
                <a:cs typeface="Calibri"/>
              </a:rPr>
              <a:t>p</a:t>
            </a:r>
            <a:r>
              <a:rPr sz="2824" spc="-49" dirty="0">
                <a:latin typeface="Calibri"/>
                <a:cs typeface="Calibri"/>
              </a:rPr>
              <a:t>r</a:t>
            </a:r>
            <a:r>
              <a:rPr sz="2824" spc="-13" dirty="0">
                <a:latin typeface="Calibri"/>
                <a:cs typeface="Calibri"/>
              </a:rPr>
              <a:t>ecision</a:t>
            </a:r>
            <a:endParaRPr sz="2824" dirty="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70971" y="2841316"/>
            <a:ext cx="7051301" cy="28924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3352" indent="-252146">
              <a:buFont typeface="Arial"/>
              <a:buChar char="–"/>
              <a:tabLst>
                <a:tab pos="263913" algn="l"/>
              </a:tabLst>
            </a:pPr>
            <a:r>
              <a:rPr lang="en-US" sz="2471" spc="-44" dirty="0">
                <a:cs typeface="Calibri"/>
              </a:rPr>
              <a:t>R</a:t>
            </a:r>
            <a:r>
              <a:rPr lang="en-US" sz="2471" spc="-4" dirty="0">
                <a:cs typeface="Calibri"/>
              </a:rPr>
              <a:t>ep</a:t>
            </a:r>
            <a:r>
              <a:rPr lang="en-US" sz="2471" spc="-35" dirty="0">
                <a:cs typeface="Calibri"/>
              </a:rPr>
              <a:t>r</a:t>
            </a:r>
            <a:r>
              <a:rPr lang="en-US" sz="2471" spc="-4" dirty="0">
                <a:cs typeface="Calibri"/>
              </a:rPr>
              <a:t>ese</a:t>
            </a:r>
            <a:r>
              <a:rPr lang="en-US" sz="2471" spc="-26" dirty="0">
                <a:cs typeface="Calibri"/>
              </a:rPr>
              <a:t>n</a:t>
            </a:r>
            <a:r>
              <a:rPr lang="en-US" sz="2471" spc="-35" dirty="0">
                <a:cs typeface="Calibri"/>
              </a:rPr>
              <a:t>t</a:t>
            </a:r>
            <a:r>
              <a:rPr lang="en-US" sz="2471" dirty="0">
                <a:cs typeface="Calibri"/>
              </a:rPr>
              <a:t>a</a:t>
            </a:r>
            <a:r>
              <a:rPr lang="en-US" sz="2471" spc="-4" dirty="0">
                <a:cs typeface="Calibri"/>
              </a:rPr>
              <a:t>bl</a:t>
            </a:r>
            <a:r>
              <a:rPr lang="en-US" sz="2471" dirty="0">
                <a:cs typeface="Calibri"/>
              </a:rPr>
              <a:t>e</a:t>
            </a:r>
            <a:r>
              <a:rPr lang="en-US" sz="2471" spc="-9" dirty="0">
                <a:cs typeface="Calibri"/>
              </a:rPr>
              <a:t> </a:t>
            </a:r>
            <a:r>
              <a:rPr lang="en-US" sz="2471" spc="-53" dirty="0">
                <a:cs typeface="Calibri"/>
              </a:rPr>
              <a:t>e</a:t>
            </a:r>
            <a:r>
              <a:rPr lang="en-US" sz="2471" spc="-4" dirty="0">
                <a:cs typeface="Calibri"/>
              </a:rPr>
              <a:t>xpone</a:t>
            </a:r>
            <a:r>
              <a:rPr lang="en-US" sz="2471" spc="-22" dirty="0">
                <a:cs typeface="Calibri"/>
              </a:rPr>
              <a:t>n</a:t>
            </a:r>
            <a:r>
              <a:rPr lang="en-US" sz="2471" dirty="0">
                <a:cs typeface="Calibri"/>
              </a:rPr>
              <a:t>t</a:t>
            </a:r>
            <a:r>
              <a:rPr lang="en-US" sz="2471" spc="4" dirty="0">
                <a:cs typeface="Calibri"/>
              </a:rPr>
              <a:t> </a:t>
            </a:r>
            <a:r>
              <a:rPr lang="en-US" sz="2471" spc="-62" dirty="0">
                <a:cs typeface="Calibri"/>
              </a:rPr>
              <a:t>r</a:t>
            </a:r>
            <a:r>
              <a:rPr lang="en-US" sz="2471" dirty="0">
                <a:cs typeface="Calibri"/>
              </a:rPr>
              <a:t>a</a:t>
            </a:r>
            <a:r>
              <a:rPr lang="en-US" sz="2471" spc="-4" dirty="0">
                <a:cs typeface="Calibri"/>
              </a:rPr>
              <a:t>n</a:t>
            </a:r>
            <a:r>
              <a:rPr lang="en-US" sz="2471" spc="-22" dirty="0">
                <a:cs typeface="Calibri"/>
              </a:rPr>
              <a:t>g</a:t>
            </a:r>
            <a:r>
              <a:rPr lang="en-US" sz="2471" spc="-18" dirty="0">
                <a:cs typeface="Calibri"/>
              </a:rPr>
              <a:t>e: </a:t>
            </a:r>
            <a:r>
              <a:rPr lang="en-US" sz="2471" spc="-4" dirty="0">
                <a:cs typeface="Calibri"/>
              </a:rPr>
              <a:t>‐</a:t>
            </a:r>
            <a:r>
              <a:rPr lang="en-US" sz="2471" dirty="0">
                <a:cs typeface="Calibri"/>
              </a:rPr>
              <a:t>126</a:t>
            </a:r>
            <a:r>
              <a:rPr lang="en-US" sz="2471" spc="18" dirty="0">
                <a:cs typeface="Calibri"/>
              </a:rPr>
              <a:t> </a:t>
            </a:r>
            <a:r>
              <a:rPr lang="en-US" sz="2471" spc="-31" dirty="0">
                <a:cs typeface="Calibri"/>
              </a:rPr>
              <a:t>t</a:t>
            </a:r>
            <a:r>
              <a:rPr lang="en-US" sz="2471" dirty="0">
                <a:cs typeface="Calibri"/>
              </a:rPr>
              <a:t>o</a:t>
            </a:r>
            <a:r>
              <a:rPr lang="en-US" sz="2471" spc="4" dirty="0">
                <a:cs typeface="Calibri"/>
              </a:rPr>
              <a:t> </a:t>
            </a:r>
            <a:r>
              <a:rPr lang="en-US" sz="2471" dirty="0">
                <a:cs typeface="Calibri"/>
              </a:rPr>
              <a:t>127</a:t>
            </a:r>
            <a:endParaRPr lang="en-US" sz="2471" spc="-44" dirty="0">
              <a:latin typeface="Calibri"/>
              <a:cs typeface="Calibri"/>
            </a:endParaRPr>
          </a:p>
          <a:p>
            <a:pPr marL="263352" indent="-252146">
              <a:buFont typeface="Arial"/>
              <a:buChar char="–"/>
              <a:tabLst>
                <a:tab pos="263913" algn="l"/>
              </a:tabLst>
            </a:pPr>
            <a:r>
              <a:rPr sz="2471" spc="-44" dirty="0">
                <a:latin typeface="Calibri"/>
                <a:cs typeface="Calibri"/>
              </a:rPr>
              <a:t>R</a:t>
            </a:r>
            <a:r>
              <a:rPr sz="2471" spc="-4" dirty="0">
                <a:latin typeface="Calibri"/>
                <a:cs typeface="Calibri"/>
              </a:rPr>
              <a:t>ep</a:t>
            </a:r>
            <a:r>
              <a:rPr sz="2471" spc="-35" dirty="0">
                <a:latin typeface="Calibri"/>
                <a:cs typeface="Calibri"/>
              </a:rPr>
              <a:t>r</a:t>
            </a:r>
            <a:r>
              <a:rPr sz="2471" spc="-4" dirty="0">
                <a:latin typeface="Calibri"/>
                <a:cs typeface="Calibri"/>
              </a:rPr>
              <a:t>ese</a:t>
            </a:r>
            <a:r>
              <a:rPr sz="2471" spc="-26" dirty="0">
                <a:latin typeface="Calibri"/>
                <a:cs typeface="Calibri"/>
              </a:rPr>
              <a:t>n</a:t>
            </a:r>
            <a:r>
              <a:rPr sz="2471" spc="-35" dirty="0">
                <a:latin typeface="Calibri"/>
                <a:cs typeface="Calibri"/>
              </a:rPr>
              <a:t>t</a:t>
            </a:r>
            <a:r>
              <a:rPr sz="2471" dirty="0">
                <a:latin typeface="Calibri"/>
                <a:cs typeface="Calibri"/>
              </a:rPr>
              <a:t>a</a:t>
            </a:r>
            <a:r>
              <a:rPr sz="2471" spc="-4" dirty="0">
                <a:latin typeface="Calibri"/>
                <a:cs typeface="Calibri"/>
              </a:rPr>
              <a:t>bl</a:t>
            </a:r>
            <a:r>
              <a:rPr sz="2471" dirty="0">
                <a:latin typeface="Calibri"/>
                <a:cs typeface="Calibri"/>
              </a:rPr>
              <a:t>e</a:t>
            </a:r>
            <a:r>
              <a:rPr sz="2471" spc="-9" dirty="0">
                <a:latin typeface="Calibri"/>
                <a:cs typeface="Calibri"/>
              </a:rPr>
              <a:t> </a:t>
            </a:r>
            <a:r>
              <a:rPr sz="2471" dirty="0">
                <a:latin typeface="Calibri"/>
                <a:cs typeface="Calibri"/>
              </a:rPr>
              <a:t>ma</a:t>
            </a:r>
            <a:r>
              <a:rPr sz="2471" spc="-26" dirty="0">
                <a:latin typeface="Calibri"/>
                <a:cs typeface="Calibri"/>
              </a:rPr>
              <a:t>n</a:t>
            </a:r>
            <a:r>
              <a:rPr sz="2471" spc="-4" dirty="0">
                <a:latin typeface="Calibri"/>
                <a:cs typeface="Calibri"/>
              </a:rPr>
              <a:t>tissa</a:t>
            </a:r>
            <a:r>
              <a:rPr sz="2471" dirty="0">
                <a:latin typeface="Calibri"/>
                <a:cs typeface="Calibri"/>
              </a:rPr>
              <a:t>: 1.0</a:t>
            </a:r>
            <a:r>
              <a:rPr sz="2471" spc="13" dirty="0">
                <a:latin typeface="Calibri"/>
                <a:cs typeface="Calibri"/>
              </a:rPr>
              <a:t> </a:t>
            </a:r>
            <a:r>
              <a:rPr sz="2471" spc="-31" dirty="0">
                <a:latin typeface="Calibri"/>
                <a:cs typeface="Calibri"/>
              </a:rPr>
              <a:t>t</a:t>
            </a:r>
            <a:r>
              <a:rPr sz="2471" dirty="0">
                <a:latin typeface="Calibri"/>
                <a:cs typeface="Calibri"/>
              </a:rPr>
              <a:t>o 1.111….1</a:t>
            </a:r>
            <a:r>
              <a:rPr sz="2471" spc="26" dirty="0">
                <a:latin typeface="Calibri"/>
                <a:cs typeface="Calibri"/>
              </a:rPr>
              <a:t> </a:t>
            </a:r>
            <a:r>
              <a:rPr sz="2471" dirty="0">
                <a:latin typeface="Calibri"/>
                <a:cs typeface="Calibri"/>
              </a:rPr>
              <a:t>=</a:t>
            </a:r>
            <a:r>
              <a:rPr sz="2471" spc="9" dirty="0">
                <a:latin typeface="Calibri"/>
                <a:cs typeface="Calibri"/>
              </a:rPr>
              <a:t> </a:t>
            </a:r>
            <a:r>
              <a:rPr sz="2471" dirty="0">
                <a:latin typeface="Calibri"/>
                <a:cs typeface="Calibri"/>
              </a:rPr>
              <a:t>1</a:t>
            </a:r>
            <a:r>
              <a:rPr sz="2471" spc="9" dirty="0">
                <a:latin typeface="Calibri"/>
                <a:cs typeface="Calibri"/>
              </a:rPr>
              <a:t> </a:t>
            </a:r>
            <a:r>
              <a:rPr sz="2471" spc="-31" dirty="0">
                <a:latin typeface="Calibri"/>
                <a:cs typeface="Calibri"/>
              </a:rPr>
              <a:t>t</a:t>
            </a:r>
            <a:r>
              <a:rPr sz="2471" dirty="0">
                <a:latin typeface="Calibri"/>
                <a:cs typeface="Calibri"/>
              </a:rPr>
              <a:t>o</a:t>
            </a:r>
            <a:r>
              <a:rPr sz="2471" spc="4" dirty="0">
                <a:latin typeface="Calibri"/>
                <a:cs typeface="Calibri"/>
              </a:rPr>
              <a:t> </a:t>
            </a:r>
            <a:r>
              <a:rPr sz="2471" dirty="0">
                <a:latin typeface="Calibri"/>
                <a:cs typeface="Calibri"/>
              </a:rPr>
              <a:t>2‐2</a:t>
            </a:r>
            <a:r>
              <a:rPr sz="2449" spc="-6" baseline="25525" dirty="0">
                <a:latin typeface="Calibri"/>
                <a:cs typeface="Calibri"/>
              </a:rPr>
              <a:t>‐</a:t>
            </a:r>
            <a:r>
              <a:rPr sz="2449" baseline="25525" dirty="0">
                <a:latin typeface="Calibri"/>
                <a:cs typeface="Calibri"/>
              </a:rPr>
              <a:t>23</a:t>
            </a:r>
          </a:p>
          <a:p>
            <a:pPr marL="11206">
              <a:spcBef>
                <a:spcPts val="591"/>
              </a:spcBef>
            </a:pPr>
            <a:r>
              <a:rPr sz="2471" dirty="0">
                <a:latin typeface="Arial"/>
                <a:cs typeface="Arial"/>
              </a:rPr>
              <a:t>–</a:t>
            </a:r>
            <a:r>
              <a:rPr sz="2471" spc="-79" dirty="0">
                <a:latin typeface="Arial"/>
                <a:cs typeface="Arial"/>
              </a:rPr>
              <a:t> </a:t>
            </a:r>
            <a:r>
              <a:rPr sz="2471" spc="-9" dirty="0">
                <a:latin typeface="Calibri"/>
                <a:cs typeface="Calibri"/>
              </a:rPr>
              <a:t>La</a:t>
            </a:r>
            <a:r>
              <a:rPr sz="2471" spc="-31" dirty="0">
                <a:latin typeface="Calibri"/>
                <a:cs typeface="Calibri"/>
              </a:rPr>
              <a:t>r</a:t>
            </a:r>
            <a:r>
              <a:rPr sz="2471" spc="-22" dirty="0">
                <a:latin typeface="Calibri"/>
                <a:cs typeface="Calibri"/>
              </a:rPr>
              <a:t>g</a:t>
            </a:r>
            <a:r>
              <a:rPr sz="2471" spc="-4" dirty="0">
                <a:latin typeface="Calibri"/>
                <a:cs typeface="Calibri"/>
              </a:rPr>
              <a:t>e</a:t>
            </a:r>
            <a:r>
              <a:rPr sz="2471" spc="-26" dirty="0">
                <a:latin typeface="Calibri"/>
                <a:cs typeface="Calibri"/>
              </a:rPr>
              <a:t>s</a:t>
            </a:r>
            <a:r>
              <a:rPr sz="2471" dirty="0">
                <a:latin typeface="Calibri"/>
                <a:cs typeface="Calibri"/>
              </a:rPr>
              <a:t>t</a:t>
            </a:r>
            <a:r>
              <a:rPr sz="2471" spc="-9" dirty="0">
                <a:latin typeface="Calibri"/>
                <a:cs typeface="Calibri"/>
              </a:rPr>
              <a:t> </a:t>
            </a:r>
            <a:r>
              <a:rPr sz="2471" spc="-4" dirty="0">
                <a:latin typeface="Calibri"/>
                <a:cs typeface="Calibri"/>
              </a:rPr>
              <a:t>possibl</a:t>
            </a:r>
            <a:r>
              <a:rPr sz="2471" dirty="0">
                <a:latin typeface="Calibri"/>
                <a:cs typeface="Calibri"/>
              </a:rPr>
              <a:t>e</a:t>
            </a:r>
            <a:r>
              <a:rPr sz="2471" spc="4" dirty="0">
                <a:latin typeface="Calibri"/>
                <a:cs typeface="Calibri"/>
              </a:rPr>
              <a:t> </a:t>
            </a:r>
            <a:r>
              <a:rPr sz="2471" spc="-4" dirty="0">
                <a:latin typeface="Calibri"/>
                <a:cs typeface="Calibri"/>
              </a:rPr>
              <a:t>number</a:t>
            </a:r>
            <a:r>
              <a:rPr sz="2471" dirty="0">
                <a:latin typeface="Calibri"/>
                <a:cs typeface="Calibri"/>
              </a:rPr>
              <a:t>:</a:t>
            </a:r>
            <a:r>
              <a:rPr sz="2471" spc="13" dirty="0">
                <a:latin typeface="Calibri"/>
                <a:cs typeface="Calibri"/>
              </a:rPr>
              <a:t> </a:t>
            </a:r>
            <a:r>
              <a:rPr sz="2471" dirty="0">
                <a:latin typeface="Calibri"/>
                <a:cs typeface="Calibri"/>
              </a:rPr>
              <a:t>(2‐2</a:t>
            </a:r>
            <a:r>
              <a:rPr sz="2449" baseline="25525" dirty="0">
                <a:latin typeface="Calibri"/>
                <a:cs typeface="Calibri"/>
              </a:rPr>
              <a:t>23</a:t>
            </a:r>
            <a:r>
              <a:rPr sz="2471" dirty="0">
                <a:latin typeface="Calibri"/>
                <a:cs typeface="Calibri"/>
              </a:rPr>
              <a:t>)2</a:t>
            </a:r>
            <a:r>
              <a:rPr sz="2449" baseline="25525" dirty="0">
                <a:latin typeface="Calibri"/>
                <a:cs typeface="Calibri"/>
              </a:rPr>
              <a:t>127 </a:t>
            </a:r>
            <a:r>
              <a:rPr sz="2449" spc="-231" baseline="25525" dirty="0">
                <a:latin typeface="Calibri"/>
                <a:cs typeface="Calibri"/>
              </a:rPr>
              <a:t> </a:t>
            </a:r>
            <a:r>
              <a:rPr sz="2471" dirty="0">
                <a:latin typeface="Calibri"/>
                <a:cs typeface="Calibri"/>
              </a:rPr>
              <a:t>≈</a:t>
            </a:r>
            <a:r>
              <a:rPr sz="2471" spc="-180" dirty="0">
                <a:latin typeface="Calibri"/>
                <a:cs typeface="Calibri"/>
              </a:rPr>
              <a:t> </a:t>
            </a:r>
            <a:r>
              <a:rPr sz="2471" dirty="0">
                <a:latin typeface="Calibri"/>
                <a:cs typeface="Calibri"/>
              </a:rPr>
              <a:t>2</a:t>
            </a:r>
            <a:r>
              <a:rPr sz="2449" baseline="25525" dirty="0">
                <a:latin typeface="Calibri"/>
                <a:cs typeface="Calibri"/>
              </a:rPr>
              <a:t>128</a:t>
            </a:r>
            <a:r>
              <a:rPr sz="2449" spc="19" baseline="25525" dirty="0">
                <a:latin typeface="Calibri"/>
                <a:cs typeface="Calibri"/>
              </a:rPr>
              <a:t> </a:t>
            </a:r>
            <a:r>
              <a:rPr sz="2471" dirty="0">
                <a:latin typeface="Calibri"/>
                <a:cs typeface="Calibri"/>
              </a:rPr>
              <a:t>≈</a:t>
            </a:r>
            <a:r>
              <a:rPr sz="2471" spc="-180" dirty="0">
                <a:latin typeface="Calibri"/>
                <a:cs typeface="Calibri"/>
              </a:rPr>
              <a:t> </a:t>
            </a:r>
            <a:r>
              <a:rPr sz="2471" dirty="0">
                <a:latin typeface="Calibri"/>
                <a:cs typeface="Calibri"/>
              </a:rPr>
              <a:t>3.4</a:t>
            </a:r>
            <a:r>
              <a:rPr sz="2471" spc="13" dirty="0">
                <a:latin typeface="Calibri"/>
                <a:cs typeface="Calibri"/>
              </a:rPr>
              <a:t> </a:t>
            </a:r>
            <a:r>
              <a:rPr sz="2471" dirty="0">
                <a:latin typeface="Calibri"/>
                <a:cs typeface="Calibri"/>
              </a:rPr>
              <a:t>x</a:t>
            </a:r>
            <a:r>
              <a:rPr sz="2471" spc="4" dirty="0">
                <a:latin typeface="Calibri"/>
                <a:cs typeface="Calibri"/>
              </a:rPr>
              <a:t> </a:t>
            </a:r>
            <a:r>
              <a:rPr sz="2471" dirty="0">
                <a:latin typeface="Calibri"/>
                <a:cs typeface="Calibri"/>
              </a:rPr>
              <a:t>10</a:t>
            </a:r>
            <a:r>
              <a:rPr sz="2449" baseline="25525" dirty="0">
                <a:latin typeface="Calibri"/>
                <a:cs typeface="Calibri"/>
              </a:rPr>
              <a:t>38</a:t>
            </a:r>
          </a:p>
          <a:p>
            <a:pPr marL="263352" indent="-252146">
              <a:spcBef>
                <a:spcPts val="591"/>
              </a:spcBef>
              <a:buFont typeface="Arial"/>
              <a:buChar char="–"/>
              <a:tabLst>
                <a:tab pos="263352" algn="l"/>
              </a:tabLst>
            </a:pPr>
            <a:r>
              <a:rPr sz="2471" spc="-4" dirty="0">
                <a:latin typeface="Calibri"/>
                <a:cs typeface="Calibri"/>
              </a:rPr>
              <a:t>Smalle</a:t>
            </a:r>
            <a:r>
              <a:rPr sz="2471" spc="-22" dirty="0">
                <a:latin typeface="Calibri"/>
                <a:cs typeface="Calibri"/>
              </a:rPr>
              <a:t>s</a:t>
            </a:r>
            <a:r>
              <a:rPr sz="2471" dirty="0">
                <a:latin typeface="Calibri"/>
                <a:cs typeface="Calibri"/>
              </a:rPr>
              <a:t>t</a:t>
            </a:r>
            <a:r>
              <a:rPr sz="2471" spc="-9" dirty="0">
                <a:latin typeface="Calibri"/>
                <a:cs typeface="Calibri"/>
              </a:rPr>
              <a:t> </a:t>
            </a:r>
            <a:r>
              <a:rPr sz="2471" spc="-4" dirty="0">
                <a:latin typeface="Calibri"/>
                <a:cs typeface="Calibri"/>
              </a:rPr>
              <a:t>positi</a:t>
            </a:r>
            <a:r>
              <a:rPr sz="2471" spc="-26" dirty="0">
                <a:latin typeface="Calibri"/>
                <a:cs typeface="Calibri"/>
              </a:rPr>
              <a:t>v</a:t>
            </a:r>
            <a:r>
              <a:rPr sz="2471" spc="-13" dirty="0">
                <a:latin typeface="Calibri"/>
                <a:cs typeface="Calibri"/>
              </a:rPr>
              <a:t>e</a:t>
            </a:r>
            <a:r>
              <a:rPr sz="2471" spc="-4" dirty="0">
                <a:latin typeface="Calibri"/>
                <a:cs typeface="Calibri"/>
              </a:rPr>
              <a:t> number</a:t>
            </a:r>
            <a:r>
              <a:rPr sz="2471" dirty="0">
                <a:latin typeface="Calibri"/>
                <a:cs typeface="Calibri"/>
              </a:rPr>
              <a:t>:</a:t>
            </a:r>
            <a:r>
              <a:rPr sz="2471" spc="13" dirty="0">
                <a:latin typeface="Calibri"/>
                <a:cs typeface="Calibri"/>
              </a:rPr>
              <a:t> </a:t>
            </a:r>
            <a:r>
              <a:rPr sz="2471" dirty="0">
                <a:latin typeface="Calibri"/>
                <a:cs typeface="Calibri"/>
              </a:rPr>
              <a:t>2</a:t>
            </a:r>
            <a:r>
              <a:rPr sz="2449" spc="-6" baseline="25525" dirty="0">
                <a:latin typeface="Calibri"/>
                <a:cs typeface="Calibri"/>
              </a:rPr>
              <a:t>‐</a:t>
            </a:r>
            <a:r>
              <a:rPr sz="2449" baseline="25525" dirty="0">
                <a:latin typeface="Calibri"/>
                <a:cs typeface="Calibri"/>
              </a:rPr>
              <a:t>126 </a:t>
            </a:r>
            <a:r>
              <a:rPr sz="2449" spc="-244" baseline="25525" dirty="0">
                <a:latin typeface="Calibri"/>
                <a:cs typeface="Calibri"/>
              </a:rPr>
              <a:t> </a:t>
            </a:r>
            <a:r>
              <a:rPr sz="2471" dirty="0">
                <a:latin typeface="Calibri"/>
                <a:cs typeface="Calibri"/>
              </a:rPr>
              <a:t>≈</a:t>
            </a:r>
            <a:r>
              <a:rPr sz="2471" spc="4" dirty="0">
                <a:latin typeface="Calibri"/>
                <a:cs typeface="Calibri"/>
              </a:rPr>
              <a:t> </a:t>
            </a:r>
            <a:r>
              <a:rPr sz="2471" dirty="0">
                <a:latin typeface="Calibri"/>
                <a:cs typeface="Calibri"/>
              </a:rPr>
              <a:t>1.2</a:t>
            </a:r>
            <a:r>
              <a:rPr sz="2471" spc="13" dirty="0">
                <a:latin typeface="Calibri"/>
                <a:cs typeface="Calibri"/>
              </a:rPr>
              <a:t> </a:t>
            </a:r>
            <a:r>
              <a:rPr sz="2471" dirty="0">
                <a:latin typeface="Calibri"/>
                <a:cs typeface="Calibri"/>
              </a:rPr>
              <a:t>x</a:t>
            </a:r>
            <a:r>
              <a:rPr sz="2471" spc="4" dirty="0">
                <a:latin typeface="Calibri"/>
                <a:cs typeface="Calibri"/>
              </a:rPr>
              <a:t> </a:t>
            </a:r>
            <a:r>
              <a:rPr sz="2471" dirty="0">
                <a:latin typeface="Calibri"/>
                <a:cs typeface="Calibri"/>
              </a:rPr>
              <a:t>10</a:t>
            </a:r>
            <a:r>
              <a:rPr sz="2449" spc="-6" baseline="25525" dirty="0">
                <a:latin typeface="Calibri"/>
                <a:cs typeface="Calibri"/>
              </a:rPr>
              <a:t>‐</a:t>
            </a:r>
            <a:r>
              <a:rPr sz="2449" baseline="25525" dirty="0">
                <a:latin typeface="Calibri"/>
                <a:cs typeface="Calibri"/>
              </a:rPr>
              <a:t>38</a:t>
            </a:r>
          </a:p>
          <a:p>
            <a:pPr marL="263352" marR="477396" indent="-252146" algn="just">
              <a:spcBef>
                <a:spcPts val="591"/>
              </a:spcBef>
              <a:buFont typeface="Arial"/>
              <a:buChar char="–"/>
              <a:tabLst>
                <a:tab pos="263352" algn="l"/>
              </a:tabLst>
            </a:pPr>
            <a:r>
              <a:rPr sz="2471" spc="-4" dirty="0">
                <a:latin typeface="Calibri"/>
                <a:cs typeface="Calibri"/>
              </a:rPr>
              <a:t>Machin</a:t>
            </a:r>
            <a:r>
              <a:rPr sz="2471" dirty="0">
                <a:latin typeface="Calibri"/>
                <a:cs typeface="Calibri"/>
              </a:rPr>
              <a:t>e</a:t>
            </a:r>
            <a:r>
              <a:rPr sz="2471" spc="4" dirty="0">
                <a:latin typeface="Calibri"/>
                <a:cs typeface="Calibri"/>
              </a:rPr>
              <a:t> </a:t>
            </a:r>
            <a:r>
              <a:rPr sz="2471" spc="-4" dirty="0">
                <a:latin typeface="Calibri"/>
                <a:cs typeface="Calibri"/>
              </a:rPr>
              <a:t>epsilo</a:t>
            </a:r>
            <a:r>
              <a:rPr sz="2471" dirty="0">
                <a:latin typeface="Calibri"/>
                <a:cs typeface="Calibri"/>
              </a:rPr>
              <a:t>n</a:t>
            </a:r>
            <a:r>
              <a:rPr sz="2471" spc="-9" dirty="0">
                <a:latin typeface="Calibri"/>
                <a:cs typeface="Calibri"/>
              </a:rPr>
              <a:t> </a:t>
            </a:r>
            <a:r>
              <a:rPr sz="2471" dirty="0">
                <a:latin typeface="Calibri"/>
                <a:cs typeface="Calibri"/>
              </a:rPr>
              <a:t>=</a:t>
            </a:r>
            <a:r>
              <a:rPr sz="2471" spc="4" dirty="0">
                <a:latin typeface="Calibri"/>
                <a:cs typeface="Calibri"/>
              </a:rPr>
              <a:t> </a:t>
            </a:r>
            <a:r>
              <a:rPr sz="2471" dirty="0">
                <a:latin typeface="Calibri"/>
                <a:cs typeface="Calibri"/>
              </a:rPr>
              <a:t>2</a:t>
            </a:r>
            <a:r>
              <a:rPr sz="2449" spc="-6" baseline="25525" dirty="0">
                <a:latin typeface="Calibri"/>
                <a:cs typeface="Calibri"/>
              </a:rPr>
              <a:t>‐</a:t>
            </a:r>
            <a:r>
              <a:rPr sz="2449" baseline="25525" dirty="0">
                <a:latin typeface="Calibri"/>
                <a:cs typeface="Calibri"/>
              </a:rPr>
              <a:t>24</a:t>
            </a:r>
            <a:r>
              <a:rPr sz="2449" spc="26" baseline="25525" dirty="0">
                <a:latin typeface="Calibri"/>
                <a:cs typeface="Calibri"/>
              </a:rPr>
              <a:t> </a:t>
            </a:r>
            <a:r>
              <a:rPr sz="2471" dirty="0">
                <a:latin typeface="Calibri"/>
                <a:cs typeface="Calibri"/>
              </a:rPr>
              <a:t>≈</a:t>
            </a:r>
            <a:r>
              <a:rPr sz="2471" spc="9" dirty="0">
                <a:latin typeface="Calibri"/>
                <a:cs typeface="Calibri"/>
              </a:rPr>
              <a:t> </a:t>
            </a:r>
            <a:r>
              <a:rPr sz="2471" dirty="0">
                <a:latin typeface="Calibri"/>
                <a:cs typeface="Calibri"/>
              </a:rPr>
              <a:t>5.96</a:t>
            </a:r>
            <a:r>
              <a:rPr sz="2471" spc="13" dirty="0">
                <a:latin typeface="Calibri"/>
                <a:cs typeface="Calibri"/>
              </a:rPr>
              <a:t> </a:t>
            </a:r>
            <a:r>
              <a:rPr sz="2471" dirty="0">
                <a:latin typeface="Calibri"/>
                <a:cs typeface="Calibri"/>
              </a:rPr>
              <a:t>x</a:t>
            </a:r>
            <a:r>
              <a:rPr sz="2471" spc="4" dirty="0">
                <a:latin typeface="Calibri"/>
                <a:cs typeface="Calibri"/>
              </a:rPr>
              <a:t> </a:t>
            </a:r>
            <a:r>
              <a:rPr sz="2471" dirty="0">
                <a:latin typeface="Calibri"/>
                <a:cs typeface="Calibri"/>
              </a:rPr>
              <a:t>10</a:t>
            </a:r>
            <a:r>
              <a:rPr sz="2449" spc="-6" baseline="25525" dirty="0">
                <a:latin typeface="Calibri"/>
                <a:cs typeface="Calibri"/>
              </a:rPr>
              <a:t>‐</a:t>
            </a:r>
            <a:r>
              <a:rPr sz="2449" baseline="25525" dirty="0">
                <a:latin typeface="Calibri"/>
                <a:cs typeface="Calibri"/>
              </a:rPr>
              <a:t>8</a:t>
            </a:r>
            <a:r>
              <a:rPr sz="2471" spc="-9" dirty="0">
                <a:latin typeface="Calibri"/>
                <a:cs typeface="Calibri"/>
              </a:rPr>
              <a:t>,</a:t>
            </a:r>
            <a:r>
              <a:rPr sz="2471" spc="13" dirty="0">
                <a:latin typeface="Calibri"/>
                <a:cs typeface="Calibri"/>
              </a:rPr>
              <a:t> </a:t>
            </a:r>
            <a:r>
              <a:rPr sz="2471" spc="-4" dirty="0">
                <a:latin typeface="Calibri"/>
                <a:cs typeface="Calibri"/>
              </a:rPr>
              <a:t>thu</a:t>
            </a:r>
            <a:r>
              <a:rPr sz="2471" dirty="0">
                <a:latin typeface="Calibri"/>
                <a:cs typeface="Calibri"/>
              </a:rPr>
              <a:t>s</a:t>
            </a:r>
            <a:r>
              <a:rPr sz="2471" spc="13" dirty="0">
                <a:latin typeface="Calibri"/>
                <a:cs typeface="Calibri"/>
              </a:rPr>
              <a:t> </a:t>
            </a:r>
            <a:r>
              <a:rPr sz="2471" dirty="0">
                <a:latin typeface="Calibri"/>
                <a:cs typeface="Calibri"/>
              </a:rPr>
              <a:t>IEEE</a:t>
            </a:r>
            <a:r>
              <a:rPr sz="2471" spc="-22" dirty="0">
                <a:latin typeface="Calibri"/>
                <a:cs typeface="Calibri"/>
              </a:rPr>
              <a:t> </a:t>
            </a:r>
            <a:r>
              <a:rPr sz="2471" dirty="0">
                <a:latin typeface="Calibri"/>
                <a:cs typeface="Calibri"/>
              </a:rPr>
              <a:t>754 </a:t>
            </a:r>
            <a:r>
              <a:rPr sz="2471" spc="-4" dirty="0">
                <a:latin typeface="Calibri"/>
                <a:cs typeface="Calibri"/>
              </a:rPr>
              <a:t>singl</a:t>
            </a:r>
            <a:r>
              <a:rPr sz="2471" dirty="0">
                <a:latin typeface="Calibri"/>
                <a:cs typeface="Calibri"/>
              </a:rPr>
              <a:t>e</a:t>
            </a:r>
            <a:r>
              <a:rPr sz="2471" spc="-9" dirty="0">
                <a:latin typeface="Calibri"/>
                <a:cs typeface="Calibri"/>
              </a:rPr>
              <a:t> </a:t>
            </a:r>
            <a:r>
              <a:rPr sz="2471" spc="-4" dirty="0">
                <a:latin typeface="Calibri"/>
                <a:cs typeface="Calibri"/>
              </a:rPr>
              <a:t>p</a:t>
            </a:r>
            <a:r>
              <a:rPr sz="2471" spc="-31" dirty="0">
                <a:latin typeface="Calibri"/>
                <a:cs typeface="Calibri"/>
              </a:rPr>
              <a:t>r</a:t>
            </a:r>
            <a:r>
              <a:rPr sz="2471" spc="-4" dirty="0">
                <a:latin typeface="Calibri"/>
                <a:cs typeface="Calibri"/>
              </a:rPr>
              <a:t>ecisio</a:t>
            </a:r>
            <a:r>
              <a:rPr sz="2471" dirty="0">
                <a:latin typeface="Calibri"/>
                <a:cs typeface="Calibri"/>
              </a:rPr>
              <a:t>n</a:t>
            </a:r>
            <a:r>
              <a:rPr sz="2471" spc="-9" dirty="0">
                <a:latin typeface="Calibri"/>
                <a:cs typeface="Calibri"/>
              </a:rPr>
              <a:t> </a:t>
            </a:r>
            <a:r>
              <a:rPr sz="2471" spc="-4" dirty="0">
                <a:latin typeface="Calibri"/>
                <a:cs typeface="Calibri"/>
              </a:rPr>
              <a:t>o</a:t>
            </a:r>
            <a:r>
              <a:rPr sz="2471" spc="-26" dirty="0">
                <a:latin typeface="Calibri"/>
                <a:cs typeface="Calibri"/>
              </a:rPr>
              <a:t>f</a:t>
            </a:r>
            <a:r>
              <a:rPr sz="2471" spc="-62" dirty="0">
                <a:latin typeface="Calibri"/>
                <a:cs typeface="Calibri"/>
              </a:rPr>
              <a:t>f</a:t>
            </a:r>
            <a:r>
              <a:rPr sz="2471" spc="-18" dirty="0">
                <a:latin typeface="Calibri"/>
                <a:cs typeface="Calibri"/>
              </a:rPr>
              <a:t>e</a:t>
            </a:r>
            <a:r>
              <a:rPr sz="2471" spc="-53" dirty="0">
                <a:latin typeface="Calibri"/>
                <a:cs typeface="Calibri"/>
              </a:rPr>
              <a:t>r</a:t>
            </a:r>
            <a:r>
              <a:rPr sz="2471" dirty="0">
                <a:latin typeface="Calibri"/>
                <a:cs typeface="Calibri"/>
              </a:rPr>
              <a:t>s</a:t>
            </a:r>
            <a:r>
              <a:rPr sz="2471" spc="-13" dirty="0">
                <a:latin typeface="Calibri"/>
                <a:cs typeface="Calibri"/>
              </a:rPr>
              <a:t> </a:t>
            </a:r>
            <a:r>
              <a:rPr sz="2471" spc="-4" dirty="0">
                <a:latin typeface="Calibri"/>
                <a:cs typeface="Calibri"/>
              </a:rPr>
              <a:t>abou</a:t>
            </a:r>
            <a:r>
              <a:rPr sz="2471" dirty="0">
                <a:latin typeface="Calibri"/>
                <a:cs typeface="Calibri"/>
              </a:rPr>
              <a:t>t</a:t>
            </a:r>
            <a:r>
              <a:rPr sz="2471" spc="4" dirty="0">
                <a:latin typeface="Calibri"/>
                <a:cs typeface="Calibri"/>
              </a:rPr>
              <a:t> </a:t>
            </a:r>
            <a:r>
              <a:rPr sz="2471" dirty="0">
                <a:latin typeface="Calibri"/>
                <a:cs typeface="Calibri"/>
              </a:rPr>
              <a:t>7</a:t>
            </a:r>
            <a:r>
              <a:rPr sz="2471" spc="9" dirty="0">
                <a:latin typeface="Calibri"/>
                <a:cs typeface="Calibri"/>
              </a:rPr>
              <a:t> </a:t>
            </a:r>
            <a:r>
              <a:rPr sz="2471" spc="-4" dirty="0">
                <a:latin typeface="Calibri"/>
                <a:cs typeface="Calibri"/>
              </a:rPr>
              <a:t>signifi</a:t>
            </a:r>
            <a:r>
              <a:rPr sz="2471" spc="-26" dirty="0">
                <a:latin typeface="Calibri"/>
                <a:cs typeface="Calibri"/>
              </a:rPr>
              <a:t>c</a:t>
            </a:r>
            <a:r>
              <a:rPr sz="2471" spc="-4" dirty="0">
                <a:latin typeface="Calibri"/>
                <a:cs typeface="Calibri"/>
              </a:rPr>
              <a:t>a</a:t>
            </a:r>
            <a:r>
              <a:rPr sz="2471" spc="-26" dirty="0">
                <a:latin typeface="Calibri"/>
                <a:cs typeface="Calibri"/>
              </a:rPr>
              <a:t>n</a:t>
            </a:r>
            <a:r>
              <a:rPr sz="2471" dirty="0">
                <a:latin typeface="Calibri"/>
                <a:cs typeface="Calibri"/>
              </a:rPr>
              <a:t>t</a:t>
            </a:r>
            <a:r>
              <a:rPr sz="2471" spc="-4" dirty="0">
                <a:latin typeface="Calibri"/>
                <a:cs typeface="Calibri"/>
              </a:rPr>
              <a:t> decimal digit</a:t>
            </a:r>
            <a:r>
              <a:rPr sz="2471" dirty="0">
                <a:latin typeface="Calibri"/>
                <a:cs typeface="Calibri"/>
              </a:rPr>
              <a:t>s</a:t>
            </a:r>
            <a:r>
              <a:rPr sz="2471" spc="4" dirty="0">
                <a:latin typeface="Calibri"/>
                <a:cs typeface="Calibri"/>
              </a:rPr>
              <a:t> </a:t>
            </a:r>
            <a:r>
              <a:rPr sz="2471" spc="-4" dirty="0">
                <a:latin typeface="Calibri"/>
                <a:cs typeface="Calibri"/>
              </a:rPr>
              <a:t>o</a:t>
            </a:r>
            <a:r>
              <a:rPr sz="2471" dirty="0">
                <a:latin typeface="Calibri"/>
                <a:cs typeface="Calibri"/>
              </a:rPr>
              <a:t>f </a:t>
            </a:r>
            <a:r>
              <a:rPr sz="2471" spc="-4" dirty="0">
                <a:latin typeface="Calibri"/>
                <a:cs typeface="Calibri"/>
              </a:rPr>
              <a:t>accu</a:t>
            </a:r>
            <a:r>
              <a:rPr sz="2471" spc="-53" dirty="0">
                <a:latin typeface="Calibri"/>
                <a:cs typeface="Calibri"/>
              </a:rPr>
              <a:t>r</a:t>
            </a:r>
            <a:r>
              <a:rPr sz="2471" dirty="0">
                <a:latin typeface="Calibri"/>
                <a:cs typeface="Calibri"/>
              </a:rPr>
              <a:t>a</a:t>
            </a:r>
            <a:r>
              <a:rPr sz="2471" spc="-4" dirty="0">
                <a:latin typeface="Calibri"/>
                <a:cs typeface="Calibri"/>
              </a:rPr>
              <a:t>cy</a:t>
            </a:r>
            <a:endParaRPr sz="2471" dirty="0">
              <a:latin typeface="Calibri"/>
              <a:cs typeface="Calibri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8545" y="6382250"/>
            <a:ext cx="198323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/>
              <a:t>Johnsson</a:t>
            </a:r>
            <a:r>
              <a:rPr lang="en-US" sz="900" dirty="0"/>
              <a:t> L., Lecture notes spring 2016</a:t>
            </a:r>
          </a:p>
        </p:txBody>
      </p:sp>
      <p:graphicFrame>
        <p:nvGraphicFramePr>
          <p:cNvPr id="12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3939838"/>
              </p:ext>
            </p:extLst>
          </p:nvPr>
        </p:nvGraphicFramePr>
        <p:xfrm>
          <a:off x="918975" y="1825316"/>
          <a:ext cx="7366000" cy="101600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43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s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exp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frac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Monaco" charset="0"/>
                        <a:cs typeface="Monaco" charset="0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8-bits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23-bits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4070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63653" y="479570"/>
            <a:ext cx="1187824" cy="4075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7401" marR="4483" indent="-336194">
              <a:lnSpc>
                <a:spcPct val="125000"/>
              </a:lnSpc>
            </a:pPr>
            <a:r>
              <a:rPr sz="1059" b="1" spc="-4" dirty="0">
                <a:solidFill>
                  <a:srgbClr val="FFFFFF"/>
                </a:solidFill>
                <a:latin typeface="Arial"/>
                <a:cs typeface="Arial"/>
              </a:rPr>
              <a:t>Lennar</a:t>
            </a:r>
            <a:r>
              <a:rPr sz="1059" b="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059" b="1" spc="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59" b="1" spc="-4" dirty="0">
                <a:solidFill>
                  <a:srgbClr val="FFFFFF"/>
                </a:solidFill>
                <a:latin typeface="Arial"/>
                <a:cs typeface="Arial"/>
              </a:rPr>
              <a:t>Johnsson 2016-01-19</a:t>
            </a:r>
            <a:endParaRPr sz="1059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65712" y="484906"/>
            <a:ext cx="1396813" cy="3259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2118" spc="-4" dirty="0">
                <a:solidFill>
                  <a:srgbClr val="FFFFFF"/>
                </a:solidFill>
                <a:latin typeface="Arial"/>
                <a:cs typeface="Arial"/>
              </a:rPr>
              <a:t>COSC4364</a:t>
            </a:r>
            <a:endParaRPr sz="2118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67559" y="277062"/>
            <a:ext cx="6981824" cy="1455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39294"/>
            <a:r>
              <a:rPr sz="3883" dirty="0">
                <a:latin typeface="Calibri"/>
                <a:cs typeface="Calibri"/>
              </a:rPr>
              <a:t>IEEE</a:t>
            </a:r>
            <a:r>
              <a:rPr sz="3883" spc="9" dirty="0">
                <a:latin typeface="Calibri"/>
                <a:cs typeface="Calibri"/>
              </a:rPr>
              <a:t> </a:t>
            </a:r>
            <a:r>
              <a:rPr sz="3883" spc="-4" dirty="0">
                <a:latin typeface="Calibri"/>
                <a:cs typeface="Calibri"/>
              </a:rPr>
              <a:t>Flo</a:t>
            </a:r>
            <a:r>
              <a:rPr sz="3883" spc="-40" dirty="0">
                <a:latin typeface="Calibri"/>
                <a:cs typeface="Calibri"/>
              </a:rPr>
              <a:t>a</a:t>
            </a:r>
            <a:r>
              <a:rPr sz="3883" spc="-18" dirty="0">
                <a:latin typeface="Calibri"/>
                <a:cs typeface="Calibri"/>
              </a:rPr>
              <a:t>tin</a:t>
            </a:r>
            <a:r>
              <a:rPr sz="3883" spc="-13" dirty="0">
                <a:latin typeface="Calibri"/>
                <a:cs typeface="Calibri"/>
              </a:rPr>
              <a:t>g</a:t>
            </a:r>
            <a:r>
              <a:rPr sz="3883" spc="-18" dirty="0">
                <a:latin typeface="Calibri"/>
                <a:cs typeface="Calibri"/>
              </a:rPr>
              <a:t>‐</a:t>
            </a:r>
            <a:r>
              <a:rPr sz="3883" spc="-93" dirty="0">
                <a:latin typeface="Calibri"/>
                <a:cs typeface="Calibri"/>
              </a:rPr>
              <a:t>P</a:t>
            </a:r>
            <a:r>
              <a:rPr sz="3883" spc="-18" dirty="0">
                <a:latin typeface="Calibri"/>
                <a:cs typeface="Calibri"/>
              </a:rPr>
              <a:t>o</a:t>
            </a:r>
            <a:r>
              <a:rPr sz="3883" spc="-4" dirty="0">
                <a:latin typeface="Calibri"/>
                <a:cs typeface="Calibri"/>
              </a:rPr>
              <a:t>i</a:t>
            </a:r>
            <a:r>
              <a:rPr sz="3883" spc="-40" dirty="0">
                <a:latin typeface="Calibri"/>
                <a:cs typeface="Calibri"/>
              </a:rPr>
              <a:t>n</a:t>
            </a:r>
            <a:r>
              <a:rPr sz="3883" spc="-13" dirty="0">
                <a:latin typeface="Calibri"/>
                <a:cs typeface="Calibri"/>
              </a:rPr>
              <a:t>t</a:t>
            </a:r>
            <a:r>
              <a:rPr sz="3883" spc="35" dirty="0">
                <a:latin typeface="Calibri"/>
                <a:cs typeface="Calibri"/>
              </a:rPr>
              <a:t> </a:t>
            </a:r>
            <a:r>
              <a:rPr sz="3883" spc="-4" dirty="0">
                <a:latin typeface="Calibri"/>
                <a:cs typeface="Calibri"/>
              </a:rPr>
              <a:t>S</a:t>
            </a:r>
            <a:r>
              <a:rPr sz="3883" spc="-49" dirty="0">
                <a:latin typeface="Calibri"/>
                <a:cs typeface="Calibri"/>
              </a:rPr>
              <a:t>t</a:t>
            </a:r>
            <a:r>
              <a:rPr sz="3883" spc="-22" dirty="0">
                <a:latin typeface="Calibri"/>
                <a:cs typeface="Calibri"/>
              </a:rPr>
              <a:t>anda</a:t>
            </a:r>
            <a:r>
              <a:rPr sz="3883" spc="-71" dirty="0">
                <a:latin typeface="Calibri"/>
                <a:cs typeface="Calibri"/>
              </a:rPr>
              <a:t>r</a:t>
            </a:r>
            <a:r>
              <a:rPr sz="3883" dirty="0">
                <a:latin typeface="Calibri"/>
                <a:cs typeface="Calibri"/>
              </a:rPr>
              <a:t>d</a:t>
            </a:r>
            <a:r>
              <a:rPr sz="3883" spc="26" dirty="0">
                <a:latin typeface="Calibri"/>
                <a:cs typeface="Calibri"/>
              </a:rPr>
              <a:t> </a:t>
            </a:r>
            <a:r>
              <a:rPr sz="3883" spc="-22" dirty="0">
                <a:latin typeface="Calibri"/>
                <a:cs typeface="Calibri"/>
              </a:rPr>
              <a:t>754</a:t>
            </a:r>
            <a:endParaRPr sz="3883" dirty="0">
              <a:latin typeface="Calibri"/>
              <a:cs typeface="Calibri"/>
            </a:endParaRPr>
          </a:p>
          <a:p>
            <a:pPr marL="313781" indent="-302575">
              <a:spcBef>
                <a:spcPts val="3296"/>
              </a:spcBef>
              <a:buFont typeface="Arial"/>
              <a:buChar char="•"/>
              <a:tabLst>
                <a:tab pos="313781" algn="l"/>
              </a:tabLst>
            </a:pPr>
            <a:r>
              <a:rPr sz="2824" spc="-22" dirty="0">
                <a:latin typeface="Calibri"/>
                <a:cs typeface="Calibri"/>
              </a:rPr>
              <a:t>Doubl</a:t>
            </a:r>
            <a:r>
              <a:rPr sz="2824" spc="-18" dirty="0">
                <a:latin typeface="Calibri"/>
                <a:cs typeface="Calibri"/>
              </a:rPr>
              <a:t>e</a:t>
            </a:r>
            <a:r>
              <a:rPr sz="2824" spc="26" dirty="0">
                <a:latin typeface="Calibri"/>
                <a:cs typeface="Calibri"/>
              </a:rPr>
              <a:t> </a:t>
            </a:r>
            <a:r>
              <a:rPr sz="2824" spc="-22" dirty="0">
                <a:latin typeface="Calibri"/>
                <a:cs typeface="Calibri"/>
              </a:rPr>
              <a:t>p</a:t>
            </a:r>
            <a:r>
              <a:rPr sz="2824" spc="-49" dirty="0">
                <a:latin typeface="Calibri"/>
                <a:cs typeface="Calibri"/>
              </a:rPr>
              <a:t>r</a:t>
            </a:r>
            <a:r>
              <a:rPr sz="2824" spc="-13" dirty="0">
                <a:latin typeface="Calibri"/>
                <a:cs typeface="Calibri"/>
              </a:rPr>
              <a:t>ecision</a:t>
            </a:r>
            <a:endParaRPr sz="2824" dirty="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30162" y="2627433"/>
            <a:ext cx="7014322" cy="32726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3352" indent="-252146">
              <a:buFont typeface="Arial"/>
              <a:buChar char="–"/>
              <a:tabLst>
                <a:tab pos="263913" algn="l"/>
              </a:tabLst>
            </a:pPr>
            <a:r>
              <a:rPr lang="en-US" sz="2471" spc="-44" dirty="0">
                <a:cs typeface="Calibri"/>
              </a:rPr>
              <a:t>R</a:t>
            </a:r>
            <a:r>
              <a:rPr lang="en-US" sz="2471" spc="-4" dirty="0">
                <a:cs typeface="Calibri"/>
              </a:rPr>
              <a:t>ep</a:t>
            </a:r>
            <a:r>
              <a:rPr lang="en-US" sz="2471" spc="-35" dirty="0">
                <a:cs typeface="Calibri"/>
              </a:rPr>
              <a:t>r</a:t>
            </a:r>
            <a:r>
              <a:rPr lang="en-US" sz="2471" spc="-4" dirty="0">
                <a:cs typeface="Calibri"/>
              </a:rPr>
              <a:t>ese</a:t>
            </a:r>
            <a:r>
              <a:rPr lang="en-US" sz="2471" spc="-26" dirty="0">
                <a:cs typeface="Calibri"/>
              </a:rPr>
              <a:t>n</a:t>
            </a:r>
            <a:r>
              <a:rPr lang="en-US" sz="2471" spc="-35" dirty="0">
                <a:cs typeface="Calibri"/>
              </a:rPr>
              <a:t>t</a:t>
            </a:r>
            <a:r>
              <a:rPr lang="en-US" sz="2471" dirty="0">
                <a:cs typeface="Calibri"/>
              </a:rPr>
              <a:t>a</a:t>
            </a:r>
            <a:r>
              <a:rPr lang="en-US" sz="2471" spc="-4" dirty="0">
                <a:cs typeface="Calibri"/>
              </a:rPr>
              <a:t>bl</a:t>
            </a:r>
            <a:r>
              <a:rPr lang="en-US" sz="2471" dirty="0">
                <a:cs typeface="Calibri"/>
              </a:rPr>
              <a:t>e</a:t>
            </a:r>
            <a:r>
              <a:rPr lang="en-US" sz="2471" spc="-9" dirty="0">
                <a:cs typeface="Calibri"/>
              </a:rPr>
              <a:t> </a:t>
            </a:r>
            <a:r>
              <a:rPr lang="en-US" sz="2471" spc="-53" dirty="0">
                <a:cs typeface="Calibri"/>
              </a:rPr>
              <a:t>e</a:t>
            </a:r>
            <a:r>
              <a:rPr lang="en-US" sz="2471" spc="-4" dirty="0">
                <a:cs typeface="Calibri"/>
              </a:rPr>
              <a:t>xpone</a:t>
            </a:r>
            <a:r>
              <a:rPr lang="en-US" sz="2471" spc="-22" dirty="0">
                <a:cs typeface="Calibri"/>
              </a:rPr>
              <a:t>n</a:t>
            </a:r>
            <a:r>
              <a:rPr lang="en-US" sz="2471" dirty="0">
                <a:cs typeface="Calibri"/>
              </a:rPr>
              <a:t>t</a:t>
            </a:r>
            <a:r>
              <a:rPr lang="en-US" sz="2471" spc="4" dirty="0">
                <a:cs typeface="Calibri"/>
              </a:rPr>
              <a:t> </a:t>
            </a:r>
            <a:r>
              <a:rPr lang="en-US" sz="2471" spc="-62" dirty="0">
                <a:cs typeface="Calibri"/>
              </a:rPr>
              <a:t>r</a:t>
            </a:r>
            <a:r>
              <a:rPr lang="en-US" sz="2471" dirty="0">
                <a:cs typeface="Calibri"/>
              </a:rPr>
              <a:t>a</a:t>
            </a:r>
            <a:r>
              <a:rPr lang="en-US" sz="2471" spc="-4" dirty="0">
                <a:cs typeface="Calibri"/>
              </a:rPr>
              <a:t>n</a:t>
            </a:r>
            <a:r>
              <a:rPr lang="en-US" sz="2471" spc="-22" dirty="0">
                <a:cs typeface="Calibri"/>
              </a:rPr>
              <a:t>g</a:t>
            </a:r>
            <a:r>
              <a:rPr lang="en-US" sz="2471" spc="-18" dirty="0">
                <a:cs typeface="Calibri"/>
              </a:rPr>
              <a:t>e: </a:t>
            </a:r>
            <a:r>
              <a:rPr lang="en-US" sz="2471" spc="-4" dirty="0">
                <a:cs typeface="Calibri"/>
              </a:rPr>
              <a:t>‐</a:t>
            </a:r>
            <a:r>
              <a:rPr lang="en-US" sz="2471" dirty="0">
                <a:cs typeface="Calibri"/>
              </a:rPr>
              <a:t>1022</a:t>
            </a:r>
            <a:r>
              <a:rPr lang="en-US" sz="2471" spc="18" dirty="0">
                <a:cs typeface="Calibri"/>
              </a:rPr>
              <a:t> </a:t>
            </a:r>
            <a:r>
              <a:rPr lang="en-US" sz="2471" spc="-31" dirty="0">
                <a:cs typeface="Calibri"/>
              </a:rPr>
              <a:t>t</a:t>
            </a:r>
            <a:r>
              <a:rPr lang="en-US" sz="2471" dirty="0">
                <a:cs typeface="Calibri"/>
              </a:rPr>
              <a:t>o</a:t>
            </a:r>
            <a:r>
              <a:rPr lang="en-US" sz="2471" spc="4" dirty="0">
                <a:cs typeface="Calibri"/>
              </a:rPr>
              <a:t> </a:t>
            </a:r>
            <a:r>
              <a:rPr lang="en-US" sz="2471" dirty="0">
                <a:cs typeface="Calibri"/>
              </a:rPr>
              <a:t>1023</a:t>
            </a:r>
          </a:p>
          <a:p>
            <a:pPr marL="263352" indent="-252146">
              <a:buFont typeface="Arial"/>
              <a:buChar char="–"/>
              <a:tabLst>
                <a:tab pos="263913" algn="l"/>
              </a:tabLst>
            </a:pPr>
            <a:r>
              <a:rPr sz="2471" spc="-44" dirty="0">
                <a:latin typeface="Calibri"/>
                <a:cs typeface="Calibri"/>
              </a:rPr>
              <a:t>R</a:t>
            </a:r>
            <a:r>
              <a:rPr sz="2471" spc="-4" dirty="0">
                <a:latin typeface="Calibri"/>
                <a:cs typeface="Calibri"/>
              </a:rPr>
              <a:t>ep</a:t>
            </a:r>
            <a:r>
              <a:rPr sz="2471" spc="-35" dirty="0">
                <a:latin typeface="Calibri"/>
                <a:cs typeface="Calibri"/>
              </a:rPr>
              <a:t>r</a:t>
            </a:r>
            <a:r>
              <a:rPr sz="2471" spc="-4" dirty="0">
                <a:latin typeface="Calibri"/>
                <a:cs typeface="Calibri"/>
              </a:rPr>
              <a:t>ese</a:t>
            </a:r>
            <a:r>
              <a:rPr sz="2471" spc="-26" dirty="0">
                <a:latin typeface="Calibri"/>
                <a:cs typeface="Calibri"/>
              </a:rPr>
              <a:t>n</a:t>
            </a:r>
            <a:r>
              <a:rPr sz="2471" spc="-35" dirty="0">
                <a:latin typeface="Calibri"/>
                <a:cs typeface="Calibri"/>
              </a:rPr>
              <a:t>t</a:t>
            </a:r>
            <a:r>
              <a:rPr sz="2471" dirty="0">
                <a:latin typeface="Calibri"/>
                <a:cs typeface="Calibri"/>
              </a:rPr>
              <a:t>a</a:t>
            </a:r>
            <a:r>
              <a:rPr sz="2471" spc="-4" dirty="0">
                <a:latin typeface="Calibri"/>
                <a:cs typeface="Calibri"/>
              </a:rPr>
              <a:t>bl</a:t>
            </a:r>
            <a:r>
              <a:rPr sz="2471" dirty="0">
                <a:latin typeface="Calibri"/>
                <a:cs typeface="Calibri"/>
              </a:rPr>
              <a:t>e</a:t>
            </a:r>
            <a:r>
              <a:rPr sz="2471" spc="-9" dirty="0">
                <a:latin typeface="Calibri"/>
                <a:cs typeface="Calibri"/>
              </a:rPr>
              <a:t> </a:t>
            </a:r>
            <a:r>
              <a:rPr sz="2471" dirty="0">
                <a:latin typeface="Calibri"/>
                <a:cs typeface="Calibri"/>
              </a:rPr>
              <a:t>ma</a:t>
            </a:r>
            <a:r>
              <a:rPr sz="2471" spc="-26" dirty="0">
                <a:latin typeface="Calibri"/>
                <a:cs typeface="Calibri"/>
              </a:rPr>
              <a:t>n</a:t>
            </a:r>
            <a:r>
              <a:rPr sz="2471" spc="-4" dirty="0">
                <a:latin typeface="Calibri"/>
                <a:cs typeface="Calibri"/>
              </a:rPr>
              <a:t>tissa</a:t>
            </a:r>
            <a:r>
              <a:rPr sz="2471" dirty="0">
                <a:latin typeface="Calibri"/>
                <a:cs typeface="Calibri"/>
              </a:rPr>
              <a:t>: 1.0</a:t>
            </a:r>
            <a:r>
              <a:rPr sz="2471" spc="13" dirty="0">
                <a:latin typeface="Calibri"/>
                <a:cs typeface="Calibri"/>
              </a:rPr>
              <a:t> </a:t>
            </a:r>
            <a:r>
              <a:rPr sz="2471" spc="-31" dirty="0">
                <a:latin typeface="Calibri"/>
                <a:cs typeface="Calibri"/>
              </a:rPr>
              <a:t>t</a:t>
            </a:r>
            <a:r>
              <a:rPr sz="2471" dirty="0">
                <a:latin typeface="Calibri"/>
                <a:cs typeface="Calibri"/>
              </a:rPr>
              <a:t>o 1.111….1</a:t>
            </a:r>
            <a:r>
              <a:rPr sz="2471" spc="26" dirty="0">
                <a:latin typeface="Calibri"/>
                <a:cs typeface="Calibri"/>
              </a:rPr>
              <a:t> </a:t>
            </a:r>
            <a:r>
              <a:rPr sz="2471" dirty="0">
                <a:latin typeface="Calibri"/>
                <a:cs typeface="Calibri"/>
              </a:rPr>
              <a:t>=</a:t>
            </a:r>
            <a:r>
              <a:rPr sz="2471" spc="9" dirty="0">
                <a:latin typeface="Calibri"/>
                <a:cs typeface="Calibri"/>
              </a:rPr>
              <a:t> </a:t>
            </a:r>
            <a:r>
              <a:rPr sz="2471" dirty="0">
                <a:latin typeface="Calibri"/>
                <a:cs typeface="Calibri"/>
              </a:rPr>
              <a:t>1</a:t>
            </a:r>
            <a:r>
              <a:rPr sz="2471" spc="9" dirty="0">
                <a:latin typeface="Calibri"/>
                <a:cs typeface="Calibri"/>
              </a:rPr>
              <a:t> </a:t>
            </a:r>
            <a:r>
              <a:rPr sz="2471" spc="-31" dirty="0">
                <a:latin typeface="Calibri"/>
                <a:cs typeface="Calibri"/>
              </a:rPr>
              <a:t>t</a:t>
            </a:r>
            <a:r>
              <a:rPr sz="2471" dirty="0">
                <a:latin typeface="Calibri"/>
                <a:cs typeface="Calibri"/>
              </a:rPr>
              <a:t>o</a:t>
            </a:r>
            <a:r>
              <a:rPr sz="2471" spc="4" dirty="0">
                <a:latin typeface="Calibri"/>
                <a:cs typeface="Calibri"/>
              </a:rPr>
              <a:t> </a:t>
            </a:r>
            <a:r>
              <a:rPr sz="2471" dirty="0">
                <a:latin typeface="Calibri"/>
                <a:cs typeface="Calibri"/>
              </a:rPr>
              <a:t>2‐2</a:t>
            </a:r>
            <a:r>
              <a:rPr sz="2449" spc="-6" baseline="25525" dirty="0">
                <a:latin typeface="Calibri"/>
                <a:cs typeface="Calibri"/>
              </a:rPr>
              <a:t>‐</a:t>
            </a:r>
            <a:r>
              <a:rPr sz="2449" baseline="25525" dirty="0">
                <a:latin typeface="Calibri"/>
                <a:cs typeface="Calibri"/>
              </a:rPr>
              <a:t>52</a:t>
            </a:r>
          </a:p>
          <a:p>
            <a:pPr marL="263352" indent="-252146">
              <a:spcBef>
                <a:spcPts val="591"/>
              </a:spcBef>
              <a:buFont typeface="Arial"/>
              <a:buChar char="–"/>
              <a:tabLst>
                <a:tab pos="263352" algn="l"/>
              </a:tabLst>
            </a:pPr>
            <a:r>
              <a:rPr sz="2471" spc="-9" dirty="0">
                <a:latin typeface="Calibri"/>
                <a:cs typeface="Calibri"/>
              </a:rPr>
              <a:t>La</a:t>
            </a:r>
            <a:r>
              <a:rPr sz="2471" spc="-31" dirty="0">
                <a:latin typeface="Calibri"/>
                <a:cs typeface="Calibri"/>
              </a:rPr>
              <a:t>r</a:t>
            </a:r>
            <a:r>
              <a:rPr sz="2471" spc="-22" dirty="0">
                <a:latin typeface="Calibri"/>
                <a:cs typeface="Calibri"/>
              </a:rPr>
              <a:t>g</a:t>
            </a:r>
            <a:r>
              <a:rPr sz="2471" spc="-4" dirty="0">
                <a:latin typeface="Calibri"/>
                <a:cs typeface="Calibri"/>
              </a:rPr>
              <a:t>e</a:t>
            </a:r>
            <a:r>
              <a:rPr sz="2471" spc="-26" dirty="0">
                <a:latin typeface="Calibri"/>
                <a:cs typeface="Calibri"/>
              </a:rPr>
              <a:t>s</a:t>
            </a:r>
            <a:r>
              <a:rPr sz="2471" dirty="0">
                <a:latin typeface="Calibri"/>
                <a:cs typeface="Calibri"/>
              </a:rPr>
              <a:t>t</a:t>
            </a:r>
            <a:r>
              <a:rPr sz="2471" spc="-9" dirty="0">
                <a:latin typeface="Calibri"/>
                <a:cs typeface="Calibri"/>
              </a:rPr>
              <a:t> </a:t>
            </a:r>
            <a:r>
              <a:rPr sz="2471" spc="-4" dirty="0">
                <a:latin typeface="Calibri"/>
                <a:cs typeface="Calibri"/>
              </a:rPr>
              <a:t>possibl</a:t>
            </a:r>
            <a:r>
              <a:rPr sz="2471" dirty="0">
                <a:latin typeface="Calibri"/>
                <a:cs typeface="Calibri"/>
              </a:rPr>
              <a:t>e</a:t>
            </a:r>
            <a:r>
              <a:rPr sz="2471" spc="4" dirty="0">
                <a:latin typeface="Calibri"/>
                <a:cs typeface="Calibri"/>
              </a:rPr>
              <a:t> </a:t>
            </a:r>
            <a:r>
              <a:rPr sz="2471" spc="-4" dirty="0">
                <a:latin typeface="Calibri"/>
                <a:cs typeface="Calibri"/>
              </a:rPr>
              <a:t>number</a:t>
            </a:r>
            <a:r>
              <a:rPr sz="2471" dirty="0">
                <a:latin typeface="Calibri"/>
                <a:cs typeface="Calibri"/>
              </a:rPr>
              <a:t>:</a:t>
            </a:r>
            <a:r>
              <a:rPr sz="2471" spc="13" dirty="0">
                <a:latin typeface="Calibri"/>
                <a:cs typeface="Calibri"/>
              </a:rPr>
              <a:t> </a:t>
            </a:r>
            <a:r>
              <a:rPr sz="2471" dirty="0">
                <a:latin typeface="Calibri"/>
                <a:cs typeface="Calibri"/>
              </a:rPr>
              <a:t>(2‐2</a:t>
            </a:r>
            <a:r>
              <a:rPr sz="2449" baseline="25525" dirty="0">
                <a:latin typeface="Calibri"/>
                <a:cs typeface="Calibri"/>
              </a:rPr>
              <a:t>52</a:t>
            </a:r>
            <a:r>
              <a:rPr sz="2471" dirty="0">
                <a:latin typeface="Calibri"/>
                <a:cs typeface="Calibri"/>
              </a:rPr>
              <a:t>)2</a:t>
            </a:r>
            <a:r>
              <a:rPr sz="2449" baseline="25525" dirty="0">
                <a:latin typeface="Calibri"/>
                <a:cs typeface="Calibri"/>
              </a:rPr>
              <a:t>1023 </a:t>
            </a:r>
            <a:r>
              <a:rPr sz="2449" spc="-231" baseline="25525" dirty="0">
                <a:latin typeface="Calibri"/>
                <a:cs typeface="Calibri"/>
              </a:rPr>
              <a:t> </a:t>
            </a:r>
            <a:r>
              <a:rPr sz="2471" dirty="0">
                <a:latin typeface="Calibri"/>
                <a:cs typeface="Calibri"/>
              </a:rPr>
              <a:t>≈</a:t>
            </a:r>
            <a:r>
              <a:rPr sz="2471" spc="-180" dirty="0">
                <a:latin typeface="Calibri"/>
                <a:cs typeface="Calibri"/>
              </a:rPr>
              <a:t> </a:t>
            </a:r>
            <a:r>
              <a:rPr sz="2471" dirty="0">
                <a:latin typeface="Calibri"/>
                <a:cs typeface="Calibri"/>
              </a:rPr>
              <a:t>2</a:t>
            </a:r>
            <a:r>
              <a:rPr sz="2449" baseline="25525" dirty="0">
                <a:latin typeface="Calibri"/>
                <a:cs typeface="Calibri"/>
              </a:rPr>
              <a:t>1024</a:t>
            </a:r>
          </a:p>
          <a:p>
            <a:pPr marR="461147" algn="r"/>
            <a:r>
              <a:rPr sz="2471" dirty="0">
                <a:latin typeface="Calibri"/>
                <a:cs typeface="Calibri"/>
              </a:rPr>
              <a:t>≈</a:t>
            </a:r>
            <a:r>
              <a:rPr sz="2471" spc="-176" dirty="0">
                <a:latin typeface="Calibri"/>
                <a:cs typeface="Calibri"/>
              </a:rPr>
              <a:t> </a:t>
            </a:r>
            <a:r>
              <a:rPr sz="2471" dirty="0">
                <a:latin typeface="Calibri"/>
                <a:cs typeface="Calibri"/>
              </a:rPr>
              <a:t>1.8</a:t>
            </a:r>
            <a:r>
              <a:rPr sz="2471" spc="13" dirty="0">
                <a:latin typeface="Calibri"/>
                <a:cs typeface="Calibri"/>
              </a:rPr>
              <a:t> </a:t>
            </a:r>
            <a:r>
              <a:rPr sz="2471" dirty="0">
                <a:latin typeface="Calibri"/>
                <a:cs typeface="Calibri"/>
              </a:rPr>
              <a:t>x 10</a:t>
            </a:r>
            <a:r>
              <a:rPr sz="2449" baseline="25525" dirty="0">
                <a:latin typeface="Calibri"/>
                <a:cs typeface="Calibri"/>
              </a:rPr>
              <a:t>308</a:t>
            </a:r>
          </a:p>
          <a:p>
            <a:pPr marL="263352" indent="-252146">
              <a:spcBef>
                <a:spcPts val="591"/>
              </a:spcBef>
              <a:buFont typeface="Arial"/>
              <a:buChar char="–"/>
              <a:tabLst>
                <a:tab pos="263352" algn="l"/>
              </a:tabLst>
            </a:pPr>
            <a:r>
              <a:rPr sz="2471" spc="-4" dirty="0">
                <a:latin typeface="Calibri"/>
                <a:cs typeface="Calibri"/>
              </a:rPr>
              <a:t>Smalle</a:t>
            </a:r>
            <a:r>
              <a:rPr sz="2471" spc="-22" dirty="0">
                <a:latin typeface="Calibri"/>
                <a:cs typeface="Calibri"/>
              </a:rPr>
              <a:t>s</a:t>
            </a:r>
            <a:r>
              <a:rPr sz="2471" dirty="0">
                <a:latin typeface="Calibri"/>
                <a:cs typeface="Calibri"/>
              </a:rPr>
              <a:t>t</a:t>
            </a:r>
            <a:r>
              <a:rPr sz="2471" spc="-9" dirty="0">
                <a:latin typeface="Calibri"/>
                <a:cs typeface="Calibri"/>
              </a:rPr>
              <a:t> </a:t>
            </a:r>
            <a:r>
              <a:rPr sz="2471" spc="-4" dirty="0">
                <a:latin typeface="Calibri"/>
                <a:cs typeface="Calibri"/>
              </a:rPr>
              <a:t>positi</a:t>
            </a:r>
            <a:r>
              <a:rPr sz="2471" spc="-26" dirty="0">
                <a:latin typeface="Calibri"/>
                <a:cs typeface="Calibri"/>
              </a:rPr>
              <a:t>v</a:t>
            </a:r>
            <a:r>
              <a:rPr sz="2471" spc="-13" dirty="0">
                <a:latin typeface="Calibri"/>
                <a:cs typeface="Calibri"/>
              </a:rPr>
              <a:t>e</a:t>
            </a:r>
            <a:r>
              <a:rPr sz="2471" spc="-4" dirty="0">
                <a:latin typeface="Calibri"/>
                <a:cs typeface="Calibri"/>
              </a:rPr>
              <a:t> number</a:t>
            </a:r>
            <a:r>
              <a:rPr sz="2471" dirty="0">
                <a:latin typeface="Calibri"/>
                <a:cs typeface="Calibri"/>
              </a:rPr>
              <a:t>:</a:t>
            </a:r>
            <a:r>
              <a:rPr sz="2471" spc="13" dirty="0">
                <a:latin typeface="Calibri"/>
                <a:cs typeface="Calibri"/>
              </a:rPr>
              <a:t> </a:t>
            </a:r>
            <a:r>
              <a:rPr sz="2471" dirty="0">
                <a:latin typeface="Calibri"/>
                <a:cs typeface="Calibri"/>
              </a:rPr>
              <a:t>2</a:t>
            </a:r>
            <a:r>
              <a:rPr sz="2449" spc="-6" baseline="25525" dirty="0">
                <a:latin typeface="Calibri"/>
                <a:cs typeface="Calibri"/>
              </a:rPr>
              <a:t>‐</a:t>
            </a:r>
            <a:r>
              <a:rPr sz="2449" baseline="25525" dirty="0">
                <a:latin typeface="Calibri"/>
                <a:cs typeface="Calibri"/>
              </a:rPr>
              <a:t>1022 </a:t>
            </a:r>
            <a:r>
              <a:rPr sz="2449" spc="-244" baseline="25525" dirty="0">
                <a:latin typeface="Calibri"/>
                <a:cs typeface="Calibri"/>
              </a:rPr>
              <a:t> </a:t>
            </a:r>
            <a:r>
              <a:rPr sz="2471" dirty="0">
                <a:latin typeface="Calibri"/>
                <a:cs typeface="Calibri"/>
              </a:rPr>
              <a:t>≈</a:t>
            </a:r>
            <a:r>
              <a:rPr sz="2471" spc="9" dirty="0">
                <a:latin typeface="Calibri"/>
                <a:cs typeface="Calibri"/>
              </a:rPr>
              <a:t> </a:t>
            </a:r>
            <a:r>
              <a:rPr sz="2471" dirty="0">
                <a:latin typeface="Calibri"/>
                <a:cs typeface="Calibri"/>
              </a:rPr>
              <a:t>2.2</a:t>
            </a:r>
            <a:r>
              <a:rPr sz="2471" spc="13" dirty="0">
                <a:latin typeface="Calibri"/>
                <a:cs typeface="Calibri"/>
              </a:rPr>
              <a:t> </a:t>
            </a:r>
            <a:r>
              <a:rPr sz="2471" dirty="0">
                <a:latin typeface="Calibri"/>
                <a:cs typeface="Calibri"/>
              </a:rPr>
              <a:t>x 10</a:t>
            </a:r>
            <a:r>
              <a:rPr sz="2449" spc="-6" baseline="25525" dirty="0">
                <a:latin typeface="Calibri"/>
                <a:cs typeface="Calibri"/>
              </a:rPr>
              <a:t>‐</a:t>
            </a:r>
            <a:r>
              <a:rPr sz="2449" baseline="25525" dirty="0">
                <a:latin typeface="Calibri"/>
                <a:cs typeface="Calibri"/>
              </a:rPr>
              <a:t>308</a:t>
            </a:r>
          </a:p>
          <a:p>
            <a:pPr marL="263352" marR="182666" indent="-252146">
              <a:spcBef>
                <a:spcPts val="591"/>
              </a:spcBef>
              <a:buFont typeface="Arial"/>
              <a:buChar char="–"/>
              <a:tabLst>
                <a:tab pos="263352" algn="l"/>
              </a:tabLst>
            </a:pPr>
            <a:r>
              <a:rPr sz="2471" spc="-4" dirty="0">
                <a:latin typeface="Calibri"/>
                <a:cs typeface="Calibri"/>
              </a:rPr>
              <a:t>Machin</a:t>
            </a:r>
            <a:r>
              <a:rPr sz="2471" dirty="0">
                <a:latin typeface="Calibri"/>
                <a:cs typeface="Calibri"/>
              </a:rPr>
              <a:t>e</a:t>
            </a:r>
            <a:r>
              <a:rPr sz="2471" spc="4" dirty="0">
                <a:latin typeface="Calibri"/>
                <a:cs typeface="Calibri"/>
              </a:rPr>
              <a:t> </a:t>
            </a:r>
            <a:r>
              <a:rPr sz="2471" spc="-4" dirty="0">
                <a:latin typeface="Calibri"/>
                <a:cs typeface="Calibri"/>
              </a:rPr>
              <a:t>epsilo</a:t>
            </a:r>
            <a:r>
              <a:rPr sz="2471" dirty="0">
                <a:latin typeface="Calibri"/>
                <a:cs typeface="Calibri"/>
              </a:rPr>
              <a:t>n</a:t>
            </a:r>
            <a:r>
              <a:rPr sz="2471" spc="-9" dirty="0">
                <a:latin typeface="Calibri"/>
                <a:cs typeface="Calibri"/>
              </a:rPr>
              <a:t> </a:t>
            </a:r>
            <a:r>
              <a:rPr sz="2471" dirty="0">
                <a:latin typeface="Calibri"/>
                <a:cs typeface="Calibri"/>
              </a:rPr>
              <a:t>=</a:t>
            </a:r>
            <a:r>
              <a:rPr sz="2471" spc="4" dirty="0">
                <a:latin typeface="Calibri"/>
                <a:cs typeface="Calibri"/>
              </a:rPr>
              <a:t> </a:t>
            </a:r>
            <a:r>
              <a:rPr sz="2471" dirty="0">
                <a:latin typeface="Calibri"/>
                <a:cs typeface="Calibri"/>
              </a:rPr>
              <a:t>2</a:t>
            </a:r>
            <a:r>
              <a:rPr sz="2449" spc="-6" baseline="25525" dirty="0">
                <a:latin typeface="Calibri"/>
                <a:cs typeface="Calibri"/>
              </a:rPr>
              <a:t>‐</a:t>
            </a:r>
            <a:r>
              <a:rPr sz="2449" baseline="25525" dirty="0">
                <a:latin typeface="Calibri"/>
                <a:cs typeface="Calibri"/>
              </a:rPr>
              <a:t>53</a:t>
            </a:r>
            <a:r>
              <a:rPr sz="2449" spc="26" baseline="25525" dirty="0">
                <a:latin typeface="Calibri"/>
                <a:cs typeface="Calibri"/>
              </a:rPr>
              <a:t> </a:t>
            </a:r>
            <a:r>
              <a:rPr sz="2471" dirty="0">
                <a:latin typeface="Calibri"/>
                <a:cs typeface="Calibri"/>
              </a:rPr>
              <a:t>≈</a:t>
            </a:r>
            <a:r>
              <a:rPr sz="2471" spc="9" dirty="0">
                <a:latin typeface="Calibri"/>
                <a:cs typeface="Calibri"/>
              </a:rPr>
              <a:t> </a:t>
            </a:r>
            <a:r>
              <a:rPr sz="2471" dirty="0">
                <a:latin typeface="Calibri"/>
                <a:cs typeface="Calibri"/>
              </a:rPr>
              <a:t>1.11</a:t>
            </a:r>
            <a:r>
              <a:rPr sz="2471" spc="13" dirty="0">
                <a:latin typeface="Calibri"/>
                <a:cs typeface="Calibri"/>
              </a:rPr>
              <a:t> </a:t>
            </a:r>
            <a:r>
              <a:rPr sz="2471" dirty="0">
                <a:latin typeface="Calibri"/>
                <a:cs typeface="Calibri"/>
              </a:rPr>
              <a:t>x</a:t>
            </a:r>
            <a:r>
              <a:rPr sz="2471" spc="4" dirty="0">
                <a:latin typeface="Calibri"/>
                <a:cs typeface="Calibri"/>
              </a:rPr>
              <a:t> </a:t>
            </a:r>
            <a:r>
              <a:rPr sz="2471" dirty="0">
                <a:latin typeface="Calibri"/>
                <a:cs typeface="Calibri"/>
              </a:rPr>
              <a:t>10</a:t>
            </a:r>
            <a:r>
              <a:rPr sz="2449" spc="-6" baseline="25525" dirty="0">
                <a:latin typeface="Calibri"/>
                <a:cs typeface="Calibri"/>
              </a:rPr>
              <a:t>‐</a:t>
            </a:r>
            <a:r>
              <a:rPr sz="2449" baseline="25525" dirty="0">
                <a:latin typeface="Calibri"/>
                <a:cs typeface="Calibri"/>
              </a:rPr>
              <a:t>16</a:t>
            </a:r>
            <a:r>
              <a:rPr sz="2471" spc="-9" dirty="0">
                <a:latin typeface="Calibri"/>
                <a:cs typeface="Calibri"/>
              </a:rPr>
              <a:t>,</a:t>
            </a:r>
            <a:r>
              <a:rPr sz="2471" spc="13" dirty="0">
                <a:latin typeface="Calibri"/>
                <a:cs typeface="Calibri"/>
              </a:rPr>
              <a:t> </a:t>
            </a:r>
            <a:r>
              <a:rPr sz="2471" spc="-4" dirty="0">
                <a:latin typeface="Calibri"/>
                <a:cs typeface="Calibri"/>
              </a:rPr>
              <a:t>thu</a:t>
            </a:r>
            <a:r>
              <a:rPr sz="2471" dirty="0">
                <a:latin typeface="Calibri"/>
                <a:cs typeface="Calibri"/>
              </a:rPr>
              <a:t>s</a:t>
            </a:r>
            <a:r>
              <a:rPr sz="2471" spc="18" dirty="0">
                <a:latin typeface="Calibri"/>
                <a:cs typeface="Calibri"/>
              </a:rPr>
              <a:t> </a:t>
            </a:r>
            <a:r>
              <a:rPr sz="2471" spc="-4" dirty="0">
                <a:latin typeface="Calibri"/>
                <a:cs typeface="Calibri"/>
              </a:rPr>
              <a:t>IEE</a:t>
            </a:r>
            <a:r>
              <a:rPr sz="2471" dirty="0">
                <a:latin typeface="Calibri"/>
                <a:cs typeface="Calibri"/>
              </a:rPr>
              <a:t>E</a:t>
            </a:r>
            <a:r>
              <a:rPr sz="2471" spc="-13" dirty="0">
                <a:latin typeface="Calibri"/>
                <a:cs typeface="Calibri"/>
              </a:rPr>
              <a:t> </a:t>
            </a:r>
            <a:r>
              <a:rPr sz="2471" dirty="0">
                <a:latin typeface="Calibri"/>
                <a:cs typeface="Calibri"/>
              </a:rPr>
              <a:t>754 </a:t>
            </a:r>
            <a:r>
              <a:rPr sz="2471" spc="-4" dirty="0">
                <a:latin typeface="Calibri"/>
                <a:cs typeface="Calibri"/>
              </a:rPr>
              <a:t>doubl</a:t>
            </a:r>
            <a:r>
              <a:rPr sz="2471" dirty="0">
                <a:latin typeface="Calibri"/>
                <a:cs typeface="Calibri"/>
              </a:rPr>
              <a:t>e</a:t>
            </a:r>
            <a:r>
              <a:rPr sz="2471" spc="9" dirty="0">
                <a:latin typeface="Calibri"/>
                <a:cs typeface="Calibri"/>
              </a:rPr>
              <a:t> </a:t>
            </a:r>
            <a:r>
              <a:rPr sz="2471" spc="-4" dirty="0">
                <a:latin typeface="Calibri"/>
                <a:cs typeface="Calibri"/>
              </a:rPr>
              <a:t>p</a:t>
            </a:r>
            <a:r>
              <a:rPr sz="2471" spc="-31" dirty="0">
                <a:latin typeface="Calibri"/>
                <a:cs typeface="Calibri"/>
              </a:rPr>
              <a:t>r</a:t>
            </a:r>
            <a:r>
              <a:rPr sz="2471" spc="-4" dirty="0">
                <a:latin typeface="Calibri"/>
                <a:cs typeface="Calibri"/>
              </a:rPr>
              <a:t>ecisio</a:t>
            </a:r>
            <a:r>
              <a:rPr sz="2471" dirty="0">
                <a:latin typeface="Calibri"/>
                <a:cs typeface="Calibri"/>
              </a:rPr>
              <a:t>n</a:t>
            </a:r>
            <a:r>
              <a:rPr sz="2471" spc="-9" dirty="0">
                <a:latin typeface="Calibri"/>
                <a:cs typeface="Calibri"/>
              </a:rPr>
              <a:t> </a:t>
            </a:r>
            <a:r>
              <a:rPr sz="2471" spc="-4" dirty="0">
                <a:latin typeface="Calibri"/>
                <a:cs typeface="Calibri"/>
              </a:rPr>
              <a:t>o</a:t>
            </a:r>
            <a:r>
              <a:rPr sz="2471" spc="-26" dirty="0">
                <a:latin typeface="Calibri"/>
                <a:cs typeface="Calibri"/>
              </a:rPr>
              <a:t>f</a:t>
            </a:r>
            <a:r>
              <a:rPr sz="2471" spc="-62" dirty="0">
                <a:latin typeface="Calibri"/>
                <a:cs typeface="Calibri"/>
              </a:rPr>
              <a:t>f</a:t>
            </a:r>
            <a:r>
              <a:rPr sz="2471" spc="-18" dirty="0">
                <a:latin typeface="Calibri"/>
                <a:cs typeface="Calibri"/>
              </a:rPr>
              <a:t>e</a:t>
            </a:r>
            <a:r>
              <a:rPr sz="2471" spc="-53" dirty="0">
                <a:latin typeface="Calibri"/>
                <a:cs typeface="Calibri"/>
              </a:rPr>
              <a:t>r</a:t>
            </a:r>
            <a:r>
              <a:rPr sz="2471" dirty="0">
                <a:latin typeface="Calibri"/>
                <a:cs typeface="Calibri"/>
              </a:rPr>
              <a:t>s</a:t>
            </a:r>
            <a:r>
              <a:rPr sz="2471" spc="-9" dirty="0">
                <a:latin typeface="Calibri"/>
                <a:cs typeface="Calibri"/>
              </a:rPr>
              <a:t> </a:t>
            </a:r>
            <a:r>
              <a:rPr sz="2471" spc="-4" dirty="0">
                <a:latin typeface="Calibri"/>
                <a:cs typeface="Calibri"/>
              </a:rPr>
              <a:t>abou</a:t>
            </a:r>
            <a:r>
              <a:rPr sz="2471" dirty="0">
                <a:latin typeface="Calibri"/>
                <a:cs typeface="Calibri"/>
              </a:rPr>
              <a:t>t 15</a:t>
            </a:r>
            <a:r>
              <a:rPr sz="2471" spc="13" dirty="0">
                <a:latin typeface="Calibri"/>
                <a:cs typeface="Calibri"/>
              </a:rPr>
              <a:t> </a:t>
            </a:r>
            <a:r>
              <a:rPr sz="2471" spc="-4" dirty="0">
                <a:latin typeface="Calibri"/>
                <a:cs typeface="Calibri"/>
              </a:rPr>
              <a:t>signifi</a:t>
            </a:r>
            <a:r>
              <a:rPr sz="2471" spc="-26" dirty="0">
                <a:latin typeface="Calibri"/>
                <a:cs typeface="Calibri"/>
              </a:rPr>
              <a:t>c</a:t>
            </a:r>
            <a:r>
              <a:rPr sz="2471" spc="-4" dirty="0">
                <a:latin typeface="Calibri"/>
                <a:cs typeface="Calibri"/>
              </a:rPr>
              <a:t>a</a:t>
            </a:r>
            <a:r>
              <a:rPr sz="2471" spc="-26" dirty="0">
                <a:latin typeface="Calibri"/>
                <a:cs typeface="Calibri"/>
              </a:rPr>
              <a:t>n</a:t>
            </a:r>
            <a:r>
              <a:rPr sz="2471" dirty="0">
                <a:latin typeface="Calibri"/>
                <a:cs typeface="Calibri"/>
              </a:rPr>
              <a:t>t</a:t>
            </a:r>
            <a:r>
              <a:rPr sz="2471" spc="-4" dirty="0">
                <a:latin typeface="Calibri"/>
                <a:cs typeface="Calibri"/>
              </a:rPr>
              <a:t> decimal digit</a:t>
            </a:r>
            <a:r>
              <a:rPr sz="2471" dirty="0">
                <a:latin typeface="Calibri"/>
                <a:cs typeface="Calibri"/>
              </a:rPr>
              <a:t>s</a:t>
            </a:r>
            <a:r>
              <a:rPr sz="2471" spc="4" dirty="0">
                <a:latin typeface="Calibri"/>
                <a:cs typeface="Calibri"/>
              </a:rPr>
              <a:t> </a:t>
            </a:r>
            <a:r>
              <a:rPr sz="2471" spc="-4" dirty="0">
                <a:latin typeface="Calibri"/>
                <a:cs typeface="Calibri"/>
              </a:rPr>
              <a:t>o</a:t>
            </a:r>
            <a:r>
              <a:rPr sz="2471" dirty="0">
                <a:latin typeface="Calibri"/>
                <a:cs typeface="Calibri"/>
              </a:rPr>
              <a:t>f </a:t>
            </a:r>
            <a:r>
              <a:rPr sz="2471" spc="-4" dirty="0">
                <a:latin typeface="Calibri"/>
                <a:cs typeface="Calibri"/>
              </a:rPr>
              <a:t>accu</a:t>
            </a:r>
            <a:r>
              <a:rPr sz="2471" spc="-53" dirty="0">
                <a:latin typeface="Calibri"/>
                <a:cs typeface="Calibri"/>
              </a:rPr>
              <a:t>r</a:t>
            </a:r>
            <a:r>
              <a:rPr sz="2471" dirty="0">
                <a:latin typeface="Calibri"/>
                <a:cs typeface="Calibri"/>
              </a:rPr>
              <a:t>a</a:t>
            </a:r>
            <a:r>
              <a:rPr sz="2471" spc="-4" dirty="0">
                <a:latin typeface="Calibri"/>
                <a:cs typeface="Calibri"/>
              </a:rPr>
              <a:t>cy</a:t>
            </a:r>
            <a:endParaRPr sz="2471" dirty="0">
              <a:latin typeface="Calibri"/>
              <a:cs typeface="Calibri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8545" y="6382250"/>
            <a:ext cx="198323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/>
              <a:t>Johnsson</a:t>
            </a:r>
            <a:r>
              <a:rPr lang="en-US" sz="900" dirty="0"/>
              <a:t> L., Lecture notes spring 2016</a:t>
            </a:r>
          </a:p>
        </p:txBody>
      </p:sp>
      <p:graphicFrame>
        <p:nvGraphicFramePr>
          <p:cNvPr id="11" name="Group 29"/>
          <p:cNvGraphicFramePr>
            <a:graphicFrameLocks noGrp="1"/>
          </p:cNvGraphicFramePr>
          <p:nvPr>
            <p:extLst/>
          </p:nvPr>
        </p:nvGraphicFramePr>
        <p:xfrm>
          <a:off x="1204296" y="1803995"/>
          <a:ext cx="5534031" cy="751840"/>
        </p:xfrm>
        <a:graphic>
          <a:graphicData uri="http://schemas.openxmlformats.org/drawingml/2006/table">
            <a:tbl>
              <a:tblPr/>
              <a:tblGrid>
                <a:gridCol w="3269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3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133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370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s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exp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frac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Monaco" charset="0"/>
                        <a:cs typeface="Monaco" charset="0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70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11-bits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52-bits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078703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63653" y="479570"/>
            <a:ext cx="1187824" cy="4075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7401" marR="4483" indent="-336194">
              <a:lnSpc>
                <a:spcPct val="125000"/>
              </a:lnSpc>
            </a:pPr>
            <a:r>
              <a:rPr sz="1059" b="1" spc="-4" dirty="0">
                <a:solidFill>
                  <a:srgbClr val="FFFFFF"/>
                </a:solidFill>
                <a:latin typeface="Arial"/>
                <a:cs typeface="Arial"/>
              </a:rPr>
              <a:t>Lennar</a:t>
            </a:r>
            <a:r>
              <a:rPr sz="1059" b="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059" b="1" spc="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59" b="1" spc="-4" dirty="0">
                <a:solidFill>
                  <a:srgbClr val="FFFFFF"/>
                </a:solidFill>
                <a:latin typeface="Arial"/>
                <a:cs typeface="Arial"/>
              </a:rPr>
              <a:t>Johnsson 2016-01-19</a:t>
            </a:r>
            <a:endParaRPr sz="1059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95848" y="934290"/>
            <a:ext cx="6553760" cy="597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3883" dirty="0">
                <a:latin typeface="Calibri"/>
                <a:cs typeface="Calibri"/>
              </a:rPr>
              <a:t>IEEE</a:t>
            </a:r>
            <a:r>
              <a:rPr sz="3883" spc="9" dirty="0">
                <a:latin typeface="Calibri"/>
                <a:cs typeface="Calibri"/>
              </a:rPr>
              <a:t> </a:t>
            </a:r>
            <a:r>
              <a:rPr sz="3883" spc="-4" dirty="0">
                <a:latin typeface="Calibri"/>
                <a:cs typeface="Calibri"/>
              </a:rPr>
              <a:t>Flo</a:t>
            </a:r>
            <a:r>
              <a:rPr sz="3883" spc="-40" dirty="0">
                <a:latin typeface="Calibri"/>
                <a:cs typeface="Calibri"/>
              </a:rPr>
              <a:t>a</a:t>
            </a:r>
            <a:r>
              <a:rPr sz="3883" spc="-18" dirty="0">
                <a:latin typeface="Calibri"/>
                <a:cs typeface="Calibri"/>
              </a:rPr>
              <a:t>tin</a:t>
            </a:r>
            <a:r>
              <a:rPr sz="3883" spc="-13" dirty="0">
                <a:latin typeface="Calibri"/>
                <a:cs typeface="Calibri"/>
              </a:rPr>
              <a:t>g</a:t>
            </a:r>
            <a:r>
              <a:rPr sz="3883" spc="-18" dirty="0">
                <a:latin typeface="Calibri"/>
                <a:cs typeface="Calibri"/>
              </a:rPr>
              <a:t>‐</a:t>
            </a:r>
            <a:r>
              <a:rPr sz="3883" spc="-93" dirty="0">
                <a:latin typeface="Calibri"/>
                <a:cs typeface="Calibri"/>
              </a:rPr>
              <a:t>P</a:t>
            </a:r>
            <a:r>
              <a:rPr sz="3883" spc="-18" dirty="0">
                <a:latin typeface="Calibri"/>
                <a:cs typeface="Calibri"/>
              </a:rPr>
              <a:t>o</a:t>
            </a:r>
            <a:r>
              <a:rPr sz="3883" spc="-4" dirty="0">
                <a:latin typeface="Calibri"/>
                <a:cs typeface="Calibri"/>
              </a:rPr>
              <a:t>i</a:t>
            </a:r>
            <a:r>
              <a:rPr sz="3883" spc="-40" dirty="0">
                <a:latin typeface="Calibri"/>
                <a:cs typeface="Calibri"/>
              </a:rPr>
              <a:t>n</a:t>
            </a:r>
            <a:r>
              <a:rPr sz="3883" spc="-13" dirty="0">
                <a:latin typeface="Calibri"/>
                <a:cs typeface="Calibri"/>
              </a:rPr>
              <a:t>t</a:t>
            </a:r>
            <a:r>
              <a:rPr sz="3883" spc="35" dirty="0">
                <a:latin typeface="Calibri"/>
                <a:cs typeface="Calibri"/>
              </a:rPr>
              <a:t> </a:t>
            </a:r>
            <a:r>
              <a:rPr sz="3883" spc="-4" dirty="0">
                <a:latin typeface="Calibri"/>
                <a:cs typeface="Calibri"/>
              </a:rPr>
              <a:t>S</a:t>
            </a:r>
            <a:r>
              <a:rPr sz="3883" spc="-49" dirty="0">
                <a:latin typeface="Calibri"/>
                <a:cs typeface="Calibri"/>
              </a:rPr>
              <a:t>t</a:t>
            </a:r>
            <a:r>
              <a:rPr sz="3883" spc="-22" dirty="0">
                <a:latin typeface="Calibri"/>
                <a:cs typeface="Calibri"/>
              </a:rPr>
              <a:t>anda</a:t>
            </a:r>
            <a:r>
              <a:rPr sz="3883" spc="-71" dirty="0">
                <a:latin typeface="Calibri"/>
                <a:cs typeface="Calibri"/>
              </a:rPr>
              <a:t>r</a:t>
            </a:r>
            <a:r>
              <a:rPr sz="3883" dirty="0">
                <a:latin typeface="Calibri"/>
                <a:cs typeface="Calibri"/>
              </a:rPr>
              <a:t>d</a:t>
            </a:r>
            <a:r>
              <a:rPr sz="3883" spc="26" dirty="0">
                <a:latin typeface="Calibri"/>
                <a:cs typeface="Calibri"/>
              </a:rPr>
              <a:t> </a:t>
            </a:r>
            <a:r>
              <a:rPr sz="3883" spc="-22" dirty="0">
                <a:latin typeface="Calibri"/>
                <a:cs typeface="Calibri"/>
              </a:rPr>
              <a:t>754</a:t>
            </a:r>
            <a:endParaRPr sz="3883" dirty="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88235" y="1791190"/>
            <a:ext cx="7702872" cy="545726"/>
          </a:xfrm>
          <a:custGeom>
            <a:avLst/>
            <a:gdLst/>
            <a:ahLst/>
            <a:cxnLst/>
            <a:rect l="l" t="t" r="r" b="b"/>
            <a:pathLst>
              <a:path w="8458200" h="618489">
                <a:moveTo>
                  <a:pt x="0" y="0"/>
                </a:moveTo>
                <a:lnTo>
                  <a:pt x="0" y="617982"/>
                </a:lnTo>
                <a:lnTo>
                  <a:pt x="8458200" y="617981"/>
                </a:lnTo>
                <a:lnTo>
                  <a:pt x="8458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558ED5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8" name="object 8"/>
          <p:cNvSpPr txBox="1"/>
          <p:nvPr/>
        </p:nvSpPr>
        <p:spPr>
          <a:xfrm>
            <a:off x="892885" y="1948479"/>
            <a:ext cx="489697" cy="2443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588" spc="-13" dirty="0">
                <a:solidFill>
                  <a:srgbClr val="FFFFFF"/>
                </a:solidFill>
                <a:latin typeface="Calibri"/>
                <a:cs typeface="Calibri"/>
              </a:rPr>
              <a:t>Name</a:t>
            </a:r>
            <a:endParaRPr sz="1588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840822" y="1948479"/>
            <a:ext cx="1260101" cy="2443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588" dirty="0">
                <a:solidFill>
                  <a:srgbClr val="FFFFFF"/>
                </a:solidFill>
                <a:latin typeface="Calibri"/>
                <a:cs typeface="Calibri"/>
              </a:rPr>
              <a:t>Common</a:t>
            </a:r>
            <a:r>
              <a:rPr sz="1588" spc="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88" spc="-13" dirty="0">
                <a:solidFill>
                  <a:srgbClr val="FFFFFF"/>
                </a:solidFill>
                <a:latin typeface="Calibri"/>
                <a:cs typeface="Calibri"/>
              </a:rPr>
              <a:t>name</a:t>
            </a:r>
            <a:endParaRPr sz="1588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626988" y="1948479"/>
            <a:ext cx="741829" cy="2443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588" dirty="0">
                <a:solidFill>
                  <a:srgbClr val="FFFFFF"/>
                </a:solidFill>
                <a:latin typeface="Calibri"/>
                <a:cs typeface="Calibri"/>
              </a:rPr>
              <a:t>Ma</a:t>
            </a:r>
            <a:r>
              <a:rPr sz="1588" spc="-18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588" spc="-13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588" dirty="0">
                <a:solidFill>
                  <a:srgbClr val="FFFFFF"/>
                </a:solidFill>
                <a:latin typeface="Calibri"/>
                <a:cs typeface="Calibri"/>
              </a:rPr>
              <a:t>issa</a:t>
            </a:r>
            <a:endParaRPr sz="1588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037743" y="1827455"/>
            <a:ext cx="3477185" cy="4887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indent="133357">
              <a:tabLst>
                <a:tab pos="1006902" algn="l"/>
                <a:tab pos="1495504" algn="l"/>
                <a:tab pos="1606449" algn="l"/>
                <a:tab pos="2310216" algn="l"/>
                <a:tab pos="2562922" algn="l"/>
              </a:tabLst>
            </a:pPr>
            <a:r>
              <a:rPr sz="1588" spc="-4" dirty="0">
                <a:solidFill>
                  <a:srgbClr val="FFFFFF"/>
                </a:solidFill>
                <a:latin typeface="Calibri"/>
                <a:cs typeface="Calibri"/>
              </a:rPr>
              <a:t>Expone</a:t>
            </a:r>
            <a:r>
              <a:rPr sz="1588" spc="-18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588" spc="-9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588" dirty="0">
                <a:solidFill>
                  <a:srgbClr val="FFFFFF"/>
                </a:solidFill>
                <a:latin typeface="Calibri"/>
                <a:cs typeface="Calibri"/>
              </a:rPr>
              <a:t>		Decimal		Decimal min	</a:t>
            </a:r>
            <a:r>
              <a:rPr sz="1588" spc="-13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1588" spc="-18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588" dirty="0">
                <a:solidFill>
                  <a:srgbClr val="FFFFFF"/>
                </a:solidFill>
                <a:latin typeface="Calibri"/>
                <a:cs typeface="Calibri"/>
              </a:rPr>
              <a:t>x		</a:t>
            </a:r>
            <a:r>
              <a:rPr sz="1588" spc="-4" dirty="0">
                <a:solidFill>
                  <a:srgbClr val="FFFFFF"/>
                </a:solidFill>
                <a:latin typeface="Calibri"/>
                <a:cs typeface="Calibri"/>
              </a:rPr>
              <a:t>digit</a:t>
            </a:r>
            <a:r>
              <a:rPr sz="1588" dirty="0">
                <a:solidFill>
                  <a:srgbClr val="FFFFFF"/>
                </a:solidFill>
                <a:latin typeface="Calibri"/>
                <a:cs typeface="Calibri"/>
              </a:rPr>
              <a:t>s	</a:t>
            </a:r>
            <a:r>
              <a:rPr sz="1588" spc="-4" dirty="0">
                <a:solidFill>
                  <a:srgbClr val="FFFFFF"/>
                </a:solidFill>
                <a:latin typeface="Calibri"/>
                <a:cs typeface="Calibri"/>
              </a:rPr>
              <a:t>Expone</a:t>
            </a:r>
            <a:r>
              <a:rPr sz="1588" spc="-18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588" spc="-9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588" spc="9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88" spc="-13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1588" spc="-26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588" dirty="0">
                <a:solidFill>
                  <a:srgbClr val="FFFFFF"/>
                </a:solidFill>
                <a:latin typeface="Calibri"/>
                <a:cs typeface="Calibri"/>
              </a:rPr>
              <a:t>x</a:t>
            </a:r>
            <a:endParaRPr sz="1588" dirty="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602889" y="4419684"/>
            <a:ext cx="1703294" cy="224118"/>
          </a:xfrm>
          <a:custGeom>
            <a:avLst/>
            <a:gdLst/>
            <a:ahLst/>
            <a:cxnLst/>
            <a:rect l="l" t="t" r="r" b="b"/>
            <a:pathLst>
              <a:path w="1930400" h="254000">
                <a:moveTo>
                  <a:pt x="1930145" y="248412"/>
                </a:moveTo>
                <a:lnTo>
                  <a:pt x="1930145" y="5334"/>
                </a:lnTo>
                <a:lnTo>
                  <a:pt x="1924812" y="0"/>
                </a:lnTo>
                <a:lnTo>
                  <a:pt x="5333" y="0"/>
                </a:lnTo>
                <a:lnTo>
                  <a:pt x="0" y="5334"/>
                </a:lnTo>
                <a:lnTo>
                  <a:pt x="0" y="248412"/>
                </a:lnTo>
                <a:lnTo>
                  <a:pt x="5334" y="253746"/>
                </a:lnTo>
                <a:lnTo>
                  <a:pt x="12192" y="253746"/>
                </a:lnTo>
                <a:lnTo>
                  <a:pt x="12192" y="25146"/>
                </a:lnTo>
                <a:lnTo>
                  <a:pt x="25146" y="12192"/>
                </a:lnTo>
                <a:lnTo>
                  <a:pt x="25145" y="25146"/>
                </a:lnTo>
                <a:lnTo>
                  <a:pt x="1905000" y="25146"/>
                </a:lnTo>
                <a:lnTo>
                  <a:pt x="1905000" y="12192"/>
                </a:lnTo>
                <a:lnTo>
                  <a:pt x="1917192" y="25146"/>
                </a:lnTo>
                <a:lnTo>
                  <a:pt x="1917192" y="253746"/>
                </a:lnTo>
                <a:lnTo>
                  <a:pt x="1924812" y="253746"/>
                </a:lnTo>
                <a:lnTo>
                  <a:pt x="1930145" y="248412"/>
                </a:lnTo>
                <a:close/>
              </a:path>
              <a:path w="1930400" h="254000">
                <a:moveTo>
                  <a:pt x="25145" y="25146"/>
                </a:moveTo>
                <a:lnTo>
                  <a:pt x="25146" y="12192"/>
                </a:lnTo>
                <a:lnTo>
                  <a:pt x="12192" y="25146"/>
                </a:lnTo>
                <a:lnTo>
                  <a:pt x="25145" y="25146"/>
                </a:lnTo>
                <a:close/>
              </a:path>
              <a:path w="1930400" h="254000">
                <a:moveTo>
                  <a:pt x="25145" y="228600"/>
                </a:moveTo>
                <a:lnTo>
                  <a:pt x="25145" y="25146"/>
                </a:lnTo>
                <a:lnTo>
                  <a:pt x="12192" y="25146"/>
                </a:lnTo>
                <a:lnTo>
                  <a:pt x="12192" y="228600"/>
                </a:lnTo>
                <a:lnTo>
                  <a:pt x="25145" y="228600"/>
                </a:lnTo>
                <a:close/>
              </a:path>
              <a:path w="1930400" h="254000">
                <a:moveTo>
                  <a:pt x="1917192" y="228600"/>
                </a:moveTo>
                <a:lnTo>
                  <a:pt x="12192" y="228600"/>
                </a:lnTo>
                <a:lnTo>
                  <a:pt x="25146" y="240792"/>
                </a:lnTo>
                <a:lnTo>
                  <a:pt x="25145" y="253746"/>
                </a:lnTo>
                <a:lnTo>
                  <a:pt x="1905000" y="253746"/>
                </a:lnTo>
                <a:lnTo>
                  <a:pt x="1905000" y="240792"/>
                </a:lnTo>
                <a:lnTo>
                  <a:pt x="1917192" y="228600"/>
                </a:lnTo>
                <a:close/>
              </a:path>
              <a:path w="1930400" h="254000">
                <a:moveTo>
                  <a:pt x="25145" y="253746"/>
                </a:moveTo>
                <a:lnTo>
                  <a:pt x="25146" y="240792"/>
                </a:lnTo>
                <a:lnTo>
                  <a:pt x="12192" y="228600"/>
                </a:lnTo>
                <a:lnTo>
                  <a:pt x="12192" y="253746"/>
                </a:lnTo>
                <a:lnTo>
                  <a:pt x="25145" y="253746"/>
                </a:lnTo>
                <a:close/>
              </a:path>
              <a:path w="1930400" h="254000">
                <a:moveTo>
                  <a:pt x="1917192" y="25146"/>
                </a:moveTo>
                <a:lnTo>
                  <a:pt x="1905000" y="12192"/>
                </a:lnTo>
                <a:lnTo>
                  <a:pt x="1905000" y="25146"/>
                </a:lnTo>
                <a:lnTo>
                  <a:pt x="1917192" y="25146"/>
                </a:lnTo>
                <a:close/>
              </a:path>
              <a:path w="1930400" h="254000">
                <a:moveTo>
                  <a:pt x="1917192" y="228600"/>
                </a:moveTo>
                <a:lnTo>
                  <a:pt x="1917192" y="25146"/>
                </a:lnTo>
                <a:lnTo>
                  <a:pt x="1905000" y="25146"/>
                </a:lnTo>
                <a:lnTo>
                  <a:pt x="1905000" y="228600"/>
                </a:lnTo>
                <a:lnTo>
                  <a:pt x="1917192" y="228600"/>
                </a:lnTo>
                <a:close/>
              </a:path>
              <a:path w="1930400" h="254000">
                <a:moveTo>
                  <a:pt x="1917192" y="253746"/>
                </a:moveTo>
                <a:lnTo>
                  <a:pt x="1917192" y="228600"/>
                </a:lnTo>
                <a:lnTo>
                  <a:pt x="1905000" y="240792"/>
                </a:lnTo>
                <a:lnTo>
                  <a:pt x="1905000" y="253746"/>
                </a:lnTo>
                <a:lnTo>
                  <a:pt x="1917192" y="25374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4" name="object 14"/>
          <p:cNvSpPr/>
          <p:nvPr/>
        </p:nvSpPr>
        <p:spPr>
          <a:xfrm>
            <a:off x="1602889" y="5024801"/>
            <a:ext cx="3384176" cy="224118"/>
          </a:xfrm>
          <a:custGeom>
            <a:avLst/>
            <a:gdLst/>
            <a:ahLst/>
            <a:cxnLst/>
            <a:rect l="l" t="t" r="r" b="b"/>
            <a:pathLst>
              <a:path w="3835400" h="254000">
                <a:moveTo>
                  <a:pt x="3835146" y="248412"/>
                </a:moveTo>
                <a:lnTo>
                  <a:pt x="3835146" y="5334"/>
                </a:lnTo>
                <a:lnTo>
                  <a:pt x="3829812" y="0"/>
                </a:lnTo>
                <a:lnTo>
                  <a:pt x="5333" y="0"/>
                </a:lnTo>
                <a:lnTo>
                  <a:pt x="0" y="5334"/>
                </a:lnTo>
                <a:lnTo>
                  <a:pt x="0" y="248412"/>
                </a:lnTo>
                <a:lnTo>
                  <a:pt x="5334" y="253746"/>
                </a:lnTo>
                <a:lnTo>
                  <a:pt x="12191" y="253746"/>
                </a:lnTo>
                <a:lnTo>
                  <a:pt x="12192" y="25146"/>
                </a:lnTo>
                <a:lnTo>
                  <a:pt x="25146" y="12192"/>
                </a:lnTo>
                <a:lnTo>
                  <a:pt x="25146" y="25146"/>
                </a:lnTo>
                <a:lnTo>
                  <a:pt x="3810000" y="25146"/>
                </a:lnTo>
                <a:lnTo>
                  <a:pt x="3810000" y="12192"/>
                </a:lnTo>
                <a:lnTo>
                  <a:pt x="3822191" y="25146"/>
                </a:lnTo>
                <a:lnTo>
                  <a:pt x="3822191" y="253746"/>
                </a:lnTo>
                <a:lnTo>
                  <a:pt x="3829812" y="253746"/>
                </a:lnTo>
                <a:lnTo>
                  <a:pt x="3835146" y="248412"/>
                </a:lnTo>
                <a:close/>
              </a:path>
              <a:path w="3835400" h="254000">
                <a:moveTo>
                  <a:pt x="25146" y="25146"/>
                </a:moveTo>
                <a:lnTo>
                  <a:pt x="25146" y="12192"/>
                </a:lnTo>
                <a:lnTo>
                  <a:pt x="12192" y="25146"/>
                </a:lnTo>
                <a:lnTo>
                  <a:pt x="25146" y="25146"/>
                </a:lnTo>
                <a:close/>
              </a:path>
              <a:path w="3835400" h="254000">
                <a:moveTo>
                  <a:pt x="25146" y="228600"/>
                </a:moveTo>
                <a:lnTo>
                  <a:pt x="25146" y="25146"/>
                </a:lnTo>
                <a:lnTo>
                  <a:pt x="12192" y="25146"/>
                </a:lnTo>
                <a:lnTo>
                  <a:pt x="12192" y="228600"/>
                </a:lnTo>
                <a:lnTo>
                  <a:pt x="25146" y="228600"/>
                </a:lnTo>
                <a:close/>
              </a:path>
              <a:path w="3835400" h="254000">
                <a:moveTo>
                  <a:pt x="3822191" y="228600"/>
                </a:moveTo>
                <a:lnTo>
                  <a:pt x="12192" y="228600"/>
                </a:lnTo>
                <a:lnTo>
                  <a:pt x="25146" y="240792"/>
                </a:lnTo>
                <a:lnTo>
                  <a:pt x="25146" y="253746"/>
                </a:lnTo>
                <a:lnTo>
                  <a:pt x="3810000" y="253746"/>
                </a:lnTo>
                <a:lnTo>
                  <a:pt x="3810000" y="240792"/>
                </a:lnTo>
                <a:lnTo>
                  <a:pt x="3822191" y="228600"/>
                </a:lnTo>
                <a:close/>
              </a:path>
              <a:path w="3835400" h="254000">
                <a:moveTo>
                  <a:pt x="25146" y="253746"/>
                </a:moveTo>
                <a:lnTo>
                  <a:pt x="25146" y="240792"/>
                </a:lnTo>
                <a:lnTo>
                  <a:pt x="12192" y="228600"/>
                </a:lnTo>
                <a:lnTo>
                  <a:pt x="12191" y="253746"/>
                </a:lnTo>
                <a:lnTo>
                  <a:pt x="25146" y="253746"/>
                </a:lnTo>
                <a:close/>
              </a:path>
              <a:path w="3835400" h="254000">
                <a:moveTo>
                  <a:pt x="3822191" y="25146"/>
                </a:moveTo>
                <a:lnTo>
                  <a:pt x="3810000" y="12192"/>
                </a:lnTo>
                <a:lnTo>
                  <a:pt x="3810000" y="25146"/>
                </a:lnTo>
                <a:lnTo>
                  <a:pt x="3822191" y="25146"/>
                </a:lnTo>
                <a:close/>
              </a:path>
              <a:path w="3835400" h="254000">
                <a:moveTo>
                  <a:pt x="3822191" y="228600"/>
                </a:moveTo>
                <a:lnTo>
                  <a:pt x="3822191" y="25146"/>
                </a:lnTo>
                <a:lnTo>
                  <a:pt x="3810000" y="25146"/>
                </a:lnTo>
                <a:lnTo>
                  <a:pt x="3810000" y="228600"/>
                </a:lnTo>
                <a:lnTo>
                  <a:pt x="3822191" y="228600"/>
                </a:lnTo>
                <a:close/>
              </a:path>
              <a:path w="3835400" h="254000">
                <a:moveTo>
                  <a:pt x="3822191" y="253746"/>
                </a:moveTo>
                <a:lnTo>
                  <a:pt x="3822191" y="228600"/>
                </a:lnTo>
                <a:lnTo>
                  <a:pt x="3810000" y="240792"/>
                </a:lnTo>
                <a:lnTo>
                  <a:pt x="3810000" y="253746"/>
                </a:lnTo>
                <a:lnTo>
                  <a:pt x="3822191" y="25374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5" name="object 15"/>
          <p:cNvSpPr/>
          <p:nvPr/>
        </p:nvSpPr>
        <p:spPr>
          <a:xfrm>
            <a:off x="1602889" y="5629919"/>
            <a:ext cx="6745941" cy="224118"/>
          </a:xfrm>
          <a:custGeom>
            <a:avLst/>
            <a:gdLst/>
            <a:ahLst/>
            <a:cxnLst/>
            <a:rect l="l" t="t" r="r" b="b"/>
            <a:pathLst>
              <a:path w="7645400" h="254000">
                <a:moveTo>
                  <a:pt x="7645146" y="248412"/>
                </a:moveTo>
                <a:lnTo>
                  <a:pt x="7645146" y="5333"/>
                </a:lnTo>
                <a:lnTo>
                  <a:pt x="7639811" y="0"/>
                </a:lnTo>
                <a:lnTo>
                  <a:pt x="5333" y="0"/>
                </a:lnTo>
                <a:lnTo>
                  <a:pt x="0" y="5334"/>
                </a:lnTo>
                <a:lnTo>
                  <a:pt x="0" y="248412"/>
                </a:lnTo>
                <a:lnTo>
                  <a:pt x="5334" y="253746"/>
                </a:lnTo>
                <a:lnTo>
                  <a:pt x="12192" y="253746"/>
                </a:lnTo>
                <a:lnTo>
                  <a:pt x="12192" y="25146"/>
                </a:lnTo>
                <a:lnTo>
                  <a:pt x="25146" y="12192"/>
                </a:lnTo>
                <a:lnTo>
                  <a:pt x="25146" y="25146"/>
                </a:lnTo>
                <a:lnTo>
                  <a:pt x="7620000" y="25145"/>
                </a:lnTo>
                <a:lnTo>
                  <a:pt x="7620000" y="12191"/>
                </a:lnTo>
                <a:lnTo>
                  <a:pt x="7632192" y="25145"/>
                </a:lnTo>
                <a:lnTo>
                  <a:pt x="7632192" y="253746"/>
                </a:lnTo>
                <a:lnTo>
                  <a:pt x="7639811" y="253746"/>
                </a:lnTo>
                <a:lnTo>
                  <a:pt x="7645146" y="248412"/>
                </a:lnTo>
                <a:close/>
              </a:path>
              <a:path w="7645400" h="254000">
                <a:moveTo>
                  <a:pt x="25146" y="25146"/>
                </a:moveTo>
                <a:lnTo>
                  <a:pt x="25146" y="12192"/>
                </a:lnTo>
                <a:lnTo>
                  <a:pt x="12192" y="25146"/>
                </a:lnTo>
                <a:lnTo>
                  <a:pt x="25146" y="25146"/>
                </a:lnTo>
                <a:close/>
              </a:path>
              <a:path w="7645400" h="254000">
                <a:moveTo>
                  <a:pt x="25146" y="228600"/>
                </a:moveTo>
                <a:lnTo>
                  <a:pt x="25146" y="25146"/>
                </a:lnTo>
                <a:lnTo>
                  <a:pt x="12192" y="25146"/>
                </a:lnTo>
                <a:lnTo>
                  <a:pt x="12192" y="228600"/>
                </a:lnTo>
                <a:lnTo>
                  <a:pt x="25146" y="228600"/>
                </a:lnTo>
                <a:close/>
              </a:path>
              <a:path w="7645400" h="254000">
                <a:moveTo>
                  <a:pt x="7632192" y="228600"/>
                </a:moveTo>
                <a:lnTo>
                  <a:pt x="12192" y="228600"/>
                </a:lnTo>
                <a:lnTo>
                  <a:pt x="25146" y="240792"/>
                </a:lnTo>
                <a:lnTo>
                  <a:pt x="25146" y="253746"/>
                </a:lnTo>
                <a:lnTo>
                  <a:pt x="7620000" y="253746"/>
                </a:lnTo>
                <a:lnTo>
                  <a:pt x="7620000" y="240792"/>
                </a:lnTo>
                <a:lnTo>
                  <a:pt x="7632192" y="228600"/>
                </a:lnTo>
                <a:close/>
              </a:path>
              <a:path w="7645400" h="254000">
                <a:moveTo>
                  <a:pt x="25146" y="253746"/>
                </a:moveTo>
                <a:lnTo>
                  <a:pt x="25146" y="240792"/>
                </a:lnTo>
                <a:lnTo>
                  <a:pt x="12192" y="228600"/>
                </a:lnTo>
                <a:lnTo>
                  <a:pt x="12192" y="253746"/>
                </a:lnTo>
                <a:lnTo>
                  <a:pt x="25146" y="253746"/>
                </a:lnTo>
                <a:close/>
              </a:path>
              <a:path w="7645400" h="254000">
                <a:moveTo>
                  <a:pt x="7632192" y="25145"/>
                </a:moveTo>
                <a:lnTo>
                  <a:pt x="7620000" y="12191"/>
                </a:lnTo>
                <a:lnTo>
                  <a:pt x="7620000" y="25145"/>
                </a:lnTo>
                <a:lnTo>
                  <a:pt x="7632192" y="25145"/>
                </a:lnTo>
                <a:close/>
              </a:path>
              <a:path w="7645400" h="254000">
                <a:moveTo>
                  <a:pt x="7632192" y="228600"/>
                </a:moveTo>
                <a:lnTo>
                  <a:pt x="7632192" y="25145"/>
                </a:lnTo>
                <a:lnTo>
                  <a:pt x="7620000" y="25145"/>
                </a:lnTo>
                <a:lnTo>
                  <a:pt x="7620000" y="228600"/>
                </a:lnTo>
                <a:lnTo>
                  <a:pt x="7632192" y="228600"/>
                </a:lnTo>
                <a:close/>
              </a:path>
              <a:path w="7645400" h="254000">
                <a:moveTo>
                  <a:pt x="7632192" y="253746"/>
                </a:moveTo>
                <a:lnTo>
                  <a:pt x="7632192" y="228600"/>
                </a:lnTo>
                <a:lnTo>
                  <a:pt x="7620000" y="240792"/>
                </a:lnTo>
                <a:lnTo>
                  <a:pt x="7620000" y="253746"/>
                </a:lnTo>
                <a:lnTo>
                  <a:pt x="7632192" y="25374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6" name="object 16"/>
          <p:cNvSpPr/>
          <p:nvPr/>
        </p:nvSpPr>
        <p:spPr>
          <a:xfrm>
            <a:off x="1670124" y="4419684"/>
            <a:ext cx="442632" cy="224118"/>
          </a:xfrm>
          <a:custGeom>
            <a:avLst/>
            <a:gdLst/>
            <a:ahLst/>
            <a:cxnLst/>
            <a:rect l="l" t="t" r="r" b="b"/>
            <a:pathLst>
              <a:path w="501650" h="254000">
                <a:moveTo>
                  <a:pt x="501395" y="248412"/>
                </a:moveTo>
                <a:lnTo>
                  <a:pt x="501395" y="5334"/>
                </a:lnTo>
                <a:lnTo>
                  <a:pt x="496062" y="0"/>
                </a:lnTo>
                <a:lnTo>
                  <a:pt x="5333" y="0"/>
                </a:lnTo>
                <a:lnTo>
                  <a:pt x="0" y="5334"/>
                </a:lnTo>
                <a:lnTo>
                  <a:pt x="0" y="248412"/>
                </a:lnTo>
                <a:lnTo>
                  <a:pt x="5334" y="253746"/>
                </a:lnTo>
                <a:lnTo>
                  <a:pt x="12192" y="253746"/>
                </a:lnTo>
                <a:lnTo>
                  <a:pt x="12192" y="25146"/>
                </a:lnTo>
                <a:lnTo>
                  <a:pt x="25146" y="12192"/>
                </a:lnTo>
                <a:lnTo>
                  <a:pt x="25145" y="25146"/>
                </a:lnTo>
                <a:lnTo>
                  <a:pt x="476250" y="25146"/>
                </a:lnTo>
                <a:lnTo>
                  <a:pt x="476250" y="12192"/>
                </a:lnTo>
                <a:lnTo>
                  <a:pt x="488442" y="25146"/>
                </a:lnTo>
                <a:lnTo>
                  <a:pt x="488442" y="253746"/>
                </a:lnTo>
                <a:lnTo>
                  <a:pt x="496062" y="253746"/>
                </a:lnTo>
                <a:lnTo>
                  <a:pt x="501395" y="248412"/>
                </a:lnTo>
                <a:close/>
              </a:path>
              <a:path w="501650" h="254000">
                <a:moveTo>
                  <a:pt x="25145" y="25146"/>
                </a:moveTo>
                <a:lnTo>
                  <a:pt x="25146" y="12192"/>
                </a:lnTo>
                <a:lnTo>
                  <a:pt x="12192" y="25146"/>
                </a:lnTo>
                <a:lnTo>
                  <a:pt x="25145" y="25146"/>
                </a:lnTo>
                <a:close/>
              </a:path>
              <a:path w="501650" h="254000">
                <a:moveTo>
                  <a:pt x="25145" y="228600"/>
                </a:moveTo>
                <a:lnTo>
                  <a:pt x="25145" y="25146"/>
                </a:lnTo>
                <a:lnTo>
                  <a:pt x="12192" y="25146"/>
                </a:lnTo>
                <a:lnTo>
                  <a:pt x="12192" y="228600"/>
                </a:lnTo>
                <a:lnTo>
                  <a:pt x="25145" y="228600"/>
                </a:lnTo>
                <a:close/>
              </a:path>
              <a:path w="501650" h="254000">
                <a:moveTo>
                  <a:pt x="488442" y="228600"/>
                </a:moveTo>
                <a:lnTo>
                  <a:pt x="12192" y="228600"/>
                </a:lnTo>
                <a:lnTo>
                  <a:pt x="25146" y="240792"/>
                </a:lnTo>
                <a:lnTo>
                  <a:pt x="25146" y="253746"/>
                </a:lnTo>
                <a:lnTo>
                  <a:pt x="476250" y="253746"/>
                </a:lnTo>
                <a:lnTo>
                  <a:pt x="476250" y="240792"/>
                </a:lnTo>
                <a:lnTo>
                  <a:pt x="488442" y="228600"/>
                </a:lnTo>
                <a:close/>
              </a:path>
              <a:path w="501650" h="254000">
                <a:moveTo>
                  <a:pt x="25146" y="253746"/>
                </a:moveTo>
                <a:lnTo>
                  <a:pt x="25146" y="240792"/>
                </a:lnTo>
                <a:lnTo>
                  <a:pt x="12192" y="228600"/>
                </a:lnTo>
                <a:lnTo>
                  <a:pt x="12192" y="253746"/>
                </a:lnTo>
                <a:lnTo>
                  <a:pt x="25146" y="253746"/>
                </a:lnTo>
                <a:close/>
              </a:path>
              <a:path w="501650" h="254000">
                <a:moveTo>
                  <a:pt x="488442" y="25146"/>
                </a:moveTo>
                <a:lnTo>
                  <a:pt x="476250" y="12192"/>
                </a:lnTo>
                <a:lnTo>
                  <a:pt x="476250" y="25146"/>
                </a:lnTo>
                <a:lnTo>
                  <a:pt x="488442" y="25146"/>
                </a:lnTo>
                <a:close/>
              </a:path>
              <a:path w="501650" h="254000">
                <a:moveTo>
                  <a:pt x="488442" y="228600"/>
                </a:moveTo>
                <a:lnTo>
                  <a:pt x="488442" y="25146"/>
                </a:lnTo>
                <a:lnTo>
                  <a:pt x="476250" y="25146"/>
                </a:lnTo>
                <a:lnTo>
                  <a:pt x="476250" y="228600"/>
                </a:lnTo>
                <a:lnTo>
                  <a:pt x="488442" y="228600"/>
                </a:lnTo>
                <a:close/>
              </a:path>
              <a:path w="501650" h="254000">
                <a:moveTo>
                  <a:pt x="488442" y="253746"/>
                </a:moveTo>
                <a:lnTo>
                  <a:pt x="488442" y="228600"/>
                </a:lnTo>
                <a:lnTo>
                  <a:pt x="476250" y="240792"/>
                </a:lnTo>
                <a:lnTo>
                  <a:pt x="476250" y="253746"/>
                </a:lnTo>
                <a:lnTo>
                  <a:pt x="488442" y="25374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7" name="object 17"/>
          <p:cNvSpPr/>
          <p:nvPr/>
        </p:nvSpPr>
        <p:spPr>
          <a:xfrm>
            <a:off x="1670124" y="5024801"/>
            <a:ext cx="627529" cy="224118"/>
          </a:xfrm>
          <a:custGeom>
            <a:avLst/>
            <a:gdLst/>
            <a:ahLst/>
            <a:cxnLst/>
            <a:rect l="l" t="t" r="r" b="b"/>
            <a:pathLst>
              <a:path w="711200" h="254000">
                <a:moveTo>
                  <a:pt x="710946" y="248412"/>
                </a:moveTo>
                <a:lnTo>
                  <a:pt x="710946" y="5334"/>
                </a:lnTo>
                <a:lnTo>
                  <a:pt x="705612" y="0"/>
                </a:lnTo>
                <a:lnTo>
                  <a:pt x="5333" y="0"/>
                </a:lnTo>
                <a:lnTo>
                  <a:pt x="0" y="5334"/>
                </a:lnTo>
                <a:lnTo>
                  <a:pt x="0" y="248412"/>
                </a:lnTo>
                <a:lnTo>
                  <a:pt x="5334" y="253746"/>
                </a:lnTo>
                <a:lnTo>
                  <a:pt x="12191" y="253746"/>
                </a:lnTo>
                <a:lnTo>
                  <a:pt x="12192" y="25146"/>
                </a:lnTo>
                <a:lnTo>
                  <a:pt x="25146" y="12192"/>
                </a:lnTo>
                <a:lnTo>
                  <a:pt x="25145" y="25146"/>
                </a:lnTo>
                <a:lnTo>
                  <a:pt x="685800" y="25146"/>
                </a:lnTo>
                <a:lnTo>
                  <a:pt x="685800" y="12192"/>
                </a:lnTo>
                <a:lnTo>
                  <a:pt x="697992" y="25146"/>
                </a:lnTo>
                <a:lnTo>
                  <a:pt x="697992" y="253746"/>
                </a:lnTo>
                <a:lnTo>
                  <a:pt x="705612" y="253746"/>
                </a:lnTo>
                <a:lnTo>
                  <a:pt x="710946" y="248412"/>
                </a:lnTo>
                <a:close/>
              </a:path>
              <a:path w="711200" h="254000">
                <a:moveTo>
                  <a:pt x="25145" y="25146"/>
                </a:moveTo>
                <a:lnTo>
                  <a:pt x="25146" y="12192"/>
                </a:lnTo>
                <a:lnTo>
                  <a:pt x="12192" y="25146"/>
                </a:lnTo>
                <a:lnTo>
                  <a:pt x="25145" y="25146"/>
                </a:lnTo>
                <a:close/>
              </a:path>
              <a:path w="711200" h="254000">
                <a:moveTo>
                  <a:pt x="25145" y="228600"/>
                </a:moveTo>
                <a:lnTo>
                  <a:pt x="25145" y="25146"/>
                </a:lnTo>
                <a:lnTo>
                  <a:pt x="12192" y="25146"/>
                </a:lnTo>
                <a:lnTo>
                  <a:pt x="12192" y="228600"/>
                </a:lnTo>
                <a:lnTo>
                  <a:pt x="25145" y="228600"/>
                </a:lnTo>
                <a:close/>
              </a:path>
              <a:path w="711200" h="254000">
                <a:moveTo>
                  <a:pt x="697992" y="228600"/>
                </a:moveTo>
                <a:lnTo>
                  <a:pt x="12192" y="228600"/>
                </a:lnTo>
                <a:lnTo>
                  <a:pt x="25146" y="240792"/>
                </a:lnTo>
                <a:lnTo>
                  <a:pt x="25145" y="253746"/>
                </a:lnTo>
                <a:lnTo>
                  <a:pt x="685800" y="253746"/>
                </a:lnTo>
                <a:lnTo>
                  <a:pt x="685800" y="240792"/>
                </a:lnTo>
                <a:lnTo>
                  <a:pt x="697992" y="228600"/>
                </a:lnTo>
                <a:close/>
              </a:path>
              <a:path w="711200" h="254000">
                <a:moveTo>
                  <a:pt x="25145" y="253746"/>
                </a:moveTo>
                <a:lnTo>
                  <a:pt x="25146" y="240792"/>
                </a:lnTo>
                <a:lnTo>
                  <a:pt x="12192" y="228600"/>
                </a:lnTo>
                <a:lnTo>
                  <a:pt x="12191" y="253746"/>
                </a:lnTo>
                <a:lnTo>
                  <a:pt x="25145" y="253746"/>
                </a:lnTo>
                <a:close/>
              </a:path>
              <a:path w="711200" h="254000">
                <a:moveTo>
                  <a:pt x="697992" y="25146"/>
                </a:moveTo>
                <a:lnTo>
                  <a:pt x="685800" y="12192"/>
                </a:lnTo>
                <a:lnTo>
                  <a:pt x="685800" y="25146"/>
                </a:lnTo>
                <a:lnTo>
                  <a:pt x="697992" y="25146"/>
                </a:lnTo>
                <a:close/>
              </a:path>
              <a:path w="711200" h="254000">
                <a:moveTo>
                  <a:pt x="697992" y="228600"/>
                </a:moveTo>
                <a:lnTo>
                  <a:pt x="697992" y="25146"/>
                </a:lnTo>
                <a:lnTo>
                  <a:pt x="685800" y="25146"/>
                </a:lnTo>
                <a:lnTo>
                  <a:pt x="685800" y="228600"/>
                </a:lnTo>
                <a:lnTo>
                  <a:pt x="697992" y="228600"/>
                </a:lnTo>
                <a:close/>
              </a:path>
              <a:path w="711200" h="254000">
                <a:moveTo>
                  <a:pt x="697992" y="253746"/>
                </a:moveTo>
                <a:lnTo>
                  <a:pt x="697992" y="228600"/>
                </a:lnTo>
                <a:lnTo>
                  <a:pt x="685800" y="240792"/>
                </a:lnTo>
                <a:lnTo>
                  <a:pt x="685800" y="253746"/>
                </a:lnTo>
                <a:lnTo>
                  <a:pt x="697992" y="25374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8" name="object 18"/>
          <p:cNvSpPr/>
          <p:nvPr/>
        </p:nvSpPr>
        <p:spPr>
          <a:xfrm>
            <a:off x="1670124" y="5629919"/>
            <a:ext cx="829235" cy="224118"/>
          </a:xfrm>
          <a:custGeom>
            <a:avLst/>
            <a:gdLst/>
            <a:ahLst/>
            <a:cxnLst/>
            <a:rect l="l" t="t" r="r" b="b"/>
            <a:pathLst>
              <a:path w="939800" h="254000">
                <a:moveTo>
                  <a:pt x="939546" y="248412"/>
                </a:moveTo>
                <a:lnTo>
                  <a:pt x="939546" y="5334"/>
                </a:lnTo>
                <a:lnTo>
                  <a:pt x="934212" y="0"/>
                </a:lnTo>
                <a:lnTo>
                  <a:pt x="5333" y="0"/>
                </a:lnTo>
                <a:lnTo>
                  <a:pt x="0" y="5334"/>
                </a:lnTo>
                <a:lnTo>
                  <a:pt x="0" y="248412"/>
                </a:lnTo>
                <a:lnTo>
                  <a:pt x="5334" y="253746"/>
                </a:lnTo>
                <a:lnTo>
                  <a:pt x="12191" y="253746"/>
                </a:lnTo>
                <a:lnTo>
                  <a:pt x="12192" y="25146"/>
                </a:lnTo>
                <a:lnTo>
                  <a:pt x="25146" y="12192"/>
                </a:lnTo>
                <a:lnTo>
                  <a:pt x="25146" y="25146"/>
                </a:lnTo>
                <a:lnTo>
                  <a:pt x="914400" y="25146"/>
                </a:lnTo>
                <a:lnTo>
                  <a:pt x="914400" y="12192"/>
                </a:lnTo>
                <a:lnTo>
                  <a:pt x="926591" y="25146"/>
                </a:lnTo>
                <a:lnTo>
                  <a:pt x="926591" y="253746"/>
                </a:lnTo>
                <a:lnTo>
                  <a:pt x="934212" y="253746"/>
                </a:lnTo>
                <a:lnTo>
                  <a:pt x="939546" y="248412"/>
                </a:lnTo>
                <a:close/>
              </a:path>
              <a:path w="939800" h="254000">
                <a:moveTo>
                  <a:pt x="25146" y="25146"/>
                </a:moveTo>
                <a:lnTo>
                  <a:pt x="25146" y="12192"/>
                </a:lnTo>
                <a:lnTo>
                  <a:pt x="12192" y="25146"/>
                </a:lnTo>
                <a:lnTo>
                  <a:pt x="25146" y="25146"/>
                </a:lnTo>
                <a:close/>
              </a:path>
              <a:path w="939800" h="254000">
                <a:moveTo>
                  <a:pt x="25146" y="228600"/>
                </a:moveTo>
                <a:lnTo>
                  <a:pt x="25146" y="25146"/>
                </a:lnTo>
                <a:lnTo>
                  <a:pt x="12192" y="25146"/>
                </a:lnTo>
                <a:lnTo>
                  <a:pt x="12192" y="228600"/>
                </a:lnTo>
                <a:lnTo>
                  <a:pt x="25146" y="228600"/>
                </a:lnTo>
                <a:close/>
              </a:path>
              <a:path w="939800" h="254000">
                <a:moveTo>
                  <a:pt x="926591" y="228600"/>
                </a:moveTo>
                <a:lnTo>
                  <a:pt x="12192" y="228600"/>
                </a:lnTo>
                <a:lnTo>
                  <a:pt x="25146" y="240792"/>
                </a:lnTo>
                <a:lnTo>
                  <a:pt x="25146" y="253746"/>
                </a:lnTo>
                <a:lnTo>
                  <a:pt x="914400" y="253746"/>
                </a:lnTo>
                <a:lnTo>
                  <a:pt x="914400" y="240792"/>
                </a:lnTo>
                <a:lnTo>
                  <a:pt x="926591" y="228600"/>
                </a:lnTo>
                <a:close/>
              </a:path>
              <a:path w="939800" h="254000">
                <a:moveTo>
                  <a:pt x="25146" y="253746"/>
                </a:moveTo>
                <a:lnTo>
                  <a:pt x="25146" y="240792"/>
                </a:lnTo>
                <a:lnTo>
                  <a:pt x="12192" y="228600"/>
                </a:lnTo>
                <a:lnTo>
                  <a:pt x="12191" y="253746"/>
                </a:lnTo>
                <a:lnTo>
                  <a:pt x="25146" y="253746"/>
                </a:lnTo>
                <a:close/>
              </a:path>
              <a:path w="939800" h="254000">
                <a:moveTo>
                  <a:pt x="926591" y="25146"/>
                </a:moveTo>
                <a:lnTo>
                  <a:pt x="914400" y="12192"/>
                </a:lnTo>
                <a:lnTo>
                  <a:pt x="914400" y="25146"/>
                </a:lnTo>
                <a:lnTo>
                  <a:pt x="926591" y="25146"/>
                </a:lnTo>
                <a:close/>
              </a:path>
              <a:path w="939800" h="254000">
                <a:moveTo>
                  <a:pt x="926591" y="228600"/>
                </a:moveTo>
                <a:lnTo>
                  <a:pt x="926591" y="25146"/>
                </a:lnTo>
                <a:lnTo>
                  <a:pt x="914400" y="25146"/>
                </a:lnTo>
                <a:lnTo>
                  <a:pt x="914400" y="228600"/>
                </a:lnTo>
                <a:lnTo>
                  <a:pt x="926591" y="228600"/>
                </a:lnTo>
                <a:close/>
              </a:path>
              <a:path w="939800" h="254000">
                <a:moveTo>
                  <a:pt x="926591" y="253746"/>
                </a:moveTo>
                <a:lnTo>
                  <a:pt x="926591" y="228600"/>
                </a:lnTo>
                <a:lnTo>
                  <a:pt x="914400" y="240792"/>
                </a:lnTo>
                <a:lnTo>
                  <a:pt x="914400" y="253746"/>
                </a:lnTo>
                <a:lnTo>
                  <a:pt x="926591" y="25374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9" name="object 19"/>
          <p:cNvSpPr/>
          <p:nvPr/>
        </p:nvSpPr>
        <p:spPr>
          <a:xfrm>
            <a:off x="1602889" y="3881801"/>
            <a:ext cx="862853" cy="224118"/>
          </a:xfrm>
          <a:custGeom>
            <a:avLst/>
            <a:gdLst/>
            <a:ahLst/>
            <a:cxnLst/>
            <a:rect l="l" t="t" r="r" b="b"/>
            <a:pathLst>
              <a:path w="977900" h="254000">
                <a:moveTo>
                  <a:pt x="977646" y="248411"/>
                </a:moveTo>
                <a:lnTo>
                  <a:pt x="977646" y="5333"/>
                </a:lnTo>
                <a:lnTo>
                  <a:pt x="972312" y="0"/>
                </a:lnTo>
                <a:lnTo>
                  <a:pt x="5333" y="0"/>
                </a:lnTo>
                <a:lnTo>
                  <a:pt x="0" y="5333"/>
                </a:lnTo>
                <a:lnTo>
                  <a:pt x="0" y="248411"/>
                </a:lnTo>
                <a:lnTo>
                  <a:pt x="5334" y="253745"/>
                </a:lnTo>
                <a:lnTo>
                  <a:pt x="12191" y="253745"/>
                </a:lnTo>
                <a:lnTo>
                  <a:pt x="12192" y="25145"/>
                </a:lnTo>
                <a:lnTo>
                  <a:pt x="25146" y="12191"/>
                </a:lnTo>
                <a:lnTo>
                  <a:pt x="25146" y="25145"/>
                </a:lnTo>
                <a:lnTo>
                  <a:pt x="952499" y="25145"/>
                </a:lnTo>
                <a:lnTo>
                  <a:pt x="952500" y="12191"/>
                </a:lnTo>
                <a:lnTo>
                  <a:pt x="964691" y="25145"/>
                </a:lnTo>
                <a:lnTo>
                  <a:pt x="964691" y="253745"/>
                </a:lnTo>
                <a:lnTo>
                  <a:pt x="972312" y="253745"/>
                </a:lnTo>
                <a:lnTo>
                  <a:pt x="977646" y="248411"/>
                </a:lnTo>
                <a:close/>
              </a:path>
              <a:path w="977900" h="254000">
                <a:moveTo>
                  <a:pt x="25146" y="25145"/>
                </a:moveTo>
                <a:lnTo>
                  <a:pt x="25146" y="12191"/>
                </a:lnTo>
                <a:lnTo>
                  <a:pt x="12192" y="25145"/>
                </a:lnTo>
                <a:lnTo>
                  <a:pt x="25146" y="25145"/>
                </a:lnTo>
                <a:close/>
              </a:path>
              <a:path w="977900" h="254000">
                <a:moveTo>
                  <a:pt x="25146" y="228599"/>
                </a:moveTo>
                <a:lnTo>
                  <a:pt x="25146" y="25145"/>
                </a:lnTo>
                <a:lnTo>
                  <a:pt x="12192" y="25145"/>
                </a:lnTo>
                <a:lnTo>
                  <a:pt x="12192" y="228599"/>
                </a:lnTo>
                <a:lnTo>
                  <a:pt x="25146" y="228599"/>
                </a:lnTo>
                <a:close/>
              </a:path>
              <a:path w="977900" h="254000">
                <a:moveTo>
                  <a:pt x="964691" y="228599"/>
                </a:moveTo>
                <a:lnTo>
                  <a:pt x="12192" y="228599"/>
                </a:lnTo>
                <a:lnTo>
                  <a:pt x="25146" y="240791"/>
                </a:lnTo>
                <a:lnTo>
                  <a:pt x="25146" y="253745"/>
                </a:lnTo>
                <a:lnTo>
                  <a:pt x="952499" y="253745"/>
                </a:lnTo>
                <a:lnTo>
                  <a:pt x="952500" y="240791"/>
                </a:lnTo>
                <a:lnTo>
                  <a:pt x="964691" y="228599"/>
                </a:lnTo>
                <a:close/>
              </a:path>
              <a:path w="977900" h="254000">
                <a:moveTo>
                  <a:pt x="25146" y="253745"/>
                </a:moveTo>
                <a:lnTo>
                  <a:pt x="25146" y="240791"/>
                </a:lnTo>
                <a:lnTo>
                  <a:pt x="12192" y="228599"/>
                </a:lnTo>
                <a:lnTo>
                  <a:pt x="12191" y="253745"/>
                </a:lnTo>
                <a:lnTo>
                  <a:pt x="25146" y="253745"/>
                </a:lnTo>
                <a:close/>
              </a:path>
              <a:path w="977900" h="254000">
                <a:moveTo>
                  <a:pt x="964691" y="25145"/>
                </a:moveTo>
                <a:lnTo>
                  <a:pt x="952500" y="12191"/>
                </a:lnTo>
                <a:lnTo>
                  <a:pt x="952499" y="25145"/>
                </a:lnTo>
                <a:lnTo>
                  <a:pt x="964691" y="25145"/>
                </a:lnTo>
                <a:close/>
              </a:path>
              <a:path w="977900" h="254000">
                <a:moveTo>
                  <a:pt x="964691" y="228599"/>
                </a:moveTo>
                <a:lnTo>
                  <a:pt x="964691" y="25145"/>
                </a:lnTo>
                <a:lnTo>
                  <a:pt x="952499" y="25145"/>
                </a:lnTo>
                <a:lnTo>
                  <a:pt x="952499" y="228599"/>
                </a:lnTo>
                <a:lnTo>
                  <a:pt x="964691" y="228599"/>
                </a:lnTo>
                <a:close/>
              </a:path>
              <a:path w="977900" h="254000">
                <a:moveTo>
                  <a:pt x="964691" y="253745"/>
                </a:moveTo>
                <a:lnTo>
                  <a:pt x="964691" y="228599"/>
                </a:lnTo>
                <a:lnTo>
                  <a:pt x="952500" y="240791"/>
                </a:lnTo>
                <a:lnTo>
                  <a:pt x="952499" y="253745"/>
                </a:lnTo>
                <a:lnTo>
                  <a:pt x="964691" y="25374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600"/>
          </a:p>
        </p:txBody>
      </p:sp>
      <p:sp>
        <p:nvSpPr>
          <p:cNvPr id="20" name="object 20"/>
          <p:cNvSpPr/>
          <p:nvPr/>
        </p:nvSpPr>
        <p:spPr>
          <a:xfrm>
            <a:off x="1670124" y="3881801"/>
            <a:ext cx="233082" cy="224118"/>
          </a:xfrm>
          <a:custGeom>
            <a:avLst/>
            <a:gdLst/>
            <a:ahLst/>
            <a:cxnLst/>
            <a:rect l="l" t="t" r="r" b="b"/>
            <a:pathLst>
              <a:path w="264160" h="254000">
                <a:moveTo>
                  <a:pt x="263652" y="248411"/>
                </a:moveTo>
                <a:lnTo>
                  <a:pt x="263652" y="5333"/>
                </a:lnTo>
                <a:lnTo>
                  <a:pt x="257556" y="0"/>
                </a:lnTo>
                <a:lnTo>
                  <a:pt x="5333" y="0"/>
                </a:lnTo>
                <a:lnTo>
                  <a:pt x="0" y="5333"/>
                </a:lnTo>
                <a:lnTo>
                  <a:pt x="0" y="248411"/>
                </a:lnTo>
                <a:lnTo>
                  <a:pt x="5334" y="253745"/>
                </a:lnTo>
                <a:lnTo>
                  <a:pt x="12192" y="253745"/>
                </a:lnTo>
                <a:lnTo>
                  <a:pt x="12192" y="25145"/>
                </a:lnTo>
                <a:lnTo>
                  <a:pt x="25146" y="12191"/>
                </a:lnTo>
                <a:lnTo>
                  <a:pt x="25146" y="25145"/>
                </a:lnTo>
                <a:lnTo>
                  <a:pt x="237744" y="25145"/>
                </a:lnTo>
                <a:lnTo>
                  <a:pt x="237744" y="12191"/>
                </a:lnTo>
                <a:lnTo>
                  <a:pt x="250697" y="25145"/>
                </a:lnTo>
                <a:lnTo>
                  <a:pt x="250697" y="253745"/>
                </a:lnTo>
                <a:lnTo>
                  <a:pt x="257556" y="253745"/>
                </a:lnTo>
                <a:lnTo>
                  <a:pt x="263652" y="248411"/>
                </a:lnTo>
                <a:close/>
              </a:path>
              <a:path w="264160" h="254000">
                <a:moveTo>
                  <a:pt x="25146" y="25145"/>
                </a:moveTo>
                <a:lnTo>
                  <a:pt x="25146" y="12191"/>
                </a:lnTo>
                <a:lnTo>
                  <a:pt x="12192" y="25145"/>
                </a:lnTo>
                <a:lnTo>
                  <a:pt x="25146" y="25145"/>
                </a:lnTo>
                <a:close/>
              </a:path>
              <a:path w="264160" h="254000">
                <a:moveTo>
                  <a:pt x="25146" y="228599"/>
                </a:moveTo>
                <a:lnTo>
                  <a:pt x="25146" y="25145"/>
                </a:lnTo>
                <a:lnTo>
                  <a:pt x="12192" y="25145"/>
                </a:lnTo>
                <a:lnTo>
                  <a:pt x="12192" y="228599"/>
                </a:lnTo>
                <a:lnTo>
                  <a:pt x="25146" y="228599"/>
                </a:lnTo>
                <a:close/>
              </a:path>
              <a:path w="264160" h="254000">
                <a:moveTo>
                  <a:pt x="250697" y="228599"/>
                </a:moveTo>
                <a:lnTo>
                  <a:pt x="12192" y="228599"/>
                </a:lnTo>
                <a:lnTo>
                  <a:pt x="25146" y="240791"/>
                </a:lnTo>
                <a:lnTo>
                  <a:pt x="25146" y="253745"/>
                </a:lnTo>
                <a:lnTo>
                  <a:pt x="237744" y="253745"/>
                </a:lnTo>
                <a:lnTo>
                  <a:pt x="237744" y="240791"/>
                </a:lnTo>
                <a:lnTo>
                  <a:pt x="250697" y="228599"/>
                </a:lnTo>
                <a:close/>
              </a:path>
              <a:path w="264160" h="254000">
                <a:moveTo>
                  <a:pt x="25146" y="253745"/>
                </a:moveTo>
                <a:lnTo>
                  <a:pt x="25146" y="240791"/>
                </a:lnTo>
                <a:lnTo>
                  <a:pt x="12192" y="228599"/>
                </a:lnTo>
                <a:lnTo>
                  <a:pt x="12192" y="253745"/>
                </a:lnTo>
                <a:lnTo>
                  <a:pt x="25146" y="253745"/>
                </a:lnTo>
                <a:close/>
              </a:path>
              <a:path w="264160" h="254000">
                <a:moveTo>
                  <a:pt x="250697" y="25145"/>
                </a:moveTo>
                <a:lnTo>
                  <a:pt x="237744" y="12191"/>
                </a:lnTo>
                <a:lnTo>
                  <a:pt x="237744" y="25145"/>
                </a:lnTo>
                <a:lnTo>
                  <a:pt x="250697" y="25145"/>
                </a:lnTo>
                <a:close/>
              </a:path>
              <a:path w="264160" h="254000">
                <a:moveTo>
                  <a:pt x="250697" y="228599"/>
                </a:moveTo>
                <a:lnTo>
                  <a:pt x="250697" y="25145"/>
                </a:lnTo>
                <a:lnTo>
                  <a:pt x="237744" y="25145"/>
                </a:lnTo>
                <a:lnTo>
                  <a:pt x="237744" y="228599"/>
                </a:lnTo>
                <a:lnTo>
                  <a:pt x="250697" y="228599"/>
                </a:lnTo>
                <a:close/>
              </a:path>
              <a:path w="264160" h="254000">
                <a:moveTo>
                  <a:pt x="250697" y="253745"/>
                </a:moveTo>
                <a:lnTo>
                  <a:pt x="250697" y="228599"/>
                </a:lnTo>
                <a:lnTo>
                  <a:pt x="237744" y="240791"/>
                </a:lnTo>
                <a:lnTo>
                  <a:pt x="237744" y="253745"/>
                </a:lnTo>
                <a:lnTo>
                  <a:pt x="250697" y="25374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600"/>
          </a:p>
        </p:txBody>
      </p:sp>
      <p:sp>
        <p:nvSpPr>
          <p:cNvPr id="21" name="object 21"/>
          <p:cNvSpPr txBox="1"/>
          <p:nvPr/>
        </p:nvSpPr>
        <p:spPr>
          <a:xfrm>
            <a:off x="1615882" y="4228287"/>
            <a:ext cx="1455644" cy="4360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>
              <a:lnSpc>
                <a:spcPts val="1747"/>
              </a:lnSpc>
              <a:tabLst>
                <a:tab pos="251585" algn="l"/>
                <a:tab pos="908285" algn="l"/>
              </a:tabLst>
            </a:pPr>
            <a:r>
              <a:rPr sz="1588" spc="-9" dirty="0">
                <a:latin typeface="Calibri"/>
                <a:cs typeface="Calibri"/>
              </a:rPr>
              <a:t>1	8	23</a:t>
            </a:r>
            <a:endParaRPr sz="1588">
              <a:latin typeface="Calibri"/>
              <a:cs typeface="Calibri"/>
            </a:endParaRPr>
          </a:p>
          <a:p>
            <a:pPr marL="11206">
              <a:lnSpc>
                <a:spcPts val="1747"/>
              </a:lnSpc>
              <a:tabLst>
                <a:tab pos="713292" algn="l"/>
              </a:tabLst>
            </a:pPr>
            <a:r>
              <a:rPr sz="1324" baseline="16666" dirty="0">
                <a:latin typeface="Calibri"/>
                <a:cs typeface="Calibri"/>
              </a:rPr>
              <a:t>s   </a:t>
            </a:r>
            <a:r>
              <a:rPr sz="1324" spc="-139" baseline="16666" dirty="0">
                <a:latin typeface="Calibri"/>
                <a:cs typeface="Calibri"/>
              </a:rPr>
              <a:t> </a:t>
            </a:r>
            <a:r>
              <a:rPr sz="1588" spc="-40" dirty="0">
                <a:latin typeface="Calibri"/>
                <a:cs typeface="Calibri"/>
              </a:rPr>
              <a:t>e</a:t>
            </a:r>
            <a:r>
              <a:rPr sz="1588" dirty="0">
                <a:latin typeface="Calibri"/>
                <a:cs typeface="Calibri"/>
              </a:rPr>
              <a:t>xp	</a:t>
            </a:r>
            <a:r>
              <a:rPr sz="1588" spc="-13" dirty="0">
                <a:latin typeface="Calibri"/>
                <a:cs typeface="Calibri"/>
              </a:rPr>
              <a:t>m</a:t>
            </a:r>
            <a:r>
              <a:rPr sz="1588" dirty="0">
                <a:latin typeface="Calibri"/>
                <a:cs typeface="Calibri"/>
              </a:rPr>
              <a:t>a</a:t>
            </a:r>
            <a:r>
              <a:rPr sz="1588" spc="-18" dirty="0">
                <a:latin typeface="Calibri"/>
                <a:cs typeface="Calibri"/>
              </a:rPr>
              <a:t>n</a:t>
            </a:r>
            <a:r>
              <a:rPr sz="1588" dirty="0">
                <a:latin typeface="Calibri"/>
                <a:cs typeface="Calibri"/>
              </a:rPr>
              <a:t>tissa</a:t>
            </a:r>
            <a:endParaRPr sz="1588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74607" y="4429992"/>
            <a:ext cx="745191" cy="2443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1588" spc="-4" dirty="0">
                <a:latin typeface="Calibri"/>
                <a:cs typeface="Calibri"/>
              </a:rPr>
              <a:t>bina</a:t>
            </a:r>
            <a:r>
              <a:rPr sz="1588" spc="13" dirty="0">
                <a:latin typeface="Calibri"/>
                <a:cs typeface="Calibri"/>
              </a:rPr>
              <a:t>r</a:t>
            </a:r>
            <a:r>
              <a:rPr sz="1588" spc="-9" dirty="0">
                <a:latin typeface="Calibri"/>
                <a:cs typeface="Calibri"/>
              </a:rPr>
              <a:t>y32</a:t>
            </a:r>
            <a:endParaRPr sz="1588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74594" y="4843489"/>
            <a:ext cx="1523439" cy="103874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51">
              <a:lnSpc>
                <a:spcPts val="1747"/>
              </a:lnSpc>
              <a:tabLst>
                <a:tab pos="1192930" algn="l"/>
              </a:tabLst>
            </a:pPr>
            <a:r>
              <a:rPr sz="1588" spc="-9" dirty="0">
                <a:latin typeface="Calibri"/>
                <a:cs typeface="Calibri"/>
              </a:rPr>
              <a:t>1	11</a:t>
            </a:r>
            <a:endParaRPr sz="1588">
              <a:latin typeface="Calibri"/>
              <a:cs typeface="Calibri"/>
            </a:endParaRPr>
          </a:p>
          <a:p>
            <a:pPr marL="956473">
              <a:lnSpc>
                <a:spcPts val="1747"/>
              </a:lnSpc>
              <a:tabLst>
                <a:tab pos="1153707" algn="l"/>
              </a:tabLst>
            </a:pPr>
            <a:r>
              <a:rPr sz="1324" baseline="13888" dirty="0">
                <a:latin typeface="Calibri"/>
                <a:cs typeface="Calibri"/>
              </a:rPr>
              <a:t>s	</a:t>
            </a:r>
            <a:r>
              <a:rPr sz="1588" spc="-40" dirty="0">
                <a:latin typeface="Calibri"/>
                <a:cs typeface="Calibri"/>
              </a:rPr>
              <a:t>e</a:t>
            </a:r>
            <a:r>
              <a:rPr sz="1588" dirty="0">
                <a:latin typeface="Calibri"/>
                <a:cs typeface="Calibri"/>
              </a:rPr>
              <a:t>xp</a:t>
            </a:r>
            <a:endParaRPr sz="1588">
              <a:latin typeface="Calibri"/>
              <a:cs typeface="Calibri"/>
            </a:endParaRPr>
          </a:p>
          <a:p>
            <a:pPr marL="952551">
              <a:lnSpc>
                <a:spcPts val="1747"/>
              </a:lnSpc>
              <a:spcBef>
                <a:spcPts val="1271"/>
              </a:spcBef>
              <a:tabLst>
                <a:tab pos="1285944" algn="l"/>
              </a:tabLst>
            </a:pPr>
            <a:r>
              <a:rPr sz="1588" spc="-9" dirty="0">
                <a:latin typeface="Calibri"/>
                <a:cs typeface="Calibri"/>
              </a:rPr>
              <a:t>1	15</a:t>
            </a:r>
            <a:endParaRPr sz="1588">
              <a:latin typeface="Calibri"/>
              <a:cs typeface="Calibri"/>
            </a:endParaRPr>
          </a:p>
          <a:p>
            <a:pPr marL="11206">
              <a:lnSpc>
                <a:spcPts val="1747"/>
              </a:lnSpc>
              <a:tabLst>
                <a:tab pos="951990" algn="l"/>
                <a:tab pos="1220946" algn="l"/>
              </a:tabLst>
            </a:pPr>
            <a:r>
              <a:rPr sz="1588" dirty="0">
                <a:latin typeface="Calibri"/>
                <a:cs typeface="Calibri"/>
              </a:rPr>
              <a:t>bina</a:t>
            </a:r>
            <a:r>
              <a:rPr sz="1588" spc="13" dirty="0">
                <a:latin typeface="Calibri"/>
                <a:cs typeface="Calibri"/>
              </a:rPr>
              <a:t>r</a:t>
            </a:r>
            <a:r>
              <a:rPr sz="1588" spc="-9" dirty="0">
                <a:latin typeface="Calibri"/>
                <a:cs typeface="Calibri"/>
              </a:rPr>
              <a:t>y128</a:t>
            </a:r>
            <a:r>
              <a:rPr sz="1588" dirty="0">
                <a:latin typeface="Calibri"/>
                <a:cs typeface="Calibri"/>
              </a:rPr>
              <a:t>	</a:t>
            </a:r>
            <a:r>
              <a:rPr sz="1324" baseline="13888" dirty="0">
                <a:latin typeface="Calibri"/>
                <a:cs typeface="Calibri"/>
              </a:rPr>
              <a:t>s	</a:t>
            </a:r>
            <a:r>
              <a:rPr sz="1588" spc="-40" dirty="0">
                <a:latin typeface="Calibri"/>
                <a:cs typeface="Calibri"/>
              </a:rPr>
              <a:t>e</a:t>
            </a:r>
            <a:r>
              <a:rPr sz="1588" dirty="0">
                <a:latin typeface="Calibri"/>
                <a:cs typeface="Calibri"/>
              </a:rPr>
              <a:t>xp</a:t>
            </a:r>
            <a:endParaRPr sz="1588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264511" y="4843490"/>
            <a:ext cx="753035" cy="4360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8834" algn="ctr">
              <a:lnSpc>
                <a:spcPts val="1747"/>
              </a:lnSpc>
            </a:pPr>
            <a:r>
              <a:rPr sz="1588" spc="-9" dirty="0">
                <a:latin typeface="Calibri"/>
                <a:cs typeface="Calibri"/>
              </a:rPr>
              <a:t>52</a:t>
            </a:r>
            <a:endParaRPr sz="1588">
              <a:latin typeface="Calibri"/>
              <a:cs typeface="Calibri"/>
            </a:endParaRPr>
          </a:p>
          <a:p>
            <a:pPr algn="ctr">
              <a:lnSpc>
                <a:spcPts val="1747"/>
              </a:lnSpc>
            </a:pPr>
            <a:r>
              <a:rPr sz="1588" spc="-13" dirty="0">
                <a:latin typeface="Calibri"/>
                <a:cs typeface="Calibri"/>
              </a:rPr>
              <a:t>m</a:t>
            </a:r>
            <a:r>
              <a:rPr sz="1588" spc="-4" dirty="0">
                <a:latin typeface="Calibri"/>
                <a:cs typeface="Calibri"/>
              </a:rPr>
              <a:t>a</a:t>
            </a:r>
            <a:r>
              <a:rPr sz="1588" spc="-18" dirty="0">
                <a:latin typeface="Calibri"/>
                <a:cs typeface="Calibri"/>
              </a:rPr>
              <a:t>n</a:t>
            </a:r>
            <a:r>
              <a:rPr sz="1588" spc="-4" dirty="0">
                <a:latin typeface="Calibri"/>
                <a:cs typeface="Calibri"/>
              </a:rPr>
              <a:t>tissa</a:t>
            </a:r>
            <a:endParaRPr sz="1588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74628" y="5035110"/>
            <a:ext cx="746311" cy="2443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1588" dirty="0">
                <a:latin typeface="Calibri"/>
                <a:cs typeface="Calibri"/>
              </a:rPr>
              <a:t>bina</a:t>
            </a:r>
            <a:r>
              <a:rPr sz="1588" spc="13" dirty="0">
                <a:latin typeface="Calibri"/>
                <a:cs typeface="Calibri"/>
              </a:rPr>
              <a:t>r</a:t>
            </a:r>
            <a:r>
              <a:rPr sz="1588" spc="-9" dirty="0">
                <a:latin typeface="Calibri"/>
                <a:cs typeface="Calibri"/>
              </a:rPr>
              <a:t>y64</a:t>
            </a:r>
            <a:endParaRPr sz="1588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810895" y="5448607"/>
            <a:ext cx="753035" cy="4360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90772" algn="ctr">
              <a:lnSpc>
                <a:spcPts val="1747"/>
              </a:lnSpc>
            </a:pPr>
            <a:r>
              <a:rPr sz="1588" spc="-9" dirty="0">
                <a:latin typeface="Calibri"/>
                <a:cs typeface="Calibri"/>
              </a:rPr>
              <a:t>112</a:t>
            </a:r>
            <a:endParaRPr sz="1588">
              <a:latin typeface="Calibri"/>
              <a:cs typeface="Calibri"/>
            </a:endParaRPr>
          </a:p>
          <a:p>
            <a:pPr algn="ctr">
              <a:lnSpc>
                <a:spcPts val="1747"/>
              </a:lnSpc>
            </a:pPr>
            <a:r>
              <a:rPr sz="1588" spc="-13" dirty="0">
                <a:latin typeface="Calibri"/>
                <a:cs typeface="Calibri"/>
              </a:rPr>
              <a:t>m</a:t>
            </a:r>
            <a:r>
              <a:rPr sz="1588" spc="-4" dirty="0">
                <a:latin typeface="Calibri"/>
                <a:cs typeface="Calibri"/>
              </a:rPr>
              <a:t>a</a:t>
            </a:r>
            <a:r>
              <a:rPr sz="1588" spc="-18" dirty="0">
                <a:latin typeface="Calibri"/>
                <a:cs typeface="Calibri"/>
              </a:rPr>
              <a:t>n</a:t>
            </a:r>
            <a:r>
              <a:rPr sz="1588" spc="-4" dirty="0">
                <a:latin typeface="Calibri"/>
                <a:cs typeface="Calibri"/>
              </a:rPr>
              <a:t>tissa</a:t>
            </a:r>
            <a:endParaRPr sz="1588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615888" y="3690404"/>
            <a:ext cx="770404" cy="4058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>
              <a:tabLst>
                <a:tab pos="446578" algn="l"/>
              </a:tabLst>
            </a:pPr>
            <a:r>
              <a:rPr sz="1588" spc="-9" dirty="0">
                <a:latin typeface="Calibri"/>
                <a:cs typeface="Calibri"/>
              </a:rPr>
              <a:t>1</a:t>
            </a:r>
            <a:r>
              <a:rPr sz="1588" spc="4" dirty="0">
                <a:latin typeface="Calibri"/>
                <a:cs typeface="Calibri"/>
              </a:rPr>
              <a:t> </a:t>
            </a:r>
            <a:r>
              <a:rPr sz="1588" spc="-9" dirty="0">
                <a:latin typeface="Calibri"/>
                <a:cs typeface="Calibri"/>
              </a:rPr>
              <a:t>5</a:t>
            </a:r>
            <a:r>
              <a:rPr sz="1588" dirty="0">
                <a:latin typeface="Calibri"/>
                <a:cs typeface="Calibri"/>
              </a:rPr>
              <a:t>	</a:t>
            </a:r>
            <a:r>
              <a:rPr sz="1588" spc="-9" dirty="0">
                <a:latin typeface="Calibri"/>
                <a:cs typeface="Calibri"/>
              </a:rPr>
              <a:t>10</a:t>
            </a:r>
            <a:endParaRPr sz="1588">
              <a:latin typeface="Calibri"/>
              <a:cs typeface="Calibri"/>
            </a:endParaRPr>
          </a:p>
          <a:p>
            <a:pPr marL="23534">
              <a:spcBef>
                <a:spcPts val="168"/>
              </a:spcBef>
            </a:pPr>
            <a:r>
              <a:rPr sz="882" dirty="0">
                <a:latin typeface="Calibri"/>
                <a:cs typeface="Calibri"/>
              </a:rPr>
              <a:t>s</a:t>
            </a:r>
            <a:r>
              <a:rPr sz="882" spc="-49" dirty="0">
                <a:latin typeface="Calibri"/>
                <a:cs typeface="Calibri"/>
              </a:rPr>
              <a:t> </a:t>
            </a:r>
            <a:r>
              <a:rPr sz="1324" spc="-6" baseline="2777" dirty="0">
                <a:latin typeface="Calibri"/>
                <a:cs typeface="Calibri"/>
              </a:rPr>
              <a:t>ex</a:t>
            </a:r>
            <a:r>
              <a:rPr sz="1324" baseline="2777" dirty="0">
                <a:latin typeface="Calibri"/>
                <a:cs typeface="Calibri"/>
              </a:rPr>
              <a:t>p    </a:t>
            </a:r>
            <a:r>
              <a:rPr sz="1324" spc="-6" baseline="2777" dirty="0">
                <a:latin typeface="Calibri"/>
                <a:cs typeface="Calibri"/>
              </a:rPr>
              <a:t>mantissa</a:t>
            </a:r>
            <a:endParaRPr sz="1324" baseline="2777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74608" y="3892110"/>
            <a:ext cx="746311" cy="2443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1588" dirty="0">
                <a:latin typeface="Calibri"/>
                <a:cs typeface="Calibri"/>
              </a:rPr>
              <a:t>bina</a:t>
            </a:r>
            <a:r>
              <a:rPr sz="1588" spc="13" dirty="0">
                <a:latin typeface="Calibri"/>
                <a:cs typeface="Calibri"/>
              </a:rPr>
              <a:t>r</a:t>
            </a:r>
            <a:r>
              <a:rPr sz="1588" spc="-9" dirty="0">
                <a:latin typeface="Calibri"/>
                <a:cs typeface="Calibri"/>
              </a:rPr>
              <a:t>y16</a:t>
            </a:r>
            <a:endParaRPr sz="1588">
              <a:latin typeface="Calibri"/>
              <a:cs typeface="Calibri"/>
            </a:endParaRPr>
          </a:p>
        </p:txBody>
      </p:sp>
      <p:graphicFrame>
        <p:nvGraphicFramePr>
          <p:cNvPr id="12" name="object 12"/>
          <p:cNvGraphicFramePr>
            <a:graphicFrameLocks noGrp="1"/>
          </p:cNvGraphicFramePr>
          <p:nvPr>
            <p:extLst/>
          </p:nvPr>
        </p:nvGraphicFramePr>
        <p:xfrm>
          <a:off x="852665" y="2293619"/>
          <a:ext cx="7738442" cy="10992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559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106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7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2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679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9406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3081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89556">
                <a:tc>
                  <a:txBody>
                    <a:bodyPr/>
                    <a:lstStyle/>
                    <a:p>
                      <a:pPr marL="45085" algn="l">
                        <a:lnSpc>
                          <a:spcPct val="100000"/>
                        </a:lnSpc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bina</a:t>
                      </a:r>
                      <a:r>
                        <a:rPr sz="1600" spc="1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y16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8580" algn="l">
                        <a:lnSpc>
                          <a:spcPct val="100000"/>
                        </a:lnSpc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Half</a:t>
                      </a:r>
                      <a:r>
                        <a:rPr sz="16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1600" spc="-2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ecision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478155" algn="l">
                        <a:lnSpc>
                          <a:spcPct val="100000"/>
                        </a:lnSpc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11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469900" algn="l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−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14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512445" algn="l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+15</a:t>
                      </a:r>
                      <a:endParaRPr sz="1600" dirty="0">
                        <a:latin typeface="Calibri"/>
                        <a:cs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53060" algn="l">
                        <a:lnSpc>
                          <a:spcPct val="100000"/>
                        </a:lnSpc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3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.31</a:t>
                      </a:r>
                      <a:endParaRPr sz="1600" dirty="0">
                        <a:latin typeface="Calibri"/>
                        <a:cs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30238" indent="0" algn="l">
                        <a:lnSpc>
                          <a:spcPct val="100000"/>
                        </a:lnSpc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4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.51</a:t>
                      </a:r>
                      <a:endParaRPr sz="1600" dirty="0">
                        <a:latin typeface="Calibri"/>
                        <a:cs typeface="Calibri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1209">
                <a:tc>
                  <a:txBody>
                    <a:bodyPr/>
                    <a:lstStyle/>
                    <a:p>
                      <a:pPr marL="45085" algn="l">
                        <a:lnSpc>
                          <a:spcPct val="100000"/>
                        </a:lnSpc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bina</a:t>
                      </a:r>
                      <a:r>
                        <a:rPr sz="1600" spc="1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y32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8580" algn="l">
                        <a:lnSpc>
                          <a:spcPct val="100000"/>
                        </a:lnSpc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Single</a:t>
                      </a:r>
                      <a:r>
                        <a:rPr sz="16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1600" spc="-2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ecision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478155" algn="l">
                        <a:lnSpc>
                          <a:spcPct val="100000"/>
                        </a:lnSpc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24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53695" algn="l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−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126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96875" algn="l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+127</a:t>
                      </a:r>
                      <a:endParaRPr sz="1600" dirty="0">
                        <a:latin typeface="Calibri"/>
                        <a:cs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53060" algn="l">
                        <a:lnSpc>
                          <a:spcPct val="100000"/>
                        </a:lnSpc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7.22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565150" algn="l">
                        <a:lnSpc>
                          <a:spcPct val="100000"/>
                        </a:lnSpc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38.23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1208">
                <a:tc>
                  <a:txBody>
                    <a:bodyPr/>
                    <a:lstStyle/>
                    <a:p>
                      <a:pPr marL="45085" algn="l">
                        <a:lnSpc>
                          <a:spcPct val="100000"/>
                        </a:lnSpc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bina</a:t>
                      </a:r>
                      <a:r>
                        <a:rPr sz="1600" spc="1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y64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8580" algn="l">
                        <a:lnSpc>
                          <a:spcPct val="100000"/>
                        </a:lnSpc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Double</a:t>
                      </a:r>
                      <a:r>
                        <a:rPr sz="16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1600" spc="-2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ecision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478155" algn="l">
                        <a:lnSpc>
                          <a:spcPct val="100000"/>
                        </a:lnSpc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53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238125" algn="l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−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1022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280670" algn="l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+1023</a:t>
                      </a:r>
                      <a:endParaRPr sz="1600" dirty="0">
                        <a:latin typeface="Calibri"/>
                        <a:cs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236854" algn="l">
                        <a:lnSpc>
                          <a:spcPct val="100000"/>
                        </a:lnSpc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15.95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449580" algn="l">
                        <a:lnSpc>
                          <a:spcPct val="100000"/>
                        </a:lnSpc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307.95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7315">
                <a:tc>
                  <a:txBody>
                    <a:bodyPr/>
                    <a:lstStyle/>
                    <a:p>
                      <a:pPr marL="45085" algn="l">
                        <a:lnSpc>
                          <a:spcPct val="100000"/>
                        </a:lnSpc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bina</a:t>
                      </a:r>
                      <a:r>
                        <a:rPr sz="1600" spc="1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y128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9215" algn="l">
                        <a:lnSpc>
                          <a:spcPct val="100000"/>
                        </a:lnSpc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Quadruple</a:t>
                      </a:r>
                      <a:r>
                        <a:rPr sz="16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1600" spc="-2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ecision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62585" algn="l">
                        <a:lnSpc>
                          <a:spcPct val="100000"/>
                        </a:lnSpc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113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22555" algn="l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−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16382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65100" algn="l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+16383</a:t>
                      </a:r>
                      <a:endParaRPr sz="1600" dirty="0">
                        <a:latin typeface="Calibri"/>
                        <a:cs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236854" algn="l">
                        <a:lnSpc>
                          <a:spcPct val="100000"/>
                        </a:lnSpc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34.02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34010" algn="l">
                        <a:lnSpc>
                          <a:spcPct val="100000"/>
                        </a:lnSpc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4931.77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138545" y="6382250"/>
            <a:ext cx="198323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/>
              <a:t>Johnsson</a:t>
            </a:r>
            <a:r>
              <a:rPr lang="en-US" sz="900" dirty="0"/>
              <a:t> L., Lecture notes spring 2016</a:t>
            </a:r>
          </a:p>
        </p:txBody>
      </p:sp>
    </p:spTree>
    <p:extLst>
      <p:ext uri="{BB962C8B-B14F-4D97-AF65-F5344CB8AC3E}">
        <p14:creationId xmlns:p14="http://schemas.microsoft.com/office/powerpoint/2010/main" val="289701738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>
            <a:normAutofit fontScale="90000"/>
          </a:bodyPr>
          <a:lstStyle/>
          <a:p>
            <a:pPr marL="119063" indent="-119063"/>
            <a:r>
              <a:rPr lang="en-US" dirty="0"/>
              <a:t>Floating Point Operations: Basic Idea</a:t>
            </a:r>
          </a:p>
        </p:txBody>
      </p:sp>
      <p:sp>
        <p:nvSpPr>
          <p:cNvPr id="34820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>
            <a:normAutofit lnSpcReduction="10000"/>
          </a:bodyPr>
          <a:lstStyle/>
          <a:p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x +</a:t>
            </a:r>
            <a:r>
              <a:rPr lang="en-US" baseline="-6000" dirty="0">
                <a:latin typeface="Courier New Bold" charset="0"/>
                <a:cs typeface="Courier New Bold" charset="0"/>
                <a:sym typeface="Courier New Bold" charset="0"/>
              </a:rPr>
              <a:t>f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 y = Round(x + y)</a:t>
            </a:r>
            <a:endParaRPr lang="en-US" dirty="0">
              <a:latin typeface="Courier New Bold" charset="0"/>
              <a:sym typeface="Courier New Bold" charset="0"/>
            </a:endParaRPr>
          </a:p>
          <a:p>
            <a:endParaRPr lang="en-US" dirty="0">
              <a:latin typeface="Courier New Bold" charset="0"/>
              <a:sym typeface="Courier New Bold" charset="0"/>
            </a:endParaRPr>
          </a:p>
          <a:p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x </a:t>
            </a:r>
            <a:r>
              <a:rPr lang="en-US" dirty="0">
                <a:latin typeface="Courier New Bold" charset="0"/>
                <a:cs typeface="Courier New Bold" charset="0"/>
                <a:sym typeface="Symbol"/>
              </a:rPr>
              <a:t></a:t>
            </a:r>
            <a:r>
              <a:rPr lang="en-US" baseline="-6000" dirty="0">
                <a:latin typeface="Courier New Bold" charset="0"/>
                <a:cs typeface="Courier New Bold" charset="0"/>
                <a:sym typeface="Courier New Bold" charset="0"/>
              </a:rPr>
              <a:t>f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 y = Round(x </a:t>
            </a:r>
            <a:r>
              <a:rPr lang="en-US" dirty="0">
                <a:latin typeface="Courier New Bold" charset="0"/>
                <a:cs typeface="Courier New Bold" charset="0"/>
                <a:sym typeface="Symbol"/>
              </a:rPr>
              <a:t>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 y)</a:t>
            </a:r>
            <a:endParaRPr lang="en-US" dirty="0">
              <a:latin typeface="Courier New Bold" charset="0"/>
              <a:sym typeface="Courier New Bold" charset="0"/>
            </a:endParaRPr>
          </a:p>
          <a:p>
            <a:endParaRPr lang="en-US" dirty="0"/>
          </a:p>
          <a:p>
            <a:r>
              <a:rPr lang="en-US" dirty="0"/>
              <a:t>Basic idea</a:t>
            </a:r>
          </a:p>
          <a:p>
            <a:pPr marL="552450" lvl="1"/>
            <a:r>
              <a:rPr lang="en-US" dirty="0"/>
              <a:t>First </a:t>
            </a:r>
            <a:r>
              <a:rPr lang="en-US" dirty="0">
                <a:solidFill>
                  <a:srgbClr val="980002"/>
                </a:solidFill>
              </a:rPr>
              <a:t>compute exact result</a:t>
            </a:r>
            <a:endParaRPr lang="en-US" dirty="0"/>
          </a:p>
          <a:p>
            <a:pPr marL="552450" lvl="1"/>
            <a:r>
              <a:rPr lang="en-US" dirty="0"/>
              <a:t>Make it fit into desired precision</a:t>
            </a:r>
          </a:p>
          <a:p>
            <a:pPr marL="838200" lvl="2"/>
            <a:r>
              <a:rPr lang="en-US" dirty="0"/>
              <a:t>Possibly overflow if exponent too large</a:t>
            </a:r>
          </a:p>
          <a:p>
            <a:pPr marL="838200" lvl="2"/>
            <a:r>
              <a:rPr lang="en-US" dirty="0"/>
              <a:t>Possibly </a:t>
            </a:r>
            <a:r>
              <a:rPr lang="en-US" dirty="0">
                <a:solidFill>
                  <a:srgbClr val="980002"/>
                </a:solidFill>
              </a:rPr>
              <a:t>round to fit into</a:t>
            </a:r>
            <a:r>
              <a:rPr lang="en-US" dirty="0"/>
              <a:t>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frac</a:t>
            </a:r>
            <a:endParaRPr lang="en-US" dirty="0">
              <a:latin typeface="Courier New Bold" charset="0"/>
              <a:ea typeface="ヒラギノ角ゴ ProN W6" charset="0"/>
              <a:cs typeface="ヒラギノ角ゴ ProN W6" charset="0"/>
              <a:sym typeface="Courier New Bold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81763" y="6401736"/>
            <a:ext cx="858047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latin typeface="Calibri" pitchFamily="34" charset="0"/>
              </a:rPr>
              <a:t>Bryant and </a:t>
            </a:r>
            <a:r>
              <a:rPr lang="en-US" sz="1000" dirty="0" err="1">
                <a:latin typeface="Calibri" pitchFamily="34" charset="0"/>
              </a:rPr>
              <a:t>O’Hallaron</a:t>
            </a:r>
            <a:r>
              <a:rPr lang="en-US" sz="1000" dirty="0">
                <a:latin typeface="Calibri" pitchFamily="34" charset="0"/>
              </a:rPr>
              <a:t>, Lecture notes - </a:t>
            </a:r>
            <a:r>
              <a:rPr lang="en-US" sz="1000" dirty="0"/>
              <a:t>Introduction to Computer Systems, Fall 2015</a:t>
            </a:r>
            <a:endParaRPr lang="en-US" sz="10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7375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Floating Point Addition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Align exponents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Add mantissas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Adjust exponent to normalize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>
              <a:lnSpc>
                <a:spcPts val="2583"/>
              </a:lnSpc>
            </a:pPr>
            <a:r>
              <a:rPr lang="en-CA" dirty="0">
                <a:cs typeface="Arial Unicode MS"/>
              </a:rPr>
              <a:t>Example: 1.00 + 2.00 × 10</a:t>
            </a:r>
            <a:r>
              <a:rPr lang="en-CA" baseline="30000" dirty="0">
                <a:cs typeface="Arial Unicode MS"/>
              </a:rPr>
              <a:t>−2 </a:t>
            </a:r>
            <a:r>
              <a:rPr lang="en-CA" dirty="0">
                <a:cs typeface="Arial Unicode MS"/>
              </a:rPr>
              <a:t>= 1.00 + .02 = 1.02. </a:t>
            </a:r>
          </a:p>
          <a:p>
            <a:pPr lvl="1">
              <a:lnSpc>
                <a:spcPts val="2583"/>
              </a:lnSpc>
            </a:pPr>
            <a:r>
              <a:rPr lang="en-CA" dirty="0">
                <a:cs typeface="Arial Unicode MS"/>
              </a:rPr>
              <a:t>This is exact,</a:t>
            </a:r>
            <a:r>
              <a:rPr lang="en-CA" dirty="0"/>
              <a:t> </a:t>
            </a:r>
            <a:r>
              <a:rPr lang="en-CA" dirty="0">
                <a:cs typeface="Arial Unicode MS"/>
              </a:rPr>
              <a:t>but what happens with 1.00 + 2.55 × 10</a:t>
            </a:r>
            <a:r>
              <a:rPr lang="en-CA" baseline="30000" dirty="0">
                <a:cs typeface="Arial Unicode MS"/>
              </a:rPr>
              <a:t>-2</a:t>
            </a:r>
            <a:r>
              <a:rPr lang="en-CA" dirty="0">
                <a:cs typeface="Arial Unicode MS"/>
              </a:rPr>
              <a:t>?</a:t>
            </a:r>
          </a:p>
          <a:p>
            <a:pPr marL="0" indent="0">
              <a:lnSpc>
                <a:spcPts val="2583"/>
              </a:lnSpc>
              <a:buNone/>
            </a:pPr>
            <a:endParaRPr lang="en-CA" dirty="0">
              <a:cs typeface="Arial Unicode MS"/>
            </a:endParaRPr>
          </a:p>
          <a:p>
            <a:pPr>
              <a:lnSpc>
                <a:spcPts val="2583"/>
              </a:lnSpc>
            </a:pPr>
            <a:r>
              <a:rPr lang="en-CA" dirty="0">
                <a:cs typeface="Arial Unicode MS"/>
              </a:rPr>
              <a:t>Example: 5.00 × 10</a:t>
            </a:r>
            <a:r>
              <a:rPr lang="en-CA" baseline="30000" dirty="0">
                <a:cs typeface="Arial Unicode MS"/>
              </a:rPr>
              <a:t>1</a:t>
            </a:r>
            <a:r>
              <a:rPr lang="en-CA" dirty="0">
                <a:cs typeface="Arial Unicode MS"/>
              </a:rPr>
              <a:t> + 5.04 = (5.00 + 0.504) × 10</a:t>
            </a:r>
            <a:r>
              <a:rPr lang="en-CA" baseline="30000" dirty="0">
                <a:cs typeface="Arial Unicode MS"/>
              </a:rPr>
              <a:t>1</a:t>
            </a:r>
            <a:r>
              <a:rPr lang="en-CA" dirty="0">
                <a:cs typeface="Arial Unicode MS"/>
              </a:rPr>
              <a:t> → 5.50 × 10</a:t>
            </a:r>
            <a:r>
              <a:rPr lang="en-CA" baseline="30000" dirty="0">
                <a:cs typeface="Arial Unicode MS"/>
              </a:rPr>
              <a:t>1</a:t>
            </a:r>
          </a:p>
          <a:p>
            <a:pPr lvl="1">
              <a:lnSpc>
                <a:spcPts val="2583"/>
              </a:lnSpc>
            </a:pPr>
            <a:r>
              <a:rPr lang="en-CA" dirty="0">
                <a:cs typeface="Arial Unicode MS"/>
              </a:rPr>
              <a:t>Any error comes from truncating the mantissa: </a:t>
            </a:r>
          </a:p>
          <a:p>
            <a:pPr lvl="2">
              <a:lnSpc>
                <a:spcPts val="2583"/>
              </a:lnSpc>
            </a:pPr>
            <a:r>
              <a:rPr lang="en-CA" dirty="0">
                <a:cs typeface="Arial Unicode MS"/>
              </a:rPr>
              <a:t>if x is the true sum</a:t>
            </a:r>
            <a:r>
              <a:rPr lang="en-CA" dirty="0"/>
              <a:t> </a:t>
            </a:r>
            <a:r>
              <a:rPr lang="en-CA" dirty="0">
                <a:cs typeface="Arial Unicode MS"/>
              </a:rPr>
              <a:t>and y the computed sum, </a:t>
            </a:r>
          </a:p>
          <a:p>
            <a:pPr marL="914400" lvl="2" indent="0">
              <a:lnSpc>
                <a:spcPts val="2583"/>
              </a:lnSpc>
              <a:buNone/>
            </a:pPr>
            <a:r>
              <a:rPr lang="en-CA" dirty="0">
                <a:cs typeface="Arial Unicode MS"/>
              </a:rPr>
              <a:t>then y = x (1 + ϵ) with |ϵ| &lt; 10</a:t>
            </a:r>
            <a:r>
              <a:rPr lang="en-CA" baseline="30000" dirty="0">
                <a:cs typeface="Arial Unicode MS"/>
              </a:rPr>
              <a:t>−2</a:t>
            </a:r>
          </a:p>
          <a:p>
            <a:pPr>
              <a:lnSpc>
                <a:spcPts val="2583"/>
              </a:lnSpc>
            </a:pPr>
            <a:endParaRPr lang="en-CA" sz="2000" dirty="0"/>
          </a:p>
          <a:p>
            <a:pPr marL="0" indent="0">
              <a:lnSpc>
                <a:spcPts val="2583"/>
              </a:lnSpc>
              <a:buNone/>
            </a:pPr>
            <a:endParaRPr lang="en-CA" sz="2000" baseline="30000" dirty="0">
              <a:latin typeface="Arial Unicode MS"/>
              <a:cs typeface="Arial Unicode MS"/>
            </a:endParaRPr>
          </a:p>
          <a:p>
            <a:pPr marL="0" indent="0">
              <a:lnSpc>
                <a:spcPts val="2583"/>
              </a:lnSpc>
              <a:buNone/>
            </a:pPr>
            <a:endParaRPr lang="en-CA" sz="2000" dirty="0">
              <a:latin typeface="Arial Unicode MS"/>
              <a:cs typeface="Arial Unicode MS"/>
            </a:endParaRPr>
          </a:p>
          <a:p>
            <a:pPr>
              <a:lnSpc>
                <a:spcPts val="2583"/>
              </a:lnSpc>
            </a:pPr>
            <a:endParaRPr lang="en-CA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80015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Assignment 1 - Floating Point Addition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Sum the series 1/(n^2) from 1 to 10000.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Sum the series 1/(n^2) from 10000 to 1.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Why the difference? Compare single and double precision.</a:t>
            </a:r>
          </a:p>
        </p:txBody>
      </p:sp>
    </p:spTree>
    <p:extLst>
      <p:ext uri="{BB962C8B-B14F-4D97-AF65-F5344CB8AC3E}">
        <p14:creationId xmlns:p14="http://schemas.microsoft.com/office/powerpoint/2010/main" val="393110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Guard Digits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ts val="3975"/>
              </a:lnSpc>
            </a:pPr>
            <a:r>
              <a:rPr lang="en-CA" dirty="0">
                <a:cs typeface="Arial Unicode MS"/>
              </a:rPr>
              <a:t>Correctly rounding is not trivial, especially for subtraction.</a:t>
            </a:r>
            <a:br>
              <a:rPr lang="en-CA" dirty="0"/>
            </a:br>
            <a:r>
              <a:rPr lang="en-CA" dirty="0">
                <a:cs typeface="Arial Unicode MS"/>
              </a:rPr>
              <a:t>Example: 1.0 − 9.5 × 10</a:t>
            </a:r>
            <a:r>
              <a:rPr lang="en-CA" baseline="30000" dirty="0">
                <a:cs typeface="Arial Unicode MS"/>
              </a:rPr>
              <a:t>-1</a:t>
            </a:r>
            <a:endParaRPr lang="en-CA" dirty="0">
              <a:cs typeface="Arial Unicode MS"/>
            </a:endParaRPr>
          </a:p>
          <a:p>
            <a:pPr lvl="1">
              <a:lnSpc>
                <a:spcPts val="3975"/>
              </a:lnSpc>
            </a:pPr>
            <a:r>
              <a:rPr lang="en-CA" dirty="0">
                <a:cs typeface="Arial Unicode MS"/>
              </a:rPr>
              <a:t>Exact result 0.05 = 5.0 × 10</a:t>
            </a:r>
            <a:r>
              <a:rPr lang="en-CA" baseline="30000" dirty="0">
                <a:cs typeface="Arial Unicode MS"/>
              </a:rPr>
              <a:t>-2</a:t>
            </a:r>
            <a:endParaRPr lang="en-CA" dirty="0">
              <a:cs typeface="Arial Unicode MS"/>
            </a:endParaRPr>
          </a:p>
          <a:p>
            <a:pPr>
              <a:lnSpc>
                <a:spcPts val="3975"/>
              </a:lnSpc>
            </a:pPr>
            <a:r>
              <a:rPr lang="en-CA" dirty="0">
                <a:cs typeface="Arial Unicode MS"/>
              </a:rPr>
              <a:t>Simple approach: </a:t>
            </a:r>
          </a:p>
          <a:p>
            <a:pPr lvl="1">
              <a:lnSpc>
                <a:spcPts val="3975"/>
              </a:lnSpc>
            </a:pPr>
            <a:r>
              <a:rPr lang="en-CA" dirty="0">
                <a:cs typeface="Arial Unicode MS"/>
              </a:rPr>
              <a:t>1.0 − 9.5 × 10</a:t>
            </a:r>
            <a:r>
              <a:rPr lang="en-CA" baseline="30000" dirty="0">
                <a:cs typeface="Arial Unicode MS"/>
              </a:rPr>
              <a:t>-1</a:t>
            </a:r>
            <a:r>
              <a:rPr lang="en-CA" dirty="0">
                <a:cs typeface="Arial Unicode MS"/>
              </a:rPr>
              <a:t> = 1.0 − 0.9 = 0.1 = 1.0 × 10</a:t>
            </a:r>
            <a:r>
              <a:rPr lang="en-CA" baseline="30000" dirty="0">
                <a:cs typeface="Arial Unicode MS"/>
              </a:rPr>
              <a:t>-1</a:t>
            </a:r>
          </a:p>
          <a:p>
            <a:pPr>
              <a:lnSpc>
                <a:spcPts val="3975"/>
              </a:lnSpc>
            </a:pPr>
            <a:r>
              <a:rPr lang="en-CA" dirty="0">
                <a:cs typeface="Arial Unicode MS"/>
              </a:rPr>
              <a:t>Using</a:t>
            </a:r>
            <a:r>
              <a:rPr lang="en-CA" dirty="0">
                <a:cs typeface="Arial"/>
              </a:rPr>
              <a:t> '</a:t>
            </a:r>
            <a:r>
              <a:rPr lang="en-CA" dirty="0">
                <a:cs typeface="Arial Unicode MS"/>
              </a:rPr>
              <a:t>guard digit</a:t>
            </a:r>
            <a:r>
              <a:rPr lang="en-CA" dirty="0">
                <a:cs typeface="Arial"/>
              </a:rPr>
              <a:t>'</a:t>
            </a:r>
            <a:r>
              <a:rPr lang="en-CA" dirty="0">
                <a:cs typeface="Arial Unicode MS"/>
              </a:rPr>
              <a:t>: </a:t>
            </a:r>
          </a:p>
          <a:p>
            <a:pPr lvl="1">
              <a:lnSpc>
                <a:spcPts val="3975"/>
              </a:lnSpc>
            </a:pPr>
            <a:r>
              <a:rPr lang="en-CA" dirty="0">
                <a:cs typeface="Arial Unicode MS"/>
              </a:rPr>
              <a:t>1.0 − 9.5 × 10</a:t>
            </a:r>
            <a:r>
              <a:rPr lang="en-CA" baseline="30000" dirty="0">
                <a:cs typeface="Arial Unicode MS"/>
              </a:rPr>
              <a:t>-1</a:t>
            </a:r>
            <a:r>
              <a:rPr lang="en-CA" dirty="0">
                <a:cs typeface="Arial Unicode MS"/>
              </a:rPr>
              <a:t> = 1.0 − 0.95 = 0.05 = 5.0 × 10</a:t>
            </a:r>
            <a:r>
              <a:rPr lang="en-CA" baseline="30000" dirty="0">
                <a:cs typeface="Arial Unicode MS"/>
              </a:rPr>
              <a:t>-2</a:t>
            </a:r>
            <a:r>
              <a:rPr lang="en-CA" dirty="0">
                <a:cs typeface="Arial Unicode MS"/>
              </a:rPr>
              <a:t>, exact.</a:t>
            </a:r>
          </a:p>
          <a:p>
            <a:pPr>
              <a:lnSpc>
                <a:spcPts val="3975"/>
              </a:lnSpc>
            </a:pPr>
            <a:endParaRPr lang="en-CA" dirty="0">
              <a:solidFill>
                <a:srgbClr val="000000"/>
              </a:solidFill>
              <a:latin typeface="Arial Unicode MS"/>
              <a:cs typeface="Arial Unicode MS"/>
            </a:endParaRPr>
          </a:p>
          <a:p>
            <a:pPr>
              <a:lnSpc>
                <a:spcPts val="3975"/>
              </a:lnSpc>
            </a:pPr>
            <a:endParaRPr lang="en-CA" dirty="0">
              <a:solidFill>
                <a:srgbClr val="000000"/>
              </a:solidFill>
              <a:latin typeface="Arial Unicode MS"/>
              <a:cs typeface="Arial Unicode MS"/>
            </a:endParaRPr>
          </a:p>
          <a:p>
            <a:pPr>
              <a:lnSpc>
                <a:spcPts val="3975"/>
              </a:lnSpc>
            </a:pPr>
            <a:endParaRPr lang="en-CA" dirty="0">
              <a:solidFill>
                <a:srgbClr val="000000"/>
              </a:solidFill>
              <a:latin typeface="Arial Unicode MS"/>
              <a:cs typeface="Arial Unicode MS"/>
            </a:endParaRPr>
          </a:p>
          <a:p>
            <a:pPr>
              <a:lnSpc>
                <a:spcPts val="3975"/>
              </a:lnSpc>
            </a:pPr>
            <a:endParaRPr lang="en-CA" dirty="0">
              <a:solidFill>
                <a:srgbClr val="00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275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Floating Point Multiplication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CA" dirty="0">
                <a:cs typeface="Arial Unicode MS"/>
              </a:rPr>
              <a:t>Add exponents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>
                <a:cs typeface="Arial Unicode MS"/>
              </a:rPr>
              <a:t>Multiply mantissas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>
                <a:cs typeface="Arial Unicode MS"/>
              </a:rPr>
              <a:t>Adjust exponent</a:t>
            </a:r>
          </a:p>
          <a:p>
            <a:endParaRPr lang="en-US" dirty="0"/>
          </a:p>
          <a:p>
            <a:pPr>
              <a:lnSpc>
                <a:spcPts val="2514"/>
              </a:lnSpc>
            </a:pPr>
            <a:r>
              <a:rPr lang="en-CA" dirty="0">
                <a:cs typeface="Arial Unicode MS"/>
              </a:rPr>
              <a:t>Example: </a:t>
            </a:r>
          </a:p>
          <a:p>
            <a:pPr marL="457200" lvl="1" indent="0">
              <a:lnSpc>
                <a:spcPts val="2514"/>
              </a:lnSpc>
              <a:buNone/>
            </a:pPr>
            <a:r>
              <a:rPr lang="en-CA" sz="2000" dirty="0">
                <a:cs typeface="Arial Unicode MS"/>
              </a:rPr>
              <a:t>	.123 × .567 × 10</a:t>
            </a:r>
            <a:r>
              <a:rPr lang="en-CA" sz="2000" baseline="30000" dirty="0">
                <a:cs typeface="Arial Unicode MS"/>
              </a:rPr>
              <a:t>1</a:t>
            </a:r>
            <a:r>
              <a:rPr lang="en-CA" sz="2000" dirty="0">
                <a:cs typeface="Arial Unicode MS"/>
              </a:rPr>
              <a:t> = .069741 × 10</a:t>
            </a:r>
            <a:r>
              <a:rPr lang="en-CA" sz="2000" baseline="30000" dirty="0">
                <a:cs typeface="Arial Unicode MS"/>
              </a:rPr>
              <a:t>1 </a:t>
            </a:r>
            <a:r>
              <a:rPr lang="en-CA" sz="2000" dirty="0">
                <a:cs typeface="Arial Unicode MS"/>
              </a:rPr>
              <a:t>→ .69741 × 10</a:t>
            </a:r>
            <a:r>
              <a:rPr lang="en-CA" sz="2000" baseline="30000" dirty="0">
                <a:cs typeface="Arial Unicode MS"/>
              </a:rPr>
              <a:t>0</a:t>
            </a:r>
            <a:r>
              <a:rPr lang="en-CA" sz="2000" dirty="0">
                <a:cs typeface="Arial Unicode MS"/>
              </a:rPr>
              <a:t> → .697 × 10</a:t>
            </a:r>
            <a:r>
              <a:rPr lang="en-CA" sz="2000" baseline="30000" dirty="0">
                <a:cs typeface="Arial Unicode MS"/>
              </a:rPr>
              <a:t>0</a:t>
            </a:r>
            <a:r>
              <a:rPr lang="en-CA" sz="2000" dirty="0">
                <a:cs typeface="Arial Unicode MS"/>
              </a:rPr>
              <a:t>.</a:t>
            </a:r>
          </a:p>
          <a:p>
            <a:pPr>
              <a:lnSpc>
                <a:spcPts val="2514"/>
              </a:lnSpc>
            </a:pPr>
            <a:r>
              <a:rPr lang="en-CA" dirty="0">
                <a:cs typeface="Arial Unicode MS"/>
              </a:rPr>
              <a:t>What happens with relative errors?</a:t>
            </a:r>
          </a:p>
          <a:p>
            <a:pPr>
              <a:lnSpc>
                <a:spcPts val="2514"/>
              </a:lnSpc>
            </a:pPr>
            <a:endParaRPr lang="en-CA" dirty="0">
              <a:solidFill>
                <a:srgbClr val="000000"/>
              </a:solidFill>
              <a:latin typeface="Arial Unicode MS"/>
              <a:cs typeface="Arial Unicode MS"/>
            </a:endParaRPr>
          </a:p>
          <a:p>
            <a:pPr>
              <a:lnSpc>
                <a:spcPts val="2514"/>
              </a:lnSpc>
            </a:pPr>
            <a:endParaRPr lang="en-CA" dirty="0">
              <a:solidFill>
                <a:srgbClr val="000000"/>
              </a:solidFill>
            </a:endParaRPr>
          </a:p>
          <a:p>
            <a:endParaRPr lang="en-CA" dirty="0">
              <a:solidFill>
                <a:srgbClr val="000000"/>
              </a:solidFill>
              <a:latin typeface="Arial Unicode MS"/>
              <a:cs typeface="Arial Unicode MS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294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Floating Point Subtraction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Example:	 </a:t>
            </a:r>
          </a:p>
          <a:p>
            <a:pPr marL="457200" lvl="1" indent="0">
              <a:buNone/>
            </a:pPr>
            <a:r>
              <a:rPr lang="en-US" dirty="0"/>
              <a:t>1.0000006 - 1.0000004 = 0.0000002  exact result </a:t>
            </a:r>
          </a:p>
          <a:p>
            <a:endParaRPr lang="en-US" dirty="0"/>
          </a:p>
          <a:p>
            <a:r>
              <a:rPr lang="en-US" dirty="0"/>
              <a:t>Machine (single precision):	 </a:t>
            </a:r>
          </a:p>
          <a:p>
            <a:pPr marL="457200" lvl="1" indent="0">
              <a:buNone/>
            </a:pPr>
            <a:r>
              <a:rPr lang="en-US" dirty="0"/>
              <a:t>1.0000006 -&gt; 1.000001 - 1.0000004 -&gt; 1.000000 = </a:t>
            </a:r>
          </a:p>
          <a:p>
            <a:pPr marL="457200" lvl="1" indent="0">
              <a:buNone/>
            </a:pPr>
            <a:r>
              <a:rPr lang="en-US" dirty="0"/>
              <a:t>0.000001  machine result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211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/>
              <a:t>Encoding Byte Values</a:t>
            </a:r>
          </a:p>
        </p:txBody>
      </p:sp>
      <p:sp>
        <p:nvSpPr>
          <p:cNvPr id="43013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Byte = 8 bits</a:t>
            </a:r>
          </a:p>
          <a:p>
            <a:pPr marL="552450" lvl="1" eaLnBrk="1" hangingPunct="1"/>
            <a:r>
              <a:rPr lang="en-US" dirty="0"/>
              <a:t>Binary 00000000</a:t>
            </a:r>
            <a:r>
              <a:rPr lang="en-US" baseline="-6000" dirty="0"/>
              <a:t>2</a:t>
            </a:r>
            <a:r>
              <a:rPr lang="en-US" dirty="0"/>
              <a:t> to 11111111</a:t>
            </a:r>
            <a:r>
              <a:rPr lang="en-US" baseline="-6000" dirty="0"/>
              <a:t>2</a:t>
            </a:r>
            <a:endParaRPr lang="en-US" dirty="0"/>
          </a:p>
          <a:p>
            <a:pPr marL="552450" lvl="1" eaLnBrk="1" hangingPunct="1"/>
            <a:r>
              <a:rPr lang="en-US" dirty="0"/>
              <a:t>Decimal: 0</a:t>
            </a:r>
            <a:r>
              <a:rPr lang="en-US" baseline="-6000" dirty="0"/>
              <a:t>10</a:t>
            </a:r>
            <a:r>
              <a:rPr lang="en-US" dirty="0"/>
              <a:t> to 255</a:t>
            </a:r>
            <a:r>
              <a:rPr lang="en-US" baseline="-6000" dirty="0"/>
              <a:t>10</a:t>
            </a:r>
            <a:endParaRPr lang="en-US" dirty="0"/>
          </a:p>
          <a:p>
            <a:pPr marL="552450" lvl="1" eaLnBrk="1" hangingPunct="1"/>
            <a:r>
              <a:rPr lang="en-US" dirty="0"/>
              <a:t>Hexadecimal 00</a:t>
            </a:r>
            <a:r>
              <a:rPr lang="en-US" baseline="-6000" dirty="0"/>
              <a:t>16</a:t>
            </a:r>
            <a:r>
              <a:rPr lang="en-US" dirty="0"/>
              <a:t> to FF</a:t>
            </a:r>
            <a:r>
              <a:rPr lang="en-US" baseline="-6000" dirty="0"/>
              <a:t>16</a:t>
            </a:r>
            <a:endParaRPr lang="en-US" dirty="0"/>
          </a:p>
          <a:p>
            <a:pPr marL="838200" lvl="2" eaLnBrk="1" hangingPunct="1"/>
            <a:r>
              <a:rPr lang="en-US" dirty="0"/>
              <a:t>Base 16 number representation</a:t>
            </a:r>
          </a:p>
          <a:p>
            <a:pPr marL="838200" lvl="2" eaLnBrk="1" hangingPunct="1"/>
            <a:r>
              <a:rPr lang="en-US" dirty="0"/>
              <a:t>Use characters ‘0’ to ‘9’ and ‘A’ to ‘F’</a:t>
            </a:r>
          </a:p>
          <a:p>
            <a:pPr marL="838200" lvl="2" eaLnBrk="1" hangingPunct="1"/>
            <a:r>
              <a:rPr lang="en-US" dirty="0"/>
              <a:t>Used to represent memory addresses</a:t>
            </a:r>
          </a:p>
          <a:p>
            <a:pPr marL="1181100" lvl="3" eaLnBrk="1" hangingPunct="1">
              <a:buNone/>
            </a:pPr>
            <a:endParaRPr lang="en-US" dirty="0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6553200" y="1387573"/>
            <a:ext cx="1828800" cy="4309965"/>
            <a:chOff x="0" y="177"/>
            <a:chExt cx="1152" cy="2714"/>
          </a:xfrm>
        </p:grpSpPr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0" y="507"/>
              <a:ext cx="1104" cy="2384"/>
              <a:chOff x="0" y="0"/>
              <a:chExt cx="1104" cy="2384"/>
            </a:xfrm>
          </p:grpSpPr>
          <p:grpSp>
            <p:nvGrpSpPr>
              <p:cNvPr id="4" name="Group 7"/>
              <p:cNvGrpSpPr>
                <a:grpSpLocks/>
              </p:cNvGrpSpPr>
              <p:nvPr/>
            </p:nvGrpSpPr>
            <p:grpSpPr bwMode="auto">
              <a:xfrm>
                <a:off x="0" y="0"/>
                <a:ext cx="288" cy="224"/>
                <a:chOff x="0" y="0"/>
                <a:chExt cx="288" cy="224"/>
              </a:xfrm>
            </p:grpSpPr>
            <p:sp>
              <p:nvSpPr>
                <p:cNvPr id="43161" name="Rectangle 8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62" name="Rectangle 9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 dirty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</a:t>
                  </a:r>
                </a:p>
              </p:txBody>
            </p:sp>
          </p:grpSp>
          <p:grpSp>
            <p:nvGrpSpPr>
              <p:cNvPr id="5" name="Group 10"/>
              <p:cNvGrpSpPr>
                <a:grpSpLocks/>
              </p:cNvGrpSpPr>
              <p:nvPr/>
            </p:nvGrpSpPr>
            <p:grpSpPr bwMode="auto">
              <a:xfrm>
                <a:off x="288" y="0"/>
                <a:ext cx="288" cy="224"/>
                <a:chOff x="0" y="0"/>
                <a:chExt cx="288" cy="224"/>
              </a:xfrm>
            </p:grpSpPr>
            <p:sp>
              <p:nvSpPr>
                <p:cNvPr id="43159" name="Rectangle 11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60" name="Rectangle 12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</a:t>
                  </a:r>
                </a:p>
              </p:txBody>
            </p:sp>
          </p:grpSp>
          <p:grpSp>
            <p:nvGrpSpPr>
              <p:cNvPr id="6" name="Group 13"/>
              <p:cNvGrpSpPr>
                <a:grpSpLocks/>
              </p:cNvGrpSpPr>
              <p:nvPr/>
            </p:nvGrpSpPr>
            <p:grpSpPr bwMode="auto">
              <a:xfrm>
                <a:off x="576" y="0"/>
                <a:ext cx="528" cy="224"/>
                <a:chOff x="0" y="0"/>
                <a:chExt cx="528" cy="224"/>
              </a:xfrm>
            </p:grpSpPr>
            <p:sp>
              <p:nvSpPr>
                <p:cNvPr id="43157" name="Rectangle 14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58" name="Rectangle 15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0000</a:t>
                  </a:r>
                </a:p>
              </p:txBody>
            </p:sp>
          </p:grpSp>
          <p:grpSp>
            <p:nvGrpSpPr>
              <p:cNvPr id="7" name="Group 16"/>
              <p:cNvGrpSpPr>
                <a:grpSpLocks/>
              </p:cNvGrpSpPr>
              <p:nvPr/>
            </p:nvGrpSpPr>
            <p:grpSpPr bwMode="auto">
              <a:xfrm>
                <a:off x="0" y="144"/>
                <a:ext cx="288" cy="224"/>
                <a:chOff x="0" y="0"/>
                <a:chExt cx="288" cy="224"/>
              </a:xfrm>
            </p:grpSpPr>
            <p:sp>
              <p:nvSpPr>
                <p:cNvPr id="43155" name="Rectangle 17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56" name="Rectangle 18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</a:t>
                  </a:r>
                </a:p>
              </p:txBody>
            </p:sp>
          </p:grpSp>
          <p:grpSp>
            <p:nvGrpSpPr>
              <p:cNvPr id="8" name="Group 19"/>
              <p:cNvGrpSpPr>
                <a:grpSpLocks/>
              </p:cNvGrpSpPr>
              <p:nvPr/>
            </p:nvGrpSpPr>
            <p:grpSpPr bwMode="auto">
              <a:xfrm>
                <a:off x="288" y="144"/>
                <a:ext cx="288" cy="224"/>
                <a:chOff x="0" y="0"/>
                <a:chExt cx="288" cy="224"/>
              </a:xfrm>
            </p:grpSpPr>
            <p:sp>
              <p:nvSpPr>
                <p:cNvPr id="43153" name="Rectangle 20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54" name="Rectangle 21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</a:t>
                  </a:r>
                </a:p>
              </p:txBody>
            </p:sp>
          </p:grpSp>
          <p:grpSp>
            <p:nvGrpSpPr>
              <p:cNvPr id="9" name="Group 22"/>
              <p:cNvGrpSpPr>
                <a:grpSpLocks/>
              </p:cNvGrpSpPr>
              <p:nvPr/>
            </p:nvGrpSpPr>
            <p:grpSpPr bwMode="auto">
              <a:xfrm>
                <a:off x="576" y="144"/>
                <a:ext cx="528" cy="224"/>
                <a:chOff x="0" y="0"/>
                <a:chExt cx="528" cy="224"/>
              </a:xfrm>
            </p:grpSpPr>
            <p:sp>
              <p:nvSpPr>
                <p:cNvPr id="43151" name="Rectangle 23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52" name="Rectangle 24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0001</a:t>
                  </a:r>
                </a:p>
              </p:txBody>
            </p:sp>
          </p:grpSp>
          <p:grpSp>
            <p:nvGrpSpPr>
              <p:cNvPr id="10" name="Group 25"/>
              <p:cNvGrpSpPr>
                <a:grpSpLocks/>
              </p:cNvGrpSpPr>
              <p:nvPr/>
            </p:nvGrpSpPr>
            <p:grpSpPr bwMode="auto">
              <a:xfrm>
                <a:off x="0" y="288"/>
                <a:ext cx="288" cy="224"/>
                <a:chOff x="0" y="0"/>
                <a:chExt cx="288" cy="224"/>
              </a:xfrm>
            </p:grpSpPr>
            <p:sp>
              <p:nvSpPr>
                <p:cNvPr id="43149" name="Rectangle 26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50" name="Rectangle 27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2</a:t>
                  </a:r>
                </a:p>
              </p:txBody>
            </p:sp>
          </p:grpSp>
          <p:grpSp>
            <p:nvGrpSpPr>
              <p:cNvPr id="11" name="Group 28"/>
              <p:cNvGrpSpPr>
                <a:grpSpLocks/>
              </p:cNvGrpSpPr>
              <p:nvPr/>
            </p:nvGrpSpPr>
            <p:grpSpPr bwMode="auto">
              <a:xfrm>
                <a:off x="288" y="288"/>
                <a:ext cx="288" cy="224"/>
                <a:chOff x="0" y="0"/>
                <a:chExt cx="288" cy="224"/>
              </a:xfrm>
            </p:grpSpPr>
            <p:sp>
              <p:nvSpPr>
                <p:cNvPr id="43147" name="Rectangle 29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48" name="Rectangle 30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2</a:t>
                  </a:r>
                </a:p>
              </p:txBody>
            </p:sp>
          </p:grpSp>
          <p:grpSp>
            <p:nvGrpSpPr>
              <p:cNvPr id="12" name="Group 31"/>
              <p:cNvGrpSpPr>
                <a:grpSpLocks/>
              </p:cNvGrpSpPr>
              <p:nvPr/>
            </p:nvGrpSpPr>
            <p:grpSpPr bwMode="auto">
              <a:xfrm>
                <a:off x="576" y="288"/>
                <a:ext cx="528" cy="224"/>
                <a:chOff x="0" y="0"/>
                <a:chExt cx="528" cy="224"/>
              </a:xfrm>
            </p:grpSpPr>
            <p:sp>
              <p:nvSpPr>
                <p:cNvPr id="43145" name="Rectangle 32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46" name="Rectangle 33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0010</a:t>
                  </a:r>
                </a:p>
              </p:txBody>
            </p:sp>
          </p:grpSp>
          <p:grpSp>
            <p:nvGrpSpPr>
              <p:cNvPr id="13" name="Group 34"/>
              <p:cNvGrpSpPr>
                <a:grpSpLocks/>
              </p:cNvGrpSpPr>
              <p:nvPr/>
            </p:nvGrpSpPr>
            <p:grpSpPr bwMode="auto">
              <a:xfrm>
                <a:off x="0" y="432"/>
                <a:ext cx="288" cy="224"/>
                <a:chOff x="0" y="0"/>
                <a:chExt cx="288" cy="224"/>
              </a:xfrm>
            </p:grpSpPr>
            <p:sp>
              <p:nvSpPr>
                <p:cNvPr id="43143" name="Rectangle 35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44" name="Rectangle 36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3</a:t>
                  </a:r>
                </a:p>
              </p:txBody>
            </p:sp>
          </p:grpSp>
          <p:grpSp>
            <p:nvGrpSpPr>
              <p:cNvPr id="14" name="Group 37"/>
              <p:cNvGrpSpPr>
                <a:grpSpLocks/>
              </p:cNvGrpSpPr>
              <p:nvPr/>
            </p:nvGrpSpPr>
            <p:grpSpPr bwMode="auto">
              <a:xfrm>
                <a:off x="288" y="432"/>
                <a:ext cx="288" cy="224"/>
                <a:chOff x="0" y="0"/>
                <a:chExt cx="288" cy="224"/>
              </a:xfrm>
            </p:grpSpPr>
            <p:sp>
              <p:nvSpPr>
                <p:cNvPr id="43141" name="Rectangle 38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42" name="Rectangle 39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3</a:t>
                  </a:r>
                </a:p>
              </p:txBody>
            </p:sp>
          </p:grpSp>
          <p:grpSp>
            <p:nvGrpSpPr>
              <p:cNvPr id="15" name="Group 40"/>
              <p:cNvGrpSpPr>
                <a:grpSpLocks/>
              </p:cNvGrpSpPr>
              <p:nvPr/>
            </p:nvGrpSpPr>
            <p:grpSpPr bwMode="auto">
              <a:xfrm>
                <a:off x="576" y="432"/>
                <a:ext cx="528" cy="224"/>
                <a:chOff x="0" y="0"/>
                <a:chExt cx="528" cy="224"/>
              </a:xfrm>
            </p:grpSpPr>
            <p:sp>
              <p:nvSpPr>
                <p:cNvPr id="43139" name="Rectangle 41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40" name="Rectangle 42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0011</a:t>
                  </a:r>
                </a:p>
              </p:txBody>
            </p:sp>
          </p:grpSp>
          <p:grpSp>
            <p:nvGrpSpPr>
              <p:cNvPr id="16" name="Group 43"/>
              <p:cNvGrpSpPr>
                <a:grpSpLocks/>
              </p:cNvGrpSpPr>
              <p:nvPr/>
            </p:nvGrpSpPr>
            <p:grpSpPr bwMode="auto">
              <a:xfrm>
                <a:off x="0" y="576"/>
                <a:ext cx="288" cy="224"/>
                <a:chOff x="0" y="0"/>
                <a:chExt cx="288" cy="224"/>
              </a:xfrm>
            </p:grpSpPr>
            <p:sp>
              <p:nvSpPr>
                <p:cNvPr id="43137" name="Rectangle 44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38" name="Rectangle 45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4</a:t>
                  </a:r>
                </a:p>
              </p:txBody>
            </p:sp>
          </p:grpSp>
          <p:grpSp>
            <p:nvGrpSpPr>
              <p:cNvPr id="17" name="Group 46"/>
              <p:cNvGrpSpPr>
                <a:grpSpLocks/>
              </p:cNvGrpSpPr>
              <p:nvPr/>
            </p:nvGrpSpPr>
            <p:grpSpPr bwMode="auto">
              <a:xfrm>
                <a:off x="288" y="576"/>
                <a:ext cx="288" cy="224"/>
                <a:chOff x="0" y="0"/>
                <a:chExt cx="288" cy="224"/>
              </a:xfrm>
            </p:grpSpPr>
            <p:sp>
              <p:nvSpPr>
                <p:cNvPr id="43135" name="Rectangle 47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36" name="Rectangle 48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4</a:t>
                  </a:r>
                </a:p>
              </p:txBody>
            </p:sp>
          </p:grpSp>
          <p:grpSp>
            <p:nvGrpSpPr>
              <p:cNvPr id="18" name="Group 49"/>
              <p:cNvGrpSpPr>
                <a:grpSpLocks/>
              </p:cNvGrpSpPr>
              <p:nvPr/>
            </p:nvGrpSpPr>
            <p:grpSpPr bwMode="auto">
              <a:xfrm>
                <a:off x="576" y="576"/>
                <a:ext cx="528" cy="224"/>
                <a:chOff x="0" y="0"/>
                <a:chExt cx="528" cy="224"/>
              </a:xfrm>
            </p:grpSpPr>
            <p:sp>
              <p:nvSpPr>
                <p:cNvPr id="43133" name="Rectangle 50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34" name="Rectangle 51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0100</a:t>
                  </a:r>
                </a:p>
              </p:txBody>
            </p:sp>
          </p:grpSp>
          <p:grpSp>
            <p:nvGrpSpPr>
              <p:cNvPr id="19" name="Group 52"/>
              <p:cNvGrpSpPr>
                <a:grpSpLocks/>
              </p:cNvGrpSpPr>
              <p:nvPr/>
            </p:nvGrpSpPr>
            <p:grpSpPr bwMode="auto">
              <a:xfrm>
                <a:off x="0" y="720"/>
                <a:ext cx="288" cy="224"/>
                <a:chOff x="0" y="0"/>
                <a:chExt cx="288" cy="224"/>
              </a:xfrm>
            </p:grpSpPr>
            <p:sp>
              <p:nvSpPr>
                <p:cNvPr id="43131" name="Rectangle 53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32" name="Rectangle 54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5</a:t>
                  </a:r>
                </a:p>
              </p:txBody>
            </p:sp>
          </p:grpSp>
          <p:grpSp>
            <p:nvGrpSpPr>
              <p:cNvPr id="20" name="Group 55"/>
              <p:cNvGrpSpPr>
                <a:grpSpLocks/>
              </p:cNvGrpSpPr>
              <p:nvPr/>
            </p:nvGrpSpPr>
            <p:grpSpPr bwMode="auto">
              <a:xfrm>
                <a:off x="288" y="720"/>
                <a:ext cx="288" cy="224"/>
                <a:chOff x="0" y="0"/>
                <a:chExt cx="288" cy="224"/>
              </a:xfrm>
            </p:grpSpPr>
            <p:sp>
              <p:nvSpPr>
                <p:cNvPr id="43129" name="Rectangle 56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30" name="Rectangle 57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5</a:t>
                  </a:r>
                </a:p>
              </p:txBody>
            </p:sp>
          </p:grpSp>
          <p:grpSp>
            <p:nvGrpSpPr>
              <p:cNvPr id="21" name="Group 58"/>
              <p:cNvGrpSpPr>
                <a:grpSpLocks/>
              </p:cNvGrpSpPr>
              <p:nvPr/>
            </p:nvGrpSpPr>
            <p:grpSpPr bwMode="auto">
              <a:xfrm>
                <a:off x="576" y="720"/>
                <a:ext cx="528" cy="224"/>
                <a:chOff x="0" y="0"/>
                <a:chExt cx="528" cy="224"/>
              </a:xfrm>
            </p:grpSpPr>
            <p:sp>
              <p:nvSpPr>
                <p:cNvPr id="43127" name="Rectangle 59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28" name="Rectangle 60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0101</a:t>
                  </a:r>
                </a:p>
              </p:txBody>
            </p:sp>
          </p:grpSp>
          <p:grpSp>
            <p:nvGrpSpPr>
              <p:cNvPr id="22" name="Group 61"/>
              <p:cNvGrpSpPr>
                <a:grpSpLocks/>
              </p:cNvGrpSpPr>
              <p:nvPr/>
            </p:nvGrpSpPr>
            <p:grpSpPr bwMode="auto">
              <a:xfrm>
                <a:off x="0" y="864"/>
                <a:ext cx="288" cy="224"/>
                <a:chOff x="0" y="0"/>
                <a:chExt cx="288" cy="224"/>
              </a:xfrm>
            </p:grpSpPr>
            <p:sp>
              <p:nvSpPr>
                <p:cNvPr id="43125" name="Rectangle 62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26" name="Rectangle 63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6</a:t>
                  </a:r>
                </a:p>
              </p:txBody>
            </p:sp>
          </p:grpSp>
          <p:grpSp>
            <p:nvGrpSpPr>
              <p:cNvPr id="23" name="Group 64"/>
              <p:cNvGrpSpPr>
                <a:grpSpLocks/>
              </p:cNvGrpSpPr>
              <p:nvPr/>
            </p:nvGrpSpPr>
            <p:grpSpPr bwMode="auto">
              <a:xfrm>
                <a:off x="288" y="864"/>
                <a:ext cx="288" cy="224"/>
                <a:chOff x="0" y="0"/>
                <a:chExt cx="288" cy="224"/>
              </a:xfrm>
            </p:grpSpPr>
            <p:sp>
              <p:nvSpPr>
                <p:cNvPr id="43123" name="Rectangle 65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24" name="Rectangle 66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6</a:t>
                  </a:r>
                </a:p>
              </p:txBody>
            </p:sp>
          </p:grpSp>
          <p:grpSp>
            <p:nvGrpSpPr>
              <p:cNvPr id="24" name="Group 67"/>
              <p:cNvGrpSpPr>
                <a:grpSpLocks/>
              </p:cNvGrpSpPr>
              <p:nvPr/>
            </p:nvGrpSpPr>
            <p:grpSpPr bwMode="auto">
              <a:xfrm>
                <a:off x="576" y="864"/>
                <a:ext cx="528" cy="224"/>
                <a:chOff x="0" y="0"/>
                <a:chExt cx="528" cy="224"/>
              </a:xfrm>
            </p:grpSpPr>
            <p:sp>
              <p:nvSpPr>
                <p:cNvPr id="43121" name="Rectangle 68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22" name="Rectangle 69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0110</a:t>
                  </a:r>
                </a:p>
              </p:txBody>
            </p:sp>
          </p:grpSp>
          <p:grpSp>
            <p:nvGrpSpPr>
              <p:cNvPr id="25" name="Group 70"/>
              <p:cNvGrpSpPr>
                <a:grpSpLocks/>
              </p:cNvGrpSpPr>
              <p:nvPr/>
            </p:nvGrpSpPr>
            <p:grpSpPr bwMode="auto">
              <a:xfrm>
                <a:off x="0" y="1008"/>
                <a:ext cx="288" cy="224"/>
                <a:chOff x="0" y="0"/>
                <a:chExt cx="288" cy="224"/>
              </a:xfrm>
            </p:grpSpPr>
            <p:sp>
              <p:nvSpPr>
                <p:cNvPr id="43119" name="Rectangle 71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20" name="Rectangle 72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7</a:t>
                  </a:r>
                </a:p>
              </p:txBody>
            </p:sp>
          </p:grpSp>
          <p:grpSp>
            <p:nvGrpSpPr>
              <p:cNvPr id="26" name="Group 73"/>
              <p:cNvGrpSpPr>
                <a:grpSpLocks/>
              </p:cNvGrpSpPr>
              <p:nvPr/>
            </p:nvGrpSpPr>
            <p:grpSpPr bwMode="auto">
              <a:xfrm>
                <a:off x="288" y="1008"/>
                <a:ext cx="288" cy="224"/>
                <a:chOff x="0" y="0"/>
                <a:chExt cx="288" cy="224"/>
              </a:xfrm>
            </p:grpSpPr>
            <p:sp>
              <p:nvSpPr>
                <p:cNvPr id="43117" name="Rectangle 74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18" name="Rectangle 75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7</a:t>
                  </a:r>
                </a:p>
              </p:txBody>
            </p:sp>
          </p:grpSp>
          <p:grpSp>
            <p:nvGrpSpPr>
              <p:cNvPr id="27" name="Group 76"/>
              <p:cNvGrpSpPr>
                <a:grpSpLocks/>
              </p:cNvGrpSpPr>
              <p:nvPr/>
            </p:nvGrpSpPr>
            <p:grpSpPr bwMode="auto">
              <a:xfrm>
                <a:off x="576" y="1008"/>
                <a:ext cx="528" cy="224"/>
                <a:chOff x="0" y="0"/>
                <a:chExt cx="528" cy="224"/>
              </a:xfrm>
            </p:grpSpPr>
            <p:sp>
              <p:nvSpPr>
                <p:cNvPr id="43115" name="Rectangle 77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16" name="Rectangle 78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0111</a:t>
                  </a:r>
                </a:p>
              </p:txBody>
            </p:sp>
          </p:grpSp>
          <p:grpSp>
            <p:nvGrpSpPr>
              <p:cNvPr id="28" name="Group 79"/>
              <p:cNvGrpSpPr>
                <a:grpSpLocks/>
              </p:cNvGrpSpPr>
              <p:nvPr/>
            </p:nvGrpSpPr>
            <p:grpSpPr bwMode="auto">
              <a:xfrm>
                <a:off x="0" y="1152"/>
                <a:ext cx="288" cy="224"/>
                <a:chOff x="0" y="0"/>
                <a:chExt cx="288" cy="224"/>
              </a:xfrm>
            </p:grpSpPr>
            <p:sp>
              <p:nvSpPr>
                <p:cNvPr id="43113" name="Rectangle 80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14" name="Rectangle 81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8</a:t>
                  </a:r>
                </a:p>
              </p:txBody>
            </p:sp>
          </p:grpSp>
          <p:grpSp>
            <p:nvGrpSpPr>
              <p:cNvPr id="29" name="Group 82"/>
              <p:cNvGrpSpPr>
                <a:grpSpLocks/>
              </p:cNvGrpSpPr>
              <p:nvPr/>
            </p:nvGrpSpPr>
            <p:grpSpPr bwMode="auto">
              <a:xfrm>
                <a:off x="288" y="1152"/>
                <a:ext cx="288" cy="224"/>
                <a:chOff x="0" y="0"/>
                <a:chExt cx="288" cy="224"/>
              </a:xfrm>
            </p:grpSpPr>
            <p:sp>
              <p:nvSpPr>
                <p:cNvPr id="43111" name="Rectangle 83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12" name="Rectangle 84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8</a:t>
                  </a:r>
                </a:p>
              </p:txBody>
            </p:sp>
          </p:grpSp>
          <p:grpSp>
            <p:nvGrpSpPr>
              <p:cNvPr id="30" name="Group 85"/>
              <p:cNvGrpSpPr>
                <a:grpSpLocks/>
              </p:cNvGrpSpPr>
              <p:nvPr/>
            </p:nvGrpSpPr>
            <p:grpSpPr bwMode="auto">
              <a:xfrm>
                <a:off x="576" y="1152"/>
                <a:ext cx="528" cy="224"/>
                <a:chOff x="0" y="0"/>
                <a:chExt cx="528" cy="224"/>
              </a:xfrm>
            </p:grpSpPr>
            <p:sp>
              <p:nvSpPr>
                <p:cNvPr id="43109" name="Rectangle 86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10" name="Rectangle 87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1000</a:t>
                  </a:r>
                </a:p>
              </p:txBody>
            </p:sp>
          </p:grpSp>
          <p:grpSp>
            <p:nvGrpSpPr>
              <p:cNvPr id="31" name="Group 88"/>
              <p:cNvGrpSpPr>
                <a:grpSpLocks/>
              </p:cNvGrpSpPr>
              <p:nvPr/>
            </p:nvGrpSpPr>
            <p:grpSpPr bwMode="auto">
              <a:xfrm>
                <a:off x="0" y="1296"/>
                <a:ext cx="288" cy="224"/>
                <a:chOff x="0" y="0"/>
                <a:chExt cx="288" cy="224"/>
              </a:xfrm>
            </p:grpSpPr>
            <p:sp>
              <p:nvSpPr>
                <p:cNvPr id="43107" name="Rectangle 89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08" name="Rectangle 90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9</a:t>
                  </a:r>
                </a:p>
              </p:txBody>
            </p:sp>
          </p:grpSp>
          <p:grpSp>
            <p:nvGrpSpPr>
              <p:cNvPr id="43008" name="Group 91"/>
              <p:cNvGrpSpPr>
                <a:grpSpLocks/>
              </p:cNvGrpSpPr>
              <p:nvPr/>
            </p:nvGrpSpPr>
            <p:grpSpPr bwMode="auto">
              <a:xfrm>
                <a:off x="288" y="1296"/>
                <a:ext cx="288" cy="224"/>
                <a:chOff x="0" y="0"/>
                <a:chExt cx="288" cy="224"/>
              </a:xfrm>
            </p:grpSpPr>
            <p:sp>
              <p:nvSpPr>
                <p:cNvPr id="43105" name="Rectangle 92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06" name="Rectangle 93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9</a:t>
                  </a:r>
                </a:p>
              </p:txBody>
            </p:sp>
          </p:grpSp>
          <p:grpSp>
            <p:nvGrpSpPr>
              <p:cNvPr id="43009" name="Group 94"/>
              <p:cNvGrpSpPr>
                <a:grpSpLocks/>
              </p:cNvGrpSpPr>
              <p:nvPr/>
            </p:nvGrpSpPr>
            <p:grpSpPr bwMode="auto">
              <a:xfrm>
                <a:off x="576" y="1296"/>
                <a:ext cx="528" cy="224"/>
                <a:chOff x="0" y="0"/>
                <a:chExt cx="528" cy="224"/>
              </a:xfrm>
            </p:grpSpPr>
            <p:sp>
              <p:nvSpPr>
                <p:cNvPr id="43103" name="Rectangle 95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04" name="Rectangle 96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1001</a:t>
                  </a:r>
                </a:p>
              </p:txBody>
            </p:sp>
          </p:grpSp>
          <p:grpSp>
            <p:nvGrpSpPr>
              <p:cNvPr id="43014" name="Group 97"/>
              <p:cNvGrpSpPr>
                <a:grpSpLocks/>
              </p:cNvGrpSpPr>
              <p:nvPr/>
            </p:nvGrpSpPr>
            <p:grpSpPr bwMode="auto">
              <a:xfrm>
                <a:off x="0" y="1440"/>
                <a:ext cx="288" cy="224"/>
                <a:chOff x="0" y="0"/>
                <a:chExt cx="288" cy="224"/>
              </a:xfrm>
            </p:grpSpPr>
            <p:sp>
              <p:nvSpPr>
                <p:cNvPr id="43101" name="Rectangle 98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02" name="Rectangle 99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A</a:t>
                  </a:r>
                </a:p>
              </p:txBody>
            </p:sp>
          </p:grpSp>
          <p:grpSp>
            <p:nvGrpSpPr>
              <p:cNvPr id="43015" name="Group 100"/>
              <p:cNvGrpSpPr>
                <a:grpSpLocks/>
              </p:cNvGrpSpPr>
              <p:nvPr/>
            </p:nvGrpSpPr>
            <p:grpSpPr bwMode="auto">
              <a:xfrm>
                <a:off x="288" y="1440"/>
                <a:ext cx="288" cy="224"/>
                <a:chOff x="0" y="0"/>
                <a:chExt cx="288" cy="224"/>
              </a:xfrm>
            </p:grpSpPr>
            <p:sp>
              <p:nvSpPr>
                <p:cNvPr id="43099" name="Rectangle 101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00" name="Rectangle 102"/>
                <p:cNvSpPr>
                  <a:spLocks/>
                </p:cNvSpPr>
                <p:nvPr/>
              </p:nvSpPr>
              <p:spPr bwMode="auto">
                <a:xfrm>
                  <a:off x="8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10</a:t>
                  </a:r>
                </a:p>
              </p:txBody>
            </p:sp>
          </p:grpSp>
          <p:grpSp>
            <p:nvGrpSpPr>
              <p:cNvPr id="43019" name="Group 103"/>
              <p:cNvGrpSpPr>
                <a:grpSpLocks/>
              </p:cNvGrpSpPr>
              <p:nvPr/>
            </p:nvGrpSpPr>
            <p:grpSpPr bwMode="auto">
              <a:xfrm>
                <a:off x="576" y="1440"/>
                <a:ext cx="528" cy="224"/>
                <a:chOff x="0" y="0"/>
                <a:chExt cx="528" cy="224"/>
              </a:xfrm>
            </p:grpSpPr>
            <p:sp>
              <p:nvSpPr>
                <p:cNvPr id="43097" name="Rectangle 104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098" name="Rectangle 105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1010</a:t>
                  </a:r>
                </a:p>
              </p:txBody>
            </p:sp>
          </p:grpSp>
          <p:grpSp>
            <p:nvGrpSpPr>
              <p:cNvPr id="43020" name="Group 106"/>
              <p:cNvGrpSpPr>
                <a:grpSpLocks/>
              </p:cNvGrpSpPr>
              <p:nvPr/>
            </p:nvGrpSpPr>
            <p:grpSpPr bwMode="auto">
              <a:xfrm>
                <a:off x="0" y="1584"/>
                <a:ext cx="288" cy="224"/>
                <a:chOff x="0" y="0"/>
                <a:chExt cx="288" cy="224"/>
              </a:xfrm>
            </p:grpSpPr>
            <p:sp>
              <p:nvSpPr>
                <p:cNvPr id="43095" name="Rectangle 107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096" name="Rectangle 108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B</a:t>
                  </a:r>
                </a:p>
              </p:txBody>
            </p:sp>
          </p:grpSp>
          <p:grpSp>
            <p:nvGrpSpPr>
              <p:cNvPr id="43021" name="Group 109"/>
              <p:cNvGrpSpPr>
                <a:grpSpLocks/>
              </p:cNvGrpSpPr>
              <p:nvPr/>
            </p:nvGrpSpPr>
            <p:grpSpPr bwMode="auto">
              <a:xfrm>
                <a:off x="288" y="1584"/>
                <a:ext cx="288" cy="224"/>
                <a:chOff x="0" y="0"/>
                <a:chExt cx="288" cy="224"/>
              </a:xfrm>
            </p:grpSpPr>
            <p:sp>
              <p:nvSpPr>
                <p:cNvPr id="43093" name="Rectangle 110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094" name="Rectangle 111"/>
                <p:cNvSpPr>
                  <a:spLocks/>
                </p:cNvSpPr>
                <p:nvPr/>
              </p:nvSpPr>
              <p:spPr bwMode="auto">
                <a:xfrm>
                  <a:off x="8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11</a:t>
                  </a:r>
                </a:p>
              </p:txBody>
            </p:sp>
          </p:grpSp>
          <p:grpSp>
            <p:nvGrpSpPr>
              <p:cNvPr id="43022" name="Group 112"/>
              <p:cNvGrpSpPr>
                <a:grpSpLocks/>
              </p:cNvGrpSpPr>
              <p:nvPr/>
            </p:nvGrpSpPr>
            <p:grpSpPr bwMode="auto">
              <a:xfrm>
                <a:off x="576" y="1584"/>
                <a:ext cx="528" cy="224"/>
                <a:chOff x="0" y="0"/>
                <a:chExt cx="528" cy="224"/>
              </a:xfrm>
            </p:grpSpPr>
            <p:sp>
              <p:nvSpPr>
                <p:cNvPr id="43091" name="Rectangle 113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092" name="Rectangle 114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1011</a:t>
                  </a:r>
                </a:p>
              </p:txBody>
            </p:sp>
          </p:grpSp>
          <p:grpSp>
            <p:nvGrpSpPr>
              <p:cNvPr id="43023" name="Group 115"/>
              <p:cNvGrpSpPr>
                <a:grpSpLocks/>
              </p:cNvGrpSpPr>
              <p:nvPr/>
            </p:nvGrpSpPr>
            <p:grpSpPr bwMode="auto">
              <a:xfrm>
                <a:off x="0" y="1728"/>
                <a:ext cx="288" cy="224"/>
                <a:chOff x="0" y="0"/>
                <a:chExt cx="288" cy="224"/>
              </a:xfrm>
            </p:grpSpPr>
            <p:sp>
              <p:nvSpPr>
                <p:cNvPr id="43089" name="Rectangle 116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090" name="Rectangle 117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C</a:t>
                  </a:r>
                </a:p>
              </p:txBody>
            </p:sp>
          </p:grpSp>
          <p:grpSp>
            <p:nvGrpSpPr>
              <p:cNvPr id="43024" name="Group 118"/>
              <p:cNvGrpSpPr>
                <a:grpSpLocks/>
              </p:cNvGrpSpPr>
              <p:nvPr/>
            </p:nvGrpSpPr>
            <p:grpSpPr bwMode="auto">
              <a:xfrm>
                <a:off x="288" y="1728"/>
                <a:ext cx="288" cy="224"/>
                <a:chOff x="0" y="0"/>
                <a:chExt cx="288" cy="224"/>
              </a:xfrm>
            </p:grpSpPr>
            <p:sp>
              <p:nvSpPr>
                <p:cNvPr id="43087" name="Rectangle 119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088" name="Rectangle 120"/>
                <p:cNvSpPr>
                  <a:spLocks/>
                </p:cNvSpPr>
                <p:nvPr/>
              </p:nvSpPr>
              <p:spPr bwMode="auto">
                <a:xfrm>
                  <a:off x="8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12</a:t>
                  </a:r>
                </a:p>
              </p:txBody>
            </p:sp>
          </p:grpSp>
          <p:grpSp>
            <p:nvGrpSpPr>
              <p:cNvPr id="43025" name="Group 121"/>
              <p:cNvGrpSpPr>
                <a:grpSpLocks/>
              </p:cNvGrpSpPr>
              <p:nvPr/>
            </p:nvGrpSpPr>
            <p:grpSpPr bwMode="auto">
              <a:xfrm>
                <a:off x="576" y="1728"/>
                <a:ext cx="528" cy="224"/>
                <a:chOff x="0" y="0"/>
                <a:chExt cx="528" cy="224"/>
              </a:xfrm>
            </p:grpSpPr>
            <p:sp>
              <p:nvSpPr>
                <p:cNvPr id="43085" name="Rectangle 122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086" name="Rectangle 123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1100</a:t>
                  </a:r>
                </a:p>
              </p:txBody>
            </p:sp>
          </p:grpSp>
          <p:grpSp>
            <p:nvGrpSpPr>
              <p:cNvPr id="43026" name="Group 124"/>
              <p:cNvGrpSpPr>
                <a:grpSpLocks/>
              </p:cNvGrpSpPr>
              <p:nvPr/>
            </p:nvGrpSpPr>
            <p:grpSpPr bwMode="auto">
              <a:xfrm>
                <a:off x="0" y="1872"/>
                <a:ext cx="288" cy="224"/>
                <a:chOff x="0" y="0"/>
                <a:chExt cx="288" cy="224"/>
              </a:xfrm>
            </p:grpSpPr>
            <p:sp>
              <p:nvSpPr>
                <p:cNvPr id="43083" name="Rectangle 125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084" name="Rectangle 126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D</a:t>
                  </a:r>
                </a:p>
              </p:txBody>
            </p:sp>
          </p:grpSp>
          <p:grpSp>
            <p:nvGrpSpPr>
              <p:cNvPr id="43027" name="Group 127"/>
              <p:cNvGrpSpPr>
                <a:grpSpLocks/>
              </p:cNvGrpSpPr>
              <p:nvPr/>
            </p:nvGrpSpPr>
            <p:grpSpPr bwMode="auto">
              <a:xfrm>
                <a:off x="288" y="1872"/>
                <a:ext cx="288" cy="224"/>
                <a:chOff x="0" y="0"/>
                <a:chExt cx="288" cy="224"/>
              </a:xfrm>
            </p:grpSpPr>
            <p:sp>
              <p:nvSpPr>
                <p:cNvPr id="43081" name="Rectangle 128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082" name="Rectangle 129"/>
                <p:cNvSpPr>
                  <a:spLocks/>
                </p:cNvSpPr>
                <p:nvPr/>
              </p:nvSpPr>
              <p:spPr bwMode="auto">
                <a:xfrm>
                  <a:off x="8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13</a:t>
                  </a:r>
                </a:p>
              </p:txBody>
            </p:sp>
          </p:grpSp>
          <p:grpSp>
            <p:nvGrpSpPr>
              <p:cNvPr id="43028" name="Group 130"/>
              <p:cNvGrpSpPr>
                <a:grpSpLocks/>
              </p:cNvGrpSpPr>
              <p:nvPr/>
            </p:nvGrpSpPr>
            <p:grpSpPr bwMode="auto">
              <a:xfrm>
                <a:off x="576" y="1872"/>
                <a:ext cx="528" cy="224"/>
                <a:chOff x="0" y="0"/>
                <a:chExt cx="528" cy="224"/>
              </a:xfrm>
            </p:grpSpPr>
            <p:sp>
              <p:nvSpPr>
                <p:cNvPr id="43079" name="Rectangle 131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080" name="Rectangle 132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1101</a:t>
                  </a:r>
                </a:p>
              </p:txBody>
            </p:sp>
          </p:grpSp>
          <p:grpSp>
            <p:nvGrpSpPr>
              <p:cNvPr id="43029" name="Group 133"/>
              <p:cNvGrpSpPr>
                <a:grpSpLocks/>
              </p:cNvGrpSpPr>
              <p:nvPr/>
            </p:nvGrpSpPr>
            <p:grpSpPr bwMode="auto">
              <a:xfrm>
                <a:off x="0" y="2016"/>
                <a:ext cx="288" cy="224"/>
                <a:chOff x="0" y="0"/>
                <a:chExt cx="288" cy="224"/>
              </a:xfrm>
            </p:grpSpPr>
            <p:sp>
              <p:nvSpPr>
                <p:cNvPr id="43077" name="Rectangle 134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078" name="Rectangle 135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E</a:t>
                  </a:r>
                </a:p>
              </p:txBody>
            </p:sp>
          </p:grpSp>
          <p:grpSp>
            <p:nvGrpSpPr>
              <p:cNvPr id="43030" name="Group 136"/>
              <p:cNvGrpSpPr>
                <a:grpSpLocks/>
              </p:cNvGrpSpPr>
              <p:nvPr/>
            </p:nvGrpSpPr>
            <p:grpSpPr bwMode="auto">
              <a:xfrm>
                <a:off x="288" y="2016"/>
                <a:ext cx="288" cy="224"/>
                <a:chOff x="0" y="0"/>
                <a:chExt cx="288" cy="224"/>
              </a:xfrm>
            </p:grpSpPr>
            <p:sp>
              <p:nvSpPr>
                <p:cNvPr id="43075" name="Rectangle 137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076" name="Rectangle 138"/>
                <p:cNvSpPr>
                  <a:spLocks/>
                </p:cNvSpPr>
                <p:nvPr/>
              </p:nvSpPr>
              <p:spPr bwMode="auto">
                <a:xfrm>
                  <a:off x="8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14</a:t>
                  </a:r>
                </a:p>
              </p:txBody>
            </p:sp>
          </p:grpSp>
          <p:grpSp>
            <p:nvGrpSpPr>
              <p:cNvPr id="43031" name="Group 139"/>
              <p:cNvGrpSpPr>
                <a:grpSpLocks/>
              </p:cNvGrpSpPr>
              <p:nvPr/>
            </p:nvGrpSpPr>
            <p:grpSpPr bwMode="auto">
              <a:xfrm>
                <a:off x="576" y="2016"/>
                <a:ext cx="528" cy="224"/>
                <a:chOff x="0" y="0"/>
                <a:chExt cx="528" cy="224"/>
              </a:xfrm>
            </p:grpSpPr>
            <p:sp>
              <p:nvSpPr>
                <p:cNvPr id="43073" name="Rectangle 140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074" name="Rectangle 141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1110</a:t>
                  </a:r>
                </a:p>
              </p:txBody>
            </p:sp>
          </p:grpSp>
          <p:grpSp>
            <p:nvGrpSpPr>
              <p:cNvPr id="43032" name="Group 142"/>
              <p:cNvGrpSpPr>
                <a:grpSpLocks/>
              </p:cNvGrpSpPr>
              <p:nvPr/>
            </p:nvGrpSpPr>
            <p:grpSpPr bwMode="auto">
              <a:xfrm>
                <a:off x="0" y="2160"/>
                <a:ext cx="288" cy="224"/>
                <a:chOff x="0" y="0"/>
                <a:chExt cx="288" cy="224"/>
              </a:xfrm>
            </p:grpSpPr>
            <p:sp>
              <p:nvSpPr>
                <p:cNvPr id="43071" name="Rectangle 143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072" name="Rectangle 144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F</a:t>
                  </a:r>
                </a:p>
              </p:txBody>
            </p:sp>
          </p:grpSp>
          <p:grpSp>
            <p:nvGrpSpPr>
              <p:cNvPr id="43033" name="Group 145"/>
              <p:cNvGrpSpPr>
                <a:grpSpLocks/>
              </p:cNvGrpSpPr>
              <p:nvPr/>
            </p:nvGrpSpPr>
            <p:grpSpPr bwMode="auto">
              <a:xfrm>
                <a:off x="288" y="2160"/>
                <a:ext cx="288" cy="224"/>
                <a:chOff x="0" y="0"/>
                <a:chExt cx="288" cy="224"/>
              </a:xfrm>
            </p:grpSpPr>
            <p:sp>
              <p:nvSpPr>
                <p:cNvPr id="43069" name="Rectangle 146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070" name="Rectangle 147"/>
                <p:cNvSpPr>
                  <a:spLocks/>
                </p:cNvSpPr>
                <p:nvPr/>
              </p:nvSpPr>
              <p:spPr bwMode="auto">
                <a:xfrm>
                  <a:off x="8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15</a:t>
                  </a:r>
                </a:p>
              </p:txBody>
            </p:sp>
          </p:grpSp>
          <p:grpSp>
            <p:nvGrpSpPr>
              <p:cNvPr id="43034" name="Group 148"/>
              <p:cNvGrpSpPr>
                <a:grpSpLocks/>
              </p:cNvGrpSpPr>
              <p:nvPr/>
            </p:nvGrpSpPr>
            <p:grpSpPr bwMode="auto">
              <a:xfrm>
                <a:off x="576" y="2160"/>
                <a:ext cx="528" cy="224"/>
                <a:chOff x="0" y="0"/>
                <a:chExt cx="528" cy="224"/>
              </a:xfrm>
            </p:grpSpPr>
            <p:sp>
              <p:nvSpPr>
                <p:cNvPr id="43067" name="Rectangle 149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068" name="Rectangle 150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1111</a:t>
                  </a:r>
                </a:p>
              </p:txBody>
            </p:sp>
          </p:grpSp>
        </p:grpSp>
        <p:sp>
          <p:nvSpPr>
            <p:cNvPr id="43016" name="Rectangle 151"/>
            <p:cNvSpPr>
              <a:spLocks/>
            </p:cNvSpPr>
            <p:nvPr/>
          </p:nvSpPr>
          <p:spPr bwMode="auto">
            <a:xfrm rot="-2340000">
              <a:off x="50" y="267"/>
              <a:ext cx="362" cy="24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dirty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Hex</a:t>
              </a:r>
            </a:p>
          </p:txBody>
        </p:sp>
        <p:sp>
          <p:nvSpPr>
            <p:cNvPr id="43017" name="Rectangle 152"/>
            <p:cNvSpPr>
              <a:spLocks/>
            </p:cNvSpPr>
            <p:nvPr/>
          </p:nvSpPr>
          <p:spPr bwMode="auto">
            <a:xfrm rot="-2340000">
              <a:off x="307" y="177"/>
              <a:ext cx="649" cy="24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Decimal</a:t>
              </a:r>
            </a:p>
          </p:txBody>
        </p:sp>
        <p:sp>
          <p:nvSpPr>
            <p:cNvPr id="43018" name="Rectangle 153"/>
            <p:cNvSpPr>
              <a:spLocks/>
            </p:cNvSpPr>
            <p:nvPr/>
          </p:nvSpPr>
          <p:spPr bwMode="auto">
            <a:xfrm rot="-2340000">
              <a:off x="606" y="210"/>
              <a:ext cx="546" cy="24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Binary</a:t>
              </a:r>
            </a:p>
          </p:txBody>
        </p:sp>
      </p:grpSp>
      <p:sp>
        <p:nvSpPr>
          <p:cNvPr id="154" name="Rectangle 153"/>
          <p:cNvSpPr/>
          <p:nvPr/>
        </p:nvSpPr>
        <p:spPr>
          <a:xfrm>
            <a:off x="281763" y="6394648"/>
            <a:ext cx="858047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Calibri" pitchFamily="34" charset="0"/>
              </a:rPr>
              <a:t>Bryant and </a:t>
            </a:r>
            <a:r>
              <a:rPr lang="en-US" sz="1400" dirty="0" err="1">
                <a:latin typeface="Calibri" pitchFamily="34" charset="0"/>
              </a:rPr>
              <a:t>O’Hallaron</a:t>
            </a:r>
            <a:r>
              <a:rPr lang="en-US" sz="1400" dirty="0">
                <a:latin typeface="Calibri" pitchFamily="34" charset="0"/>
              </a:rPr>
              <a:t>, Lecture notes - </a:t>
            </a:r>
            <a:r>
              <a:rPr lang="en-US" sz="1400" dirty="0"/>
              <a:t>Introduction to Computer Systems, Fall 2015</a:t>
            </a:r>
            <a:endParaRPr lang="en-US" sz="14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294889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Consequences of </a:t>
            </a:r>
            <a:r>
              <a:rPr lang="en-US" dirty="0" err="1"/>
              <a:t>Roundoff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ts val="2782"/>
              </a:lnSpc>
            </a:pPr>
            <a:r>
              <a:rPr lang="en-CA" dirty="0">
                <a:cs typeface="Arial Unicode MS"/>
              </a:rPr>
              <a:t>Multiplication and addition are not associative:</a:t>
            </a:r>
            <a:br>
              <a:rPr lang="en-CA" dirty="0"/>
            </a:br>
            <a:r>
              <a:rPr lang="en-CA" dirty="0">
                <a:cs typeface="Arial Unicode MS"/>
              </a:rPr>
              <a:t>Different answer for reduction depending on order in which elements are combined</a:t>
            </a:r>
          </a:p>
          <a:p>
            <a:pPr lvl="1">
              <a:lnSpc>
                <a:spcPts val="2782"/>
              </a:lnSpc>
            </a:pPr>
            <a:r>
              <a:rPr lang="en-CA" dirty="0">
                <a:cs typeface="Arial Unicode MS"/>
              </a:rPr>
              <a:t>Source of error in parallel computations</a:t>
            </a:r>
          </a:p>
          <a:p>
            <a:pPr>
              <a:lnSpc>
                <a:spcPts val="2782"/>
              </a:lnSpc>
            </a:pPr>
            <a:endParaRPr lang="en-CA" dirty="0"/>
          </a:p>
          <a:p>
            <a:pPr>
              <a:lnSpc>
                <a:spcPts val="2583"/>
              </a:lnSpc>
            </a:pPr>
            <a:r>
              <a:rPr lang="en-CA" dirty="0">
                <a:cs typeface="Arial Unicode MS"/>
              </a:rPr>
              <a:t>Operations with "same" outcomes are not equally stable:</a:t>
            </a:r>
          </a:p>
          <a:p>
            <a:pPr lvl="1">
              <a:lnSpc>
                <a:spcPts val="2583"/>
              </a:lnSpc>
            </a:pPr>
            <a:r>
              <a:rPr lang="en-CA" dirty="0">
                <a:cs typeface="Arial Unicode MS"/>
              </a:rPr>
              <a:t>Matrix inversion is unstable, elimination is stable</a:t>
            </a:r>
          </a:p>
          <a:p>
            <a:pPr>
              <a:lnSpc>
                <a:spcPts val="2583"/>
              </a:lnSpc>
            </a:pPr>
            <a:endParaRPr lang="en-CA" dirty="0"/>
          </a:p>
          <a:p>
            <a:pPr>
              <a:lnSpc>
                <a:spcPts val="2583"/>
              </a:lnSpc>
            </a:pPr>
            <a:r>
              <a:rPr lang="en-CA" dirty="0">
                <a:cs typeface="Arial Unicode MS"/>
              </a:rPr>
              <a:t>Introduction of a Lyapunov instability:</a:t>
            </a:r>
          </a:p>
          <a:p>
            <a:pPr lvl="1">
              <a:lnSpc>
                <a:spcPts val="2583"/>
              </a:lnSpc>
            </a:pPr>
            <a:r>
              <a:rPr lang="en-CA" dirty="0"/>
              <a:t>Dynamical systems diverge from true trajectory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453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AF5A9-7EFC-4DFB-9249-7EDF46FCE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Rounding modes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6946DA4-4B8C-40DC-B78A-E058BCDA2E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7273" y="1654553"/>
            <a:ext cx="4467372" cy="4467372"/>
          </a:xfrm>
        </p:spPr>
      </p:pic>
    </p:spTree>
    <p:extLst>
      <p:ext uri="{BB962C8B-B14F-4D97-AF65-F5344CB8AC3E}">
        <p14:creationId xmlns:p14="http://schemas.microsoft.com/office/powerpoint/2010/main" val="301148982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Closer Look at Rounding in C</a:t>
            </a:r>
          </a:p>
        </p:txBody>
      </p:sp>
      <p:sp>
        <p:nvSpPr>
          <p:cNvPr id="3686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382000" cy="5435600"/>
          </a:xfrm>
          <a:ln/>
        </p:spPr>
        <p:txBody>
          <a:bodyPr>
            <a:normAutofit lnSpcReduction="10000"/>
          </a:bodyPr>
          <a:lstStyle/>
          <a:p>
            <a:r>
              <a:rPr lang="en-US" dirty="0"/>
              <a:t>function </a:t>
            </a:r>
            <a:r>
              <a:rPr lang="en-US" i="1" dirty="0"/>
              <a:t>round() </a:t>
            </a:r>
            <a:r>
              <a:rPr lang="en-US" dirty="0"/>
              <a:t>for rounding to integers</a:t>
            </a:r>
            <a:endParaRPr lang="en-US" i="1" dirty="0"/>
          </a:p>
          <a:p>
            <a:pPr marL="574675" lvl="1" indent="-293688"/>
            <a:r>
              <a:rPr lang="en-US" dirty="0"/>
              <a:t>0.1 to 0.4 is rounded down and 0.5 to 0.9 is rounded up</a:t>
            </a:r>
          </a:p>
          <a:p>
            <a:pPr marL="552450" lvl="1"/>
            <a:r>
              <a:rPr lang="en-US" dirty="0"/>
              <a:t>Is statistically biased</a:t>
            </a:r>
          </a:p>
          <a:p>
            <a:pPr marL="838200" lvl="2"/>
            <a:r>
              <a:rPr lang="en-US" dirty="0"/>
              <a:t>Sum of set of positive numbers will consistently be over- or under- estimated</a:t>
            </a:r>
          </a:p>
          <a:p>
            <a:pPr marL="552450" lvl="1"/>
            <a:r>
              <a:rPr lang="en-US" dirty="0"/>
              <a:t>When exactly halfway between two possible values</a:t>
            </a:r>
          </a:p>
          <a:p>
            <a:pPr marL="838200" lvl="2"/>
            <a:r>
              <a:rPr lang="en-US" dirty="0"/>
              <a:t>Round up</a:t>
            </a:r>
          </a:p>
          <a:p>
            <a:pPr marL="552450" lvl="1"/>
            <a:r>
              <a:rPr lang="en-US" dirty="0"/>
              <a:t>E.g., round to integer</a:t>
            </a:r>
          </a:p>
          <a:p>
            <a:pPr marL="838200" lvl="2">
              <a:buNone/>
            </a:pPr>
            <a:r>
              <a:rPr lang="en-US" dirty="0"/>
              <a:t>	789.49999	789		(Less than half way)</a:t>
            </a:r>
          </a:p>
          <a:p>
            <a:pPr marL="838200" lvl="2">
              <a:buNone/>
            </a:pPr>
            <a:r>
              <a:rPr lang="en-US" dirty="0"/>
              <a:t>	789.50001	790		(Greater than half way)</a:t>
            </a:r>
          </a:p>
          <a:p>
            <a:pPr marL="838200" lvl="2">
              <a:buNone/>
            </a:pPr>
            <a:r>
              <a:rPr lang="en-US" dirty="0"/>
              <a:t>	789.50000	790		(Half way—round up)</a:t>
            </a:r>
          </a:p>
          <a:p>
            <a:pPr marL="838200" lvl="2">
              <a:buNone/>
            </a:pP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81763" y="6401736"/>
            <a:ext cx="858047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latin typeface="Calibri" pitchFamily="34" charset="0"/>
              </a:rPr>
              <a:t>Bryant and </a:t>
            </a:r>
            <a:r>
              <a:rPr lang="en-US" sz="1000" dirty="0" err="1">
                <a:latin typeface="Calibri" pitchFamily="34" charset="0"/>
              </a:rPr>
              <a:t>O’Hallaron</a:t>
            </a:r>
            <a:r>
              <a:rPr lang="en-US" sz="1000" dirty="0">
                <a:latin typeface="Calibri" pitchFamily="34" charset="0"/>
              </a:rPr>
              <a:t>, Lecture notes - </a:t>
            </a:r>
            <a:r>
              <a:rPr lang="en-US" sz="1000" dirty="0"/>
              <a:t>Introduction to Computer Systems, Fall 2015</a:t>
            </a:r>
            <a:endParaRPr lang="en-US" sz="1000" dirty="0">
              <a:latin typeface="Calibri" pitchFamily="34" charset="0"/>
            </a:endParaRP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E224D1CC-1535-43B5-A407-AE45EA2EB86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65753389"/>
              </p:ext>
            </p:extLst>
          </p:nvPr>
        </p:nvGraphicFramePr>
        <p:xfrm>
          <a:off x="712838" y="3744504"/>
          <a:ext cx="6484374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98072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AsOne/>
      </p:bldGraphic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B1572-A7C2-497F-B9B4-4EB361CAD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2B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2E12D8-435B-41AA-ABF8-C1099D87F8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4827894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You are to write a rounding function for a financial app that rounds off real numbers to have only 2 decimal places (dollars and cents). Calculate the roundoff error.</a:t>
            </a:r>
          </a:p>
          <a:p>
            <a:pPr lvl="1"/>
            <a:r>
              <a:rPr lang="en-US" dirty="0"/>
              <a:t>NO CHEATING: Don’t look up codes on internet</a:t>
            </a:r>
          </a:p>
          <a:p>
            <a:r>
              <a:rPr lang="en-US" dirty="0"/>
              <a:t>Hint: in C/C++ use function </a:t>
            </a:r>
            <a:r>
              <a:rPr lang="en-US" dirty="0" err="1"/>
              <a:t>floorf</a:t>
            </a:r>
            <a:r>
              <a:rPr lang="en-US" dirty="0"/>
              <a:t>, </a:t>
            </a:r>
            <a:r>
              <a:rPr lang="en-US" dirty="0" err="1"/>
              <a:t>roundf</a:t>
            </a:r>
            <a:r>
              <a:rPr lang="en-US" dirty="0"/>
              <a:t> and </a:t>
            </a:r>
            <a:r>
              <a:rPr lang="en-US" dirty="0" err="1"/>
              <a:t>ceilf</a:t>
            </a:r>
            <a:r>
              <a:rPr lang="en-US" dirty="0"/>
              <a:t> for different </a:t>
            </a:r>
            <a:r>
              <a:rPr lang="en-US" dirty="0" err="1"/>
              <a:t>roundoff</a:t>
            </a:r>
            <a:r>
              <a:rPr lang="en-US" dirty="0"/>
              <a:t> strategies</a:t>
            </a:r>
          </a:p>
          <a:p>
            <a:endParaRPr lang="en-US" dirty="0"/>
          </a:p>
          <a:p>
            <a:r>
              <a:rPr lang="en-US" dirty="0"/>
              <a:t>Generalize your function (instead of 2 use ‘n’) and use it to solve the following system of simultaneous equations using different number of significant digits such that x and y should be accurate to 2 decimal places.</a:t>
            </a:r>
          </a:p>
          <a:p>
            <a:pPr marL="1281478" indent="0">
              <a:lnSpc>
                <a:spcPts val="3018"/>
              </a:lnSpc>
              <a:spcBef>
                <a:spcPts val="318"/>
              </a:spcBef>
              <a:buNone/>
            </a:pPr>
            <a:r>
              <a:rPr lang="en-US" spc="-13" dirty="0">
                <a:cs typeface="Calibri"/>
              </a:rPr>
              <a:t>0.1036x+0.2122y=0.7381</a:t>
            </a:r>
            <a:endParaRPr lang="en-US" dirty="0">
              <a:cs typeface="Calibri"/>
            </a:endParaRPr>
          </a:p>
          <a:p>
            <a:pPr marL="1281478" indent="0">
              <a:lnSpc>
                <a:spcPts val="3018"/>
              </a:lnSpc>
              <a:buNone/>
            </a:pPr>
            <a:r>
              <a:rPr lang="en-US" spc="-13" dirty="0">
                <a:cs typeface="Calibri"/>
              </a:rPr>
              <a:t>0.2081x+0.4247y=0.9327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3505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63653" y="479570"/>
            <a:ext cx="1187824" cy="4075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7401" marR="4483" indent="-336194">
              <a:lnSpc>
                <a:spcPct val="125000"/>
              </a:lnSpc>
            </a:pPr>
            <a:r>
              <a:rPr sz="1059" b="1" spc="-4" dirty="0">
                <a:solidFill>
                  <a:srgbClr val="FFFFFF"/>
                </a:solidFill>
                <a:latin typeface="Arial"/>
                <a:cs typeface="Arial"/>
              </a:rPr>
              <a:t>Lennar</a:t>
            </a:r>
            <a:r>
              <a:rPr sz="1059" b="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059" b="1" spc="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59" b="1" spc="-4" dirty="0">
                <a:solidFill>
                  <a:srgbClr val="FFFFFF"/>
                </a:solidFill>
                <a:latin typeface="Arial"/>
                <a:cs typeface="Arial"/>
              </a:rPr>
              <a:t>Johnsson 2016-01-19</a:t>
            </a:r>
            <a:endParaRPr sz="1059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29039" y="528732"/>
            <a:ext cx="7767918" cy="5432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3530" spc="-22" dirty="0">
                <a:latin typeface="Calibri"/>
                <a:cs typeface="Calibri"/>
              </a:rPr>
              <a:t>P</a:t>
            </a:r>
            <a:r>
              <a:rPr sz="3530" spc="-57" dirty="0">
                <a:latin typeface="Calibri"/>
                <a:cs typeface="Calibri"/>
              </a:rPr>
              <a:t>r</a:t>
            </a:r>
            <a:r>
              <a:rPr sz="3530" dirty="0">
                <a:latin typeface="Calibri"/>
                <a:cs typeface="Calibri"/>
              </a:rPr>
              <a:t>ecision</a:t>
            </a:r>
            <a:r>
              <a:rPr sz="3530" spc="-31" dirty="0">
                <a:latin typeface="Calibri"/>
                <a:cs typeface="Calibri"/>
              </a:rPr>
              <a:t> </a:t>
            </a:r>
            <a:r>
              <a:rPr sz="3530" dirty="0">
                <a:latin typeface="Calibri"/>
                <a:cs typeface="Calibri"/>
              </a:rPr>
              <a:t>–</a:t>
            </a:r>
            <a:r>
              <a:rPr sz="3530" spc="-13" dirty="0">
                <a:latin typeface="Calibri"/>
                <a:cs typeface="Calibri"/>
              </a:rPr>
              <a:t> </a:t>
            </a:r>
            <a:r>
              <a:rPr sz="3530" spc="-4" dirty="0">
                <a:latin typeface="Calibri"/>
                <a:cs typeface="Calibri"/>
              </a:rPr>
              <a:t>I</a:t>
            </a:r>
            <a:r>
              <a:rPr sz="3530" dirty="0">
                <a:latin typeface="Calibri"/>
                <a:cs typeface="Calibri"/>
              </a:rPr>
              <a:t>mpleme</a:t>
            </a:r>
            <a:r>
              <a:rPr sz="3530" spc="-40" dirty="0">
                <a:latin typeface="Calibri"/>
                <a:cs typeface="Calibri"/>
              </a:rPr>
              <a:t>n</a:t>
            </a:r>
            <a:r>
              <a:rPr sz="3530" spc="-49" dirty="0">
                <a:latin typeface="Calibri"/>
                <a:cs typeface="Calibri"/>
              </a:rPr>
              <a:t>t</a:t>
            </a:r>
            <a:r>
              <a:rPr sz="3530" spc="-31" dirty="0">
                <a:latin typeface="Calibri"/>
                <a:cs typeface="Calibri"/>
              </a:rPr>
              <a:t>a</a:t>
            </a:r>
            <a:r>
              <a:rPr sz="3530" spc="-4" dirty="0">
                <a:latin typeface="Calibri"/>
                <a:cs typeface="Calibri"/>
              </a:rPr>
              <a:t>tio</a:t>
            </a:r>
            <a:r>
              <a:rPr sz="3530" dirty="0">
                <a:latin typeface="Calibri"/>
                <a:cs typeface="Calibri"/>
              </a:rPr>
              <a:t>n</a:t>
            </a:r>
            <a:r>
              <a:rPr sz="3530" spc="-22" dirty="0">
                <a:latin typeface="Calibri"/>
                <a:cs typeface="Calibri"/>
              </a:rPr>
              <a:t> </a:t>
            </a:r>
            <a:r>
              <a:rPr sz="3530" spc="-35" dirty="0">
                <a:latin typeface="Calibri"/>
                <a:cs typeface="Calibri"/>
              </a:rPr>
              <a:t>c</a:t>
            </a:r>
            <a:r>
              <a:rPr sz="3530" dirty="0">
                <a:latin typeface="Calibri"/>
                <a:cs typeface="Calibri"/>
              </a:rPr>
              <a:t>o</a:t>
            </a:r>
            <a:r>
              <a:rPr sz="3530" spc="-4" dirty="0">
                <a:latin typeface="Calibri"/>
                <a:cs typeface="Calibri"/>
              </a:rPr>
              <a:t>nside</a:t>
            </a:r>
            <a:r>
              <a:rPr sz="3530" spc="-71" dirty="0">
                <a:latin typeface="Calibri"/>
                <a:cs typeface="Calibri"/>
              </a:rPr>
              <a:t>r</a:t>
            </a:r>
            <a:r>
              <a:rPr sz="3530" spc="-31" dirty="0">
                <a:latin typeface="Calibri"/>
                <a:cs typeface="Calibri"/>
              </a:rPr>
              <a:t>a</a:t>
            </a:r>
            <a:r>
              <a:rPr sz="3530" spc="-4" dirty="0">
                <a:latin typeface="Calibri"/>
                <a:cs typeface="Calibri"/>
              </a:rPr>
              <a:t>tions</a:t>
            </a:r>
            <a:endParaRPr sz="3530" dirty="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86749" y="1270419"/>
            <a:ext cx="7652497" cy="49269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3781" marR="221888" indent="-302575">
              <a:lnSpc>
                <a:spcPct val="108200"/>
              </a:lnSpc>
              <a:buFont typeface="Arial"/>
              <a:buChar char="•"/>
              <a:tabLst>
                <a:tab pos="314342" algn="l"/>
              </a:tabLst>
            </a:pPr>
            <a:r>
              <a:rPr spc="-172" dirty="0">
                <a:cs typeface="Calibri"/>
              </a:rPr>
              <a:t>T</a:t>
            </a:r>
            <a:r>
              <a:rPr spc="-13" dirty="0">
                <a:cs typeface="Calibri"/>
              </a:rPr>
              <a:t>o</a:t>
            </a:r>
            <a:r>
              <a:rPr spc="-18" dirty="0">
                <a:cs typeface="Calibri"/>
              </a:rPr>
              <a:t>d</a:t>
            </a:r>
            <a:r>
              <a:rPr spc="-40" dirty="0">
                <a:cs typeface="Calibri"/>
              </a:rPr>
              <a:t>a</a:t>
            </a:r>
            <a:r>
              <a:rPr spc="44" dirty="0">
                <a:cs typeface="Calibri"/>
              </a:rPr>
              <a:t>y</a:t>
            </a:r>
            <a:r>
              <a:rPr spc="-110" dirty="0">
                <a:cs typeface="Calibri"/>
              </a:rPr>
              <a:t>’</a:t>
            </a:r>
            <a:r>
              <a:rPr spc="-9" dirty="0">
                <a:cs typeface="Calibri"/>
              </a:rPr>
              <a:t>s</a:t>
            </a:r>
            <a:r>
              <a:rPr dirty="0">
                <a:cs typeface="Calibri"/>
              </a:rPr>
              <a:t> </a:t>
            </a:r>
            <a:r>
              <a:rPr spc="-9" dirty="0">
                <a:cs typeface="Calibri"/>
              </a:rPr>
              <a:t>se</a:t>
            </a:r>
            <a:r>
              <a:rPr dirty="0">
                <a:cs typeface="Calibri"/>
              </a:rPr>
              <a:t>r</a:t>
            </a:r>
            <a:r>
              <a:rPr spc="-26" dirty="0">
                <a:cs typeface="Calibri"/>
              </a:rPr>
              <a:t>v</a:t>
            </a:r>
            <a:r>
              <a:rPr spc="-9" dirty="0">
                <a:cs typeface="Calibri"/>
              </a:rPr>
              <a:t>er</a:t>
            </a:r>
            <a:r>
              <a:rPr spc="9" dirty="0">
                <a:cs typeface="Calibri"/>
              </a:rPr>
              <a:t> </a:t>
            </a:r>
            <a:r>
              <a:rPr spc="-13" dirty="0">
                <a:cs typeface="Calibri"/>
              </a:rPr>
              <a:t>CPUs</a:t>
            </a:r>
            <a:r>
              <a:rPr spc="4" dirty="0">
                <a:cs typeface="Calibri"/>
              </a:rPr>
              <a:t> </a:t>
            </a:r>
            <a:r>
              <a:rPr spc="-9" dirty="0">
                <a:cs typeface="Calibri"/>
              </a:rPr>
              <a:t>(Ce</a:t>
            </a:r>
            <a:r>
              <a:rPr spc="-31" dirty="0">
                <a:cs typeface="Calibri"/>
              </a:rPr>
              <a:t>n</a:t>
            </a:r>
            <a:r>
              <a:rPr spc="-9" dirty="0">
                <a:cs typeface="Calibri"/>
              </a:rPr>
              <a:t>t</a:t>
            </a:r>
            <a:r>
              <a:rPr spc="-49" dirty="0">
                <a:cs typeface="Calibri"/>
              </a:rPr>
              <a:t>r</a:t>
            </a:r>
            <a:r>
              <a:rPr spc="-9" dirty="0">
                <a:cs typeface="Calibri"/>
              </a:rPr>
              <a:t>al</a:t>
            </a:r>
            <a:r>
              <a:rPr spc="13" dirty="0">
                <a:cs typeface="Calibri"/>
              </a:rPr>
              <a:t> </a:t>
            </a:r>
            <a:r>
              <a:rPr spc="-13" dirty="0">
                <a:cs typeface="Calibri"/>
              </a:rPr>
              <a:t>P</a:t>
            </a:r>
            <a:r>
              <a:rPr spc="-35" dirty="0">
                <a:cs typeface="Calibri"/>
              </a:rPr>
              <a:t>r</a:t>
            </a:r>
            <a:r>
              <a:rPr spc="-13" dirty="0">
                <a:cs typeface="Calibri"/>
              </a:rPr>
              <a:t>ocessin</a:t>
            </a:r>
            <a:r>
              <a:rPr spc="-9" dirty="0">
                <a:cs typeface="Calibri"/>
              </a:rPr>
              <a:t>g</a:t>
            </a:r>
            <a:r>
              <a:rPr spc="22" dirty="0">
                <a:cs typeface="Calibri"/>
              </a:rPr>
              <a:t> </a:t>
            </a:r>
            <a:r>
              <a:rPr spc="-9" dirty="0">
                <a:cs typeface="Calibri"/>
              </a:rPr>
              <a:t>Unit)s</a:t>
            </a:r>
            <a:r>
              <a:rPr spc="18" dirty="0">
                <a:cs typeface="Calibri"/>
              </a:rPr>
              <a:t> </a:t>
            </a:r>
            <a:r>
              <a:rPr spc="-26" dirty="0">
                <a:cs typeface="Calibri"/>
              </a:rPr>
              <a:t>g</a:t>
            </a:r>
            <a:r>
              <a:rPr spc="-9" dirty="0">
                <a:cs typeface="Calibri"/>
              </a:rPr>
              <a:t>e</a:t>
            </a:r>
            <a:r>
              <a:rPr spc="-18" dirty="0">
                <a:cs typeface="Calibri"/>
              </a:rPr>
              <a:t>ne</a:t>
            </a:r>
            <a:r>
              <a:rPr spc="-49" dirty="0">
                <a:cs typeface="Calibri"/>
              </a:rPr>
              <a:t>r</a:t>
            </a:r>
            <a:r>
              <a:rPr spc="-9" dirty="0">
                <a:cs typeface="Calibri"/>
              </a:rPr>
              <a:t>ally</a:t>
            </a:r>
            <a:r>
              <a:rPr spc="13" dirty="0">
                <a:cs typeface="Calibri"/>
              </a:rPr>
              <a:t> </a:t>
            </a:r>
            <a:r>
              <a:rPr spc="-9" dirty="0">
                <a:cs typeface="Calibri"/>
              </a:rPr>
              <a:t>supports</a:t>
            </a:r>
            <a:r>
              <a:rPr spc="13" dirty="0">
                <a:cs typeface="Calibri"/>
              </a:rPr>
              <a:t> </a:t>
            </a:r>
            <a:r>
              <a:rPr spc="-9" dirty="0">
                <a:cs typeface="Calibri"/>
              </a:rPr>
              <a:t>the</a:t>
            </a:r>
            <a:r>
              <a:rPr spc="4" dirty="0">
                <a:cs typeface="Calibri"/>
              </a:rPr>
              <a:t> </a:t>
            </a:r>
            <a:r>
              <a:rPr spc="-9" dirty="0">
                <a:cs typeface="Calibri"/>
              </a:rPr>
              <a:t>IEEE</a:t>
            </a:r>
            <a:r>
              <a:rPr spc="-13" dirty="0">
                <a:cs typeface="Calibri"/>
              </a:rPr>
              <a:t> 754</a:t>
            </a:r>
            <a:r>
              <a:rPr spc="-4" dirty="0">
                <a:cs typeface="Calibri"/>
              </a:rPr>
              <a:t> </a:t>
            </a:r>
            <a:r>
              <a:rPr spc="-35" dirty="0">
                <a:cs typeface="Calibri"/>
              </a:rPr>
              <a:t>s</a:t>
            </a:r>
            <a:r>
              <a:rPr spc="-31" dirty="0">
                <a:cs typeface="Calibri"/>
              </a:rPr>
              <a:t>t</a:t>
            </a:r>
            <a:r>
              <a:rPr spc="-9" dirty="0">
                <a:cs typeface="Calibri"/>
              </a:rPr>
              <a:t>anda</a:t>
            </a:r>
            <a:r>
              <a:rPr spc="-40" dirty="0">
                <a:cs typeface="Calibri"/>
              </a:rPr>
              <a:t>r</a:t>
            </a:r>
            <a:r>
              <a:rPr spc="-18" dirty="0">
                <a:cs typeface="Calibri"/>
              </a:rPr>
              <a:t>d</a:t>
            </a:r>
            <a:r>
              <a:rPr dirty="0">
                <a:cs typeface="Calibri"/>
              </a:rPr>
              <a:t>.</a:t>
            </a:r>
          </a:p>
          <a:p>
            <a:pPr marL="313221" marR="142883" indent="-302015">
              <a:lnSpc>
                <a:spcPct val="108300"/>
              </a:lnSpc>
              <a:spcBef>
                <a:spcPts val="427"/>
              </a:spcBef>
              <a:buFont typeface="Arial"/>
              <a:buChar char="•"/>
              <a:tabLst>
                <a:tab pos="314342" algn="l"/>
              </a:tabLst>
            </a:pPr>
            <a:r>
              <a:rPr spc="-9" dirty="0">
                <a:cs typeface="Calibri"/>
              </a:rPr>
              <a:t>Se</a:t>
            </a:r>
            <a:r>
              <a:rPr spc="4" dirty="0">
                <a:cs typeface="Calibri"/>
              </a:rPr>
              <a:t>r</a:t>
            </a:r>
            <a:r>
              <a:rPr spc="-26" dirty="0">
                <a:cs typeface="Calibri"/>
              </a:rPr>
              <a:t>v</a:t>
            </a:r>
            <a:r>
              <a:rPr spc="-9" dirty="0">
                <a:cs typeface="Calibri"/>
              </a:rPr>
              <a:t>er</a:t>
            </a:r>
            <a:r>
              <a:rPr spc="13" dirty="0">
                <a:cs typeface="Calibri"/>
              </a:rPr>
              <a:t> </a:t>
            </a:r>
            <a:r>
              <a:rPr spc="-13" dirty="0">
                <a:solidFill>
                  <a:srgbClr val="FF0000"/>
                </a:solidFill>
                <a:cs typeface="Calibri"/>
              </a:rPr>
              <a:t>CPUs</a:t>
            </a:r>
            <a:r>
              <a:rPr spc="4" dirty="0">
                <a:solidFill>
                  <a:srgbClr val="FF0000"/>
                </a:solidFill>
                <a:cs typeface="Calibri"/>
              </a:rPr>
              <a:t> </a:t>
            </a:r>
            <a:r>
              <a:rPr spc="-26" dirty="0">
                <a:solidFill>
                  <a:srgbClr val="FF0000"/>
                </a:solidFill>
                <a:cs typeface="Calibri"/>
              </a:rPr>
              <a:t>g</a:t>
            </a:r>
            <a:r>
              <a:rPr spc="-9" dirty="0">
                <a:solidFill>
                  <a:srgbClr val="FF0000"/>
                </a:solidFill>
                <a:cs typeface="Calibri"/>
              </a:rPr>
              <a:t>e</a:t>
            </a:r>
            <a:r>
              <a:rPr spc="-18" dirty="0">
                <a:solidFill>
                  <a:srgbClr val="FF0000"/>
                </a:solidFill>
                <a:cs typeface="Calibri"/>
              </a:rPr>
              <a:t>ne</a:t>
            </a:r>
            <a:r>
              <a:rPr spc="-49" dirty="0">
                <a:solidFill>
                  <a:srgbClr val="FF0000"/>
                </a:solidFill>
                <a:cs typeface="Calibri"/>
              </a:rPr>
              <a:t>r</a:t>
            </a:r>
            <a:r>
              <a:rPr spc="-9" dirty="0">
                <a:solidFill>
                  <a:srgbClr val="FF0000"/>
                </a:solidFill>
                <a:cs typeface="Calibri"/>
              </a:rPr>
              <a:t>ally</a:t>
            </a:r>
            <a:r>
              <a:rPr spc="13" dirty="0">
                <a:solidFill>
                  <a:srgbClr val="FF0000"/>
                </a:solidFill>
                <a:cs typeface="Calibri"/>
              </a:rPr>
              <a:t> </a:t>
            </a:r>
            <a:r>
              <a:rPr spc="-13" dirty="0">
                <a:solidFill>
                  <a:srgbClr val="FF0000"/>
                </a:solidFill>
                <a:cs typeface="Calibri"/>
              </a:rPr>
              <a:t>suppor</a:t>
            </a:r>
            <a:r>
              <a:rPr spc="-9" dirty="0">
                <a:solidFill>
                  <a:srgbClr val="FF0000"/>
                </a:solidFill>
                <a:cs typeface="Calibri"/>
              </a:rPr>
              <a:t>t</a:t>
            </a:r>
            <a:r>
              <a:rPr spc="4" dirty="0">
                <a:solidFill>
                  <a:srgbClr val="FF0000"/>
                </a:solidFill>
                <a:cs typeface="Calibri"/>
              </a:rPr>
              <a:t> </a:t>
            </a:r>
            <a:r>
              <a:rPr spc="-13" dirty="0">
                <a:solidFill>
                  <a:srgbClr val="FF0000"/>
                </a:solidFill>
                <a:cs typeface="Calibri"/>
              </a:rPr>
              <a:t>64</a:t>
            </a:r>
            <a:r>
              <a:rPr spc="-9" dirty="0">
                <a:solidFill>
                  <a:srgbClr val="FF0000"/>
                </a:solidFill>
                <a:cs typeface="Calibri"/>
              </a:rPr>
              <a:t>‐</a:t>
            </a:r>
            <a:r>
              <a:rPr spc="-13" dirty="0">
                <a:solidFill>
                  <a:srgbClr val="FF0000"/>
                </a:solidFill>
                <a:cs typeface="Calibri"/>
              </a:rPr>
              <a:t>bi</a:t>
            </a:r>
            <a:r>
              <a:rPr spc="-9" dirty="0">
                <a:solidFill>
                  <a:srgbClr val="FF0000"/>
                </a:solidFill>
                <a:cs typeface="Calibri"/>
              </a:rPr>
              <a:t>t</a:t>
            </a:r>
            <a:r>
              <a:rPr spc="4" dirty="0">
                <a:solidFill>
                  <a:srgbClr val="FF0000"/>
                </a:solidFill>
                <a:cs typeface="Calibri"/>
              </a:rPr>
              <a:t> </a:t>
            </a:r>
            <a:r>
              <a:rPr spc="-9" dirty="0">
                <a:solidFill>
                  <a:srgbClr val="FF0000"/>
                </a:solidFill>
                <a:cs typeface="Calibri"/>
              </a:rPr>
              <a:t>arithm</a:t>
            </a:r>
            <a:r>
              <a:rPr spc="-18" dirty="0">
                <a:solidFill>
                  <a:srgbClr val="FF0000"/>
                </a:solidFill>
                <a:cs typeface="Calibri"/>
              </a:rPr>
              <a:t>e</a:t>
            </a:r>
            <a:r>
              <a:rPr spc="-4" dirty="0">
                <a:solidFill>
                  <a:srgbClr val="FF0000"/>
                </a:solidFill>
                <a:cs typeface="Calibri"/>
              </a:rPr>
              <a:t>t</a:t>
            </a:r>
            <a:r>
              <a:rPr spc="-9" dirty="0">
                <a:solidFill>
                  <a:srgbClr val="FF0000"/>
                </a:solidFill>
                <a:cs typeface="Calibri"/>
              </a:rPr>
              <a:t>ic</a:t>
            </a:r>
            <a:r>
              <a:rPr spc="22" dirty="0">
                <a:solidFill>
                  <a:srgbClr val="FF0000"/>
                </a:solidFill>
                <a:cs typeface="Calibri"/>
              </a:rPr>
              <a:t> </a:t>
            </a:r>
            <a:r>
              <a:rPr spc="-4" dirty="0">
                <a:solidFill>
                  <a:srgbClr val="FF0000"/>
                </a:solidFill>
                <a:cs typeface="Calibri"/>
              </a:rPr>
              <a:t>i</a:t>
            </a:r>
            <a:r>
              <a:rPr dirty="0">
                <a:solidFill>
                  <a:srgbClr val="FF0000"/>
                </a:solidFill>
                <a:cs typeface="Calibri"/>
              </a:rPr>
              <a:t>n</a:t>
            </a:r>
            <a:r>
              <a:rPr spc="4" dirty="0">
                <a:solidFill>
                  <a:srgbClr val="FF0000"/>
                </a:solidFill>
                <a:cs typeface="Calibri"/>
              </a:rPr>
              <a:t> </a:t>
            </a:r>
            <a:r>
              <a:rPr spc="-9" dirty="0">
                <a:solidFill>
                  <a:srgbClr val="FF0000"/>
                </a:solidFill>
                <a:cs typeface="Calibri"/>
              </a:rPr>
              <a:t>ha</a:t>
            </a:r>
            <a:r>
              <a:rPr spc="-35" dirty="0">
                <a:solidFill>
                  <a:srgbClr val="FF0000"/>
                </a:solidFill>
                <a:cs typeface="Calibri"/>
              </a:rPr>
              <a:t>r</a:t>
            </a:r>
            <a:r>
              <a:rPr spc="-18" dirty="0">
                <a:solidFill>
                  <a:srgbClr val="FF0000"/>
                </a:solidFill>
                <a:cs typeface="Calibri"/>
              </a:rPr>
              <a:t>d</a:t>
            </a:r>
            <a:r>
              <a:rPr spc="-35" dirty="0">
                <a:solidFill>
                  <a:srgbClr val="FF0000"/>
                </a:solidFill>
                <a:cs typeface="Calibri"/>
              </a:rPr>
              <a:t>w</a:t>
            </a:r>
            <a:r>
              <a:rPr spc="-9" dirty="0">
                <a:solidFill>
                  <a:srgbClr val="FF0000"/>
                </a:solidFill>
                <a:cs typeface="Calibri"/>
              </a:rPr>
              <a:t>a</a:t>
            </a:r>
            <a:r>
              <a:rPr spc="-31" dirty="0">
                <a:solidFill>
                  <a:srgbClr val="FF0000"/>
                </a:solidFill>
                <a:cs typeface="Calibri"/>
              </a:rPr>
              <a:t>r</a:t>
            </a:r>
            <a:r>
              <a:rPr spc="-9" dirty="0">
                <a:solidFill>
                  <a:srgbClr val="FF0000"/>
                </a:solidFill>
                <a:cs typeface="Calibri"/>
              </a:rPr>
              <a:t>e</a:t>
            </a:r>
            <a:r>
              <a:rPr spc="-9" dirty="0">
                <a:cs typeface="Calibri"/>
              </a:rPr>
              <a:t>,</a:t>
            </a:r>
            <a:r>
              <a:rPr spc="9" dirty="0">
                <a:cs typeface="Calibri"/>
              </a:rPr>
              <a:t> </a:t>
            </a:r>
            <a:r>
              <a:rPr spc="-18" dirty="0">
                <a:cs typeface="Calibri"/>
              </a:rPr>
              <a:t>bu</a:t>
            </a:r>
            <a:r>
              <a:rPr spc="-9" dirty="0">
                <a:cs typeface="Calibri"/>
              </a:rPr>
              <a:t>t</a:t>
            </a:r>
            <a:r>
              <a:rPr dirty="0">
                <a:cs typeface="Calibri"/>
              </a:rPr>
              <a:t> </a:t>
            </a:r>
            <a:r>
              <a:rPr spc="-13" dirty="0">
                <a:solidFill>
                  <a:srgbClr val="FF0000"/>
                </a:solidFill>
                <a:cs typeface="Calibri"/>
              </a:rPr>
              <a:t>32</a:t>
            </a:r>
            <a:r>
              <a:rPr spc="-9" dirty="0">
                <a:solidFill>
                  <a:srgbClr val="FF0000"/>
                </a:solidFill>
                <a:cs typeface="Calibri"/>
              </a:rPr>
              <a:t>‐</a:t>
            </a:r>
            <a:r>
              <a:rPr spc="-13" dirty="0">
                <a:solidFill>
                  <a:srgbClr val="FF0000"/>
                </a:solidFill>
                <a:cs typeface="Calibri"/>
              </a:rPr>
              <a:t>bit</a:t>
            </a:r>
            <a:r>
              <a:rPr spc="-9" dirty="0">
                <a:solidFill>
                  <a:srgbClr val="FF0000"/>
                </a:solidFill>
                <a:cs typeface="Calibri"/>
              </a:rPr>
              <a:t> arithm</a:t>
            </a:r>
            <a:r>
              <a:rPr spc="-18" dirty="0">
                <a:solidFill>
                  <a:srgbClr val="FF0000"/>
                </a:solidFill>
                <a:cs typeface="Calibri"/>
              </a:rPr>
              <a:t>e</a:t>
            </a:r>
            <a:r>
              <a:rPr spc="-4" dirty="0">
                <a:solidFill>
                  <a:srgbClr val="FF0000"/>
                </a:solidFill>
                <a:cs typeface="Calibri"/>
              </a:rPr>
              <a:t>t</a:t>
            </a:r>
            <a:r>
              <a:rPr spc="-9" dirty="0">
                <a:solidFill>
                  <a:srgbClr val="FF0000"/>
                </a:solidFill>
                <a:cs typeface="Calibri"/>
              </a:rPr>
              <a:t>ic</a:t>
            </a:r>
            <a:r>
              <a:rPr spc="22" dirty="0">
                <a:solidFill>
                  <a:srgbClr val="FF0000"/>
                </a:solidFill>
                <a:cs typeface="Calibri"/>
              </a:rPr>
              <a:t> </a:t>
            </a:r>
            <a:r>
              <a:rPr spc="-13" dirty="0">
                <a:solidFill>
                  <a:srgbClr val="FF0000"/>
                </a:solidFill>
                <a:cs typeface="Calibri"/>
              </a:rPr>
              <a:t>typi</a:t>
            </a:r>
            <a:r>
              <a:rPr spc="-26" dirty="0">
                <a:solidFill>
                  <a:srgbClr val="FF0000"/>
                </a:solidFill>
                <a:cs typeface="Calibri"/>
              </a:rPr>
              <a:t>c</a:t>
            </a:r>
            <a:r>
              <a:rPr spc="-9" dirty="0">
                <a:solidFill>
                  <a:srgbClr val="FF0000"/>
                </a:solidFill>
                <a:cs typeface="Calibri"/>
              </a:rPr>
              <a:t>ally</a:t>
            </a:r>
            <a:r>
              <a:rPr spc="18" dirty="0">
                <a:solidFill>
                  <a:srgbClr val="FF0000"/>
                </a:solidFill>
                <a:cs typeface="Calibri"/>
              </a:rPr>
              <a:t> </a:t>
            </a:r>
            <a:r>
              <a:rPr spc="-13" dirty="0">
                <a:solidFill>
                  <a:srgbClr val="FF0000"/>
                </a:solidFill>
                <a:cs typeface="Calibri"/>
              </a:rPr>
              <a:t>ope</a:t>
            </a:r>
            <a:r>
              <a:rPr spc="-49" dirty="0">
                <a:solidFill>
                  <a:srgbClr val="FF0000"/>
                </a:solidFill>
                <a:cs typeface="Calibri"/>
              </a:rPr>
              <a:t>r</a:t>
            </a:r>
            <a:r>
              <a:rPr spc="-22" dirty="0">
                <a:solidFill>
                  <a:srgbClr val="FF0000"/>
                </a:solidFill>
                <a:cs typeface="Calibri"/>
              </a:rPr>
              <a:t>a</a:t>
            </a:r>
            <a:r>
              <a:rPr spc="-31" dirty="0">
                <a:solidFill>
                  <a:srgbClr val="FF0000"/>
                </a:solidFill>
                <a:cs typeface="Calibri"/>
              </a:rPr>
              <a:t>t</a:t>
            </a:r>
            <a:r>
              <a:rPr spc="-9" dirty="0">
                <a:solidFill>
                  <a:srgbClr val="FF0000"/>
                </a:solidFill>
                <a:cs typeface="Calibri"/>
              </a:rPr>
              <a:t>e</a:t>
            </a:r>
            <a:r>
              <a:rPr spc="9" dirty="0">
                <a:solidFill>
                  <a:srgbClr val="FF0000"/>
                </a:solidFill>
                <a:cs typeface="Calibri"/>
              </a:rPr>
              <a:t> </a:t>
            </a:r>
            <a:r>
              <a:rPr spc="-22" dirty="0">
                <a:solidFill>
                  <a:srgbClr val="FF0000"/>
                </a:solidFill>
                <a:cs typeface="Calibri"/>
              </a:rPr>
              <a:t>a</a:t>
            </a:r>
            <a:r>
              <a:rPr spc="-9" dirty="0">
                <a:solidFill>
                  <a:srgbClr val="FF0000"/>
                </a:solidFill>
                <a:cs typeface="Calibri"/>
              </a:rPr>
              <a:t>t</a:t>
            </a:r>
            <a:r>
              <a:rPr spc="4" dirty="0">
                <a:solidFill>
                  <a:srgbClr val="FF0000"/>
                </a:solidFill>
                <a:cs typeface="Calibri"/>
              </a:rPr>
              <a:t> </a:t>
            </a:r>
            <a:r>
              <a:rPr spc="-13" dirty="0">
                <a:solidFill>
                  <a:srgbClr val="FF0000"/>
                </a:solidFill>
                <a:cs typeface="Calibri"/>
              </a:rPr>
              <a:t>doubl</a:t>
            </a:r>
            <a:r>
              <a:rPr spc="-9" dirty="0">
                <a:solidFill>
                  <a:srgbClr val="FF0000"/>
                </a:solidFill>
                <a:cs typeface="Calibri"/>
              </a:rPr>
              <a:t>e</a:t>
            </a:r>
            <a:r>
              <a:rPr spc="9" dirty="0">
                <a:solidFill>
                  <a:srgbClr val="FF0000"/>
                </a:solidFill>
                <a:cs typeface="Calibri"/>
              </a:rPr>
              <a:t> </a:t>
            </a:r>
            <a:r>
              <a:rPr spc="-9" dirty="0">
                <a:solidFill>
                  <a:srgbClr val="FF0000"/>
                </a:solidFill>
                <a:cs typeface="Calibri"/>
              </a:rPr>
              <a:t>the</a:t>
            </a:r>
            <a:r>
              <a:rPr spc="4" dirty="0">
                <a:solidFill>
                  <a:srgbClr val="FF0000"/>
                </a:solidFill>
                <a:cs typeface="Calibri"/>
              </a:rPr>
              <a:t> </a:t>
            </a:r>
            <a:r>
              <a:rPr spc="-49" dirty="0">
                <a:solidFill>
                  <a:srgbClr val="FF0000"/>
                </a:solidFill>
                <a:cs typeface="Calibri"/>
              </a:rPr>
              <a:t>r</a:t>
            </a:r>
            <a:r>
              <a:rPr spc="-22" dirty="0">
                <a:solidFill>
                  <a:srgbClr val="FF0000"/>
                </a:solidFill>
                <a:cs typeface="Calibri"/>
              </a:rPr>
              <a:t>a</a:t>
            </a:r>
            <a:r>
              <a:rPr spc="-31" dirty="0">
                <a:solidFill>
                  <a:srgbClr val="FF0000"/>
                </a:solidFill>
                <a:cs typeface="Calibri"/>
              </a:rPr>
              <a:t>t</a:t>
            </a:r>
            <a:r>
              <a:rPr spc="-9" dirty="0">
                <a:solidFill>
                  <a:srgbClr val="FF0000"/>
                </a:solidFill>
                <a:cs typeface="Calibri"/>
              </a:rPr>
              <a:t>e</a:t>
            </a:r>
            <a:r>
              <a:rPr spc="13" dirty="0">
                <a:solidFill>
                  <a:srgbClr val="FF0000"/>
                </a:solidFill>
                <a:cs typeface="Calibri"/>
              </a:rPr>
              <a:t> </a:t>
            </a:r>
            <a:r>
              <a:rPr spc="-9" dirty="0">
                <a:solidFill>
                  <a:srgbClr val="FF0000"/>
                </a:solidFill>
                <a:cs typeface="Calibri"/>
              </a:rPr>
              <a:t>of </a:t>
            </a:r>
            <a:r>
              <a:rPr spc="-13" dirty="0">
                <a:solidFill>
                  <a:srgbClr val="FF0000"/>
                </a:solidFill>
                <a:cs typeface="Calibri"/>
              </a:rPr>
              <a:t>64</a:t>
            </a:r>
            <a:r>
              <a:rPr spc="-9" dirty="0">
                <a:solidFill>
                  <a:srgbClr val="FF0000"/>
                </a:solidFill>
                <a:cs typeface="Calibri"/>
              </a:rPr>
              <a:t>‐</a:t>
            </a:r>
            <a:r>
              <a:rPr spc="-13" dirty="0">
                <a:solidFill>
                  <a:srgbClr val="FF0000"/>
                </a:solidFill>
                <a:cs typeface="Calibri"/>
              </a:rPr>
              <a:t>bi</a:t>
            </a:r>
            <a:r>
              <a:rPr spc="-9" dirty="0">
                <a:solidFill>
                  <a:srgbClr val="FF0000"/>
                </a:solidFill>
                <a:cs typeface="Calibri"/>
              </a:rPr>
              <a:t>t</a:t>
            </a:r>
            <a:r>
              <a:rPr spc="4" dirty="0">
                <a:solidFill>
                  <a:srgbClr val="FF0000"/>
                </a:solidFill>
                <a:cs typeface="Calibri"/>
              </a:rPr>
              <a:t> </a:t>
            </a:r>
            <a:r>
              <a:rPr spc="-13" dirty="0">
                <a:solidFill>
                  <a:srgbClr val="FF0000"/>
                </a:solidFill>
                <a:cs typeface="Calibri"/>
              </a:rPr>
              <a:t>arithme</a:t>
            </a:r>
            <a:r>
              <a:rPr spc="-4" dirty="0">
                <a:solidFill>
                  <a:srgbClr val="FF0000"/>
                </a:solidFill>
                <a:cs typeface="Calibri"/>
              </a:rPr>
              <a:t>t</a:t>
            </a:r>
            <a:r>
              <a:rPr spc="-13" dirty="0">
                <a:solidFill>
                  <a:srgbClr val="FF0000"/>
                </a:solidFill>
                <a:cs typeface="Calibri"/>
              </a:rPr>
              <a:t>ic</a:t>
            </a:r>
            <a:r>
              <a:rPr spc="-4" dirty="0">
                <a:cs typeface="Calibri"/>
              </a:rPr>
              <a:t>.</a:t>
            </a:r>
            <a:r>
              <a:rPr spc="31" dirty="0">
                <a:cs typeface="Calibri"/>
              </a:rPr>
              <a:t> </a:t>
            </a:r>
            <a:r>
              <a:rPr spc="-9" dirty="0">
                <a:cs typeface="Calibri"/>
              </a:rPr>
              <a:t>(64‐</a:t>
            </a:r>
            <a:r>
              <a:rPr spc="-13" dirty="0">
                <a:cs typeface="Calibri"/>
              </a:rPr>
              <a:t>bi</a:t>
            </a:r>
            <a:r>
              <a:rPr spc="-9" dirty="0">
                <a:cs typeface="Calibri"/>
              </a:rPr>
              <a:t>t</a:t>
            </a:r>
            <a:r>
              <a:rPr spc="9" dirty="0">
                <a:cs typeface="Calibri"/>
              </a:rPr>
              <a:t> </a:t>
            </a:r>
            <a:r>
              <a:rPr spc="-18" dirty="0">
                <a:cs typeface="Calibri"/>
              </a:rPr>
              <a:t>d</a:t>
            </a:r>
            <a:r>
              <a:rPr spc="-22" dirty="0">
                <a:cs typeface="Calibri"/>
              </a:rPr>
              <a:t>a</a:t>
            </a:r>
            <a:r>
              <a:rPr spc="-31" dirty="0">
                <a:cs typeface="Calibri"/>
              </a:rPr>
              <a:t>t</a:t>
            </a:r>
            <a:r>
              <a:rPr spc="-9" dirty="0">
                <a:cs typeface="Calibri"/>
              </a:rPr>
              <a:t>a</a:t>
            </a:r>
            <a:r>
              <a:rPr spc="-4" dirty="0">
                <a:cs typeface="Calibri"/>
              </a:rPr>
              <a:t> </a:t>
            </a:r>
            <a:r>
              <a:rPr spc="-31" dirty="0">
                <a:cs typeface="Calibri"/>
              </a:rPr>
              <a:t>r</a:t>
            </a:r>
            <a:r>
              <a:rPr spc="-9" dirty="0">
                <a:cs typeface="Calibri"/>
              </a:rPr>
              <a:t>e</a:t>
            </a:r>
            <a:r>
              <a:rPr spc="-18" dirty="0">
                <a:cs typeface="Calibri"/>
              </a:rPr>
              <a:t>qu</a:t>
            </a:r>
            <a:r>
              <a:rPr spc="-4" dirty="0">
                <a:cs typeface="Calibri"/>
              </a:rPr>
              <a:t>i</a:t>
            </a:r>
            <a:r>
              <a:rPr spc="-31" dirty="0">
                <a:cs typeface="Calibri"/>
              </a:rPr>
              <a:t>r</a:t>
            </a:r>
            <a:r>
              <a:rPr spc="-9" dirty="0">
                <a:cs typeface="Calibri"/>
              </a:rPr>
              <a:t>es</a:t>
            </a:r>
            <a:r>
              <a:rPr spc="18" dirty="0">
                <a:cs typeface="Calibri"/>
              </a:rPr>
              <a:t> </a:t>
            </a:r>
            <a:r>
              <a:rPr spc="-9" dirty="0">
                <a:cs typeface="Calibri"/>
              </a:rPr>
              <a:t>twice</a:t>
            </a:r>
            <a:r>
              <a:rPr spc="13" dirty="0">
                <a:cs typeface="Calibri"/>
              </a:rPr>
              <a:t> </a:t>
            </a:r>
            <a:r>
              <a:rPr spc="-9" dirty="0">
                <a:cs typeface="Calibri"/>
              </a:rPr>
              <a:t>the</a:t>
            </a:r>
            <a:r>
              <a:rPr spc="4" dirty="0">
                <a:cs typeface="Calibri"/>
              </a:rPr>
              <a:t> </a:t>
            </a:r>
            <a:r>
              <a:rPr spc="-13" dirty="0">
                <a:cs typeface="Calibri"/>
              </a:rPr>
              <a:t>memo</a:t>
            </a:r>
            <a:r>
              <a:rPr dirty="0">
                <a:cs typeface="Calibri"/>
              </a:rPr>
              <a:t>r</a:t>
            </a:r>
            <a:r>
              <a:rPr spc="-9" dirty="0">
                <a:cs typeface="Calibri"/>
              </a:rPr>
              <a:t>y</a:t>
            </a:r>
            <a:r>
              <a:rPr spc="-4" dirty="0">
                <a:cs typeface="Calibri"/>
              </a:rPr>
              <a:t> </a:t>
            </a:r>
            <a:r>
              <a:rPr spc="-13" dirty="0">
                <a:cs typeface="Calibri"/>
              </a:rPr>
              <a:t>and</a:t>
            </a:r>
            <a:r>
              <a:rPr dirty="0">
                <a:cs typeface="Calibri"/>
              </a:rPr>
              <a:t> </a:t>
            </a:r>
            <a:r>
              <a:rPr spc="-9" dirty="0">
                <a:cs typeface="Calibri"/>
              </a:rPr>
              <a:t>twice</a:t>
            </a:r>
            <a:r>
              <a:rPr spc="9" dirty="0">
                <a:cs typeface="Calibri"/>
              </a:rPr>
              <a:t> </a:t>
            </a:r>
            <a:r>
              <a:rPr spc="-9" dirty="0">
                <a:cs typeface="Calibri"/>
              </a:rPr>
              <a:t>the</a:t>
            </a:r>
            <a:r>
              <a:rPr spc="4" dirty="0">
                <a:cs typeface="Calibri"/>
              </a:rPr>
              <a:t> </a:t>
            </a:r>
            <a:r>
              <a:rPr spc="-13" dirty="0">
                <a:cs typeface="Calibri"/>
              </a:rPr>
              <a:t>memo</a:t>
            </a:r>
            <a:r>
              <a:rPr dirty="0">
                <a:cs typeface="Calibri"/>
              </a:rPr>
              <a:t>r</a:t>
            </a:r>
            <a:r>
              <a:rPr spc="-9" dirty="0">
                <a:cs typeface="Calibri"/>
              </a:rPr>
              <a:t>y</a:t>
            </a:r>
            <a:r>
              <a:rPr spc="-4" dirty="0">
                <a:cs typeface="Calibri"/>
              </a:rPr>
              <a:t> </a:t>
            </a:r>
            <a:r>
              <a:rPr spc="-9" dirty="0">
                <a:cs typeface="Calibri"/>
              </a:rPr>
              <a:t>bandwidth</a:t>
            </a:r>
            <a:r>
              <a:rPr spc="9" dirty="0">
                <a:cs typeface="Calibri"/>
              </a:rPr>
              <a:t> </a:t>
            </a:r>
            <a:r>
              <a:rPr spc="-9" dirty="0">
                <a:cs typeface="Calibri"/>
              </a:rPr>
              <a:t>of </a:t>
            </a:r>
            <a:r>
              <a:rPr spc="-13" dirty="0">
                <a:cs typeface="Calibri"/>
              </a:rPr>
              <a:t>32</a:t>
            </a:r>
            <a:r>
              <a:rPr spc="-9" dirty="0">
                <a:cs typeface="Calibri"/>
              </a:rPr>
              <a:t>‐</a:t>
            </a:r>
            <a:r>
              <a:rPr spc="-13" dirty="0">
                <a:cs typeface="Calibri"/>
              </a:rPr>
              <a:t>bi</a:t>
            </a:r>
            <a:r>
              <a:rPr spc="-9" dirty="0">
                <a:cs typeface="Calibri"/>
              </a:rPr>
              <a:t>t</a:t>
            </a:r>
            <a:r>
              <a:rPr spc="9" dirty="0">
                <a:cs typeface="Calibri"/>
              </a:rPr>
              <a:t> </a:t>
            </a:r>
            <a:r>
              <a:rPr spc="-18" dirty="0">
                <a:cs typeface="Calibri"/>
              </a:rPr>
              <a:t>d</a:t>
            </a:r>
            <a:r>
              <a:rPr spc="-22" dirty="0">
                <a:cs typeface="Calibri"/>
              </a:rPr>
              <a:t>a</a:t>
            </a:r>
            <a:r>
              <a:rPr spc="-31" dirty="0">
                <a:cs typeface="Calibri"/>
              </a:rPr>
              <a:t>t</a:t>
            </a:r>
            <a:r>
              <a:rPr spc="-9" dirty="0">
                <a:cs typeface="Calibri"/>
              </a:rPr>
              <a:t>a</a:t>
            </a:r>
            <a:r>
              <a:rPr dirty="0">
                <a:cs typeface="Calibri"/>
              </a:rPr>
              <a:t>. </a:t>
            </a:r>
            <a:r>
              <a:rPr spc="-13" dirty="0">
                <a:cs typeface="Calibri"/>
              </a:rPr>
              <a:t>Memory</a:t>
            </a:r>
            <a:r>
              <a:rPr spc="-4" dirty="0">
                <a:cs typeface="Calibri"/>
              </a:rPr>
              <a:t> </a:t>
            </a:r>
            <a:r>
              <a:rPr spc="-9" dirty="0">
                <a:cs typeface="Calibri"/>
              </a:rPr>
              <a:t>bandwidth</a:t>
            </a:r>
            <a:r>
              <a:rPr spc="9" dirty="0">
                <a:cs typeface="Calibri"/>
              </a:rPr>
              <a:t> </a:t>
            </a:r>
            <a:r>
              <a:rPr spc="-9" dirty="0">
                <a:cs typeface="Calibri"/>
              </a:rPr>
              <a:t>is</a:t>
            </a:r>
            <a:r>
              <a:rPr spc="4" dirty="0">
                <a:cs typeface="Calibri"/>
              </a:rPr>
              <a:t> </a:t>
            </a:r>
            <a:r>
              <a:rPr spc="-9" dirty="0">
                <a:cs typeface="Calibri"/>
              </a:rPr>
              <a:t>a</a:t>
            </a:r>
            <a:r>
              <a:rPr dirty="0">
                <a:cs typeface="Calibri"/>
              </a:rPr>
              <a:t> </a:t>
            </a:r>
            <a:r>
              <a:rPr spc="-13" dirty="0">
                <a:cs typeface="Calibri"/>
              </a:rPr>
              <a:t>limi</a:t>
            </a:r>
            <a:r>
              <a:rPr dirty="0">
                <a:cs typeface="Calibri"/>
              </a:rPr>
              <a:t>t</a:t>
            </a:r>
            <a:r>
              <a:rPr spc="-13" dirty="0">
                <a:cs typeface="Calibri"/>
              </a:rPr>
              <a:t>in</a:t>
            </a:r>
            <a:r>
              <a:rPr spc="-9" dirty="0">
                <a:cs typeface="Calibri"/>
              </a:rPr>
              <a:t>g</a:t>
            </a:r>
            <a:r>
              <a:rPr spc="22" dirty="0">
                <a:cs typeface="Calibri"/>
              </a:rPr>
              <a:t> </a:t>
            </a:r>
            <a:r>
              <a:rPr spc="-49" dirty="0">
                <a:cs typeface="Calibri"/>
              </a:rPr>
              <a:t>f</a:t>
            </a:r>
            <a:r>
              <a:rPr spc="-9" dirty="0">
                <a:cs typeface="Calibri"/>
              </a:rPr>
              <a:t>ac</a:t>
            </a:r>
            <a:r>
              <a:rPr spc="-26" dirty="0">
                <a:cs typeface="Calibri"/>
              </a:rPr>
              <a:t>t</a:t>
            </a:r>
            <a:r>
              <a:rPr spc="-9" dirty="0">
                <a:cs typeface="Calibri"/>
              </a:rPr>
              <a:t>or</a:t>
            </a:r>
            <a:r>
              <a:rPr spc="4" dirty="0">
                <a:cs typeface="Calibri"/>
              </a:rPr>
              <a:t> </a:t>
            </a:r>
            <a:r>
              <a:rPr spc="-4" dirty="0">
                <a:cs typeface="Calibri"/>
              </a:rPr>
              <a:t>i</a:t>
            </a:r>
            <a:r>
              <a:rPr dirty="0">
                <a:cs typeface="Calibri"/>
              </a:rPr>
              <a:t>n</a:t>
            </a:r>
            <a:r>
              <a:rPr spc="4" dirty="0">
                <a:cs typeface="Calibri"/>
              </a:rPr>
              <a:t> </a:t>
            </a:r>
            <a:r>
              <a:rPr spc="-13" dirty="0">
                <a:cs typeface="Calibri"/>
              </a:rPr>
              <a:t>ma</a:t>
            </a:r>
            <a:r>
              <a:rPr spc="-49" dirty="0">
                <a:cs typeface="Calibri"/>
              </a:rPr>
              <a:t>n</a:t>
            </a:r>
            <a:r>
              <a:rPr spc="-9" dirty="0">
                <a:cs typeface="Calibri"/>
              </a:rPr>
              <a:t>y</a:t>
            </a:r>
            <a:r>
              <a:rPr spc="-4" dirty="0">
                <a:cs typeface="Calibri"/>
              </a:rPr>
              <a:t> </a:t>
            </a:r>
            <a:r>
              <a:rPr spc="-9" dirty="0">
                <a:cs typeface="Calibri"/>
              </a:rPr>
              <a:t>appli</a:t>
            </a:r>
            <a:r>
              <a:rPr spc="-26" dirty="0">
                <a:cs typeface="Calibri"/>
              </a:rPr>
              <a:t>c</a:t>
            </a:r>
            <a:r>
              <a:rPr spc="-22" dirty="0">
                <a:cs typeface="Calibri"/>
              </a:rPr>
              <a:t>a</a:t>
            </a:r>
            <a:r>
              <a:rPr spc="-9" dirty="0">
                <a:cs typeface="Calibri"/>
              </a:rPr>
              <a:t>t</a:t>
            </a:r>
            <a:r>
              <a:rPr spc="-13" dirty="0">
                <a:cs typeface="Calibri"/>
              </a:rPr>
              <a:t>ions.)</a:t>
            </a:r>
            <a:endParaRPr dirty="0">
              <a:cs typeface="Calibri"/>
            </a:endParaRPr>
          </a:p>
          <a:p>
            <a:pPr marL="313221" marR="105900" indent="-302015">
              <a:lnSpc>
                <a:spcPct val="108300"/>
              </a:lnSpc>
              <a:spcBef>
                <a:spcPts val="419"/>
              </a:spcBef>
              <a:buFont typeface="Arial"/>
              <a:buChar char="•"/>
              <a:tabLst>
                <a:tab pos="314342" algn="l"/>
              </a:tabLst>
            </a:pPr>
            <a:r>
              <a:rPr spc="-13" dirty="0">
                <a:cs typeface="Calibri"/>
              </a:rPr>
              <a:t>CPUs</a:t>
            </a:r>
            <a:r>
              <a:rPr spc="4" dirty="0">
                <a:cs typeface="Calibri"/>
              </a:rPr>
              <a:t> </a:t>
            </a:r>
            <a:r>
              <a:rPr spc="-13" dirty="0">
                <a:cs typeface="Calibri"/>
              </a:rPr>
              <a:t>designed</a:t>
            </a:r>
            <a:r>
              <a:rPr spc="18" dirty="0">
                <a:cs typeface="Calibri"/>
              </a:rPr>
              <a:t> </a:t>
            </a:r>
            <a:r>
              <a:rPr spc="-49" dirty="0">
                <a:cs typeface="Calibri"/>
              </a:rPr>
              <a:t>f</a:t>
            </a:r>
            <a:r>
              <a:rPr spc="-9" dirty="0">
                <a:cs typeface="Calibri"/>
              </a:rPr>
              <a:t>or</a:t>
            </a:r>
            <a:r>
              <a:rPr spc="-4" dirty="0">
                <a:cs typeface="Calibri"/>
              </a:rPr>
              <a:t> </a:t>
            </a:r>
            <a:r>
              <a:rPr spc="-9" dirty="0">
                <a:cs typeface="Calibri"/>
              </a:rPr>
              <a:t>the</a:t>
            </a:r>
            <a:r>
              <a:rPr spc="4" dirty="0">
                <a:cs typeface="Calibri"/>
              </a:rPr>
              <a:t> </a:t>
            </a:r>
            <a:r>
              <a:rPr spc="-13" dirty="0">
                <a:solidFill>
                  <a:srgbClr val="FF0000"/>
                </a:solidFill>
                <a:cs typeface="Calibri"/>
              </a:rPr>
              <a:t>mobil</a:t>
            </a:r>
            <a:r>
              <a:rPr spc="-9" dirty="0">
                <a:solidFill>
                  <a:srgbClr val="FF0000"/>
                </a:solidFill>
                <a:cs typeface="Calibri"/>
              </a:rPr>
              <a:t>e</a:t>
            </a:r>
            <a:r>
              <a:rPr spc="9" dirty="0">
                <a:solidFill>
                  <a:srgbClr val="FF0000"/>
                </a:solidFill>
                <a:cs typeface="Calibri"/>
              </a:rPr>
              <a:t> </a:t>
            </a:r>
            <a:r>
              <a:rPr spc="-13" dirty="0">
                <a:solidFill>
                  <a:srgbClr val="FF0000"/>
                </a:solidFill>
                <a:cs typeface="Calibri"/>
              </a:rPr>
              <a:t>and</a:t>
            </a:r>
            <a:r>
              <a:rPr dirty="0">
                <a:solidFill>
                  <a:srgbClr val="FF0000"/>
                </a:solidFill>
                <a:cs typeface="Calibri"/>
              </a:rPr>
              <a:t> </a:t>
            </a:r>
            <a:r>
              <a:rPr spc="-13" dirty="0">
                <a:solidFill>
                  <a:srgbClr val="FF0000"/>
                </a:solidFill>
                <a:cs typeface="Calibri"/>
              </a:rPr>
              <a:t>embedded</a:t>
            </a:r>
            <a:r>
              <a:rPr dirty="0">
                <a:solidFill>
                  <a:srgbClr val="FF0000"/>
                </a:solidFill>
                <a:cs typeface="Calibri"/>
              </a:rPr>
              <a:t> </a:t>
            </a:r>
            <a:r>
              <a:rPr spc="-13" dirty="0">
                <a:solidFill>
                  <a:srgbClr val="FF0000"/>
                </a:solidFill>
                <a:cs typeface="Calibri"/>
              </a:rPr>
              <a:t>mar</a:t>
            </a:r>
            <a:r>
              <a:rPr spc="-71" dirty="0">
                <a:solidFill>
                  <a:srgbClr val="FF0000"/>
                </a:solidFill>
                <a:cs typeface="Calibri"/>
              </a:rPr>
              <a:t>k</a:t>
            </a:r>
            <a:r>
              <a:rPr spc="-18" dirty="0">
                <a:solidFill>
                  <a:srgbClr val="FF0000"/>
                </a:solidFill>
                <a:cs typeface="Calibri"/>
              </a:rPr>
              <a:t>e</a:t>
            </a:r>
            <a:r>
              <a:rPr spc="-9" dirty="0">
                <a:solidFill>
                  <a:srgbClr val="FF0000"/>
                </a:solidFill>
                <a:cs typeface="Calibri"/>
              </a:rPr>
              <a:t>t</a:t>
            </a:r>
            <a:r>
              <a:rPr spc="22" dirty="0">
                <a:solidFill>
                  <a:srgbClr val="FF0000"/>
                </a:solidFill>
                <a:cs typeface="Calibri"/>
              </a:rPr>
              <a:t> </a:t>
            </a:r>
            <a:r>
              <a:rPr spc="-13" dirty="0">
                <a:solidFill>
                  <a:srgbClr val="FF0000"/>
                </a:solidFill>
                <a:cs typeface="Calibri"/>
              </a:rPr>
              <a:t>typi</a:t>
            </a:r>
            <a:r>
              <a:rPr spc="-26" dirty="0">
                <a:solidFill>
                  <a:srgbClr val="FF0000"/>
                </a:solidFill>
                <a:cs typeface="Calibri"/>
              </a:rPr>
              <a:t>c</a:t>
            </a:r>
            <a:r>
              <a:rPr spc="-9" dirty="0">
                <a:solidFill>
                  <a:srgbClr val="FF0000"/>
                </a:solidFill>
                <a:cs typeface="Calibri"/>
              </a:rPr>
              <a:t>ally</a:t>
            </a:r>
            <a:r>
              <a:rPr spc="18" dirty="0">
                <a:solidFill>
                  <a:srgbClr val="FF0000"/>
                </a:solidFill>
                <a:cs typeface="Calibri"/>
              </a:rPr>
              <a:t> </a:t>
            </a:r>
            <a:r>
              <a:rPr spc="-18" dirty="0">
                <a:solidFill>
                  <a:srgbClr val="FF0000"/>
                </a:solidFill>
                <a:cs typeface="Calibri"/>
              </a:rPr>
              <a:t>h</a:t>
            </a:r>
            <a:r>
              <a:rPr spc="-40" dirty="0">
                <a:solidFill>
                  <a:srgbClr val="FF0000"/>
                </a:solidFill>
                <a:cs typeface="Calibri"/>
              </a:rPr>
              <a:t>a</a:t>
            </a:r>
            <a:r>
              <a:rPr spc="-26" dirty="0">
                <a:solidFill>
                  <a:srgbClr val="FF0000"/>
                </a:solidFill>
                <a:cs typeface="Calibri"/>
              </a:rPr>
              <a:t>v</a:t>
            </a:r>
            <a:r>
              <a:rPr spc="-9" dirty="0">
                <a:solidFill>
                  <a:srgbClr val="FF0000"/>
                </a:solidFill>
                <a:cs typeface="Calibri"/>
              </a:rPr>
              <a:t>e</a:t>
            </a:r>
            <a:r>
              <a:rPr spc="4" dirty="0">
                <a:solidFill>
                  <a:srgbClr val="FF0000"/>
                </a:solidFill>
                <a:cs typeface="Calibri"/>
              </a:rPr>
              <a:t> </a:t>
            </a:r>
            <a:r>
              <a:rPr spc="-9" dirty="0">
                <a:solidFill>
                  <a:srgbClr val="FF0000"/>
                </a:solidFill>
                <a:cs typeface="Calibri"/>
              </a:rPr>
              <a:t>not suppor</a:t>
            </a:r>
            <a:r>
              <a:rPr spc="-31" dirty="0">
                <a:solidFill>
                  <a:srgbClr val="FF0000"/>
                </a:solidFill>
                <a:cs typeface="Calibri"/>
              </a:rPr>
              <a:t>t</a:t>
            </a:r>
            <a:r>
              <a:rPr spc="-13" dirty="0">
                <a:solidFill>
                  <a:srgbClr val="FF0000"/>
                </a:solidFill>
                <a:cs typeface="Calibri"/>
              </a:rPr>
              <a:t>ed</a:t>
            </a:r>
            <a:r>
              <a:rPr spc="13" dirty="0">
                <a:solidFill>
                  <a:srgbClr val="FF0000"/>
                </a:solidFill>
                <a:cs typeface="Calibri"/>
              </a:rPr>
              <a:t> </a:t>
            </a:r>
            <a:r>
              <a:rPr spc="-13" dirty="0">
                <a:solidFill>
                  <a:srgbClr val="FF0000"/>
                </a:solidFill>
                <a:cs typeface="Calibri"/>
              </a:rPr>
              <a:t>64</a:t>
            </a:r>
            <a:r>
              <a:rPr spc="-9" dirty="0">
                <a:solidFill>
                  <a:srgbClr val="FF0000"/>
                </a:solidFill>
                <a:cs typeface="Calibri"/>
              </a:rPr>
              <a:t>‐</a:t>
            </a:r>
            <a:r>
              <a:rPr spc="-13" dirty="0">
                <a:solidFill>
                  <a:srgbClr val="FF0000"/>
                </a:solidFill>
                <a:cs typeface="Calibri"/>
              </a:rPr>
              <a:t>bi</a:t>
            </a:r>
            <a:r>
              <a:rPr spc="-9" dirty="0">
                <a:solidFill>
                  <a:srgbClr val="FF0000"/>
                </a:solidFill>
                <a:cs typeface="Calibri"/>
              </a:rPr>
              <a:t>t</a:t>
            </a:r>
            <a:r>
              <a:rPr spc="4" dirty="0">
                <a:solidFill>
                  <a:srgbClr val="FF0000"/>
                </a:solidFill>
                <a:cs typeface="Calibri"/>
              </a:rPr>
              <a:t> </a:t>
            </a:r>
            <a:r>
              <a:rPr spc="-13" dirty="0">
                <a:solidFill>
                  <a:srgbClr val="FF0000"/>
                </a:solidFill>
                <a:cs typeface="Calibri"/>
              </a:rPr>
              <a:t>arithme</a:t>
            </a:r>
            <a:r>
              <a:rPr spc="-4" dirty="0">
                <a:solidFill>
                  <a:srgbClr val="FF0000"/>
                </a:solidFill>
                <a:cs typeface="Calibri"/>
              </a:rPr>
              <a:t>t</a:t>
            </a:r>
            <a:r>
              <a:rPr spc="-9" dirty="0">
                <a:solidFill>
                  <a:srgbClr val="FF0000"/>
                </a:solidFill>
                <a:cs typeface="Calibri"/>
              </a:rPr>
              <a:t>ic</a:t>
            </a:r>
            <a:r>
              <a:rPr spc="31" dirty="0">
                <a:solidFill>
                  <a:srgbClr val="FF0000"/>
                </a:solidFill>
                <a:cs typeface="Calibri"/>
              </a:rPr>
              <a:t> </a:t>
            </a:r>
            <a:r>
              <a:rPr spc="-4" dirty="0">
                <a:solidFill>
                  <a:srgbClr val="FF0000"/>
                </a:solidFill>
                <a:cs typeface="Calibri"/>
              </a:rPr>
              <a:t>i</a:t>
            </a:r>
            <a:r>
              <a:rPr dirty="0">
                <a:solidFill>
                  <a:srgbClr val="FF0000"/>
                </a:solidFill>
                <a:cs typeface="Calibri"/>
              </a:rPr>
              <a:t>n</a:t>
            </a:r>
            <a:r>
              <a:rPr spc="4" dirty="0">
                <a:solidFill>
                  <a:srgbClr val="FF0000"/>
                </a:solidFill>
                <a:cs typeface="Calibri"/>
              </a:rPr>
              <a:t> </a:t>
            </a:r>
            <a:r>
              <a:rPr spc="-9" dirty="0">
                <a:solidFill>
                  <a:srgbClr val="FF0000"/>
                </a:solidFill>
                <a:cs typeface="Calibri"/>
              </a:rPr>
              <a:t>ha</a:t>
            </a:r>
            <a:r>
              <a:rPr spc="-35" dirty="0">
                <a:solidFill>
                  <a:srgbClr val="FF0000"/>
                </a:solidFill>
                <a:cs typeface="Calibri"/>
              </a:rPr>
              <a:t>r</a:t>
            </a:r>
            <a:r>
              <a:rPr spc="-18" dirty="0">
                <a:solidFill>
                  <a:srgbClr val="FF0000"/>
                </a:solidFill>
                <a:cs typeface="Calibri"/>
              </a:rPr>
              <a:t>d</a:t>
            </a:r>
            <a:r>
              <a:rPr spc="-35" dirty="0">
                <a:solidFill>
                  <a:srgbClr val="FF0000"/>
                </a:solidFill>
                <a:cs typeface="Calibri"/>
              </a:rPr>
              <a:t>w</a:t>
            </a:r>
            <a:r>
              <a:rPr spc="-9" dirty="0">
                <a:solidFill>
                  <a:srgbClr val="FF0000"/>
                </a:solidFill>
                <a:cs typeface="Calibri"/>
              </a:rPr>
              <a:t>a</a:t>
            </a:r>
            <a:r>
              <a:rPr spc="-31" dirty="0">
                <a:solidFill>
                  <a:srgbClr val="FF0000"/>
                </a:solidFill>
                <a:cs typeface="Calibri"/>
              </a:rPr>
              <a:t>r</a:t>
            </a:r>
            <a:r>
              <a:rPr spc="-9" dirty="0">
                <a:solidFill>
                  <a:srgbClr val="FF0000"/>
                </a:solidFill>
                <a:cs typeface="Calibri"/>
              </a:rPr>
              <a:t>e</a:t>
            </a:r>
            <a:r>
              <a:rPr dirty="0">
                <a:cs typeface="Calibri"/>
              </a:rPr>
              <a:t>.</a:t>
            </a:r>
            <a:r>
              <a:rPr spc="4" dirty="0">
                <a:cs typeface="Calibri"/>
              </a:rPr>
              <a:t> </a:t>
            </a:r>
            <a:r>
              <a:rPr spc="-13" dirty="0">
                <a:cs typeface="Calibri"/>
              </a:rPr>
              <a:t>64</a:t>
            </a:r>
            <a:r>
              <a:rPr spc="-9" dirty="0">
                <a:cs typeface="Calibri"/>
              </a:rPr>
              <a:t>‐</a:t>
            </a:r>
            <a:r>
              <a:rPr spc="-13" dirty="0">
                <a:cs typeface="Calibri"/>
              </a:rPr>
              <a:t>bi</a:t>
            </a:r>
            <a:r>
              <a:rPr spc="-9" dirty="0">
                <a:cs typeface="Calibri"/>
              </a:rPr>
              <a:t>t</a:t>
            </a:r>
            <a:r>
              <a:rPr spc="4" dirty="0">
                <a:cs typeface="Calibri"/>
              </a:rPr>
              <a:t> </a:t>
            </a:r>
            <a:r>
              <a:rPr spc="-9" dirty="0">
                <a:cs typeface="Calibri"/>
              </a:rPr>
              <a:t>ha</a:t>
            </a:r>
            <a:r>
              <a:rPr spc="-35" dirty="0">
                <a:cs typeface="Calibri"/>
              </a:rPr>
              <a:t>r</a:t>
            </a:r>
            <a:r>
              <a:rPr spc="-18" dirty="0">
                <a:cs typeface="Calibri"/>
              </a:rPr>
              <a:t>d</a:t>
            </a:r>
            <a:r>
              <a:rPr spc="-35" dirty="0">
                <a:cs typeface="Calibri"/>
              </a:rPr>
              <a:t>w</a:t>
            </a:r>
            <a:r>
              <a:rPr spc="-9" dirty="0">
                <a:cs typeface="Calibri"/>
              </a:rPr>
              <a:t>a</a:t>
            </a:r>
            <a:r>
              <a:rPr spc="-31" dirty="0">
                <a:cs typeface="Calibri"/>
              </a:rPr>
              <a:t>r</a:t>
            </a:r>
            <a:r>
              <a:rPr spc="-9" dirty="0">
                <a:cs typeface="Calibri"/>
              </a:rPr>
              <a:t>e</a:t>
            </a:r>
            <a:r>
              <a:rPr spc="13" dirty="0">
                <a:cs typeface="Calibri"/>
              </a:rPr>
              <a:t> </a:t>
            </a:r>
            <a:r>
              <a:rPr spc="-13" dirty="0">
                <a:cs typeface="Calibri"/>
              </a:rPr>
              <a:t>inc</a:t>
            </a:r>
            <a:r>
              <a:rPr spc="-31" dirty="0">
                <a:cs typeface="Calibri"/>
              </a:rPr>
              <a:t>r</a:t>
            </a:r>
            <a:r>
              <a:rPr spc="-9" dirty="0">
                <a:cs typeface="Calibri"/>
              </a:rPr>
              <a:t>eas</a:t>
            </a:r>
            <a:r>
              <a:rPr spc="-4" dirty="0">
                <a:cs typeface="Calibri"/>
              </a:rPr>
              <a:t>e</a:t>
            </a:r>
            <a:r>
              <a:rPr spc="-9" dirty="0">
                <a:cs typeface="Calibri"/>
              </a:rPr>
              <a:t>s</a:t>
            </a:r>
            <a:r>
              <a:rPr spc="22" dirty="0">
                <a:cs typeface="Calibri"/>
              </a:rPr>
              <a:t> </a:t>
            </a:r>
            <a:r>
              <a:rPr spc="-13" dirty="0">
                <a:cs typeface="Calibri"/>
              </a:rPr>
              <a:t>di</a:t>
            </a:r>
            <a:r>
              <a:rPr spc="-9" dirty="0">
                <a:cs typeface="Calibri"/>
              </a:rPr>
              <a:t>e</a:t>
            </a:r>
            <a:r>
              <a:rPr spc="9" dirty="0">
                <a:cs typeface="Calibri"/>
              </a:rPr>
              <a:t> </a:t>
            </a:r>
            <a:r>
              <a:rPr spc="-13" dirty="0">
                <a:cs typeface="Calibri"/>
              </a:rPr>
              <a:t>si</a:t>
            </a:r>
            <a:r>
              <a:rPr spc="-53" dirty="0">
                <a:cs typeface="Calibri"/>
              </a:rPr>
              <a:t>z</a:t>
            </a:r>
            <a:r>
              <a:rPr spc="-9" dirty="0">
                <a:cs typeface="Calibri"/>
              </a:rPr>
              <a:t>e (</a:t>
            </a:r>
            <a:r>
              <a:rPr spc="-53" dirty="0">
                <a:cs typeface="Calibri"/>
              </a:rPr>
              <a:t>f</a:t>
            </a:r>
            <a:r>
              <a:rPr spc="-18" dirty="0">
                <a:cs typeface="Calibri"/>
              </a:rPr>
              <a:t>e</a:t>
            </a:r>
            <a:r>
              <a:rPr spc="-31" dirty="0">
                <a:cs typeface="Calibri"/>
              </a:rPr>
              <a:t>w</a:t>
            </a:r>
            <a:r>
              <a:rPr spc="-9" dirty="0">
                <a:cs typeface="Calibri"/>
              </a:rPr>
              <a:t>er</a:t>
            </a:r>
            <a:r>
              <a:rPr spc="9" dirty="0">
                <a:cs typeface="Calibri"/>
              </a:rPr>
              <a:t> </a:t>
            </a:r>
            <a:r>
              <a:rPr spc="-13" dirty="0">
                <a:cs typeface="Calibri"/>
              </a:rPr>
              <a:t>die</a:t>
            </a:r>
            <a:r>
              <a:rPr spc="-9" dirty="0">
                <a:cs typeface="Calibri"/>
              </a:rPr>
              <a:t>s</a:t>
            </a:r>
            <a:r>
              <a:rPr spc="13" dirty="0">
                <a:cs typeface="Calibri"/>
              </a:rPr>
              <a:t> </a:t>
            </a:r>
            <a:r>
              <a:rPr spc="-9" dirty="0">
                <a:cs typeface="Calibri"/>
              </a:rPr>
              <a:t>per</a:t>
            </a:r>
            <a:r>
              <a:rPr spc="4" dirty="0">
                <a:cs typeface="Calibri"/>
              </a:rPr>
              <a:t> </a:t>
            </a:r>
            <a:r>
              <a:rPr spc="-35" dirty="0">
                <a:cs typeface="Calibri"/>
              </a:rPr>
              <a:t>w</a:t>
            </a:r>
            <a:r>
              <a:rPr spc="-18" dirty="0">
                <a:cs typeface="Calibri"/>
              </a:rPr>
              <a:t>a</a:t>
            </a:r>
            <a:r>
              <a:rPr spc="-53" dirty="0">
                <a:cs typeface="Calibri"/>
              </a:rPr>
              <a:t>f</a:t>
            </a:r>
            <a:r>
              <a:rPr spc="-9" dirty="0">
                <a:cs typeface="Calibri"/>
              </a:rPr>
              <a:t>er)</a:t>
            </a:r>
            <a:r>
              <a:rPr spc="9" dirty="0">
                <a:cs typeface="Calibri"/>
              </a:rPr>
              <a:t> </a:t>
            </a:r>
            <a:r>
              <a:rPr spc="-13" dirty="0">
                <a:cs typeface="Calibri"/>
              </a:rPr>
              <a:t>and</a:t>
            </a:r>
            <a:r>
              <a:rPr spc="-4" dirty="0">
                <a:cs typeface="Calibri"/>
              </a:rPr>
              <a:t> </a:t>
            </a:r>
            <a:r>
              <a:rPr spc="-31" dirty="0">
                <a:cs typeface="Calibri"/>
              </a:rPr>
              <a:t>r</a:t>
            </a:r>
            <a:r>
              <a:rPr spc="-9" dirty="0">
                <a:cs typeface="Calibri"/>
              </a:rPr>
              <a:t>e</a:t>
            </a:r>
            <a:r>
              <a:rPr spc="-13" dirty="0">
                <a:cs typeface="Calibri"/>
              </a:rPr>
              <a:t>duc</a:t>
            </a:r>
            <a:r>
              <a:rPr spc="-9" dirty="0">
                <a:cs typeface="Calibri"/>
              </a:rPr>
              <a:t>e</a:t>
            </a:r>
            <a:r>
              <a:rPr spc="9" dirty="0">
                <a:cs typeface="Calibri"/>
              </a:rPr>
              <a:t> </a:t>
            </a:r>
            <a:r>
              <a:rPr spc="-9" dirty="0">
                <a:cs typeface="Calibri"/>
              </a:rPr>
              <a:t>yield</a:t>
            </a:r>
            <a:r>
              <a:rPr spc="4" dirty="0">
                <a:cs typeface="Calibri"/>
              </a:rPr>
              <a:t> </a:t>
            </a:r>
            <a:r>
              <a:rPr spc="-13" dirty="0">
                <a:cs typeface="Calibri"/>
              </a:rPr>
              <a:t>(lo</a:t>
            </a:r>
            <a:r>
              <a:rPr spc="-31" dirty="0">
                <a:cs typeface="Calibri"/>
              </a:rPr>
              <a:t>w</a:t>
            </a:r>
            <a:r>
              <a:rPr spc="-13" dirty="0">
                <a:cs typeface="Calibri"/>
              </a:rPr>
              <a:t>e</a:t>
            </a:r>
            <a:r>
              <a:rPr spc="-9" dirty="0">
                <a:cs typeface="Calibri"/>
              </a:rPr>
              <a:t>r</a:t>
            </a:r>
            <a:r>
              <a:rPr spc="9" dirty="0">
                <a:cs typeface="Calibri"/>
              </a:rPr>
              <a:t> </a:t>
            </a:r>
            <a:r>
              <a:rPr spc="-9" dirty="0">
                <a:cs typeface="Calibri"/>
              </a:rPr>
              <a:t>f</a:t>
            </a:r>
            <a:r>
              <a:rPr spc="-49" dirty="0">
                <a:cs typeface="Calibri"/>
              </a:rPr>
              <a:t>r</a:t>
            </a:r>
            <a:r>
              <a:rPr spc="-9" dirty="0">
                <a:cs typeface="Calibri"/>
              </a:rPr>
              <a:t>action</a:t>
            </a:r>
            <a:r>
              <a:rPr spc="4" dirty="0">
                <a:cs typeface="Calibri"/>
              </a:rPr>
              <a:t> </a:t>
            </a:r>
            <a:r>
              <a:rPr spc="-31" dirty="0">
                <a:cs typeface="Calibri"/>
              </a:rPr>
              <a:t>w</a:t>
            </a:r>
            <a:r>
              <a:rPr spc="-9" dirty="0">
                <a:cs typeface="Calibri"/>
              </a:rPr>
              <a:t>or</a:t>
            </a:r>
            <a:r>
              <a:rPr spc="-13" dirty="0">
                <a:cs typeface="Calibri"/>
              </a:rPr>
              <a:t>k</a:t>
            </a:r>
            <a:r>
              <a:rPr spc="-4" dirty="0">
                <a:cs typeface="Calibri"/>
              </a:rPr>
              <a:t>i</a:t>
            </a:r>
            <a:r>
              <a:rPr spc="-18" dirty="0">
                <a:cs typeface="Calibri"/>
              </a:rPr>
              <a:t>n</a:t>
            </a:r>
            <a:r>
              <a:rPr spc="-9" dirty="0">
                <a:cs typeface="Calibri"/>
              </a:rPr>
              <a:t>g</a:t>
            </a:r>
            <a:r>
              <a:rPr spc="4" dirty="0">
                <a:cs typeface="Calibri"/>
              </a:rPr>
              <a:t> </a:t>
            </a:r>
            <a:r>
              <a:rPr spc="-13" dirty="0">
                <a:cs typeface="Calibri"/>
              </a:rPr>
              <a:t>dies</a:t>
            </a:r>
            <a:r>
              <a:rPr spc="-9" dirty="0">
                <a:cs typeface="Calibri"/>
              </a:rPr>
              <a:t>)</a:t>
            </a:r>
            <a:r>
              <a:rPr spc="22" dirty="0">
                <a:cs typeface="Calibri"/>
              </a:rPr>
              <a:t> </a:t>
            </a:r>
            <a:r>
              <a:rPr spc="-13" dirty="0">
                <a:cs typeface="Calibri"/>
              </a:rPr>
              <a:t>and</a:t>
            </a:r>
            <a:r>
              <a:rPr spc="-4" dirty="0">
                <a:cs typeface="Calibri"/>
              </a:rPr>
              <a:t> </a:t>
            </a:r>
            <a:r>
              <a:rPr spc="-9" dirty="0">
                <a:cs typeface="Calibri"/>
              </a:rPr>
              <a:t>hence</a:t>
            </a:r>
            <a:r>
              <a:rPr spc="-4" dirty="0">
                <a:cs typeface="Calibri"/>
              </a:rPr>
              <a:t> </a:t>
            </a:r>
            <a:r>
              <a:rPr spc="-13" dirty="0">
                <a:cs typeface="Calibri"/>
              </a:rPr>
              <a:t>inc</a:t>
            </a:r>
            <a:r>
              <a:rPr spc="-31" dirty="0">
                <a:cs typeface="Calibri"/>
              </a:rPr>
              <a:t>r</a:t>
            </a:r>
            <a:r>
              <a:rPr spc="-9" dirty="0">
                <a:cs typeface="Calibri"/>
              </a:rPr>
              <a:t>ease</a:t>
            </a:r>
            <a:r>
              <a:rPr spc="22" dirty="0">
                <a:cs typeface="Calibri"/>
              </a:rPr>
              <a:t> </a:t>
            </a:r>
            <a:r>
              <a:rPr spc="-31" dirty="0">
                <a:cs typeface="Calibri"/>
              </a:rPr>
              <a:t>c</a:t>
            </a:r>
            <a:r>
              <a:rPr spc="-13" dirty="0">
                <a:cs typeface="Calibri"/>
              </a:rPr>
              <a:t>o</a:t>
            </a:r>
            <a:r>
              <a:rPr spc="-31" dirty="0">
                <a:cs typeface="Calibri"/>
              </a:rPr>
              <a:t>s</a:t>
            </a:r>
            <a:r>
              <a:rPr spc="-9" dirty="0">
                <a:cs typeface="Calibri"/>
              </a:rPr>
              <a:t>t</a:t>
            </a:r>
            <a:r>
              <a:rPr dirty="0">
                <a:cs typeface="Calibri"/>
              </a:rPr>
              <a:t>. </a:t>
            </a:r>
            <a:r>
              <a:rPr spc="-13" dirty="0">
                <a:cs typeface="Calibri"/>
              </a:rPr>
              <a:t>64</a:t>
            </a:r>
            <a:r>
              <a:rPr spc="-9" dirty="0">
                <a:cs typeface="Calibri"/>
              </a:rPr>
              <a:t>‐</a:t>
            </a:r>
            <a:r>
              <a:rPr spc="-13" dirty="0">
                <a:cs typeface="Calibri"/>
              </a:rPr>
              <a:t>bi</a:t>
            </a:r>
            <a:r>
              <a:rPr spc="-9" dirty="0">
                <a:cs typeface="Calibri"/>
              </a:rPr>
              <a:t>t</a:t>
            </a:r>
            <a:r>
              <a:rPr spc="4" dirty="0">
                <a:cs typeface="Calibri"/>
              </a:rPr>
              <a:t> </a:t>
            </a:r>
            <a:r>
              <a:rPr spc="-9" dirty="0">
                <a:cs typeface="Calibri"/>
              </a:rPr>
              <a:t>ha</a:t>
            </a:r>
            <a:r>
              <a:rPr spc="-35" dirty="0">
                <a:cs typeface="Calibri"/>
              </a:rPr>
              <a:t>r</a:t>
            </a:r>
            <a:r>
              <a:rPr spc="-18" dirty="0">
                <a:cs typeface="Calibri"/>
              </a:rPr>
              <a:t>d</a:t>
            </a:r>
            <a:r>
              <a:rPr spc="-35" dirty="0">
                <a:cs typeface="Calibri"/>
              </a:rPr>
              <a:t>w</a:t>
            </a:r>
            <a:r>
              <a:rPr spc="-9" dirty="0">
                <a:cs typeface="Calibri"/>
              </a:rPr>
              <a:t>a</a:t>
            </a:r>
            <a:r>
              <a:rPr spc="-31" dirty="0">
                <a:cs typeface="Calibri"/>
              </a:rPr>
              <a:t>r</a:t>
            </a:r>
            <a:r>
              <a:rPr spc="-9" dirty="0">
                <a:cs typeface="Calibri"/>
              </a:rPr>
              <a:t>e</a:t>
            </a:r>
            <a:r>
              <a:rPr spc="18" dirty="0">
                <a:cs typeface="Calibri"/>
              </a:rPr>
              <a:t> </a:t>
            </a:r>
            <a:r>
              <a:rPr spc="-13" dirty="0">
                <a:cs typeface="Calibri"/>
              </a:rPr>
              <a:t>inc</a:t>
            </a:r>
            <a:r>
              <a:rPr spc="-31" dirty="0">
                <a:cs typeface="Calibri"/>
              </a:rPr>
              <a:t>r</a:t>
            </a:r>
            <a:r>
              <a:rPr spc="-9" dirty="0">
                <a:cs typeface="Calibri"/>
              </a:rPr>
              <a:t>eas</a:t>
            </a:r>
            <a:r>
              <a:rPr spc="-4" dirty="0">
                <a:cs typeface="Calibri"/>
              </a:rPr>
              <a:t>e</a:t>
            </a:r>
            <a:r>
              <a:rPr spc="-9" dirty="0">
                <a:cs typeface="Calibri"/>
              </a:rPr>
              <a:t>s</a:t>
            </a:r>
            <a:r>
              <a:rPr spc="22" dirty="0">
                <a:cs typeface="Calibri"/>
              </a:rPr>
              <a:t> </a:t>
            </a:r>
            <a:r>
              <a:rPr spc="-13" dirty="0">
                <a:cs typeface="Calibri"/>
              </a:rPr>
              <a:t>ene</a:t>
            </a:r>
            <a:r>
              <a:rPr spc="-40" dirty="0">
                <a:cs typeface="Calibri"/>
              </a:rPr>
              <a:t>r</a:t>
            </a:r>
            <a:r>
              <a:rPr spc="-9" dirty="0">
                <a:cs typeface="Calibri"/>
              </a:rPr>
              <a:t>gy</a:t>
            </a:r>
            <a:r>
              <a:rPr dirty="0">
                <a:cs typeface="Calibri"/>
              </a:rPr>
              <a:t> </a:t>
            </a:r>
            <a:r>
              <a:rPr spc="-26" dirty="0">
                <a:cs typeface="Calibri"/>
              </a:rPr>
              <a:t>c</a:t>
            </a:r>
            <a:r>
              <a:rPr spc="-13" dirty="0">
                <a:cs typeface="Calibri"/>
              </a:rPr>
              <a:t>o</a:t>
            </a:r>
            <a:r>
              <a:rPr spc="-18" dirty="0">
                <a:cs typeface="Calibri"/>
              </a:rPr>
              <a:t>nsum</a:t>
            </a:r>
            <a:r>
              <a:rPr spc="-26" dirty="0">
                <a:cs typeface="Calibri"/>
              </a:rPr>
              <a:t>p</a:t>
            </a:r>
            <a:r>
              <a:rPr spc="-9" dirty="0">
                <a:cs typeface="Calibri"/>
              </a:rPr>
              <a:t>t</a:t>
            </a:r>
            <a:r>
              <a:rPr spc="-13" dirty="0">
                <a:cs typeface="Calibri"/>
              </a:rPr>
              <a:t>ion</a:t>
            </a:r>
            <a:r>
              <a:rPr spc="18" dirty="0">
                <a:cs typeface="Calibri"/>
              </a:rPr>
              <a:t> </a:t>
            </a:r>
            <a:r>
              <a:rPr spc="-9" dirty="0">
                <a:cs typeface="Calibri"/>
              </a:rPr>
              <a:t>(ope</a:t>
            </a:r>
            <a:r>
              <a:rPr spc="-49" dirty="0">
                <a:cs typeface="Calibri"/>
              </a:rPr>
              <a:t>r</a:t>
            </a:r>
            <a:r>
              <a:rPr spc="-22" dirty="0">
                <a:cs typeface="Calibri"/>
              </a:rPr>
              <a:t>a</a:t>
            </a:r>
            <a:r>
              <a:rPr spc="-9" dirty="0">
                <a:cs typeface="Calibri"/>
              </a:rPr>
              <a:t>ting</a:t>
            </a:r>
            <a:r>
              <a:rPr spc="13" dirty="0">
                <a:cs typeface="Calibri"/>
              </a:rPr>
              <a:t> </a:t>
            </a:r>
            <a:r>
              <a:rPr spc="-31" dirty="0">
                <a:cs typeface="Calibri"/>
              </a:rPr>
              <a:t>c</a:t>
            </a:r>
            <a:r>
              <a:rPr spc="-13" dirty="0">
                <a:cs typeface="Calibri"/>
              </a:rPr>
              <a:t>o</a:t>
            </a:r>
            <a:r>
              <a:rPr spc="-31" dirty="0">
                <a:cs typeface="Calibri"/>
              </a:rPr>
              <a:t>s</a:t>
            </a:r>
            <a:r>
              <a:rPr spc="-9" dirty="0">
                <a:cs typeface="Calibri"/>
              </a:rPr>
              <a:t>t, e</a:t>
            </a:r>
            <a:r>
              <a:rPr spc="-49" dirty="0">
                <a:cs typeface="Calibri"/>
              </a:rPr>
              <a:t>n</a:t>
            </a:r>
            <a:r>
              <a:rPr spc="-9" dirty="0">
                <a:cs typeface="Calibri"/>
              </a:rPr>
              <a:t>vi</a:t>
            </a:r>
            <a:r>
              <a:rPr spc="-40" dirty="0">
                <a:cs typeface="Calibri"/>
              </a:rPr>
              <a:t>r</a:t>
            </a:r>
            <a:r>
              <a:rPr spc="-13" dirty="0">
                <a:cs typeface="Calibri"/>
              </a:rPr>
              <a:t>o</a:t>
            </a:r>
            <a:r>
              <a:rPr spc="-18" dirty="0">
                <a:cs typeface="Calibri"/>
              </a:rPr>
              <a:t>nme</a:t>
            </a:r>
            <a:r>
              <a:rPr spc="-31" dirty="0">
                <a:cs typeface="Calibri"/>
              </a:rPr>
              <a:t>nt</a:t>
            </a:r>
            <a:r>
              <a:rPr spc="-9" dirty="0">
                <a:cs typeface="Calibri"/>
              </a:rPr>
              <a:t>a</a:t>
            </a:r>
            <a:r>
              <a:rPr dirty="0">
                <a:cs typeface="Calibri"/>
              </a:rPr>
              <a:t>l</a:t>
            </a:r>
            <a:r>
              <a:rPr spc="18" dirty="0">
                <a:cs typeface="Calibri"/>
              </a:rPr>
              <a:t> </a:t>
            </a:r>
            <a:r>
              <a:rPr spc="-13" dirty="0">
                <a:cs typeface="Calibri"/>
              </a:rPr>
              <a:t>impact</a:t>
            </a:r>
            <a:r>
              <a:rPr spc="-9" dirty="0">
                <a:cs typeface="Calibri"/>
              </a:rPr>
              <a:t>)</a:t>
            </a:r>
            <a:r>
              <a:rPr spc="22" dirty="0">
                <a:cs typeface="Calibri"/>
              </a:rPr>
              <a:t> </a:t>
            </a:r>
            <a:r>
              <a:rPr spc="-13" dirty="0">
                <a:cs typeface="Calibri"/>
              </a:rPr>
              <a:t>and</a:t>
            </a:r>
            <a:r>
              <a:rPr dirty="0">
                <a:cs typeface="Calibri"/>
              </a:rPr>
              <a:t> </a:t>
            </a:r>
            <a:r>
              <a:rPr spc="-31" dirty="0">
                <a:cs typeface="Calibri"/>
              </a:rPr>
              <a:t>r</a:t>
            </a:r>
            <a:r>
              <a:rPr spc="-9" dirty="0">
                <a:cs typeface="Calibri"/>
              </a:rPr>
              <a:t>educes</a:t>
            </a:r>
            <a:r>
              <a:rPr spc="13" dirty="0">
                <a:cs typeface="Calibri"/>
              </a:rPr>
              <a:t> </a:t>
            </a:r>
            <a:r>
              <a:rPr spc="-13" dirty="0">
                <a:cs typeface="Calibri"/>
              </a:rPr>
              <a:t>ope</a:t>
            </a:r>
            <a:r>
              <a:rPr spc="-49" dirty="0">
                <a:cs typeface="Calibri"/>
              </a:rPr>
              <a:t>r</a:t>
            </a:r>
            <a:r>
              <a:rPr spc="-22" dirty="0">
                <a:cs typeface="Calibri"/>
              </a:rPr>
              <a:t>a</a:t>
            </a:r>
            <a:r>
              <a:rPr spc="-9" dirty="0">
                <a:cs typeface="Calibri"/>
              </a:rPr>
              <a:t>t</a:t>
            </a:r>
            <a:r>
              <a:rPr spc="-13" dirty="0">
                <a:cs typeface="Calibri"/>
              </a:rPr>
              <a:t>in</a:t>
            </a:r>
            <a:r>
              <a:rPr spc="-9" dirty="0">
                <a:cs typeface="Calibri"/>
              </a:rPr>
              <a:t>g</a:t>
            </a:r>
            <a:r>
              <a:rPr spc="9" dirty="0">
                <a:cs typeface="Calibri"/>
              </a:rPr>
              <a:t> </a:t>
            </a:r>
            <a:r>
              <a:rPr spc="-9" dirty="0">
                <a:cs typeface="Calibri"/>
              </a:rPr>
              <a:t>time</a:t>
            </a:r>
            <a:r>
              <a:rPr spc="13" dirty="0">
                <a:cs typeface="Calibri"/>
              </a:rPr>
              <a:t> </a:t>
            </a:r>
            <a:r>
              <a:rPr spc="-4" dirty="0">
                <a:cs typeface="Calibri"/>
              </a:rPr>
              <a:t>i</a:t>
            </a:r>
            <a:r>
              <a:rPr dirty="0">
                <a:cs typeface="Calibri"/>
              </a:rPr>
              <a:t>n</a:t>
            </a:r>
            <a:r>
              <a:rPr spc="4" dirty="0">
                <a:cs typeface="Calibri"/>
              </a:rPr>
              <a:t> </a:t>
            </a:r>
            <a:r>
              <a:rPr spc="-13" dirty="0">
                <a:cs typeface="Calibri"/>
              </a:rPr>
              <a:t>b</a:t>
            </a:r>
            <a:r>
              <a:rPr spc="-22" dirty="0">
                <a:cs typeface="Calibri"/>
              </a:rPr>
              <a:t>a</a:t>
            </a:r>
            <a:r>
              <a:rPr spc="-35" dirty="0">
                <a:cs typeface="Calibri"/>
              </a:rPr>
              <a:t>t</a:t>
            </a:r>
            <a:r>
              <a:rPr spc="-31" dirty="0">
                <a:cs typeface="Calibri"/>
              </a:rPr>
              <a:t>t</a:t>
            </a:r>
            <a:r>
              <a:rPr spc="-9" dirty="0">
                <a:cs typeface="Calibri"/>
              </a:rPr>
              <a:t>e</a:t>
            </a:r>
            <a:r>
              <a:rPr dirty="0">
                <a:cs typeface="Calibri"/>
              </a:rPr>
              <a:t>r</a:t>
            </a:r>
            <a:r>
              <a:rPr spc="-9" dirty="0">
                <a:cs typeface="Calibri"/>
              </a:rPr>
              <a:t>y</a:t>
            </a:r>
            <a:r>
              <a:rPr spc="9" dirty="0">
                <a:cs typeface="Calibri"/>
              </a:rPr>
              <a:t> </a:t>
            </a:r>
            <a:r>
              <a:rPr spc="-18" dirty="0">
                <a:cs typeface="Calibri"/>
              </a:rPr>
              <a:t>po</a:t>
            </a:r>
            <a:r>
              <a:rPr spc="-31" dirty="0">
                <a:cs typeface="Calibri"/>
              </a:rPr>
              <a:t>w</a:t>
            </a:r>
            <a:r>
              <a:rPr spc="-9" dirty="0">
                <a:cs typeface="Calibri"/>
              </a:rPr>
              <a:t>e</a:t>
            </a:r>
            <a:r>
              <a:rPr spc="-31" dirty="0">
                <a:cs typeface="Calibri"/>
              </a:rPr>
              <a:t>r</a:t>
            </a:r>
            <a:r>
              <a:rPr spc="-13" dirty="0">
                <a:cs typeface="Calibri"/>
              </a:rPr>
              <a:t>ed</a:t>
            </a:r>
            <a:r>
              <a:rPr spc="-4" dirty="0">
                <a:cs typeface="Calibri"/>
              </a:rPr>
              <a:t> </a:t>
            </a:r>
            <a:r>
              <a:rPr spc="-18" dirty="0">
                <a:cs typeface="Calibri"/>
              </a:rPr>
              <a:t>de</a:t>
            </a:r>
            <a:r>
              <a:rPr spc="-9" dirty="0">
                <a:cs typeface="Calibri"/>
              </a:rPr>
              <a:t>vices.</a:t>
            </a:r>
            <a:endParaRPr dirty="0">
              <a:cs typeface="Calibri"/>
            </a:endParaRPr>
          </a:p>
          <a:p>
            <a:pPr marL="313221" marR="4483" indent="-302015" algn="just">
              <a:lnSpc>
                <a:spcPct val="108300"/>
              </a:lnSpc>
              <a:spcBef>
                <a:spcPts val="427"/>
              </a:spcBef>
              <a:buFont typeface="Arial"/>
              <a:buChar char="•"/>
              <a:tabLst>
                <a:tab pos="313781" algn="l"/>
              </a:tabLst>
            </a:pPr>
            <a:r>
              <a:rPr i="1" spc="-9" dirty="0">
                <a:solidFill>
                  <a:srgbClr val="FF0000"/>
                </a:solidFill>
                <a:cs typeface="Calibri"/>
              </a:rPr>
              <a:t>Ene</a:t>
            </a:r>
            <a:r>
              <a:rPr i="1" spc="-35" dirty="0">
                <a:solidFill>
                  <a:srgbClr val="FF0000"/>
                </a:solidFill>
                <a:cs typeface="Calibri"/>
              </a:rPr>
              <a:t>r</a:t>
            </a:r>
            <a:r>
              <a:rPr i="1" spc="-9" dirty="0">
                <a:solidFill>
                  <a:srgbClr val="FF0000"/>
                </a:solidFill>
                <a:cs typeface="Calibri"/>
              </a:rPr>
              <a:t>gy</a:t>
            </a:r>
            <a:r>
              <a:rPr i="1" spc="-4" dirty="0">
                <a:solidFill>
                  <a:srgbClr val="FF0000"/>
                </a:solidFill>
                <a:cs typeface="Calibri"/>
              </a:rPr>
              <a:t> </a:t>
            </a:r>
            <a:r>
              <a:rPr i="1" spc="-26" dirty="0">
                <a:solidFill>
                  <a:srgbClr val="FF0000"/>
                </a:solidFill>
                <a:cs typeface="Calibri"/>
              </a:rPr>
              <a:t>c</a:t>
            </a:r>
            <a:r>
              <a:rPr i="1" spc="-13" dirty="0">
                <a:solidFill>
                  <a:srgbClr val="FF0000"/>
                </a:solidFill>
                <a:cs typeface="Calibri"/>
              </a:rPr>
              <a:t>o</a:t>
            </a:r>
            <a:r>
              <a:rPr i="1" spc="-18" dirty="0">
                <a:solidFill>
                  <a:srgbClr val="FF0000"/>
                </a:solidFill>
                <a:cs typeface="Calibri"/>
              </a:rPr>
              <a:t>nsum</a:t>
            </a:r>
            <a:r>
              <a:rPr i="1" spc="-26" dirty="0">
                <a:solidFill>
                  <a:srgbClr val="FF0000"/>
                </a:solidFill>
                <a:cs typeface="Calibri"/>
              </a:rPr>
              <a:t>p</a:t>
            </a:r>
            <a:r>
              <a:rPr i="1" spc="-9" dirty="0">
                <a:solidFill>
                  <a:srgbClr val="FF0000"/>
                </a:solidFill>
                <a:cs typeface="Calibri"/>
              </a:rPr>
              <a:t>t</a:t>
            </a:r>
            <a:r>
              <a:rPr i="1" spc="-13" dirty="0">
                <a:solidFill>
                  <a:srgbClr val="FF0000"/>
                </a:solidFill>
                <a:cs typeface="Calibri"/>
              </a:rPr>
              <a:t>ion</a:t>
            </a:r>
            <a:r>
              <a:rPr i="1" spc="9" dirty="0">
                <a:solidFill>
                  <a:srgbClr val="FF0000"/>
                </a:solidFill>
                <a:cs typeface="Calibri"/>
              </a:rPr>
              <a:t> </a:t>
            </a:r>
            <a:r>
              <a:rPr i="1" spc="-9" dirty="0">
                <a:solidFill>
                  <a:srgbClr val="FF0000"/>
                </a:solidFill>
                <a:cs typeface="Calibri"/>
              </a:rPr>
              <a:t>has</a:t>
            </a:r>
            <a:r>
              <a:rPr i="1" spc="9" dirty="0">
                <a:solidFill>
                  <a:srgbClr val="FF0000"/>
                </a:solidFill>
                <a:cs typeface="Calibri"/>
              </a:rPr>
              <a:t> </a:t>
            </a:r>
            <a:r>
              <a:rPr i="1" spc="-18" dirty="0">
                <a:solidFill>
                  <a:srgbClr val="FF0000"/>
                </a:solidFill>
                <a:cs typeface="Calibri"/>
              </a:rPr>
              <a:t>be</a:t>
            </a:r>
            <a:r>
              <a:rPr i="1" spc="-22" dirty="0">
                <a:solidFill>
                  <a:srgbClr val="FF0000"/>
                </a:solidFill>
                <a:cs typeface="Calibri"/>
              </a:rPr>
              <a:t>c</a:t>
            </a:r>
            <a:r>
              <a:rPr i="1" spc="-13" dirty="0">
                <a:solidFill>
                  <a:srgbClr val="FF0000"/>
                </a:solidFill>
                <a:cs typeface="Calibri"/>
              </a:rPr>
              <a:t>ome</a:t>
            </a:r>
            <a:r>
              <a:rPr i="1" spc="9" dirty="0">
                <a:solidFill>
                  <a:srgbClr val="FF0000"/>
                </a:solidFill>
                <a:cs typeface="Calibri"/>
              </a:rPr>
              <a:t> </a:t>
            </a:r>
            <a:r>
              <a:rPr i="1" spc="-9" dirty="0">
                <a:solidFill>
                  <a:srgbClr val="FF0000"/>
                </a:solidFill>
                <a:cs typeface="Calibri"/>
              </a:rPr>
              <a:t>a</a:t>
            </a:r>
            <a:r>
              <a:rPr i="1" dirty="0">
                <a:solidFill>
                  <a:srgbClr val="FF0000"/>
                </a:solidFill>
                <a:cs typeface="Calibri"/>
              </a:rPr>
              <a:t> </a:t>
            </a:r>
            <a:r>
              <a:rPr i="1" spc="-9" dirty="0">
                <a:solidFill>
                  <a:srgbClr val="FF0000"/>
                </a:solidFill>
                <a:cs typeface="Calibri"/>
              </a:rPr>
              <a:t>major</a:t>
            </a:r>
            <a:r>
              <a:rPr i="1" spc="-4" dirty="0">
                <a:solidFill>
                  <a:srgbClr val="FF0000"/>
                </a:solidFill>
                <a:cs typeface="Calibri"/>
              </a:rPr>
              <a:t> </a:t>
            </a:r>
            <a:r>
              <a:rPr i="1" spc="-13" dirty="0">
                <a:solidFill>
                  <a:srgbClr val="FF0000"/>
                </a:solidFill>
                <a:cs typeface="Calibri"/>
              </a:rPr>
              <a:t>design</a:t>
            </a:r>
            <a:r>
              <a:rPr i="1" spc="13" dirty="0">
                <a:solidFill>
                  <a:srgbClr val="FF0000"/>
                </a:solidFill>
                <a:cs typeface="Calibri"/>
              </a:rPr>
              <a:t> </a:t>
            </a:r>
            <a:r>
              <a:rPr i="1" spc="-26" dirty="0">
                <a:solidFill>
                  <a:srgbClr val="FF0000"/>
                </a:solidFill>
                <a:cs typeface="Calibri"/>
              </a:rPr>
              <a:t>c</a:t>
            </a:r>
            <a:r>
              <a:rPr i="1" spc="-13" dirty="0">
                <a:solidFill>
                  <a:srgbClr val="FF0000"/>
                </a:solidFill>
                <a:cs typeface="Calibri"/>
              </a:rPr>
              <a:t>o</a:t>
            </a:r>
            <a:r>
              <a:rPr i="1" spc="-18" dirty="0">
                <a:solidFill>
                  <a:srgbClr val="FF0000"/>
                </a:solidFill>
                <a:cs typeface="Calibri"/>
              </a:rPr>
              <a:t>n</a:t>
            </a:r>
            <a:r>
              <a:rPr i="1" spc="-35" dirty="0">
                <a:solidFill>
                  <a:srgbClr val="FF0000"/>
                </a:solidFill>
                <a:cs typeface="Calibri"/>
              </a:rPr>
              <a:t>s</a:t>
            </a:r>
            <a:r>
              <a:rPr i="1" spc="-9" dirty="0">
                <a:solidFill>
                  <a:srgbClr val="FF0000"/>
                </a:solidFill>
                <a:cs typeface="Calibri"/>
              </a:rPr>
              <a:t>t</a:t>
            </a:r>
            <a:r>
              <a:rPr i="1" spc="-49" dirty="0">
                <a:solidFill>
                  <a:srgbClr val="FF0000"/>
                </a:solidFill>
                <a:cs typeface="Calibri"/>
              </a:rPr>
              <a:t>r</a:t>
            </a:r>
            <a:r>
              <a:rPr i="1" spc="-9" dirty="0">
                <a:solidFill>
                  <a:srgbClr val="FF0000"/>
                </a:solidFill>
                <a:cs typeface="Calibri"/>
              </a:rPr>
              <a:t>a</a:t>
            </a:r>
            <a:r>
              <a:rPr i="1" spc="-4" dirty="0">
                <a:solidFill>
                  <a:srgbClr val="FF0000"/>
                </a:solidFill>
                <a:cs typeface="Calibri"/>
              </a:rPr>
              <a:t>i</a:t>
            </a:r>
            <a:r>
              <a:rPr i="1" spc="-31" dirty="0">
                <a:solidFill>
                  <a:srgbClr val="FF0000"/>
                </a:solidFill>
                <a:cs typeface="Calibri"/>
              </a:rPr>
              <a:t>n</a:t>
            </a:r>
            <a:r>
              <a:rPr i="1" spc="-9" dirty="0">
                <a:solidFill>
                  <a:srgbClr val="FF0000"/>
                </a:solidFill>
                <a:cs typeface="Calibri"/>
              </a:rPr>
              <a:t>t</a:t>
            </a:r>
            <a:r>
              <a:rPr i="1" spc="22" dirty="0">
                <a:solidFill>
                  <a:srgbClr val="FF0000"/>
                </a:solidFill>
                <a:cs typeface="Calibri"/>
              </a:rPr>
              <a:t> </a:t>
            </a:r>
            <a:r>
              <a:rPr i="1" spc="-13" dirty="0">
                <a:cs typeface="Calibri"/>
              </a:rPr>
              <a:t>also</a:t>
            </a:r>
            <a:r>
              <a:rPr i="1" spc="9" dirty="0">
                <a:cs typeface="Calibri"/>
              </a:rPr>
              <a:t> </a:t>
            </a:r>
            <a:r>
              <a:rPr i="1" spc="-49" dirty="0">
                <a:cs typeface="Calibri"/>
              </a:rPr>
              <a:t>f</a:t>
            </a:r>
            <a:r>
              <a:rPr i="1" spc="-9" dirty="0">
                <a:cs typeface="Calibri"/>
              </a:rPr>
              <a:t>or</a:t>
            </a:r>
            <a:r>
              <a:rPr i="1" spc="-4" dirty="0">
                <a:cs typeface="Calibri"/>
              </a:rPr>
              <a:t> </a:t>
            </a:r>
            <a:r>
              <a:rPr i="1" spc="-9" dirty="0">
                <a:cs typeface="Calibri"/>
              </a:rPr>
              <a:t>se</a:t>
            </a:r>
            <a:r>
              <a:rPr i="1" dirty="0">
                <a:cs typeface="Calibri"/>
              </a:rPr>
              <a:t>r</a:t>
            </a:r>
            <a:r>
              <a:rPr i="1" spc="-26" dirty="0">
                <a:cs typeface="Calibri"/>
              </a:rPr>
              <a:t>v</a:t>
            </a:r>
            <a:r>
              <a:rPr i="1" spc="-9" dirty="0">
                <a:cs typeface="Calibri"/>
              </a:rPr>
              <a:t>er</a:t>
            </a:r>
            <a:r>
              <a:rPr i="1" spc="13" dirty="0">
                <a:cs typeface="Calibri"/>
              </a:rPr>
              <a:t> </a:t>
            </a:r>
            <a:r>
              <a:rPr i="1" spc="-13" dirty="0">
                <a:cs typeface="Calibri"/>
              </a:rPr>
              <a:t>CPUs</a:t>
            </a:r>
            <a:r>
              <a:rPr i="1" spc="-9" dirty="0">
                <a:cs typeface="Calibri"/>
              </a:rPr>
              <a:t> and</a:t>
            </a:r>
            <a:r>
              <a:rPr i="1" spc="-4" dirty="0">
                <a:cs typeface="Calibri"/>
              </a:rPr>
              <a:t> </a:t>
            </a:r>
            <a:r>
              <a:rPr i="1" spc="-26" dirty="0">
                <a:cs typeface="Calibri"/>
              </a:rPr>
              <a:t>c</a:t>
            </a:r>
            <a:r>
              <a:rPr i="1" spc="-9" dirty="0">
                <a:cs typeface="Calibri"/>
              </a:rPr>
              <a:t>a</a:t>
            </a:r>
            <a:r>
              <a:rPr i="1" spc="-26" dirty="0">
                <a:cs typeface="Calibri"/>
              </a:rPr>
              <a:t>re</a:t>
            </a:r>
            <a:r>
              <a:rPr i="1" spc="-9" dirty="0">
                <a:cs typeface="Calibri"/>
              </a:rPr>
              <a:t>f</a:t>
            </a:r>
            <a:r>
              <a:rPr i="1" spc="-18" dirty="0">
                <a:cs typeface="Calibri"/>
              </a:rPr>
              <a:t>u</a:t>
            </a:r>
            <a:r>
              <a:rPr i="1" dirty="0">
                <a:cs typeface="Calibri"/>
              </a:rPr>
              <a:t>l</a:t>
            </a:r>
            <a:r>
              <a:rPr i="1" spc="13" dirty="0">
                <a:cs typeface="Calibri"/>
              </a:rPr>
              <a:t> </a:t>
            </a:r>
            <a:r>
              <a:rPr i="1" spc="-26" dirty="0">
                <a:cs typeface="Calibri"/>
              </a:rPr>
              <a:t>a</a:t>
            </a:r>
            <a:r>
              <a:rPr i="1" spc="-35" dirty="0">
                <a:cs typeface="Calibri"/>
              </a:rPr>
              <a:t>t</a:t>
            </a:r>
            <a:r>
              <a:rPr i="1" spc="-26" dirty="0">
                <a:cs typeface="Calibri"/>
              </a:rPr>
              <a:t>t</a:t>
            </a:r>
            <a:r>
              <a:rPr i="1" spc="-9" dirty="0">
                <a:cs typeface="Calibri"/>
              </a:rPr>
              <a:t>e</a:t>
            </a:r>
            <a:r>
              <a:rPr i="1" spc="-31" dirty="0">
                <a:cs typeface="Calibri"/>
              </a:rPr>
              <a:t>n</a:t>
            </a:r>
            <a:r>
              <a:rPr i="1" spc="-9" dirty="0">
                <a:cs typeface="Calibri"/>
              </a:rPr>
              <a:t>t</a:t>
            </a:r>
            <a:r>
              <a:rPr i="1" spc="-4" dirty="0">
                <a:cs typeface="Calibri"/>
              </a:rPr>
              <a:t>i</a:t>
            </a:r>
            <a:r>
              <a:rPr i="1" spc="-13" dirty="0">
                <a:cs typeface="Calibri"/>
              </a:rPr>
              <a:t>on</a:t>
            </a:r>
            <a:r>
              <a:rPr i="1" spc="13" dirty="0">
                <a:cs typeface="Calibri"/>
              </a:rPr>
              <a:t> </a:t>
            </a:r>
            <a:r>
              <a:rPr i="1" spc="-26" dirty="0">
                <a:cs typeface="Calibri"/>
              </a:rPr>
              <a:t>t</a:t>
            </a:r>
            <a:r>
              <a:rPr i="1" spc="-13" dirty="0">
                <a:cs typeface="Calibri"/>
              </a:rPr>
              <a:t>o</a:t>
            </a:r>
            <a:r>
              <a:rPr i="1" spc="-9" dirty="0">
                <a:cs typeface="Calibri"/>
              </a:rPr>
              <a:t> </a:t>
            </a:r>
            <a:r>
              <a:rPr i="1" spc="-18" dirty="0">
                <a:cs typeface="Calibri"/>
              </a:rPr>
              <a:t>p</a:t>
            </a:r>
            <a:r>
              <a:rPr i="1" spc="-31" dirty="0">
                <a:cs typeface="Calibri"/>
              </a:rPr>
              <a:t>r</a:t>
            </a:r>
            <a:r>
              <a:rPr i="1" spc="-9" dirty="0">
                <a:cs typeface="Calibri"/>
              </a:rPr>
              <a:t>ecision</a:t>
            </a:r>
            <a:r>
              <a:rPr i="1" spc="13" dirty="0">
                <a:cs typeface="Calibri"/>
              </a:rPr>
              <a:t> </a:t>
            </a:r>
            <a:r>
              <a:rPr i="1" spc="-9" dirty="0">
                <a:cs typeface="Calibri"/>
              </a:rPr>
              <a:t>has</a:t>
            </a:r>
            <a:r>
              <a:rPr i="1" spc="9" dirty="0">
                <a:cs typeface="Calibri"/>
              </a:rPr>
              <a:t> </a:t>
            </a:r>
            <a:r>
              <a:rPr i="1" spc="-18" dirty="0">
                <a:cs typeface="Calibri"/>
              </a:rPr>
              <a:t>be</a:t>
            </a:r>
            <a:r>
              <a:rPr i="1" spc="-22" dirty="0">
                <a:cs typeface="Calibri"/>
              </a:rPr>
              <a:t>c</a:t>
            </a:r>
            <a:r>
              <a:rPr i="1" spc="-13" dirty="0">
                <a:cs typeface="Calibri"/>
              </a:rPr>
              <a:t>ome</a:t>
            </a:r>
            <a:r>
              <a:rPr i="1" spc="9" dirty="0">
                <a:cs typeface="Calibri"/>
              </a:rPr>
              <a:t> </a:t>
            </a:r>
            <a:r>
              <a:rPr i="1" spc="-9" dirty="0">
                <a:cs typeface="Calibri"/>
              </a:rPr>
              <a:t>an</a:t>
            </a:r>
            <a:r>
              <a:rPr i="1" spc="-4" dirty="0">
                <a:cs typeface="Calibri"/>
              </a:rPr>
              <a:t> </a:t>
            </a:r>
            <a:r>
              <a:rPr i="1" spc="-9" dirty="0">
                <a:cs typeface="Calibri"/>
              </a:rPr>
              <a:t>acti</a:t>
            </a:r>
            <a:r>
              <a:rPr i="1" spc="-31" dirty="0">
                <a:cs typeface="Calibri"/>
              </a:rPr>
              <a:t>v</a:t>
            </a:r>
            <a:r>
              <a:rPr i="1" spc="-9" dirty="0">
                <a:cs typeface="Calibri"/>
              </a:rPr>
              <a:t>e</a:t>
            </a:r>
            <a:r>
              <a:rPr i="1" spc="13" dirty="0">
                <a:cs typeface="Calibri"/>
              </a:rPr>
              <a:t> </a:t>
            </a:r>
            <a:r>
              <a:rPr i="1" spc="-31" dirty="0">
                <a:cs typeface="Calibri"/>
              </a:rPr>
              <a:t>r</a:t>
            </a:r>
            <a:r>
              <a:rPr i="1" spc="-9" dirty="0">
                <a:cs typeface="Calibri"/>
              </a:rPr>
              <a:t>e</a:t>
            </a:r>
            <a:r>
              <a:rPr i="1" spc="-13" dirty="0">
                <a:cs typeface="Calibri"/>
              </a:rPr>
              <a:t>s</a:t>
            </a:r>
            <a:r>
              <a:rPr i="1" spc="-9" dirty="0">
                <a:cs typeface="Calibri"/>
              </a:rPr>
              <a:t>ea</a:t>
            </a:r>
            <a:r>
              <a:rPr i="1" spc="-35" dirty="0">
                <a:cs typeface="Calibri"/>
              </a:rPr>
              <a:t>r</a:t>
            </a:r>
            <a:r>
              <a:rPr i="1" spc="-9" dirty="0">
                <a:cs typeface="Calibri"/>
              </a:rPr>
              <a:t>ch</a:t>
            </a:r>
            <a:r>
              <a:rPr i="1" spc="22" dirty="0">
                <a:cs typeface="Calibri"/>
              </a:rPr>
              <a:t> </a:t>
            </a:r>
            <a:r>
              <a:rPr i="1" spc="-9" dirty="0">
                <a:cs typeface="Calibri"/>
              </a:rPr>
              <a:t>a</a:t>
            </a:r>
            <a:r>
              <a:rPr i="1" spc="-31" dirty="0">
                <a:cs typeface="Calibri"/>
              </a:rPr>
              <a:t>r</a:t>
            </a:r>
            <a:r>
              <a:rPr i="1" spc="-9" dirty="0">
                <a:cs typeface="Calibri"/>
              </a:rPr>
              <a:t>ea,</a:t>
            </a:r>
            <a:r>
              <a:rPr i="1" spc="4" dirty="0">
                <a:cs typeface="Calibri"/>
              </a:rPr>
              <a:t> </a:t>
            </a:r>
            <a:r>
              <a:rPr i="1" spc="-13" dirty="0">
                <a:cs typeface="Calibri"/>
              </a:rPr>
              <a:t>including</a:t>
            </a:r>
            <a:r>
              <a:rPr i="1" spc="-9" dirty="0">
                <a:cs typeface="Calibri"/>
              </a:rPr>
              <a:t> the</a:t>
            </a:r>
            <a:r>
              <a:rPr i="1" spc="4" dirty="0">
                <a:cs typeface="Calibri"/>
              </a:rPr>
              <a:t> </a:t>
            </a:r>
            <a:r>
              <a:rPr i="1" spc="-13" dirty="0">
                <a:cs typeface="Calibri"/>
              </a:rPr>
              <a:t>us</a:t>
            </a:r>
            <a:r>
              <a:rPr i="1" spc="-9" dirty="0">
                <a:cs typeface="Calibri"/>
              </a:rPr>
              <a:t>e</a:t>
            </a:r>
            <a:r>
              <a:rPr i="1" spc="9" dirty="0">
                <a:cs typeface="Calibri"/>
              </a:rPr>
              <a:t> </a:t>
            </a:r>
            <a:r>
              <a:rPr i="1" spc="-9" dirty="0">
                <a:cs typeface="Calibri"/>
              </a:rPr>
              <a:t>of </a:t>
            </a:r>
            <a:r>
              <a:rPr i="1" spc="-40" dirty="0">
                <a:solidFill>
                  <a:srgbClr val="FF0000"/>
                </a:solidFill>
                <a:cs typeface="Calibri"/>
              </a:rPr>
              <a:t>v</a:t>
            </a:r>
            <a:r>
              <a:rPr i="1" spc="-9" dirty="0">
                <a:solidFill>
                  <a:srgbClr val="FF0000"/>
                </a:solidFill>
                <a:cs typeface="Calibri"/>
              </a:rPr>
              <a:t>ar</a:t>
            </a:r>
            <a:r>
              <a:rPr i="1" spc="-4" dirty="0">
                <a:solidFill>
                  <a:srgbClr val="FF0000"/>
                </a:solidFill>
                <a:cs typeface="Calibri"/>
              </a:rPr>
              <a:t>i</a:t>
            </a:r>
            <a:r>
              <a:rPr i="1" spc="-9" dirty="0">
                <a:solidFill>
                  <a:srgbClr val="FF0000"/>
                </a:solidFill>
                <a:cs typeface="Calibri"/>
              </a:rPr>
              <a:t>a</a:t>
            </a:r>
            <a:r>
              <a:rPr i="1" spc="-18" dirty="0">
                <a:solidFill>
                  <a:srgbClr val="FF0000"/>
                </a:solidFill>
                <a:cs typeface="Calibri"/>
              </a:rPr>
              <a:t>b</a:t>
            </a:r>
            <a:r>
              <a:rPr i="1" spc="-4" dirty="0">
                <a:solidFill>
                  <a:srgbClr val="FF0000"/>
                </a:solidFill>
                <a:cs typeface="Calibri"/>
              </a:rPr>
              <a:t>l</a:t>
            </a:r>
            <a:r>
              <a:rPr i="1" spc="-9" dirty="0">
                <a:solidFill>
                  <a:srgbClr val="FF0000"/>
                </a:solidFill>
                <a:cs typeface="Calibri"/>
              </a:rPr>
              <a:t>e</a:t>
            </a:r>
            <a:r>
              <a:rPr i="1" spc="26" dirty="0">
                <a:solidFill>
                  <a:srgbClr val="FF0000"/>
                </a:solidFill>
                <a:cs typeface="Calibri"/>
              </a:rPr>
              <a:t> </a:t>
            </a:r>
            <a:r>
              <a:rPr i="1" spc="-18" dirty="0">
                <a:solidFill>
                  <a:srgbClr val="FF0000"/>
                </a:solidFill>
                <a:cs typeface="Calibri"/>
              </a:rPr>
              <a:t>p</a:t>
            </a:r>
            <a:r>
              <a:rPr i="1" spc="-31" dirty="0">
                <a:solidFill>
                  <a:srgbClr val="FF0000"/>
                </a:solidFill>
                <a:cs typeface="Calibri"/>
              </a:rPr>
              <a:t>r</a:t>
            </a:r>
            <a:r>
              <a:rPr i="1" spc="-9" dirty="0">
                <a:solidFill>
                  <a:srgbClr val="FF0000"/>
                </a:solidFill>
                <a:cs typeface="Calibri"/>
              </a:rPr>
              <a:t>ecision</a:t>
            </a:r>
            <a:r>
              <a:rPr i="1" spc="13" dirty="0">
                <a:solidFill>
                  <a:srgbClr val="FF0000"/>
                </a:solidFill>
                <a:cs typeface="Calibri"/>
              </a:rPr>
              <a:t> </a:t>
            </a:r>
            <a:r>
              <a:rPr i="1" spc="-13" dirty="0">
                <a:solidFill>
                  <a:srgbClr val="FF0000"/>
                </a:solidFill>
                <a:cs typeface="Calibri"/>
              </a:rPr>
              <a:t>durin</a:t>
            </a:r>
            <a:r>
              <a:rPr i="1" spc="-9" dirty="0">
                <a:solidFill>
                  <a:srgbClr val="FF0000"/>
                </a:solidFill>
                <a:cs typeface="Calibri"/>
              </a:rPr>
              <a:t>g</a:t>
            </a:r>
            <a:r>
              <a:rPr i="1" spc="9" dirty="0">
                <a:solidFill>
                  <a:srgbClr val="FF0000"/>
                </a:solidFill>
                <a:cs typeface="Calibri"/>
              </a:rPr>
              <a:t> </a:t>
            </a:r>
            <a:r>
              <a:rPr i="1" spc="-26" dirty="0">
                <a:solidFill>
                  <a:srgbClr val="FF0000"/>
                </a:solidFill>
                <a:cs typeface="Calibri"/>
              </a:rPr>
              <a:t>c</a:t>
            </a:r>
            <a:r>
              <a:rPr i="1" spc="-13" dirty="0">
                <a:solidFill>
                  <a:srgbClr val="FF0000"/>
                </a:solidFill>
                <a:cs typeface="Calibri"/>
              </a:rPr>
              <a:t>ompu</a:t>
            </a:r>
            <a:r>
              <a:rPr i="1" spc="-31" dirty="0">
                <a:solidFill>
                  <a:srgbClr val="FF0000"/>
                </a:solidFill>
                <a:cs typeface="Calibri"/>
              </a:rPr>
              <a:t>t</a:t>
            </a:r>
            <a:r>
              <a:rPr i="1" spc="-22" dirty="0">
                <a:solidFill>
                  <a:srgbClr val="FF0000"/>
                </a:solidFill>
                <a:cs typeface="Calibri"/>
              </a:rPr>
              <a:t>a</a:t>
            </a:r>
            <a:r>
              <a:rPr i="1" spc="-9" dirty="0">
                <a:solidFill>
                  <a:srgbClr val="FF0000"/>
                </a:solidFill>
                <a:cs typeface="Calibri"/>
              </a:rPr>
              <a:t>t</a:t>
            </a:r>
            <a:r>
              <a:rPr i="1" spc="-13" dirty="0">
                <a:solidFill>
                  <a:srgbClr val="FF0000"/>
                </a:solidFill>
                <a:cs typeface="Calibri"/>
              </a:rPr>
              <a:t>ions</a:t>
            </a:r>
            <a:r>
              <a:rPr i="1" spc="-4" dirty="0">
                <a:cs typeface="Calibri"/>
              </a:rPr>
              <a:t>.</a:t>
            </a:r>
            <a:r>
              <a:rPr i="1" spc="13" dirty="0">
                <a:cs typeface="Calibri"/>
              </a:rPr>
              <a:t> </a:t>
            </a:r>
            <a:r>
              <a:rPr i="1" spc="-13" dirty="0">
                <a:cs typeface="Calibri"/>
              </a:rPr>
              <a:t>(Th</a:t>
            </a:r>
            <a:r>
              <a:rPr i="1" spc="-9" dirty="0">
                <a:cs typeface="Calibri"/>
              </a:rPr>
              <a:t>e</a:t>
            </a:r>
            <a:r>
              <a:rPr i="1" spc="9" dirty="0">
                <a:cs typeface="Calibri"/>
              </a:rPr>
              <a:t> </a:t>
            </a:r>
            <a:r>
              <a:rPr i="1" spc="-13" dirty="0">
                <a:cs typeface="Calibri"/>
              </a:rPr>
              <a:t>ene</a:t>
            </a:r>
            <a:r>
              <a:rPr i="1" spc="-40" dirty="0">
                <a:cs typeface="Calibri"/>
              </a:rPr>
              <a:t>r</a:t>
            </a:r>
            <a:r>
              <a:rPr i="1" spc="-9" dirty="0">
                <a:cs typeface="Calibri"/>
              </a:rPr>
              <a:t>gy</a:t>
            </a:r>
            <a:r>
              <a:rPr i="1" dirty="0">
                <a:cs typeface="Calibri"/>
              </a:rPr>
              <a:t> </a:t>
            </a:r>
            <a:r>
              <a:rPr i="1" spc="-31" dirty="0">
                <a:cs typeface="Calibri"/>
              </a:rPr>
              <a:t>c</a:t>
            </a:r>
            <a:r>
              <a:rPr i="1" spc="-13" dirty="0">
                <a:cs typeface="Calibri"/>
              </a:rPr>
              <a:t>o</a:t>
            </a:r>
            <a:r>
              <a:rPr i="1" spc="-31" dirty="0">
                <a:cs typeface="Calibri"/>
              </a:rPr>
              <a:t>s</a:t>
            </a:r>
            <a:r>
              <a:rPr i="1" spc="-9" dirty="0">
                <a:cs typeface="Calibri"/>
              </a:rPr>
              <a:t>t</a:t>
            </a:r>
            <a:r>
              <a:rPr i="1" spc="9" dirty="0">
                <a:cs typeface="Calibri"/>
              </a:rPr>
              <a:t> </a:t>
            </a:r>
            <a:r>
              <a:rPr i="1" spc="-26" dirty="0">
                <a:cs typeface="Calibri"/>
              </a:rPr>
              <a:t>ov</a:t>
            </a:r>
            <a:r>
              <a:rPr i="1" spc="-9" dirty="0">
                <a:cs typeface="Calibri"/>
              </a:rPr>
              <a:t>er</a:t>
            </a:r>
            <a:r>
              <a:rPr i="1" spc="4" dirty="0">
                <a:cs typeface="Calibri"/>
              </a:rPr>
              <a:t> </a:t>
            </a:r>
            <a:r>
              <a:rPr i="1" spc="-9" dirty="0">
                <a:cs typeface="Calibri"/>
              </a:rPr>
              <a:t>the</a:t>
            </a:r>
            <a:r>
              <a:rPr i="1" spc="4" dirty="0">
                <a:cs typeface="Calibri"/>
              </a:rPr>
              <a:t> </a:t>
            </a:r>
            <a:r>
              <a:rPr i="1" spc="-4" dirty="0">
                <a:cs typeface="Calibri"/>
              </a:rPr>
              <a:t>li</a:t>
            </a:r>
            <a:r>
              <a:rPr i="1" spc="-44" dirty="0">
                <a:cs typeface="Calibri"/>
              </a:rPr>
              <a:t>f</a:t>
            </a:r>
            <a:r>
              <a:rPr i="1" spc="-9" dirty="0">
                <a:cs typeface="Calibri"/>
              </a:rPr>
              <a:t>e‐</a:t>
            </a:r>
            <a:r>
              <a:rPr i="1" spc="-4" dirty="0">
                <a:cs typeface="Calibri"/>
              </a:rPr>
              <a:t> </a:t>
            </a:r>
            <a:r>
              <a:rPr i="1" spc="-9" dirty="0">
                <a:cs typeface="Calibri"/>
              </a:rPr>
              <a:t>time</a:t>
            </a:r>
            <a:r>
              <a:rPr i="1" spc="13" dirty="0">
                <a:cs typeface="Calibri"/>
              </a:rPr>
              <a:t> </a:t>
            </a:r>
            <a:r>
              <a:rPr i="1" spc="-9" dirty="0">
                <a:cs typeface="Calibri"/>
              </a:rPr>
              <a:t>of a</a:t>
            </a:r>
            <a:r>
              <a:rPr i="1" dirty="0">
                <a:cs typeface="Calibri"/>
              </a:rPr>
              <a:t> </a:t>
            </a:r>
            <a:r>
              <a:rPr i="1" spc="-44" dirty="0">
                <a:cs typeface="Calibri"/>
              </a:rPr>
              <a:t>s</a:t>
            </a:r>
            <a:r>
              <a:rPr i="1" spc="-26" dirty="0">
                <a:cs typeface="Calibri"/>
              </a:rPr>
              <a:t>y</a:t>
            </a:r>
            <a:r>
              <a:rPr i="1" spc="-35" dirty="0">
                <a:cs typeface="Calibri"/>
              </a:rPr>
              <a:t>s</a:t>
            </a:r>
            <a:r>
              <a:rPr i="1" spc="-31" dirty="0">
                <a:cs typeface="Calibri"/>
              </a:rPr>
              <a:t>t</a:t>
            </a:r>
            <a:r>
              <a:rPr i="1" spc="-13" dirty="0">
                <a:cs typeface="Calibri"/>
              </a:rPr>
              <a:t>em</a:t>
            </a:r>
            <a:r>
              <a:rPr i="1" spc="18" dirty="0">
                <a:cs typeface="Calibri"/>
              </a:rPr>
              <a:t> </a:t>
            </a:r>
            <a:r>
              <a:rPr i="1" spc="-13" dirty="0">
                <a:cs typeface="Calibri"/>
              </a:rPr>
              <a:t>typi</a:t>
            </a:r>
            <a:r>
              <a:rPr i="1" spc="-26" dirty="0">
                <a:cs typeface="Calibri"/>
              </a:rPr>
              <a:t>c</a:t>
            </a:r>
            <a:r>
              <a:rPr i="1" spc="-9" dirty="0">
                <a:cs typeface="Calibri"/>
              </a:rPr>
              <a:t>ally</a:t>
            </a:r>
            <a:r>
              <a:rPr i="1" spc="18" dirty="0">
                <a:cs typeface="Calibri"/>
              </a:rPr>
              <a:t> </a:t>
            </a:r>
            <a:r>
              <a:rPr i="1" spc="-35" dirty="0">
                <a:cs typeface="Calibri"/>
              </a:rPr>
              <a:t>e</a:t>
            </a:r>
            <a:r>
              <a:rPr i="1" spc="-53" dirty="0">
                <a:cs typeface="Calibri"/>
              </a:rPr>
              <a:t>x</a:t>
            </a:r>
            <a:r>
              <a:rPr i="1" spc="-9" dirty="0">
                <a:cs typeface="Calibri"/>
              </a:rPr>
              <a:t>ceeds</a:t>
            </a:r>
            <a:r>
              <a:rPr i="1" spc="22" dirty="0">
                <a:cs typeface="Calibri"/>
              </a:rPr>
              <a:t> </a:t>
            </a:r>
            <a:r>
              <a:rPr i="1" spc="-9" dirty="0">
                <a:cs typeface="Calibri"/>
              </a:rPr>
              <a:t>th</a:t>
            </a:r>
            <a:r>
              <a:rPr i="1" spc="-26" dirty="0">
                <a:cs typeface="Calibri"/>
              </a:rPr>
              <a:t>a</a:t>
            </a:r>
            <a:r>
              <a:rPr i="1" spc="-9" dirty="0">
                <a:cs typeface="Calibri"/>
              </a:rPr>
              <a:t>t</a:t>
            </a:r>
            <a:r>
              <a:rPr i="1" spc="4" dirty="0">
                <a:cs typeface="Calibri"/>
              </a:rPr>
              <a:t> </a:t>
            </a:r>
            <a:r>
              <a:rPr i="1" spc="-9" dirty="0">
                <a:cs typeface="Calibri"/>
              </a:rPr>
              <a:t>of the</a:t>
            </a:r>
            <a:r>
              <a:rPr i="1" spc="4" dirty="0">
                <a:cs typeface="Calibri"/>
              </a:rPr>
              <a:t> </a:t>
            </a:r>
            <a:r>
              <a:rPr i="1" spc="-44" dirty="0">
                <a:cs typeface="Calibri"/>
              </a:rPr>
              <a:t>s</a:t>
            </a:r>
            <a:r>
              <a:rPr i="1" spc="-26" dirty="0">
                <a:cs typeface="Calibri"/>
              </a:rPr>
              <a:t>y</a:t>
            </a:r>
            <a:r>
              <a:rPr i="1" spc="-35" dirty="0">
                <a:cs typeface="Calibri"/>
              </a:rPr>
              <a:t>s</a:t>
            </a:r>
            <a:r>
              <a:rPr i="1" spc="-31" dirty="0">
                <a:cs typeface="Calibri"/>
              </a:rPr>
              <a:t>t</a:t>
            </a:r>
            <a:r>
              <a:rPr i="1" spc="-13" dirty="0">
                <a:cs typeface="Calibri"/>
              </a:rPr>
              <a:t>em</a:t>
            </a:r>
            <a:r>
              <a:rPr i="1" spc="18" dirty="0">
                <a:cs typeface="Calibri"/>
              </a:rPr>
              <a:t> </a:t>
            </a:r>
            <a:r>
              <a:rPr i="1" spc="-13" dirty="0">
                <a:cs typeface="Calibri"/>
              </a:rPr>
              <a:t>itsel</a:t>
            </a:r>
            <a:r>
              <a:rPr i="1" spc="22" dirty="0">
                <a:cs typeface="Calibri"/>
              </a:rPr>
              <a:t>f</a:t>
            </a:r>
            <a:r>
              <a:rPr i="1" spc="-9" dirty="0">
                <a:cs typeface="Calibri"/>
              </a:rPr>
              <a:t>)</a:t>
            </a:r>
            <a:endParaRPr i="1" dirty="0">
              <a:cs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8545" y="6382250"/>
            <a:ext cx="198323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/>
              <a:t>Johnsson</a:t>
            </a:r>
            <a:r>
              <a:rPr lang="en-US" sz="900" dirty="0"/>
              <a:t> L., Lecture notes spring 2016</a:t>
            </a:r>
          </a:p>
        </p:txBody>
      </p:sp>
    </p:spTree>
    <p:extLst>
      <p:ext uri="{BB962C8B-B14F-4D97-AF65-F5344CB8AC3E}">
        <p14:creationId xmlns:p14="http://schemas.microsoft.com/office/powerpoint/2010/main" val="2834739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Overflow and Underflow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CA" sz="2000" dirty="0">
                <a:cs typeface="Arial Unicode MS"/>
              </a:rPr>
              <a:t>Overflow:  Let </a:t>
            </a:r>
            <a:r>
              <a:rPr lang="en-CA" sz="2000" i="1" dirty="0">
                <a:cs typeface="Arial Unicode MS"/>
              </a:rPr>
              <a:t>x</a:t>
            </a:r>
            <a:r>
              <a:rPr lang="en-CA" sz="2000" dirty="0">
                <a:cs typeface="Arial Unicode MS"/>
              </a:rPr>
              <a:t> be the largest representable number. </a:t>
            </a:r>
          </a:p>
          <a:p>
            <a:r>
              <a:rPr lang="en-CA" sz="2000" i="1" dirty="0">
                <a:cs typeface="Arial Unicode MS"/>
              </a:rPr>
              <a:t>Attempting to multiply x by 10 will generate an </a:t>
            </a:r>
            <a:r>
              <a:rPr lang="en-CA" sz="2000" i="1" u="sng" dirty="0">
                <a:cs typeface="Arial Unicode MS"/>
              </a:rPr>
              <a:t>overflow</a:t>
            </a:r>
            <a:r>
              <a:rPr lang="en-CA" sz="2000" i="1" dirty="0">
                <a:cs typeface="Arial Unicode MS"/>
              </a:rPr>
              <a:t>.</a:t>
            </a:r>
          </a:p>
          <a:p>
            <a:endParaRPr lang="en-CA" sz="2000" dirty="0">
              <a:cs typeface="Arial Unicode MS"/>
            </a:endParaRPr>
          </a:p>
          <a:p>
            <a:r>
              <a:rPr lang="en-CA" sz="2000" dirty="0">
                <a:cs typeface="Arial Unicode MS"/>
              </a:rPr>
              <a:t>Example:  multiply 9.123456 x 10</a:t>
            </a:r>
            <a:r>
              <a:rPr lang="en-CA" sz="2000" baseline="30000" dirty="0">
                <a:cs typeface="Arial Unicode MS"/>
              </a:rPr>
              <a:t>37 </a:t>
            </a:r>
            <a:r>
              <a:rPr lang="en-CA" sz="2000" dirty="0">
                <a:cs typeface="Arial Unicode MS"/>
              </a:rPr>
              <a:t>by 10.</a:t>
            </a:r>
          </a:p>
          <a:p>
            <a:r>
              <a:rPr lang="en-CA" sz="2000" dirty="0">
                <a:cs typeface="Arial Unicode MS"/>
              </a:rPr>
              <a:t>Result:  </a:t>
            </a:r>
            <a:r>
              <a:rPr lang="en-CA" sz="2000" dirty="0" err="1">
                <a:cs typeface="Arial Unicode MS"/>
              </a:rPr>
              <a:t>inf</a:t>
            </a:r>
            <a:endParaRPr lang="en-CA" sz="2000" dirty="0">
              <a:cs typeface="Arial Unicode MS"/>
            </a:endParaRPr>
          </a:p>
          <a:p>
            <a:endParaRPr lang="en-CA" sz="2000" dirty="0">
              <a:cs typeface="Arial Unicode MS"/>
            </a:endParaRPr>
          </a:p>
          <a:p>
            <a:pPr>
              <a:lnSpc>
                <a:spcPts val="2782"/>
              </a:lnSpc>
            </a:pPr>
            <a:r>
              <a:rPr lang="en-CA" sz="2000" dirty="0">
                <a:cs typeface="Arial Unicode MS"/>
              </a:rPr>
              <a:t>Why? Unique representation for each normalized number:</a:t>
            </a:r>
          </a:p>
          <a:p>
            <a:pPr>
              <a:lnSpc>
                <a:spcPts val="2782"/>
              </a:lnSpc>
            </a:pPr>
            <a:r>
              <a:rPr lang="en-CA" sz="2000" dirty="0">
                <a:cs typeface="Arial Unicode MS"/>
              </a:rPr>
              <a:t>Example: Divide 3.012345 x 10</a:t>
            </a:r>
            <a:r>
              <a:rPr lang="en-CA" sz="2000" baseline="30000" dirty="0">
                <a:cs typeface="Arial Unicode MS"/>
              </a:rPr>
              <a:t>-38</a:t>
            </a:r>
            <a:r>
              <a:rPr lang="en-CA" sz="2000" dirty="0">
                <a:cs typeface="Arial Unicode MS"/>
              </a:rPr>
              <a:t> by 10.</a:t>
            </a:r>
          </a:p>
          <a:p>
            <a:pPr>
              <a:lnSpc>
                <a:spcPts val="2782"/>
              </a:lnSpc>
            </a:pPr>
            <a:r>
              <a:rPr lang="en-CA" sz="2000" dirty="0">
                <a:cs typeface="Arial Unicode MS"/>
              </a:rPr>
              <a:t>Result: Number cannot be normalized because largest allowed exponent is 38.  The new number can still be </a:t>
            </a:r>
            <a:r>
              <a:rPr lang="en-CA" sz="2000" i="1" dirty="0">
                <a:cs typeface="Arial Unicode MS"/>
              </a:rPr>
              <a:t>represented</a:t>
            </a:r>
            <a:r>
              <a:rPr lang="en-CA" sz="2000" dirty="0">
                <a:cs typeface="Arial Unicode MS"/>
              </a:rPr>
              <a:t> as 0.301234 x 10</a:t>
            </a:r>
            <a:r>
              <a:rPr lang="en-CA" sz="2000" baseline="30000" dirty="0">
                <a:cs typeface="Arial Unicode MS"/>
              </a:rPr>
              <a:t>-38</a:t>
            </a:r>
            <a:r>
              <a:rPr lang="en-CA" sz="2000" dirty="0">
                <a:cs typeface="Arial Unicode MS"/>
              </a:rPr>
              <a:t>, but it cannot be </a:t>
            </a:r>
            <a:r>
              <a:rPr lang="en-CA" sz="2000" i="1" dirty="0">
                <a:cs typeface="Arial Unicode MS"/>
              </a:rPr>
              <a:t>normalized</a:t>
            </a:r>
            <a:r>
              <a:rPr lang="en-CA" sz="2000" dirty="0">
                <a:cs typeface="Arial Unicode MS"/>
              </a:rPr>
              <a:t>.  This is referred to as a </a:t>
            </a:r>
            <a:r>
              <a:rPr lang="en-CA" sz="2000" i="1" dirty="0">
                <a:cs typeface="Arial Unicode MS"/>
              </a:rPr>
              <a:t>subnormal</a:t>
            </a:r>
            <a:r>
              <a:rPr lang="en-CA" sz="2000" dirty="0">
                <a:cs typeface="Arial Unicode MS"/>
              </a:rPr>
              <a:t> number.</a:t>
            </a:r>
            <a:endParaRPr lang="en-CA" sz="2000" dirty="0"/>
          </a:p>
          <a:p>
            <a:endParaRPr lang="en-CA" sz="2000" dirty="0">
              <a:latin typeface="Arial Unicode MS"/>
              <a:cs typeface="Arial Unicode MS"/>
            </a:endParaRP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09503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Special Values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3309"/>
              </a:lnSpc>
            </a:pPr>
            <a:r>
              <a:rPr lang="en-CA" dirty="0" err="1">
                <a:cs typeface="Arial Unicode MS"/>
              </a:rPr>
              <a:t>NaN</a:t>
            </a:r>
            <a:r>
              <a:rPr lang="en-CA" dirty="0">
                <a:cs typeface="Arial Unicode MS"/>
              </a:rPr>
              <a:t> = "Not a number" (returned when attempting to take square root or logarithm of a negative number)</a:t>
            </a:r>
          </a:p>
          <a:p>
            <a:pPr>
              <a:lnSpc>
                <a:spcPts val="3309"/>
              </a:lnSpc>
            </a:pPr>
            <a:r>
              <a:rPr lang="en-CA" dirty="0" err="1">
                <a:cs typeface="Arial Unicode MS"/>
              </a:rPr>
              <a:t>Inf</a:t>
            </a:r>
            <a:r>
              <a:rPr lang="en-CA" dirty="0">
                <a:cs typeface="Arial Unicode MS"/>
              </a:rPr>
              <a:t> = positive infinity</a:t>
            </a:r>
          </a:p>
          <a:p>
            <a:pPr>
              <a:lnSpc>
                <a:spcPts val="3309"/>
              </a:lnSpc>
            </a:pPr>
            <a:r>
              <a:rPr lang="en-CA" dirty="0">
                <a:cs typeface="Arial Unicode MS"/>
              </a:rPr>
              <a:t>-</a:t>
            </a:r>
            <a:r>
              <a:rPr lang="en-CA" dirty="0" err="1">
                <a:cs typeface="Arial Unicode MS"/>
              </a:rPr>
              <a:t>Inf</a:t>
            </a:r>
            <a:r>
              <a:rPr lang="en-CA" dirty="0">
                <a:cs typeface="Arial Unicode MS"/>
              </a:rPr>
              <a:t> = negative infinity</a:t>
            </a:r>
          </a:p>
          <a:p>
            <a:pPr>
              <a:lnSpc>
                <a:spcPts val="3309"/>
              </a:lnSpc>
            </a:pPr>
            <a:r>
              <a:rPr lang="en-CA" dirty="0">
                <a:cs typeface="Arial Unicode MS"/>
              </a:rPr>
              <a:t>zero</a:t>
            </a:r>
          </a:p>
          <a:p>
            <a:pPr>
              <a:lnSpc>
                <a:spcPts val="3309"/>
              </a:lnSpc>
            </a:pPr>
            <a:r>
              <a:rPr lang="en-CA" dirty="0">
                <a:cs typeface="Arial Unicode MS"/>
              </a:rPr>
              <a:t>-zero</a:t>
            </a:r>
          </a:p>
          <a:p>
            <a:pPr>
              <a:lnSpc>
                <a:spcPts val="3309"/>
              </a:lnSpc>
            </a:pPr>
            <a:endParaRPr lang="en-CA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64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63653" y="479570"/>
            <a:ext cx="1187824" cy="4075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7401" marR="4483" indent="-336194">
              <a:lnSpc>
                <a:spcPct val="125000"/>
              </a:lnSpc>
            </a:pPr>
            <a:r>
              <a:rPr sz="1059" b="1" spc="-4" dirty="0">
                <a:solidFill>
                  <a:srgbClr val="FFFFFF"/>
                </a:solidFill>
                <a:latin typeface="Arial"/>
                <a:cs typeface="Arial"/>
              </a:rPr>
              <a:t>Lennar</a:t>
            </a:r>
            <a:r>
              <a:rPr sz="1059" b="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059" b="1" spc="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59" b="1" spc="-4" dirty="0">
                <a:solidFill>
                  <a:srgbClr val="FFFFFF"/>
                </a:solidFill>
                <a:latin typeface="Arial"/>
                <a:cs typeface="Arial"/>
              </a:rPr>
              <a:t>Johnsson 2016-01-19</a:t>
            </a:r>
            <a:endParaRPr sz="1059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35848" y="484906"/>
            <a:ext cx="3870512" cy="1819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606831" algn="ctr"/>
            <a:r>
              <a:rPr sz="2118" spc="-4" dirty="0">
                <a:solidFill>
                  <a:srgbClr val="FFFFFF"/>
                </a:solidFill>
                <a:latin typeface="Arial"/>
                <a:cs typeface="Arial"/>
              </a:rPr>
              <a:t>COSC4364</a:t>
            </a:r>
            <a:endParaRPr sz="2118" dirty="0">
              <a:latin typeface="Arial"/>
              <a:cs typeface="Arial"/>
            </a:endParaRPr>
          </a:p>
          <a:p>
            <a:pPr marL="11206">
              <a:spcBef>
                <a:spcPts val="427"/>
              </a:spcBef>
            </a:pPr>
            <a:r>
              <a:rPr sz="3883" spc="-4" dirty="0">
                <a:latin typeface="Calibri"/>
                <a:cs typeface="Calibri"/>
              </a:rPr>
              <a:t>Los</a:t>
            </a:r>
            <a:r>
              <a:rPr sz="3883" dirty="0">
                <a:latin typeface="Calibri"/>
                <a:cs typeface="Calibri"/>
              </a:rPr>
              <a:t>s</a:t>
            </a:r>
            <a:r>
              <a:rPr sz="3883" spc="22" dirty="0">
                <a:latin typeface="Calibri"/>
                <a:cs typeface="Calibri"/>
              </a:rPr>
              <a:t> </a:t>
            </a:r>
            <a:r>
              <a:rPr sz="3883" dirty="0">
                <a:latin typeface="Calibri"/>
                <a:cs typeface="Calibri"/>
              </a:rPr>
              <a:t>of</a:t>
            </a:r>
            <a:r>
              <a:rPr sz="3883" spc="4" dirty="0">
                <a:latin typeface="Calibri"/>
                <a:cs typeface="Calibri"/>
              </a:rPr>
              <a:t> </a:t>
            </a:r>
            <a:r>
              <a:rPr sz="3883" spc="-4" dirty="0">
                <a:latin typeface="Calibri"/>
                <a:cs typeface="Calibri"/>
              </a:rPr>
              <a:t>Signifi</a:t>
            </a:r>
            <a:r>
              <a:rPr sz="3883" spc="-31" dirty="0">
                <a:latin typeface="Calibri"/>
                <a:cs typeface="Calibri"/>
              </a:rPr>
              <a:t>c</a:t>
            </a:r>
            <a:r>
              <a:rPr sz="3883" spc="-26" dirty="0">
                <a:latin typeface="Calibri"/>
                <a:cs typeface="Calibri"/>
              </a:rPr>
              <a:t>ance</a:t>
            </a:r>
            <a:endParaRPr sz="3883" dirty="0">
              <a:latin typeface="Calibri"/>
              <a:cs typeface="Calibri"/>
            </a:endParaRPr>
          </a:p>
          <a:p>
            <a:pPr marR="628123" algn="ctr">
              <a:spcBef>
                <a:spcPts val="3177"/>
              </a:spcBef>
            </a:pPr>
            <a:r>
              <a:rPr sz="2824" spc="-13" dirty="0">
                <a:latin typeface="Calibri"/>
                <a:cs typeface="Calibri"/>
              </a:rPr>
              <a:t>y</a:t>
            </a:r>
            <a:r>
              <a:rPr sz="2824" spc="4" dirty="0">
                <a:latin typeface="Calibri"/>
                <a:cs typeface="Calibri"/>
              </a:rPr>
              <a:t> </a:t>
            </a:r>
            <a:r>
              <a:rPr sz="2824" spc="-18" dirty="0">
                <a:latin typeface="Calibri"/>
                <a:cs typeface="Calibri"/>
              </a:rPr>
              <a:t>=</a:t>
            </a:r>
            <a:r>
              <a:rPr sz="2824" spc="4" dirty="0">
                <a:latin typeface="Calibri"/>
                <a:cs typeface="Calibri"/>
              </a:rPr>
              <a:t> </a:t>
            </a:r>
            <a:r>
              <a:rPr sz="2824" spc="-13" dirty="0">
                <a:latin typeface="Calibri"/>
                <a:cs typeface="Calibri"/>
              </a:rPr>
              <a:t>x‐</a:t>
            </a:r>
            <a:r>
              <a:rPr sz="2824" spc="-18" dirty="0">
                <a:latin typeface="Calibri"/>
                <a:cs typeface="Calibri"/>
              </a:rPr>
              <a:t>sin(x)</a:t>
            </a:r>
            <a:r>
              <a:rPr sz="2824" spc="-9" dirty="0">
                <a:latin typeface="Calibri"/>
                <a:cs typeface="Calibri"/>
              </a:rPr>
              <a:t>,</a:t>
            </a:r>
            <a:r>
              <a:rPr sz="2824" spc="22" dirty="0">
                <a:latin typeface="Calibri"/>
                <a:cs typeface="Calibri"/>
              </a:rPr>
              <a:t> </a:t>
            </a:r>
            <a:r>
              <a:rPr sz="2824" spc="-22" dirty="0">
                <a:latin typeface="Calibri"/>
                <a:cs typeface="Calibri"/>
              </a:rPr>
              <a:t>x=1/15</a:t>
            </a:r>
            <a:endParaRPr sz="2824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10770" y="1874140"/>
            <a:ext cx="1555376" cy="4346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3781" indent="-302575">
              <a:buFont typeface="Arial"/>
              <a:buChar char="•"/>
              <a:tabLst>
                <a:tab pos="313781" algn="l"/>
              </a:tabLst>
            </a:pPr>
            <a:r>
              <a:rPr sz="2824" spc="-22" dirty="0">
                <a:latin typeface="Calibri"/>
                <a:cs typeface="Calibri"/>
              </a:rPr>
              <a:t>E</a:t>
            </a:r>
            <a:r>
              <a:rPr sz="2824" spc="-66" dirty="0">
                <a:latin typeface="Calibri"/>
                <a:cs typeface="Calibri"/>
              </a:rPr>
              <a:t>x</a:t>
            </a:r>
            <a:r>
              <a:rPr sz="2824" spc="-18" dirty="0">
                <a:latin typeface="Calibri"/>
                <a:cs typeface="Calibri"/>
              </a:rPr>
              <a:t>ample</a:t>
            </a:r>
            <a:endParaRPr sz="2824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73480" y="2412122"/>
            <a:ext cx="5820335" cy="38298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55019" marR="413519" indent="-560"/>
            <a:r>
              <a:rPr sz="2824" spc="-13" dirty="0">
                <a:latin typeface="Calibri"/>
                <a:cs typeface="Calibri"/>
              </a:rPr>
              <a:t>with</a:t>
            </a:r>
            <a:r>
              <a:rPr sz="2824" spc="9" dirty="0">
                <a:latin typeface="Calibri"/>
                <a:cs typeface="Calibri"/>
              </a:rPr>
              <a:t> </a:t>
            </a:r>
            <a:r>
              <a:rPr sz="2824" spc="-22" dirty="0">
                <a:latin typeface="Calibri"/>
                <a:cs typeface="Calibri"/>
              </a:rPr>
              <a:t>1</a:t>
            </a:r>
            <a:r>
              <a:rPr sz="2824" spc="-18" dirty="0">
                <a:latin typeface="Calibri"/>
                <a:cs typeface="Calibri"/>
              </a:rPr>
              <a:t>0</a:t>
            </a:r>
            <a:r>
              <a:rPr sz="2824" spc="9" dirty="0">
                <a:latin typeface="Calibri"/>
                <a:cs typeface="Calibri"/>
              </a:rPr>
              <a:t> </a:t>
            </a:r>
            <a:r>
              <a:rPr sz="2824" spc="-18" dirty="0">
                <a:latin typeface="Calibri"/>
                <a:cs typeface="Calibri"/>
              </a:rPr>
              <a:t>signifi</a:t>
            </a:r>
            <a:r>
              <a:rPr sz="2824" spc="-35" dirty="0">
                <a:latin typeface="Calibri"/>
                <a:cs typeface="Calibri"/>
              </a:rPr>
              <a:t>c</a:t>
            </a:r>
            <a:r>
              <a:rPr sz="2824" spc="-18" dirty="0">
                <a:latin typeface="Calibri"/>
                <a:cs typeface="Calibri"/>
              </a:rPr>
              <a:t>a</a:t>
            </a:r>
            <a:r>
              <a:rPr sz="2824" spc="-49" dirty="0">
                <a:latin typeface="Calibri"/>
                <a:cs typeface="Calibri"/>
              </a:rPr>
              <a:t>n</a:t>
            </a:r>
            <a:r>
              <a:rPr sz="2824" spc="-13" dirty="0">
                <a:latin typeface="Calibri"/>
                <a:cs typeface="Calibri"/>
              </a:rPr>
              <a:t>t</a:t>
            </a:r>
            <a:r>
              <a:rPr sz="2824" spc="35" dirty="0">
                <a:latin typeface="Calibri"/>
                <a:cs typeface="Calibri"/>
              </a:rPr>
              <a:t> </a:t>
            </a:r>
            <a:r>
              <a:rPr sz="2824" spc="-22" dirty="0">
                <a:latin typeface="Calibri"/>
                <a:cs typeface="Calibri"/>
              </a:rPr>
              <a:t>decima</a:t>
            </a:r>
            <a:r>
              <a:rPr sz="2824" spc="-9" dirty="0">
                <a:latin typeface="Calibri"/>
                <a:cs typeface="Calibri"/>
              </a:rPr>
              <a:t>l</a:t>
            </a:r>
            <a:r>
              <a:rPr sz="2824" spc="31" dirty="0">
                <a:latin typeface="Calibri"/>
                <a:cs typeface="Calibri"/>
              </a:rPr>
              <a:t> </a:t>
            </a:r>
            <a:r>
              <a:rPr sz="2824" spc="-18" dirty="0">
                <a:latin typeface="Calibri"/>
                <a:cs typeface="Calibri"/>
              </a:rPr>
              <a:t>digits</a:t>
            </a:r>
            <a:r>
              <a:rPr sz="2824" spc="-13" dirty="0">
                <a:latin typeface="Calibri"/>
                <a:cs typeface="Calibri"/>
              </a:rPr>
              <a:t> x</a:t>
            </a:r>
            <a:r>
              <a:rPr sz="2824" dirty="0">
                <a:latin typeface="Calibri"/>
                <a:cs typeface="Calibri"/>
              </a:rPr>
              <a:t> </a:t>
            </a:r>
            <a:r>
              <a:rPr sz="2824" spc="-18" dirty="0">
                <a:latin typeface="Calibri"/>
                <a:cs typeface="Calibri"/>
              </a:rPr>
              <a:t>=</a:t>
            </a:r>
            <a:r>
              <a:rPr sz="2824" spc="9" dirty="0">
                <a:latin typeface="Calibri"/>
                <a:cs typeface="Calibri"/>
              </a:rPr>
              <a:t> </a:t>
            </a:r>
            <a:r>
              <a:rPr sz="2824" spc="-18" dirty="0">
                <a:latin typeface="Calibri"/>
                <a:cs typeface="Calibri"/>
              </a:rPr>
              <a:t>6</a:t>
            </a:r>
            <a:r>
              <a:rPr lang="en-US" sz="2824" spc="-18" dirty="0">
                <a:latin typeface="Calibri"/>
                <a:cs typeface="Calibri"/>
              </a:rPr>
              <a:t>.</a:t>
            </a:r>
            <a:r>
              <a:rPr sz="2824" spc="-18" dirty="0">
                <a:latin typeface="Calibri"/>
                <a:cs typeface="Calibri"/>
              </a:rPr>
              <a:t>66666666</a:t>
            </a:r>
            <a:r>
              <a:rPr lang="en-US" sz="2824" spc="-18" dirty="0">
                <a:latin typeface="Calibri"/>
                <a:cs typeface="Calibri"/>
              </a:rPr>
              <a:t>6</a:t>
            </a:r>
            <a:r>
              <a:rPr sz="2824" spc="-18" dirty="0">
                <a:latin typeface="Calibri"/>
                <a:cs typeface="Calibri"/>
              </a:rPr>
              <a:t>7</a:t>
            </a:r>
            <a:r>
              <a:rPr sz="2824" spc="18" dirty="0">
                <a:latin typeface="Calibri"/>
                <a:cs typeface="Calibri"/>
              </a:rPr>
              <a:t> </a:t>
            </a:r>
            <a:r>
              <a:rPr sz="2824" spc="-13" dirty="0">
                <a:latin typeface="Calibri"/>
                <a:cs typeface="Calibri"/>
              </a:rPr>
              <a:t>x</a:t>
            </a:r>
            <a:r>
              <a:rPr sz="2824" dirty="0">
                <a:latin typeface="Calibri"/>
                <a:cs typeface="Calibri"/>
              </a:rPr>
              <a:t> </a:t>
            </a:r>
            <a:r>
              <a:rPr sz="2824" spc="-22" dirty="0">
                <a:latin typeface="Calibri"/>
                <a:cs typeface="Calibri"/>
              </a:rPr>
              <a:t>10</a:t>
            </a:r>
            <a:r>
              <a:rPr lang="en-US" sz="2780" spc="13" baseline="25132" dirty="0">
                <a:latin typeface="Calibri"/>
                <a:cs typeface="Calibri"/>
              </a:rPr>
              <a:t>0</a:t>
            </a:r>
            <a:endParaRPr sz="2780" baseline="25132" dirty="0">
              <a:latin typeface="Calibri"/>
              <a:cs typeface="Calibri"/>
            </a:endParaRPr>
          </a:p>
          <a:p>
            <a:pPr marL="655019" indent="-644373"/>
            <a:r>
              <a:rPr sz="2824" spc="-4" dirty="0">
                <a:latin typeface="Calibri"/>
                <a:cs typeface="Calibri"/>
              </a:rPr>
              <a:t>sin(x</a:t>
            </a:r>
            <a:r>
              <a:rPr sz="2824" dirty="0">
                <a:latin typeface="Calibri"/>
                <a:cs typeface="Calibri"/>
              </a:rPr>
              <a:t>)</a:t>
            </a:r>
            <a:r>
              <a:rPr sz="2824" spc="18" dirty="0">
                <a:latin typeface="Calibri"/>
                <a:cs typeface="Calibri"/>
              </a:rPr>
              <a:t> </a:t>
            </a:r>
            <a:r>
              <a:rPr sz="2824" spc="-18" dirty="0">
                <a:latin typeface="Calibri"/>
                <a:cs typeface="Calibri"/>
              </a:rPr>
              <a:t>=</a:t>
            </a:r>
            <a:r>
              <a:rPr sz="2824" spc="9" dirty="0">
                <a:latin typeface="Calibri"/>
                <a:cs typeface="Calibri"/>
              </a:rPr>
              <a:t> </a:t>
            </a:r>
            <a:r>
              <a:rPr sz="2824" spc="-18" dirty="0">
                <a:latin typeface="Calibri"/>
                <a:cs typeface="Calibri"/>
              </a:rPr>
              <a:t>6</a:t>
            </a:r>
            <a:r>
              <a:rPr lang="en-US" sz="2824" spc="-18" dirty="0">
                <a:latin typeface="Calibri"/>
                <a:cs typeface="Calibri"/>
              </a:rPr>
              <a:t>.</a:t>
            </a:r>
            <a:r>
              <a:rPr sz="2824" spc="-18" dirty="0">
                <a:latin typeface="Calibri"/>
                <a:cs typeface="Calibri"/>
              </a:rPr>
              <a:t>661729492</a:t>
            </a:r>
            <a:r>
              <a:rPr lang="en-US" sz="2824" spc="-18" dirty="0">
                <a:latin typeface="Calibri"/>
                <a:cs typeface="Calibri"/>
              </a:rPr>
              <a:t>3</a:t>
            </a:r>
            <a:r>
              <a:rPr sz="2824" spc="22" dirty="0">
                <a:latin typeface="Calibri"/>
                <a:cs typeface="Calibri"/>
              </a:rPr>
              <a:t> </a:t>
            </a:r>
            <a:r>
              <a:rPr sz="2824" spc="-13" dirty="0">
                <a:latin typeface="Calibri"/>
                <a:cs typeface="Calibri"/>
              </a:rPr>
              <a:t>x</a:t>
            </a:r>
            <a:r>
              <a:rPr sz="2824" dirty="0">
                <a:latin typeface="Calibri"/>
                <a:cs typeface="Calibri"/>
              </a:rPr>
              <a:t> </a:t>
            </a:r>
            <a:r>
              <a:rPr sz="2824" spc="-22" dirty="0">
                <a:latin typeface="Calibri"/>
                <a:cs typeface="Calibri"/>
              </a:rPr>
              <a:t>10</a:t>
            </a:r>
            <a:r>
              <a:rPr lang="en-US" sz="2780" spc="6" baseline="25132" dirty="0">
                <a:latin typeface="Calibri"/>
                <a:cs typeface="Calibri"/>
              </a:rPr>
              <a:t>0</a:t>
            </a:r>
            <a:endParaRPr sz="2780" baseline="25132" dirty="0">
              <a:latin typeface="Calibri"/>
              <a:cs typeface="Calibri"/>
            </a:endParaRPr>
          </a:p>
          <a:p>
            <a:pPr marL="655019">
              <a:spcBef>
                <a:spcPts val="675"/>
              </a:spcBef>
            </a:pPr>
            <a:r>
              <a:rPr sz="2824" spc="-13" dirty="0">
                <a:latin typeface="Calibri"/>
                <a:cs typeface="Calibri"/>
              </a:rPr>
              <a:t>y</a:t>
            </a:r>
            <a:r>
              <a:rPr sz="2824" spc="4" dirty="0">
                <a:latin typeface="Calibri"/>
                <a:cs typeface="Calibri"/>
              </a:rPr>
              <a:t> </a:t>
            </a:r>
            <a:r>
              <a:rPr sz="2824" spc="-18" dirty="0">
                <a:latin typeface="Calibri"/>
                <a:cs typeface="Calibri"/>
              </a:rPr>
              <a:t>=</a:t>
            </a:r>
            <a:r>
              <a:rPr sz="2824" spc="4" dirty="0">
                <a:latin typeface="Calibri"/>
                <a:cs typeface="Calibri"/>
              </a:rPr>
              <a:t> </a:t>
            </a:r>
            <a:r>
              <a:rPr sz="2824" spc="-18" dirty="0">
                <a:latin typeface="Calibri"/>
                <a:cs typeface="Calibri"/>
              </a:rPr>
              <a:t>0.0004937175</a:t>
            </a:r>
            <a:r>
              <a:rPr sz="2824" spc="13" dirty="0">
                <a:latin typeface="Calibri"/>
                <a:cs typeface="Calibri"/>
              </a:rPr>
              <a:t> </a:t>
            </a:r>
            <a:r>
              <a:rPr sz="2824" spc="-13" dirty="0">
                <a:latin typeface="Calibri"/>
                <a:cs typeface="Calibri"/>
              </a:rPr>
              <a:t>x</a:t>
            </a:r>
            <a:r>
              <a:rPr sz="2824" spc="4" dirty="0">
                <a:latin typeface="Calibri"/>
                <a:cs typeface="Calibri"/>
              </a:rPr>
              <a:t> </a:t>
            </a:r>
            <a:r>
              <a:rPr sz="2824" spc="-22" dirty="0">
                <a:latin typeface="Calibri"/>
                <a:cs typeface="Calibri"/>
              </a:rPr>
              <a:t>10</a:t>
            </a:r>
            <a:r>
              <a:rPr sz="2780" spc="6" baseline="25132" dirty="0">
                <a:latin typeface="Calibri"/>
                <a:cs typeface="Calibri"/>
              </a:rPr>
              <a:t>‐</a:t>
            </a:r>
            <a:r>
              <a:rPr sz="2780" spc="13" baseline="25132" dirty="0">
                <a:latin typeface="Calibri"/>
                <a:cs typeface="Calibri"/>
              </a:rPr>
              <a:t>1</a:t>
            </a:r>
            <a:endParaRPr sz="2780" baseline="25132" dirty="0">
              <a:latin typeface="Calibri"/>
              <a:cs typeface="Calibri"/>
            </a:endParaRPr>
          </a:p>
          <a:p>
            <a:pPr marL="655019">
              <a:spcBef>
                <a:spcPts val="675"/>
              </a:spcBef>
            </a:pPr>
            <a:r>
              <a:rPr sz="2824" spc="-13" dirty="0">
                <a:latin typeface="Calibri"/>
                <a:cs typeface="Calibri"/>
              </a:rPr>
              <a:t>y</a:t>
            </a:r>
            <a:r>
              <a:rPr sz="2824" spc="4" dirty="0">
                <a:latin typeface="Calibri"/>
                <a:cs typeface="Calibri"/>
              </a:rPr>
              <a:t> </a:t>
            </a:r>
            <a:r>
              <a:rPr sz="2824" spc="-18" dirty="0">
                <a:latin typeface="Calibri"/>
                <a:cs typeface="Calibri"/>
              </a:rPr>
              <a:t>=</a:t>
            </a:r>
            <a:r>
              <a:rPr sz="2824" spc="4" dirty="0">
                <a:latin typeface="Calibri"/>
                <a:cs typeface="Calibri"/>
              </a:rPr>
              <a:t> </a:t>
            </a:r>
            <a:r>
              <a:rPr sz="2824" spc="-18" dirty="0">
                <a:latin typeface="Calibri"/>
                <a:cs typeface="Calibri"/>
              </a:rPr>
              <a:t>4</a:t>
            </a:r>
            <a:r>
              <a:rPr lang="en-US" sz="2824" spc="-18" dirty="0">
                <a:latin typeface="Calibri"/>
                <a:cs typeface="Calibri"/>
              </a:rPr>
              <a:t>.</a:t>
            </a:r>
            <a:r>
              <a:rPr sz="2824" spc="-18" dirty="0">
                <a:latin typeface="Calibri"/>
                <a:cs typeface="Calibri"/>
              </a:rPr>
              <a:t>937175000</a:t>
            </a:r>
            <a:r>
              <a:rPr lang="en-US" sz="2824" spc="-18" dirty="0">
                <a:latin typeface="Calibri"/>
                <a:cs typeface="Calibri"/>
              </a:rPr>
              <a:t>0</a:t>
            </a:r>
            <a:r>
              <a:rPr sz="2824" spc="13" dirty="0">
                <a:latin typeface="Calibri"/>
                <a:cs typeface="Calibri"/>
              </a:rPr>
              <a:t> </a:t>
            </a:r>
            <a:r>
              <a:rPr sz="2824" spc="-13" dirty="0">
                <a:latin typeface="Calibri"/>
                <a:cs typeface="Calibri"/>
              </a:rPr>
              <a:t>x</a:t>
            </a:r>
            <a:r>
              <a:rPr sz="2824" spc="4" dirty="0">
                <a:latin typeface="Calibri"/>
                <a:cs typeface="Calibri"/>
              </a:rPr>
              <a:t> </a:t>
            </a:r>
            <a:r>
              <a:rPr sz="2824" spc="-22" dirty="0">
                <a:latin typeface="Calibri"/>
                <a:cs typeface="Calibri"/>
              </a:rPr>
              <a:t>10</a:t>
            </a:r>
            <a:r>
              <a:rPr sz="2780" spc="6" baseline="25132" dirty="0">
                <a:latin typeface="Calibri"/>
                <a:cs typeface="Calibri"/>
              </a:rPr>
              <a:t>‐</a:t>
            </a:r>
            <a:r>
              <a:rPr lang="en-US" sz="2780" spc="13" baseline="25132" dirty="0">
                <a:latin typeface="Calibri"/>
                <a:cs typeface="Calibri"/>
              </a:rPr>
              <a:t>5</a:t>
            </a:r>
            <a:r>
              <a:rPr sz="2780" spc="26" baseline="25132" dirty="0">
                <a:latin typeface="Calibri"/>
                <a:cs typeface="Calibri"/>
              </a:rPr>
              <a:t> </a:t>
            </a:r>
            <a:r>
              <a:rPr sz="2824" spc="-18" dirty="0">
                <a:latin typeface="Calibri"/>
                <a:cs typeface="Calibri"/>
              </a:rPr>
              <a:t>normali</a:t>
            </a:r>
            <a:r>
              <a:rPr sz="2824" spc="-71" dirty="0">
                <a:latin typeface="Calibri"/>
                <a:cs typeface="Calibri"/>
              </a:rPr>
              <a:t>z</a:t>
            </a:r>
            <a:r>
              <a:rPr sz="2824" spc="-18" dirty="0">
                <a:latin typeface="Calibri"/>
                <a:cs typeface="Calibri"/>
              </a:rPr>
              <a:t>ed</a:t>
            </a:r>
            <a:endParaRPr sz="2824" dirty="0">
              <a:latin typeface="Calibri"/>
              <a:cs typeface="Calibri"/>
            </a:endParaRPr>
          </a:p>
          <a:p>
            <a:pPr marL="430329" algn="ctr">
              <a:spcBef>
                <a:spcPts val="635"/>
              </a:spcBef>
            </a:pPr>
            <a:r>
              <a:rPr sz="2118" spc="-4" dirty="0">
                <a:solidFill>
                  <a:srgbClr val="FF0000"/>
                </a:solidFill>
                <a:latin typeface="Calibri"/>
                <a:cs typeface="Calibri"/>
              </a:rPr>
              <a:t>Spuriou</a:t>
            </a:r>
            <a:r>
              <a:rPr sz="2118" dirty="0">
                <a:solidFill>
                  <a:srgbClr val="FF0000"/>
                </a:solidFill>
                <a:latin typeface="Calibri"/>
                <a:cs typeface="Calibri"/>
              </a:rPr>
              <a:t>s </a:t>
            </a:r>
            <a:r>
              <a:rPr sz="2118" spc="-13" dirty="0">
                <a:solidFill>
                  <a:srgbClr val="FF0000"/>
                </a:solidFill>
                <a:latin typeface="Calibri"/>
                <a:cs typeface="Calibri"/>
              </a:rPr>
              <a:t>0</a:t>
            </a:r>
            <a:r>
              <a:rPr sz="2118" spc="-137" dirty="0">
                <a:solidFill>
                  <a:srgbClr val="FF0000"/>
                </a:solidFill>
                <a:latin typeface="Calibri"/>
                <a:cs typeface="Calibri"/>
              </a:rPr>
              <a:t>’</a:t>
            </a:r>
            <a:r>
              <a:rPr sz="2118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endParaRPr sz="2118" dirty="0">
              <a:latin typeface="Calibri"/>
              <a:cs typeface="Calibri"/>
            </a:endParaRPr>
          </a:p>
          <a:p>
            <a:pPr marL="655019">
              <a:spcBef>
                <a:spcPts val="1562"/>
              </a:spcBef>
            </a:pPr>
            <a:r>
              <a:rPr sz="2824" spc="-13" dirty="0">
                <a:latin typeface="Calibri"/>
                <a:cs typeface="Calibri"/>
              </a:rPr>
              <a:t>y</a:t>
            </a:r>
            <a:r>
              <a:rPr sz="2824" spc="4" dirty="0">
                <a:latin typeface="Calibri"/>
                <a:cs typeface="Calibri"/>
              </a:rPr>
              <a:t> </a:t>
            </a:r>
            <a:r>
              <a:rPr sz="2824" spc="-18" dirty="0">
                <a:latin typeface="Calibri"/>
                <a:cs typeface="Calibri"/>
              </a:rPr>
              <a:t>=</a:t>
            </a:r>
            <a:r>
              <a:rPr sz="2824" spc="4" dirty="0">
                <a:latin typeface="Calibri"/>
                <a:cs typeface="Calibri"/>
              </a:rPr>
              <a:t> </a:t>
            </a:r>
            <a:r>
              <a:rPr sz="2824" spc="-18" dirty="0">
                <a:latin typeface="Calibri"/>
                <a:cs typeface="Calibri"/>
              </a:rPr>
              <a:t>4</a:t>
            </a:r>
            <a:r>
              <a:rPr lang="en-US" sz="2824" spc="-18" dirty="0">
                <a:latin typeface="Calibri"/>
                <a:cs typeface="Calibri"/>
              </a:rPr>
              <a:t>.</a:t>
            </a:r>
            <a:r>
              <a:rPr sz="2824" spc="-18" dirty="0">
                <a:latin typeface="Calibri"/>
                <a:cs typeface="Calibri"/>
              </a:rPr>
              <a:t>937174327</a:t>
            </a:r>
            <a:r>
              <a:rPr lang="en-US" sz="2824" spc="-18" dirty="0">
                <a:latin typeface="Calibri"/>
                <a:cs typeface="Calibri"/>
              </a:rPr>
              <a:t>5</a:t>
            </a:r>
            <a:r>
              <a:rPr sz="2824" spc="13" dirty="0">
                <a:latin typeface="Calibri"/>
                <a:cs typeface="Calibri"/>
              </a:rPr>
              <a:t> </a:t>
            </a:r>
            <a:r>
              <a:rPr sz="2824" spc="-13" dirty="0">
                <a:latin typeface="Calibri"/>
                <a:cs typeface="Calibri"/>
              </a:rPr>
              <a:t>x</a:t>
            </a:r>
            <a:r>
              <a:rPr sz="2824" spc="4" dirty="0">
                <a:latin typeface="Calibri"/>
                <a:cs typeface="Calibri"/>
              </a:rPr>
              <a:t> </a:t>
            </a:r>
            <a:r>
              <a:rPr sz="2824" spc="-22" dirty="0">
                <a:latin typeface="Calibri"/>
                <a:cs typeface="Calibri"/>
              </a:rPr>
              <a:t>10</a:t>
            </a:r>
            <a:r>
              <a:rPr sz="2780" spc="6" baseline="25132" dirty="0">
                <a:latin typeface="Calibri"/>
                <a:cs typeface="Calibri"/>
              </a:rPr>
              <a:t>‐</a:t>
            </a:r>
            <a:r>
              <a:rPr lang="en-US" sz="2780" spc="13" baseline="25132" dirty="0">
                <a:latin typeface="Calibri"/>
                <a:cs typeface="Calibri"/>
              </a:rPr>
              <a:t>5</a:t>
            </a:r>
            <a:endParaRPr sz="2780" baseline="25132" dirty="0">
              <a:latin typeface="Calibri"/>
              <a:cs typeface="Calibri"/>
            </a:endParaRPr>
          </a:p>
          <a:p>
            <a:pPr marL="1391845"/>
            <a:r>
              <a:rPr sz="2824" spc="-40" dirty="0">
                <a:latin typeface="Calibri"/>
                <a:cs typeface="Calibri"/>
              </a:rPr>
              <a:t>c</a:t>
            </a:r>
            <a:r>
              <a:rPr sz="2824" spc="-22" dirty="0">
                <a:latin typeface="Calibri"/>
                <a:cs typeface="Calibri"/>
              </a:rPr>
              <a:t>o</a:t>
            </a:r>
            <a:r>
              <a:rPr sz="2824" spc="-13" dirty="0">
                <a:latin typeface="Calibri"/>
                <a:cs typeface="Calibri"/>
              </a:rPr>
              <a:t>r</a:t>
            </a:r>
            <a:r>
              <a:rPr sz="2824" spc="-49" dirty="0">
                <a:latin typeface="Calibri"/>
                <a:cs typeface="Calibri"/>
              </a:rPr>
              <a:t>r</a:t>
            </a:r>
            <a:r>
              <a:rPr sz="2824" spc="-18" dirty="0">
                <a:latin typeface="Calibri"/>
                <a:cs typeface="Calibri"/>
              </a:rPr>
              <a:t>ec</a:t>
            </a:r>
            <a:r>
              <a:rPr sz="2824" spc="-13" dirty="0">
                <a:latin typeface="Calibri"/>
                <a:cs typeface="Calibri"/>
              </a:rPr>
              <a:t>t</a:t>
            </a:r>
            <a:r>
              <a:rPr sz="2824" spc="-9" dirty="0">
                <a:latin typeface="Calibri"/>
                <a:cs typeface="Calibri"/>
              </a:rPr>
              <a:t> </a:t>
            </a:r>
            <a:r>
              <a:rPr sz="2824" spc="-40" dirty="0">
                <a:latin typeface="Calibri"/>
                <a:cs typeface="Calibri"/>
              </a:rPr>
              <a:t>t</a:t>
            </a:r>
            <a:r>
              <a:rPr sz="2824" spc="-18" dirty="0">
                <a:latin typeface="Calibri"/>
                <a:cs typeface="Calibri"/>
              </a:rPr>
              <a:t>o</a:t>
            </a:r>
            <a:r>
              <a:rPr sz="2824" dirty="0">
                <a:latin typeface="Calibri"/>
                <a:cs typeface="Calibri"/>
              </a:rPr>
              <a:t> </a:t>
            </a:r>
            <a:r>
              <a:rPr sz="2824" spc="-22" dirty="0">
                <a:latin typeface="Calibri"/>
                <a:cs typeface="Calibri"/>
              </a:rPr>
              <a:t>1</a:t>
            </a:r>
            <a:r>
              <a:rPr sz="2824" spc="-18" dirty="0">
                <a:latin typeface="Calibri"/>
                <a:cs typeface="Calibri"/>
              </a:rPr>
              <a:t>0</a:t>
            </a:r>
            <a:r>
              <a:rPr sz="2824" spc="9" dirty="0">
                <a:latin typeface="Calibri"/>
                <a:cs typeface="Calibri"/>
              </a:rPr>
              <a:t> </a:t>
            </a:r>
            <a:r>
              <a:rPr sz="2824" spc="-18" dirty="0">
                <a:latin typeface="Calibri"/>
                <a:cs typeface="Calibri"/>
              </a:rPr>
              <a:t>signifi</a:t>
            </a:r>
            <a:r>
              <a:rPr sz="2824" spc="-40" dirty="0">
                <a:latin typeface="Calibri"/>
                <a:cs typeface="Calibri"/>
              </a:rPr>
              <a:t>c</a:t>
            </a:r>
            <a:r>
              <a:rPr sz="2824" spc="-18" dirty="0">
                <a:latin typeface="Calibri"/>
                <a:cs typeface="Calibri"/>
              </a:rPr>
              <a:t>a</a:t>
            </a:r>
            <a:r>
              <a:rPr sz="2824" spc="-44" dirty="0">
                <a:latin typeface="Calibri"/>
                <a:cs typeface="Calibri"/>
              </a:rPr>
              <a:t>n</a:t>
            </a:r>
            <a:r>
              <a:rPr sz="2824" spc="-13" dirty="0">
                <a:latin typeface="Calibri"/>
                <a:cs typeface="Calibri"/>
              </a:rPr>
              <a:t>t</a:t>
            </a:r>
            <a:r>
              <a:rPr sz="2824" spc="35" dirty="0">
                <a:latin typeface="Calibri"/>
                <a:cs typeface="Calibri"/>
              </a:rPr>
              <a:t> </a:t>
            </a:r>
            <a:r>
              <a:rPr sz="2824" spc="-18" dirty="0">
                <a:latin typeface="Calibri"/>
                <a:cs typeface="Calibri"/>
              </a:rPr>
              <a:t>digits</a:t>
            </a:r>
            <a:endParaRPr sz="2824" dirty="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771035" y="4678232"/>
            <a:ext cx="495860" cy="31376"/>
          </a:xfrm>
          <a:custGeom>
            <a:avLst/>
            <a:gdLst/>
            <a:ahLst/>
            <a:cxnLst/>
            <a:rect l="l" t="t" r="r" b="b"/>
            <a:pathLst>
              <a:path w="561975" h="35560">
                <a:moveTo>
                  <a:pt x="561594" y="25145"/>
                </a:moveTo>
                <a:lnTo>
                  <a:pt x="560832" y="0"/>
                </a:lnTo>
                <a:lnTo>
                  <a:pt x="0" y="9905"/>
                </a:lnTo>
                <a:lnTo>
                  <a:pt x="762" y="35051"/>
                </a:lnTo>
                <a:lnTo>
                  <a:pt x="561594" y="2514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9" name="TextBox 8"/>
          <p:cNvSpPr txBox="1"/>
          <p:nvPr/>
        </p:nvSpPr>
        <p:spPr>
          <a:xfrm>
            <a:off x="138545" y="6382250"/>
            <a:ext cx="198323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/>
              <a:t>Johnsson</a:t>
            </a:r>
            <a:r>
              <a:rPr lang="en-US" sz="900" dirty="0"/>
              <a:t> L., Lecture notes spring 2016</a:t>
            </a:r>
          </a:p>
        </p:txBody>
      </p:sp>
    </p:spTree>
    <p:extLst>
      <p:ext uri="{BB962C8B-B14F-4D97-AF65-F5344CB8AC3E}">
        <p14:creationId xmlns:p14="http://schemas.microsoft.com/office/powerpoint/2010/main" val="448825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63653" y="479570"/>
            <a:ext cx="1187824" cy="4075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7401" marR="4483" indent="-336194">
              <a:lnSpc>
                <a:spcPct val="125000"/>
              </a:lnSpc>
            </a:pPr>
            <a:r>
              <a:rPr sz="1059" b="1" spc="-4" dirty="0">
                <a:solidFill>
                  <a:srgbClr val="FFFFFF"/>
                </a:solidFill>
                <a:latin typeface="Arial"/>
                <a:cs typeface="Arial"/>
              </a:rPr>
              <a:t>Lennar</a:t>
            </a:r>
            <a:r>
              <a:rPr sz="1059" b="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059" b="1" spc="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59" b="1" spc="-4" dirty="0">
                <a:solidFill>
                  <a:srgbClr val="FFFFFF"/>
                </a:solidFill>
                <a:latin typeface="Arial"/>
                <a:cs typeface="Arial"/>
              </a:rPr>
              <a:t>Johnsson 2016-01-19</a:t>
            </a:r>
            <a:endParaRPr sz="1059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65712" y="484906"/>
            <a:ext cx="1396813" cy="3259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2118" spc="-4" dirty="0">
                <a:solidFill>
                  <a:srgbClr val="FFFFFF"/>
                </a:solidFill>
                <a:latin typeface="Arial"/>
                <a:cs typeface="Arial"/>
              </a:rPr>
              <a:t>COSC4364</a:t>
            </a:r>
            <a:endParaRPr sz="2118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13821" y="934290"/>
            <a:ext cx="6715684" cy="597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3883" spc="-4" dirty="0">
                <a:latin typeface="Calibri"/>
                <a:cs typeface="Calibri"/>
              </a:rPr>
              <a:t>Los</a:t>
            </a:r>
            <a:r>
              <a:rPr sz="3883" dirty="0">
                <a:latin typeface="Calibri"/>
                <a:cs typeface="Calibri"/>
              </a:rPr>
              <a:t>s</a:t>
            </a:r>
            <a:r>
              <a:rPr sz="3883" spc="22" dirty="0">
                <a:latin typeface="Calibri"/>
                <a:cs typeface="Calibri"/>
              </a:rPr>
              <a:t> </a:t>
            </a:r>
            <a:r>
              <a:rPr sz="3883" dirty="0">
                <a:latin typeface="Calibri"/>
                <a:cs typeface="Calibri"/>
              </a:rPr>
              <a:t>of</a:t>
            </a:r>
            <a:r>
              <a:rPr sz="3883" spc="4" dirty="0">
                <a:latin typeface="Calibri"/>
                <a:cs typeface="Calibri"/>
              </a:rPr>
              <a:t> </a:t>
            </a:r>
            <a:r>
              <a:rPr sz="3883" spc="-4" dirty="0">
                <a:latin typeface="Calibri"/>
                <a:cs typeface="Calibri"/>
              </a:rPr>
              <a:t>signifi</a:t>
            </a:r>
            <a:r>
              <a:rPr sz="3883" spc="-35" dirty="0">
                <a:latin typeface="Calibri"/>
                <a:cs typeface="Calibri"/>
              </a:rPr>
              <a:t>c</a:t>
            </a:r>
            <a:r>
              <a:rPr sz="3883" spc="-26" dirty="0">
                <a:latin typeface="Calibri"/>
                <a:cs typeface="Calibri"/>
              </a:rPr>
              <a:t>anc</a:t>
            </a:r>
            <a:r>
              <a:rPr sz="3883" spc="-22" dirty="0">
                <a:latin typeface="Calibri"/>
                <a:cs typeface="Calibri"/>
              </a:rPr>
              <a:t>e</a:t>
            </a:r>
            <a:r>
              <a:rPr sz="3883" spc="35" dirty="0">
                <a:latin typeface="Calibri"/>
                <a:cs typeface="Calibri"/>
              </a:rPr>
              <a:t> </a:t>
            </a:r>
            <a:r>
              <a:rPr sz="3883" spc="-4" dirty="0">
                <a:latin typeface="Calibri"/>
                <a:cs typeface="Calibri"/>
              </a:rPr>
              <a:t>i</a:t>
            </a:r>
            <a:r>
              <a:rPr sz="3883" dirty="0">
                <a:latin typeface="Calibri"/>
                <a:cs typeface="Calibri"/>
              </a:rPr>
              <a:t>n</a:t>
            </a:r>
            <a:r>
              <a:rPr sz="3883" spc="13" dirty="0">
                <a:latin typeface="Calibri"/>
                <a:cs typeface="Calibri"/>
              </a:rPr>
              <a:t> </a:t>
            </a:r>
            <a:r>
              <a:rPr sz="3883" spc="-22" dirty="0">
                <a:latin typeface="Calibri"/>
                <a:cs typeface="Calibri"/>
              </a:rPr>
              <a:t>subt</a:t>
            </a:r>
            <a:r>
              <a:rPr sz="3883" spc="-97" dirty="0">
                <a:latin typeface="Calibri"/>
                <a:cs typeface="Calibri"/>
              </a:rPr>
              <a:t>r</a:t>
            </a:r>
            <a:r>
              <a:rPr sz="3883" spc="-26" dirty="0">
                <a:latin typeface="Calibri"/>
                <a:cs typeface="Calibri"/>
              </a:rPr>
              <a:t>a</a:t>
            </a:r>
            <a:r>
              <a:rPr sz="3883" spc="-4" dirty="0">
                <a:latin typeface="Calibri"/>
                <a:cs typeface="Calibri"/>
              </a:rPr>
              <a:t>ction</a:t>
            </a:r>
            <a:endParaRPr sz="3883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30500" y="2059473"/>
            <a:ext cx="1183901" cy="3802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2471" spc="-4" dirty="0">
                <a:latin typeface="Calibri"/>
                <a:cs typeface="Calibri"/>
              </a:rPr>
              <a:t>E</a:t>
            </a:r>
            <a:r>
              <a:rPr sz="2471" spc="-44" dirty="0">
                <a:latin typeface="Calibri"/>
                <a:cs typeface="Calibri"/>
              </a:rPr>
              <a:t>x</a:t>
            </a:r>
            <a:r>
              <a:rPr sz="2471" spc="-4" dirty="0">
                <a:latin typeface="Calibri"/>
                <a:cs typeface="Calibri"/>
              </a:rPr>
              <a:t>ample:</a:t>
            </a:r>
            <a:endParaRPr sz="2471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530961" y="2044009"/>
            <a:ext cx="4468906" cy="25399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1156" marR="4483" indent="254387">
              <a:lnSpc>
                <a:spcPct val="166600"/>
              </a:lnSpc>
              <a:tabLst>
                <a:tab pos="2562362" algn="l"/>
              </a:tabLst>
            </a:pPr>
            <a:r>
              <a:rPr sz="2471" spc="-4" dirty="0">
                <a:latin typeface="Calibri"/>
                <a:cs typeface="Calibri"/>
              </a:rPr>
              <a:t>x</a:t>
            </a:r>
            <a:r>
              <a:rPr sz="2471" dirty="0">
                <a:latin typeface="Calibri"/>
                <a:cs typeface="Calibri"/>
              </a:rPr>
              <a:t>=</a:t>
            </a:r>
            <a:r>
              <a:rPr sz="2471" spc="9" dirty="0">
                <a:latin typeface="Calibri"/>
                <a:cs typeface="Calibri"/>
              </a:rPr>
              <a:t> </a:t>
            </a:r>
            <a:r>
              <a:rPr lang="en-US" sz="2471" dirty="0">
                <a:latin typeface="Calibri"/>
                <a:cs typeface="Calibri"/>
              </a:rPr>
              <a:t>1</a:t>
            </a:r>
            <a:r>
              <a:rPr sz="2471" dirty="0">
                <a:latin typeface="Calibri"/>
                <a:cs typeface="Calibri"/>
              </a:rPr>
              <a:t>.111111x</a:t>
            </a:r>
            <a:r>
              <a:rPr sz="2471" spc="-4" dirty="0">
                <a:latin typeface="Calibri"/>
                <a:cs typeface="Calibri"/>
              </a:rPr>
              <a:t>2</a:t>
            </a:r>
            <a:r>
              <a:rPr sz="2449" baseline="25525" dirty="0">
                <a:latin typeface="Calibri"/>
                <a:cs typeface="Calibri"/>
              </a:rPr>
              <a:t>0	</a:t>
            </a:r>
            <a:r>
              <a:rPr sz="2471" dirty="0">
                <a:latin typeface="Calibri"/>
                <a:cs typeface="Calibri"/>
              </a:rPr>
              <a:t>y=</a:t>
            </a:r>
            <a:r>
              <a:rPr lang="en-US" sz="2471" dirty="0">
                <a:latin typeface="Calibri"/>
                <a:cs typeface="Calibri"/>
              </a:rPr>
              <a:t>1</a:t>
            </a:r>
            <a:r>
              <a:rPr sz="2471" dirty="0">
                <a:latin typeface="Calibri"/>
                <a:cs typeface="Calibri"/>
              </a:rPr>
              <a:t>.111000x</a:t>
            </a:r>
            <a:r>
              <a:rPr sz="2471" spc="-9" dirty="0">
                <a:latin typeface="Calibri"/>
                <a:cs typeface="Calibri"/>
              </a:rPr>
              <a:t>2</a:t>
            </a:r>
            <a:r>
              <a:rPr sz="2449" baseline="25525" dirty="0">
                <a:latin typeface="Calibri"/>
                <a:cs typeface="Calibri"/>
              </a:rPr>
              <a:t>0 </a:t>
            </a:r>
            <a:r>
              <a:rPr sz="2471" spc="-4" dirty="0">
                <a:latin typeface="Calibri"/>
                <a:cs typeface="Calibri"/>
              </a:rPr>
              <a:t>x</a:t>
            </a:r>
            <a:r>
              <a:rPr sz="2471" dirty="0">
                <a:latin typeface="Calibri"/>
                <a:cs typeface="Calibri"/>
              </a:rPr>
              <a:t>‐</a:t>
            </a:r>
            <a:r>
              <a:rPr sz="2471" spc="-13" dirty="0">
                <a:latin typeface="Calibri"/>
                <a:cs typeface="Calibri"/>
              </a:rPr>
              <a:t>y</a:t>
            </a:r>
            <a:r>
              <a:rPr sz="2471" dirty="0">
                <a:latin typeface="Calibri"/>
                <a:cs typeface="Calibri"/>
              </a:rPr>
              <a:t> =</a:t>
            </a:r>
            <a:r>
              <a:rPr sz="2471" spc="9" dirty="0">
                <a:latin typeface="Calibri"/>
                <a:cs typeface="Calibri"/>
              </a:rPr>
              <a:t> </a:t>
            </a:r>
            <a:r>
              <a:rPr sz="2471" dirty="0">
                <a:latin typeface="Calibri"/>
                <a:cs typeface="Calibri"/>
              </a:rPr>
              <a:t>0.000111x</a:t>
            </a:r>
            <a:r>
              <a:rPr sz="2471" spc="-4" dirty="0">
                <a:latin typeface="Calibri"/>
                <a:cs typeface="Calibri"/>
              </a:rPr>
              <a:t>2</a:t>
            </a:r>
            <a:r>
              <a:rPr sz="2449" baseline="25525" dirty="0">
                <a:latin typeface="Calibri"/>
                <a:cs typeface="Calibri"/>
              </a:rPr>
              <a:t>0</a:t>
            </a:r>
          </a:p>
          <a:p>
            <a:pPr marL="11206" marR="1902300" indent="213483">
              <a:lnSpc>
                <a:spcPct val="166600"/>
              </a:lnSpc>
              <a:spcBef>
                <a:spcPts val="4"/>
              </a:spcBef>
            </a:pPr>
            <a:r>
              <a:rPr sz="2471" spc="-4" dirty="0">
                <a:latin typeface="Calibri"/>
                <a:cs typeface="Calibri"/>
              </a:rPr>
              <a:t>x</a:t>
            </a:r>
            <a:r>
              <a:rPr sz="2471" dirty="0">
                <a:latin typeface="Calibri"/>
                <a:cs typeface="Calibri"/>
              </a:rPr>
              <a:t>‐</a:t>
            </a:r>
            <a:r>
              <a:rPr sz="2471" spc="-13" dirty="0">
                <a:latin typeface="Calibri"/>
                <a:cs typeface="Calibri"/>
              </a:rPr>
              <a:t>y</a:t>
            </a:r>
            <a:r>
              <a:rPr sz="2471" spc="4" dirty="0">
                <a:latin typeface="Calibri"/>
                <a:cs typeface="Calibri"/>
              </a:rPr>
              <a:t> </a:t>
            </a:r>
            <a:r>
              <a:rPr sz="2471" dirty="0">
                <a:latin typeface="Calibri"/>
                <a:cs typeface="Calibri"/>
              </a:rPr>
              <a:t>=</a:t>
            </a:r>
            <a:r>
              <a:rPr sz="2471" spc="4" dirty="0">
                <a:latin typeface="Calibri"/>
                <a:cs typeface="Calibri"/>
              </a:rPr>
              <a:t> </a:t>
            </a:r>
            <a:r>
              <a:rPr lang="en-US" sz="2471" dirty="0">
                <a:latin typeface="Calibri"/>
                <a:cs typeface="Calibri"/>
              </a:rPr>
              <a:t>1</a:t>
            </a:r>
            <a:r>
              <a:rPr sz="2471" dirty="0">
                <a:latin typeface="Calibri"/>
                <a:cs typeface="Calibri"/>
              </a:rPr>
              <a:t>.11</a:t>
            </a:r>
            <a:r>
              <a:rPr lang="en-US" sz="2471" dirty="0">
                <a:solidFill>
                  <a:srgbClr val="FF0000"/>
                </a:solidFill>
                <a:cs typeface="Calibri"/>
              </a:rPr>
              <a:t>0</a:t>
            </a:r>
            <a:r>
              <a:rPr sz="2471" dirty="0">
                <a:solidFill>
                  <a:srgbClr val="FF0000"/>
                </a:solidFill>
                <a:latin typeface="Calibri"/>
                <a:cs typeface="Calibri"/>
              </a:rPr>
              <a:t>000</a:t>
            </a:r>
            <a:r>
              <a:rPr sz="2471" spc="-4" dirty="0">
                <a:latin typeface="Calibri"/>
                <a:cs typeface="Calibri"/>
              </a:rPr>
              <a:t>x</a:t>
            </a:r>
            <a:r>
              <a:rPr sz="2471" spc="4" dirty="0">
                <a:latin typeface="Calibri"/>
                <a:cs typeface="Calibri"/>
              </a:rPr>
              <a:t>2</a:t>
            </a:r>
            <a:r>
              <a:rPr sz="2449" spc="-6" baseline="25525" dirty="0">
                <a:latin typeface="Calibri"/>
                <a:cs typeface="Calibri"/>
              </a:rPr>
              <a:t>‐</a:t>
            </a:r>
            <a:r>
              <a:rPr lang="en-US" sz="2449" baseline="25525" dirty="0">
                <a:latin typeface="Calibri"/>
                <a:cs typeface="Calibri"/>
              </a:rPr>
              <a:t>4</a:t>
            </a:r>
            <a:r>
              <a:rPr sz="2449" baseline="25525" dirty="0">
                <a:latin typeface="Calibri"/>
                <a:cs typeface="Calibri"/>
              </a:rPr>
              <a:t> </a:t>
            </a:r>
            <a:r>
              <a:rPr sz="2471" dirty="0">
                <a:latin typeface="Calibri"/>
                <a:cs typeface="Calibri"/>
              </a:rPr>
              <a:t>(</a:t>
            </a:r>
            <a:r>
              <a:rPr sz="2471" spc="-4" dirty="0">
                <a:latin typeface="Calibri"/>
                <a:cs typeface="Calibri"/>
              </a:rPr>
              <a:t>x</a:t>
            </a:r>
            <a:r>
              <a:rPr sz="2471" dirty="0">
                <a:latin typeface="Calibri"/>
                <a:cs typeface="Calibri"/>
              </a:rPr>
              <a:t>‐</a:t>
            </a:r>
            <a:r>
              <a:rPr sz="2471" spc="-4" dirty="0">
                <a:latin typeface="Calibri"/>
                <a:cs typeface="Calibri"/>
              </a:rPr>
              <a:t>y)/</a:t>
            </a:r>
            <a:r>
              <a:rPr sz="2471" dirty="0">
                <a:latin typeface="Calibri"/>
                <a:cs typeface="Calibri"/>
              </a:rPr>
              <a:t>x</a:t>
            </a:r>
            <a:r>
              <a:rPr sz="2471" spc="4" dirty="0">
                <a:latin typeface="Calibri"/>
                <a:cs typeface="Calibri"/>
              </a:rPr>
              <a:t> </a:t>
            </a:r>
            <a:r>
              <a:rPr sz="2471" dirty="0">
                <a:latin typeface="Calibri"/>
                <a:cs typeface="Calibri"/>
              </a:rPr>
              <a:t>=</a:t>
            </a:r>
            <a:r>
              <a:rPr sz="2471" spc="4" dirty="0">
                <a:latin typeface="Calibri"/>
                <a:cs typeface="Calibri"/>
              </a:rPr>
              <a:t> </a:t>
            </a:r>
            <a:r>
              <a:rPr sz="2471" dirty="0">
                <a:latin typeface="Calibri"/>
                <a:cs typeface="Calibri"/>
              </a:rPr>
              <a:t>&lt;</a:t>
            </a:r>
            <a:r>
              <a:rPr sz="2471" spc="9" dirty="0">
                <a:latin typeface="Calibri"/>
                <a:cs typeface="Calibri"/>
              </a:rPr>
              <a:t> </a:t>
            </a:r>
            <a:r>
              <a:rPr sz="2471" dirty="0">
                <a:latin typeface="Calibri"/>
                <a:cs typeface="Calibri"/>
              </a:rPr>
              <a:t>2</a:t>
            </a:r>
            <a:r>
              <a:rPr sz="2449" spc="-6" baseline="25525" dirty="0">
                <a:latin typeface="Calibri"/>
                <a:cs typeface="Calibri"/>
              </a:rPr>
              <a:t>‐</a:t>
            </a:r>
            <a:r>
              <a:rPr lang="en-US" sz="2449" baseline="25525" dirty="0">
                <a:latin typeface="Calibri"/>
                <a:cs typeface="Calibri"/>
              </a:rPr>
              <a:t>4</a:t>
            </a:r>
            <a:endParaRPr sz="2449" baseline="25525" dirty="0">
              <a:latin typeface="Calibri"/>
              <a:cs typeface="Calibri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8545" y="6382250"/>
            <a:ext cx="198323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/>
              <a:t>Johnsson</a:t>
            </a:r>
            <a:r>
              <a:rPr lang="en-US" sz="900" dirty="0"/>
              <a:t> L., Lecture notes spring 2016</a:t>
            </a:r>
          </a:p>
        </p:txBody>
      </p:sp>
    </p:spTree>
    <p:extLst>
      <p:ext uri="{BB962C8B-B14F-4D97-AF65-F5344CB8AC3E}">
        <p14:creationId xmlns:p14="http://schemas.microsoft.com/office/powerpoint/2010/main" val="3247356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63653" y="479570"/>
            <a:ext cx="1187824" cy="4075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7401" marR="4483" indent="-336194">
              <a:lnSpc>
                <a:spcPct val="125000"/>
              </a:lnSpc>
            </a:pPr>
            <a:r>
              <a:rPr sz="1059" b="1" spc="-4" dirty="0">
                <a:solidFill>
                  <a:srgbClr val="FFFFFF"/>
                </a:solidFill>
                <a:latin typeface="Arial"/>
                <a:cs typeface="Arial"/>
              </a:rPr>
              <a:t>Lennar</a:t>
            </a:r>
            <a:r>
              <a:rPr sz="1059" b="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059" b="1" spc="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59" b="1" spc="-4" dirty="0">
                <a:solidFill>
                  <a:srgbClr val="FFFFFF"/>
                </a:solidFill>
                <a:latin typeface="Arial"/>
                <a:cs typeface="Arial"/>
              </a:rPr>
              <a:t>Johnsson 2016-01-19</a:t>
            </a:r>
            <a:endParaRPr sz="1059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65712" y="484906"/>
            <a:ext cx="1396813" cy="3259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2118" spc="-4" dirty="0">
                <a:solidFill>
                  <a:srgbClr val="FFFFFF"/>
                </a:solidFill>
                <a:latin typeface="Arial"/>
                <a:cs typeface="Arial"/>
              </a:rPr>
              <a:t>COSC4364</a:t>
            </a:r>
            <a:endParaRPr sz="2118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55768" y="952780"/>
            <a:ext cx="7832912" cy="5432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3530" spc="-84" dirty="0">
                <a:latin typeface="Calibri"/>
                <a:cs typeface="Calibri"/>
              </a:rPr>
              <a:t>A</a:t>
            </a:r>
            <a:r>
              <a:rPr sz="3530" spc="-53" dirty="0">
                <a:latin typeface="Calibri"/>
                <a:cs typeface="Calibri"/>
              </a:rPr>
              <a:t>v</a:t>
            </a:r>
            <a:r>
              <a:rPr sz="3530" spc="-4" dirty="0">
                <a:latin typeface="Calibri"/>
                <a:cs typeface="Calibri"/>
              </a:rPr>
              <a:t>oidin</a:t>
            </a:r>
            <a:r>
              <a:rPr sz="3530" dirty="0">
                <a:latin typeface="Calibri"/>
                <a:cs typeface="Calibri"/>
              </a:rPr>
              <a:t>g</a:t>
            </a:r>
            <a:r>
              <a:rPr sz="3530" spc="-4" dirty="0">
                <a:latin typeface="Calibri"/>
                <a:cs typeface="Calibri"/>
              </a:rPr>
              <a:t> Los</a:t>
            </a:r>
            <a:r>
              <a:rPr sz="3530" dirty="0">
                <a:latin typeface="Calibri"/>
                <a:cs typeface="Calibri"/>
              </a:rPr>
              <a:t>s of </a:t>
            </a:r>
            <a:r>
              <a:rPr sz="3530" spc="-4" dirty="0">
                <a:latin typeface="Calibri"/>
                <a:cs typeface="Calibri"/>
              </a:rPr>
              <a:t>Signifi</a:t>
            </a:r>
            <a:r>
              <a:rPr sz="3530" spc="-31" dirty="0">
                <a:latin typeface="Calibri"/>
                <a:cs typeface="Calibri"/>
              </a:rPr>
              <a:t>c</a:t>
            </a:r>
            <a:r>
              <a:rPr sz="3530" spc="-4" dirty="0">
                <a:latin typeface="Calibri"/>
                <a:cs typeface="Calibri"/>
              </a:rPr>
              <a:t>anc</a:t>
            </a:r>
            <a:r>
              <a:rPr sz="3530" dirty="0">
                <a:latin typeface="Calibri"/>
                <a:cs typeface="Calibri"/>
              </a:rPr>
              <a:t>e</a:t>
            </a:r>
            <a:r>
              <a:rPr sz="3530" spc="-13" dirty="0">
                <a:latin typeface="Calibri"/>
                <a:cs typeface="Calibri"/>
              </a:rPr>
              <a:t> </a:t>
            </a:r>
            <a:r>
              <a:rPr sz="3530" spc="-4" dirty="0">
                <a:latin typeface="Calibri"/>
                <a:cs typeface="Calibri"/>
              </a:rPr>
              <a:t>i</a:t>
            </a:r>
            <a:r>
              <a:rPr sz="3530" dirty="0">
                <a:latin typeface="Calibri"/>
                <a:cs typeface="Calibri"/>
              </a:rPr>
              <a:t>n</a:t>
            </a:r>
            <a:r>
              <a:rPr sz="3530" spc="-13" dirty="0">
                <a:latin typeface="Calibri"/>
                <a:cs typeface="Calibri"/>
              </a:rPr>
              <a:t> </a:t>
            </a:r>
            <a:r>
              <a:rPr sz="3530" spc="-4" dirty="0">
                <a:latin typeface="Calibri"/>
                <a:cs typeface="Calibri"/>
              </a:rPr>
              <a:t>Subt</a:t>
            </a:r>
            <a:r>
              <a:rPr sz="3530" spc="-71" dirty="0">
                <a:latin typeface="Calibri"/>
                <a:cs typeface="Calibri"/>
              </a:rPr>
              <a:t>r</a:t>
            </a:r>
            <a:r>
              <a:rPr sz="3530" spc="-4" dirty="0">
                <a:latin typeface="Calibri"/>
                <a:cs typeface="Calibri"/>
              </a:rPr>
              <a:t>action</a:t>
            </a:r>
            <a:endParaRPr sz="353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55768" y="1635106"/>
            <a:ext cx="7832912" cy="45140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3781" indent="-302575">
              <a:buFont typeface="Arial"/>
              <a:buChar char="•"/>
              <a:tabLst>
                <a:tab pos="313781" algn="l"/>
                <a:tab pos="1842905" algn="l"/>
              </a:tabLst>
            </a:pPr>
            <a:r>
              <a:rPr sz="2800" spc="-4" dirty="0">
                <a:cs typeface="Calibri"/>
              </a:rPr>
              <a:t>E</a:t>
            </a:r>
            <a:r>
              <a:rPr sz="2800" spc="-44" dirty="0">
                <a:cs typeface="Calibri"/>
              </a:rPr>
              <a:t>x</a:t>
            </a:r>
            <a:r>
              <a:rPr sz="2800" spc="-4" dirty="0">
                <a:cs typeface="Calibri"/>
              </a:rPr>
              <a:t>ampl</a:t>
            </a:r>
            <a:r>
              <a:rPr sz="2800" dirty="0">
                <a:cs typeface="Calibri"/>
              </a:rPr>
              <a:t>e</a:t>
            </a:r>
            <a:r>
              <a:rPr lang="en-US" sz="2800" spc="-18" dirty="0">
                <a:cs typeface="Calibri"/>
              </a:rPr>
              <a:t>:</a:t>
            </a:r>
            <a:r>
              <a:rPr sz="2800" dirty="0">
                <a:cs typeface="Calibri"/>
              </a:rPr>
              <a:t>	</a:t>
            </a:r>
            <a:endParaRPr lang="en-US" sz="2800" dirty="0">
              <a:cs typeface="Calibri"/>
            </a:endParaRPr>
          </a:p>
          <a:p>
            <a:pPr marL="770981" lvl="1" indent="-302575">
              <a:buFont typeface="Arial"/>
              <a:buChar char="•"/>
              <a:tabLst>
                <a:tab pos="313781" algn="l"/>
                <a:tab pos="1842905" algn="l"/>
              </a:tabLst>
            </a:pPr>
            <a:r>
              <a:rPr sz="2400" spc="-13" dirty="0">
                <a:cs typeface="Calibri"/>
              </a:rPr>
              <a:t>y</a:t>
            </a:r>
            <a:r>
              <a:rPr sz="2400" spc="-4" dirty="0">
                <a:cs typeface="Calibri"/>
              </a:rPr>
              <a:t> </a:t>
            </a:r>
            <a:r>
              <a:rPr sz="2400" dirty="0">
                <a:cs typeface="Calibri"/>
              </a:rPr>
              <a:t>=</a:t>
            </a:r>
            <a:r>
              <a:rPr sz="2400" spc="-4" dirty="0">
                <a:cs typeface="Calibri"/>
              </a:rPr>
              <a:t> sqrt(</a:t>
            </a:r>
            <a:r>
              <a:rPr sz="2400" dirty="0">
                <a:cs typeface="Calibri"/>
              </a:rPr>
              <a:t>x</a:t>
            </a:r>
            <a:r>
              <a:rPr sz="2400" spc="-6" baseline="24305" dirty="0">
                <a:cs typeface="Calibri"/>
              </a:rPr>
              <a:t>2</a:t>
            </a:r>
            <a:r>
              <a:rPr sz="2400" spc="-18" dirty="0">
                <a:cs typeface="Calibri"/>
              </a:rPr>
              <a:t>+1)–</a:t>
            </a:r>
            <a:r>
              <a:rPr sz="2400" spc="-13" dirty="0">
                <a:cs typeface="Calibri"/>
              </a:rPr>
              <a:t>1</a:t>
            </a:r>
            <a:r>
              <a:rPr sz="2400" spc="4" dirty="0">
                <a:cs typeface="Calibri"/>
              </a:rPr>
              <a:t> </a:t>
            </a:r>
            <a:r>
              <a:rPr sz="2400" spc="-44" dirty="0">
                <a:cs typeface="Calibri"/>
              </a:rPr>
              <a:t>f</a:t>
            </a:r>
            <a:r>
              <a:rPr sz="2400" spc="-4" dirty="0">
                <a:cs typeface="Calibri"/>
              </a:rPr>
              <a:t>o</a:t>
            </a:r>
            <a:r>
              <a:rPr sz="2400" spc="-9" dirty="0">
                <a:cs typeface="Calibri"/>
              </a:rPr>
              <a:t>r</a:t>
            </a:r>
            <a:r>
              <a:rPr sz="2400" spc="-4" dirty="0">
                <a:cs typeface="Calibri"/>
              </a:rPr>
              <a:t> </a:t>
            </a:r>
            <a:r>
              <a:rPr sz="2400" dirty="0">
                <a:cs typeface="Calibri"/>
              </a:rPr>
              <a:t>x</a:t>
            </a:r>
            <a:r>
              <a:rPr sz="2400" spc="-9" dirty="0">
                <a:cs typeface="Calibri"/>
              </a:rPr>
              <a:t> </a:t>
            </a:r>
            <a:r>
              <a:rPr sz="2400" spc="-13" dirty="0">
                <a:cs typeface="Calibri"/>
              </a:rPr>
              <a:t>near</a:t>
            </a:r>
            <a:r>
              <a:rPr sz="2400" spc="4" dirty="0">
                <a:cs typeface="Calibri"/>
              </a:rPr>
              <a:t> </a:t>
            </a:r>
            <a:r>
              <a:rPr sz="2400" spc="-13" dirty="0">
                <a:cs typeface="Calibri"/>
              </a:rPr>
              <a:t>0</a:t>
            </a:r>
            <a:endParaRPr lang="en-US" sz="2400" dirty="0">
              <a:cs typeface="Calibri"/>
            </a:endParaRPr>
          </a:p>
          <a:p>
            <a:pPr marL="770981" lvl="1" indent="-302575">
              <a:buFont typeface="Arial"/>
              <a:buChar char="•"/>
              <a:tabLst>
                <a:tab pos="313781" algn="l"/>
                <a:tab pos="1842905" algn="l"/>
              </a:tabLst>
            </a:pPr>
            <a:r>
              <a:rPr sz="2400" spc="-40" dirty="0">
                <a:cs typeface="Calibri"/>
              </a:rPr>
              <a:t>r</a:t>
            </a:r>
            <a:r>
              <a:rPr sz="2400" spc="-26" dirty="0">
                <a:cs typeface="Calibri"/>
              </a:rPr>
              <a:t>e</a:t>
            </a:r>
            <a:r>
              <a:rPr sz="2400" spc="-18" dirty="0">
                <a:cs typeface="Calibri"/>
              </a:rPr>
              <a:t>w</a:t>
            </a:r>
            <a:r>
              <a:rPr sz="2400" spc="-13" dirty="0">
                <a:cs typeface="Calibri"/>
              </a:rPr>
              <a:t>r</a:t>
            </a:r>
            <a:r>
              <a:rPr sz="2400" dirty="0">
                <a:cs typeface="Calibri"/>
              </a:rPr>
              <a:t>i</a:t>
            </a:r>
            <a:r>
              <a:rPr sz="2400" spc="-31" dirty="0">
                <a:cs typeface="Calibri"/>
              </a:rPr>
              <a:t>t</a:t>
            </a:r>
            <a:r>
              <a:rPr sz="2400" spc="-13" dirty="0">
                <a:cs typeface="Calibri"/>
              </a:rPr>
              <a:t>e</a:t>
            </a:r>
            <a:r>
              <a:rPr sz="2400" dirty="0">
                <a:cs typeface="Calibri"/>
              </a:rPr>
              <a:t> as</a:t>
            </a:r>
            <a:r>
              <a:rPr sz="2400" spc="-13" dirty="0">
                <a:cs typeface="Calibri"/>
              </a:rPr>
              <a:t> </a:t>
            </a:r>
            <a:endParaRPr lang="en-US" sz="2400" spc="-13" dirty="0">
              <a:cs typeface="Calibri"/>
            </a:endParaRPr>
          </a:p>
          <a:p>
            <a:pPr marL="1228181" lvl="2" indent="-302575">
              <a:buFont typeface="Arial"/>
              <a:buChar char="•"/>
              <a:tabLst>
                <a:tab pos="313781" algn="l"/>
                <a:tab pos="1842905" algn="l"/>
              </a:tabLst>
            </a:pPr>
            <a:r>
              <a:rPr sz="2400" spc="-13" dirty="0">
                <a:cs typeface="Calibri"/>
              </a:rPr>
              <a:t>y</a:t>
            </a:r>
            <a:r>
              <a:rPr sz="2400" spc="-4" dirty="0">
                <a:cs typeface="Calibri"/>
              </a:rPr>
              <a:t> </a:t>
            </a:r>
            <a:r>
              <a:rPr sz="2400" dirty="0">
                <a:cs typeface="Calibri"/>
              </a:rPr>
              <a:t>= </a:t>
            </a:r>
            <a:r>
              <a:rPr sz="2400" spc="-4" dirty="0">
                <a:cs typeface="Calibri"/>
              </a:rPr>
              <a:t>(sqrt(</a:t>
            </a:r>
            <a:r>
              <a:rPr sz="2400" dirty="0">
                <a:cs typeface="Calibri"/>
              </a:rPr>
              <a:t>x</a:t>
            </a:r>
            <a:r>
              <a:rPr sz="2400" spc="-6" baseline="24305" dirty="0">
                <a:cs typeface="Calibri"/>
              </a:rPr>
              <a:t>2</a:t>
            </a:r>
            <a:r>
              <a:rPr sz="2400" spc="-4" dirty="0">
                <a:cs typeface="Calibri"/>
              </a:rPr>
              <a:t>+1)–1)(sqrt(x</a:t>
            </a:r>
            <a:r>
              <a:rPr sz="2400" spc="-6" baseline="24305" dirty="0">
                <a:cs typeface="Calibri"/>
              </a:rPr>
              <a:t>2</a:t>
            </a:r>
            <a:r>
              <a:rPr sz="2400" dirty="0">
                <a:cs typeface="Calibri"/>
              </a:rPr>
              <a:t>+1)</a:t>
            </a:r>
            <a:r>
              <a:rPr sz="2400" spc="-4" dirty="0">
                <a:cs typeface="Calibri"/>
              </a:rPr>
              <a:t> +1)/(sqrt(x</a:t>
            </a:r>
            <a:r>
              <a:rPr sz="2400" spc="-6" baseline="24305" dirty="0">
                <a:cs typeface="Calibri"/>
              </a:rPr>
              <a:t>2</a:t>
            </a:r>
            <a:r>
              <a:rPr sz="2400" dirty="0">
                <a:cs typeface="Calibri"/>
              </a:rPr>
              <a:t>+1)+1) </a:t>
            </a:r>
            <a:endParaRPr lang="en-US" sz="2400" dirty="0">
              <a:cs typeface="Calibri"/>
            </a:endParaRPr>
          </a:p>
          <a:p>
            <a:pPr marL="1228181" lvl="2" indent="-302575">
              <a:buFont typeface="Arial"/>
              <a:buChar char="•"/>
              <a:tabLst>
                <a:tab pos="313781" algn="l"/>
                <a:tab pos="1842905" algn="l"/>
              </a:tabLst>
            </a:pPr>
            <a:r>
              <a:rPr sz="2400" spc="-13" dirty="0">
                <a:cs typeface="Calibri"/>
              </a:rPr>
              <a:t>y</a:t>
            </a:r>
            <a:r>
              <a:rPr sz="2400" spc="-4" dirty="0">
                <a:cs typeface="Calibri"/>
              </a:rPr>
              <a:t> </a:t>
            </a:r>
            <a:r>
              <a:rPr sz="2400" dirty="0">
                <a:cs typeface="Calibri"/>
              </a:rPr>
              <a:t>= </a:t>
            </a:r>
            <a:r>
              <a:rPr sz="2400" spc="-4" dirty="0">
                <a:cs typeface="Calibri"/>
              </a:rPr>
              <a:t>x</a:t>
            </a:r>
            <a:r>
              <a:rPr sz="2400" spc="-6" baseline="24305" dirty="0">
                <a:cs typeface="Calibri"/>
              </a:rPr>
              <a:t>2</a:t>
            </a:r>
            <a:r>
              <a:rPr sz="2400" spc="-4" dirty="0">
                <a:cs typeface="Calibri"/>
              </a:rPr>
              <a:t>/(sqrt(</a:t>
            </a:r>
            <a:r>
              <a:rPr sz="2400" dirty="0">
                <a:cs typeface="Calibri"/>
              </a:rPr>
              <a:t>x</a:t>
            </a:r>
            <a:r>
              <a:rPr sz="2400" spc="-6" baseline="24305" dirty="0">
                <a:cs typeface="Calibri"/>
              </a:rPr>
              <a:t>2</a:t>
            </a:r>
            <a:r>
              <a:rPr sz="2400" dirty="0">
                <a:cs typeface="Calibri"/>
              </a:rPr>
              <a:t>+1)+1)</a:t>
            </a:r>
            <a:endParaRPr lang="en-US" sz="2400" dirty="0">
              <a:cs typeface="Calibri"/>
            </a:endParaRPr>
          </a:p>
          <a:p>
            <a:pPr marL="770981" lvl="1" indent="-302575">
              <a:buFont typeface="Arial"/>
              <a:buChar char="•"/>
              <a:tabLst>
                <a:tab pos="313781" algn="l"/>
                <a:tab pos="1842905" algn="l"/>
              </a:tabLst>
            </a:pPr>
            <a:r>
              <a:rPr sz="2400" dirty="0">
                <a:cs typeface="Calibri"/>
              </a:rPr>
              <a:t>In</a:t>
            </a:r>
            <a:r>
              <a:rPr sz="2400" spc="-9" dirty="0">
                <a:cs typeface="Calibri"/>
              </a:rPr>
              <a:t> </a:t>
            </a:r>
            <a:r>
              <a:rPr sz="2400" spc="-13" dirty="0">
                <a:cs typeface="Calibri"/>
              </a:rPr>
              <a:t>5</a:t>
            </a:r>
            <a:r>
              <a:rPr sz="2400" spc="-9" dirty="0">
                <a:cs typeface="Calibri"/>
              </a:rPr>
              <a:t> </a:t>
            </a:r>
            <a:r>
              <a:rPr sz="2400" spc="-4" dirty="0">
                <a:cs typeface="Calibri"/>
              </a:rPr>
              <a:t>decima</a:t>
            </a:r>
            <a:r>
              <a:rPr sz="2400" dirty="0">
                <a:cs typeface="Calibri"/>
              </a:rPr>
              <a:t>l</a:t>
            </a:r>
            <a:r>
              <a:rPr sz="2400" spc="-9" dirty="0">
                <a:cs typeface="Calibri"/>
              </a:rPr>
              <a:t> </a:t>
            </a:r>
            <a:r>
              <a:rPr sz="2400" spc="-4" dirty="0">
                <a:cs typeface="Calibri"/>
              </a:rPr>
              <a:t>digi</a:t>
            </a:r>
            <a:r>
              <a:rPr sz="2400" dirty="0">
                <a:cs typeface="Calibri"/>
              </a:rPr>
              <a:t>t</a:t>
            </a:r>
            <a:r>
              <a:rPr sz="2400" spc="-13" dirty="0">
                <a:cs typeface="Calibri"/>
              </a:rPr>
              <a:t> arithm</a:t>
            </a:r>
            <a:r>
              <a:rPr sz="2400" spc="-26" dirty="0">
                <a:cs typeface="Calibri"/>
              </a:rPr>
              <a:t>e</a:t>
            </a:r>
            <a:r>
              <a:rPr sz="2400" spc="-9" dirty="0">
                <a:cs typeface="Calibri"/>
              </a:rPr>
              <a:t>t</a:t>
            </a:r>
            <a:r>
              <a:rPr sz="2400" spc="-4" dirty="0">
                <a:cs typeface="Calibri"/>
              </a:rPr>
              <a:t>i</a:t>
            </a:r>
            <a:r>
              <a:rPr sz="2400" dirty="0">
                <a:cs typeface="Calibri"/>
              </a:rPr>
              <a:t>c</a:t>
            </a:r>
            <a:r>
              <a:rPr sz="2400" spc="-18" dirty="0">
                <a:cs typeface="Calibri"/>
              </a:rPr>
              <a:t> </a:t>
            </a:r>
            <a:r>
              <a:rPr sz="2400" dirty="0">
                <a:cs typeface="Calibri"/>
              </a:rPr>
              <a:t>and</a:t>
            </a:r>
            <a:r>
              <a:rPr sz="2400" spc="-4" dirty="0">
                <a:cs typeface="Calibri"/>
              </a:rPr>
              <a:t> </a:t>
            </a:r>
            <a:r>
              <a:rPr sz="2400" dirty="0">
                <a:cs typeface="Calibri"/>
              </a:rPr>
              <a:t>x</a:t>
            </a:r>
            <a:r>
              <a:rPr sz="2400" spc="-4" dirty="0">
                <a:cs typeface="Calibri"/>
              </a:rPr>
              <a:t> </a:t>
            </a:r>
            <a:r>
              <a:rPr sz="2400" dirty="0">
                <a:cs typeface="Calibri"/>
              </a:rPr>
              <a:t>=</a:t>
            </a:r>
            <a:r>
              <a:rPr sz="2400" spc="-4" dirty="0">
                <a:cs typeface="Calibri"/>
              </a:rPr>
              <a:t> </a:t>
            </a:r>
            <a:r>
              <a:rPr sz="2400" spc="-13" dirty="0">
                <a:cs typeface="Calibri"/>
              </a:rPr>
              <a:t>10</a:t>
            </a:r>
            <a:r>
              <a:rPr sz="2400" baseline="24305" dirty="0">
                <a:cs typeface="Calibri"/>
              </a:rPr>
              <a:t>‐3</a:t>
            </a:r>
            <a:r>
              <a:rPr sz="2400" spc="212" baseline="24305" dirty="0">
                <a:cs typeface="Calibri"/>
              </a:rPr>
              <a:t> </a:t>
            </a:r>
            <a:r>
              <a:rPr sz="2400" dirty="0">
                <a:cs typeface="Calibri"/>
              </a:rPr>
              <a:t>without</a:t>
            </a:r>
            <a:r>
              <a:rPr sz="2400" spc="-22" dirty="0">
                <a:cs typeface="Calibri"/>
              </a:rPr>
              <a:t> </a:t>
            </a:r>
            <a:r>
              <a:rPr sz="2400" spc="-18" dirty="0">
                <a:cs typeface="Calibri"/>
              </a:rPr>
              <a:t>th</a:t>
            </a:r>
            <a:r>
              <a:rPr sz="2400" spc="-13" dirty="0">
                <a:cs typeface="Calibri"/>
              </a:rPr>
              <a:t>e</a:t>
            </a:r>
            <a:r>
              <a:rPr sz="2400" dirty="0">
                <a:cs typeface="Calibri"/>
              </a:rPr>
              <a:t> </a:t>
            </a:r>
            <a:r>
              <a:rPr sz="2400" spc="-40" dirty="0">
                <a:cs typeface="Calibri"/>
              </a:rPr>
              <a:t>r</a:t>
            </a:r>
            <a:r>
              <a:rPr sz="2400" spc="-26" dirty="0">
                <a:cs typeface="Calibri"/>
              </a:rPr>
              <a:t>e</a:t>
            </a:r>
            <a:r>
              <a:rPr sz="2400" spc="-18" dirty="0">
                <a:cs typeface="Calibri"/>
              </a:rPr>
              <a:t>w</a:t>
            </a:r>
            <a:r>
              <a:rPr sz="2400" spc="-13" dirty="0">
                <a:cs typeface="Calibri"/>
              </a:rPr>
              <a:t>r</a:t>
            </a:r>
            <a:r>
              <a:rPr sz="2400" dirty="0">
                <a:cs typeface="Calibri"/>
              </a:rPr>
              <a:t>i</a:t>
            </a:r>
            <a:r>
              <a:rPr sz="2400" spc="-31" dirty="0">
                <a:cs typeface="Calibri"/>
              </a:rPr>
              <a:t>t</a:t>
            </a:r>
            <a:r>
              <a:rPr sz="2400" spc="-13" dirty="0">
                <a:cs typeface="Calibri"/>
              </a:rPr>
              <a:t>e</a:t>
            </a:r>
            <a:r>
              <a:rPr sz="2400" spc="-9" dirty="0">
                <a:cs typeface="Calibri"/>
              </a:rPr>
              <a:t> y</a:t>
            </a:r>
            <a:r>
              <a:rPr sz="2400" spc="-4" dirty="0">
                <a:cs typeface="Calibri"/>
              </a:rPr>
              <a:t> </a:t>
            </a:r>
            <a:r>
              <a:rPr sz="2400" dirty="0">
                <a:cs typeface="Calibri"/>
              </a:rPr>
              <a:t>= </a:t>
            </a:r>
            <a:r>
              <a:rPr sz="2400" spc="-9" dirty="0">
                <a:cs typeface="Calibri"/>
              </a:rPr>
              <a:t>0,</a:t>
            </a:r>
            <a:r>
              <a:rPr sz="2400" spc="-13" dirty="0">
                <a:cs typeface="Calibri"/>
              </a:rPr>
              <a:t> </a:t>
            </a:r>
            <a:r>
              <a:rPr sz="2400" dirty="0">
                <a:cs typeface="Calibri"/>
              </a:rPr>
              <a:t>while</a:t>
            </a:r>
            <a:r>
              <a:rPr sz="2400" spc="-4" dirty="0">
                <a:cs typeface="Calibri"/>
              </a:rPr>
              <a:t> </a:t>
            </a:r>
            <a:r>
              <a:rPr sz="2400" spc="-18" dirty="0">
                <a:cs typeface="Calibri"/>
              </a:rPr>
              <a:t>th</a:t>
            </a:r>
            <a:r>
              <a:rPr sz="2400" spc="-13" dirty="0">
                <a:cs typeface="Calibri"/>
              </a:rPr>
              <a:t>e</a:t>
            </a:r>
            <a:r>
              <a:rPr sz="2400" spc="-4" dirty="0">
                <a:cs typeface="Calibri"/>
              </a:rPr>
              <a:t> </a:t>
            </a:r>
            <a:r>
              <a:rPr sz="2400" spc="-40" dirty="0">
                <a:cs typeface="Calibri"/>
              </a:rPr>
              <a:t>r</a:t>
            </a:r>
            <a:r>
              <a:rPr sz="2400" spc="-26" dirty="0">
                <a:cs typeface="Calibri"/>
              </a:rPr>
              <a:t>e</a:t>
            </a:r>
            <a:r>
              <a:rPr sz="2400" spc="-18" dirty="0">
                <a:cs typeface="Calibri"/>
              </a:rPr>
              <a:t>w</a:t>
            </a:r>
            <a:r>
              <a:rPr sz="2400" spc="-13" dirty="0">
                <a:cs typeface="Calibri"/>
              </a:rPr>
              <a:t>r</a:t>
            </a:r>
            <a:r>
              <a:rPr sz="2400" dirty="0">
                <a:cs typeface="Calibri"/>
              </a:rPr>
              <a:t>i</a:t>
            </a:r>
            <a:r>
              <a:rPr sz="2400" spc="-31" dirty="0">
                <a:cs typeface="Calibri"/>
              </a:rPr>
              <a:t>t</a:t>
            </a:r>
            <a:r>
              <a:rPr sz="2400" spc="-13" dirty="0">
                <a:cs typeface="Calibri"/>
              </a:rPr>
              <a:t>e</a:t>
            </a:r>
            <a:r>
              <a:rPr sz="2400" dirty="0">
                <a:cs typeface="Calibri"/>
              </a:rPr>
              <a:t> yields</a:t>
            </a:r>
            <a:r>
              <a:rPr sz="2400" spc="-4" dirty="0">
                <a:cs typeface="Calibri"/>
              </a:rPr>
              <a:t> </a:t>
            </a:r>
            <a:r>
              <a:rPr sz="2400" spc="-13" dirty="0">
                <a:cs typeface="Calibri"/>
              </a:rPr>
              <a:t>y</a:t>
            </a:r>
            <a:r>
              <a:rPr sz="2400" spc="-4" dirty="0">
                <a:cs typeface="Calibri"/>
              </a:rPr>
              <a:t> </a:t>
            </a:r>
            <a:r>
              <a:rPr sz="2400" dirty="0">
                <a:cs typeface="Calibri"/>
              </a:rPr>
              <a:t>=</a:t>
            </a:r>
            <a:r>
              <a:rPr sz="2400" spc="-4" dirty="0">
                <a:cs typeface="Calibri"/>
              </a:rPr>
              <a:t> </a:t>
            </a:r>
            <a:r>
              <a:rPr sz="2400" spc="-18" dirty="0">
                <a:cs typeface="Calibri"/>
              </a:rPr>
              <a:t>0.5x1</a:t>
            </a:r>
            <a:r>
              <a:rPr sz="2400" spc="-13" dirty="0">
                <a:cs typeface="Calibri"/>
              </a:rPr>
              <a:t>0</a:t>
            </a:r>
            <a:r>
              <a:rPr sz="2400" spc="-6" baseline="24305" dirty="0">
                <a:cs typeface="Calibri"/>
              </a:rPr>
              <a:t>‐</a:t>
            </a:r>
            <a:r>
              <a:rPr sz="2400" baseline="24305" dirty="0">
                <a:cs typeface="Calibri"/>
              </a:rPr>
              <a:t>6</a:t>
            </a:r>
            <a:endParaRPr lang="en-US" sz="2400" baseline="24305" dirty="0">
              <a:cs typeface="Calibri"/>
            </a:endParaRPr>
          </a:p>
          <a:p>
            <a:pPr marL="770981" lvl="1" indent="-302575">
              <a:buFont typeface="Arial"/>
              <a:buChar char="•"/>
              <a:tabLst>
                <a:tab pos="313781" algn="l"/>
                <a:tab pos="1842905" algn="l"/>
              </a:tabLst>
            </a:pPr>
            <a:endParaRPr lang="en-US" sz="2800" baseline="24305" dirty="0">
              <a:cs typeface="Calibri"/>
            </a:endParaRPr>
          </a:p>
          <a:p>
            <a:pPr marL="770981" lvl="1" indent="-302575">
              <a:buFont typeface="Arial"/>
              <a:buChar char="•"/>
              <a:tabLst>
                <a:tab pos="313781" algn="l"/>
                <a:tab pos="1842905" algn="l"/>
              </a:tabLst>
            </a:pPr>
            <a:endParaRPr lang="en-US" sz="2800" baseline="24305" dirty="0">
              <a:cs typeface="Calibri"/>
            </a:endParaRPr>
          </a:p>
          <a:p>
            <a:pPr marL="313781" indent="-302575">
              <a:buFont typeface="Arial"/>
              <a:buChar char="•"/>
              <a:tabLst>
                <a:tab pos="313781" algn="l"/>
                <a:tab pos="1842905" algn="l"/>
              </a:tabLst>
            </a:pPr>
            <a:r>
              <a:rPr lang="en-US" sz="2800" dirty="0"/>
              <a:t>Other examples of such tricks - </a:t>
            </a:r>
            <a:r>
              <a:rPr lang="en-US" sz="2800" dirty="0">
                <a:hlinkClick r:id="rId3"/>
              </a:rPr>
              <a:t>https://en.wikipedia.org/wiki/Floating-point_arithmetic</a:t>
            </a:r>
            <a:r>
              <a:rPr lang="en-US" sz="2800" dirty="0"/>
              <a:t>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8545" y="6382250"/>
            <a:ext cx="198323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/>
              <a:t>Johnsson</a:t>
            </a:r>
            <a:r>
              <a:rPr lang="en-US" sz="900" dirty="0"/>
              <a:t> L., Lecture notes spring 2016</a:t>
            </a:r>
          </a:p>
        </p:txBody>
      </p:sp>
    </p:spTree>
    <p:extLst>
      <p:ext uri="{BB962C8B-B14F-4D97-AF65-F5344CB8AC3E}">
        <p14:creationId xmlns:p14="http://schemas.microsoft.com/office/powerpoint/2010/main" val="13170801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564843" y="241708"/>
            <a:ext cx="7592093" cy="762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19063" indent="-119063"/>
            <a:r>
              <a:rPr lang="en-US" dirty="0"/>
              <a:t>Boolean Algebra</a:t>
            </a: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>
          <a:xfrm>
            <a:off x="604700" y="1168105"/>
            <a:ext cx="7896225" cy="497205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Developed by George Boole in 19th Century</a:t>
            </a:r>
          </a:p>
          <a:p>
            <a:pPr marL="552450" lvl="1"/>
            <a:r>
              <a:rPr lang="en-US" sz="2400" dirty="0"/>
              <a:t>Algebraic representation of logic</a:t>
            </a:r>
          </a:p>
          <a:p>
            <a:pPr marL="838200" lvl="2"/>
            <a:r>
              <a:rPr lang="en-US" sz="2000" dirty="0"/>
              <a:t>Encode “True” as 1 and “False” as 0</a:t>
            </a:r>
          </a:p>
        </p:txBody>
      </p:sp>
      <p:sp>
        <p:nvSpPr>
          <p:cNvPr id="6" name="Rectangle 5"/>
          <p:cNvSpPr>
            <a:spLocks/>
          </p:cNvSpPr>
          <p:nvPr/>
        </p:nvSpPr>
        <p:spPr bwMode="auto">
          <a:xfrm>
            <a:off x="525325" y="2409530"/>
            <a:ext cx="3746500" cy="825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eaLnBrk="1" hangingPunct="1">
              <a:spcBef>
                <a:spcPts val="575"/>
              </a:spcBef>
            </a:pPr>
            <a:r>
              <a:rPr lang="en-US" b="0" dirty="0">
                <a:solidFill>
                  <a:srgbClr val="0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And</a:t>
            </a:r>
          </a:p>
          <a:p>
            <a:pPr eaLnBrk="1" hangingPunct="1">
              <a:spcBef>
                <a:spcPts val="575"/>
              </a:spcBef>
              <a:buClr>
                <a:srgbClr val="980002"/>
              </a:buClr>
              <a:buSzPct val="60000"/>
              <a:buFont typeface="Wingdings" charset="2"/>
              <a:buChar char="n"/>
            </a:pPr>
            <a:r>
              <a:rPr lang="en-US" sz="2000" b="0" dirty="0">
                <a:solidFill>
                  <a:srgbClr val="0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A&amp;B = 1 when both A=1 and B=1</a:t>
            </a:r>
          </a:p>
        </p:txBody>
      </p:sp>
      <p:pic>
        <p:nvPicPr>
          <p:cNvPr id="7" name="Picture 6"/>
          <p:cNvPicPr>
            <a:picLocks noChangeArrowheads="1"/>
          </p:cNvPicPr>
          <p:nvPr/>
        </p:nvPicPr>
        <p:blipFill>
          <a:blip r:embed="rId2"/>
          <a:srcRect r="77623"/>
          <a:stretch>
            <a:fillRect/>
          </a:stretch>
        </p:blipFill>
        <p:spPr bwMode="auto">
          <a:xfrm>
            <a:off x="792025" y="3235030"/>
            <a:ext cx="1397000" cy="1376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>
            <a:spLocks/>
          </p:cNvSpPr>
          <p:nvPr/>
        </p:nvSpPr>
        <p:spPr bwMode="auto">
          <a:xfrm>
            <a:off x="4627425" y="2409530"/>
            <a:ext cx="3746500" cy="825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eaLnBrk="1" hangingPunct="1">
              <a:spcBef>
                <a:spcPts val="575"/>
              </a:spcBef>
            </a:pPr>
            <a:r>
              <a:rPr lang="en-US" b="0" dirty="0">
                <a:solidFill>
                  <a:srgbClr val="0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Or</a:t>
            </a:r>
          </a:p>
          <a:p>
            <a:pPr eaLnBrk="1" hangingPunct="1">
              <a:spcBef>
                <a:spcPts val="575"/>
              </a:spcBef>
              <a:buClr>
                <a:srgbClr val="980002"/>
              </a:buClr>
              <a:buSzPct val="60000"/>
              <a:buFont typeface="Wingdings" charset="2"/>
              <a:buChar char="n"/>
            </a:pPr>
            <a:r>
              <a:rPr lang="en-US" sz="2000" b="0" dirty="0">
                <a:solidFill>
                  <a:srgbClr val="0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A|B = 1 when either A=1 or B=1</a:t>
            </a:r>
          </a:p>
        </p:txBody>
      </p:sp>
      <p:pic>
        <p:nvPicPr>
          <p:cNvPr id="9" name="Picture 8"/>
          <p:cNvPicPr>
            <a:picLocks noChangeArrowheads="1"/>
          </p:cNvPicPr>
          <p:nvPr/>
        </p:nvPicPr>
        <p:blipFill>
          <a:blip r:embed="rId3"/>
          <a:srcRect r="77623"/>
          <a:stretch>
            <a:fillRect/>
          </a:stretch>
        </p:blipFill>
        <p:spPr bwMode="auto">
          <a:xfrm>
            <a:off x="4970325" y="3242968"/>
            <a:ext cx="1397000" cy="1376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9"/>
          <p:cNvPicPr>
            <a:picLocks noChangeArrowheads="1"/>
          </p:cNvPicPr>
          <p:nvPr/>
        </p:nvPicPr>
        <p:blipFill>
          <a:blip r:embed="rId4"/>
          <a:srcRect r="77623"/>
          <a:stretch>
            <a:fillRect/>
          </a:stretch>
        </p:blipFill>
        <p:spPr bwMode="auto">
          <a:xfrm>
            <a:off x="792025" y="5267030"/>
            <a:ext cx="1397000" cy="1376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10"/>
          <p:cNvSpPr>
            <a:spLocks/>
          </p:cNvSpPr>
          <p:nvPr/>
        </p:nvSpPr>
        <p:spPr bwMode="auto">
          <a:xfrm>
            <a:off x="525325" y="4441530"/>
            <a:ext cx="2095500" cy="825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eaLnBrk="1" hangingPunct="1">
              <a:spcBef>
                <a:spcPts val="575"/>
              </a:spcBef>
            </a:pPr>
            <a:r>
              <a:rPr lang="en-US" b="0" dirty="0">
                <a:solidFill>
                  <a:srgbClr val="0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Not</a:t>
            </a:r>
          </a:p>
          <a:p>
            <a:pPr eaLnBrk="1" hangingPunct="1">
              <a:spcBef>
                <a:spcPts val="575"/>
              </a:spcBef>
              <a:buClr>
                <a:srgbClr val="980002"/>
              </a:buClr>
              <a:buSzPct val="60000"/>
              <a:buFont typeface="Wingdings" charset="2"/>
              <a:buChar char="n"/>
            </a:pPr>
            <a:r>
              <a:rPr lang="en-US" sz="2000" b="0" dirty="0">
                <a:solidFill>
                  <a:srgbClr val="0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~A = 1 when A=0</a:t>
            </a:r>
          </a:p>
        </p:txBody>
      </p:sp>
      <p:pic>
        <p:nvPicPr>
          <p:cNvPr id="12" name="Picture 11"/>
          <p:cNvPicPr>
            <a:picLocks noChangeArrowheads="1"/>
          </p:cNvPicPr>
          <p:nvPr/>
        </p:nvPicPr>
        <p:blipFill>
          <a:blip r:embed="rId5"/>
          <a:srcRect r="77623"/>
          <a:stretch>
            <a:fillRect/>
          </a:stretch>
        </p:blipFill>
        <p:spPr bwMode="auto">
          <a:xfrm>
            <a:off x="4970325" y="5274968"/>
            <a:ext cx="1397000" cy="1376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ectangle 12"/>
          <p:cNvSpPr>
            <a:spLocks/>
          </p:cNvSpPr>
          <p:nvPr/>
        </p:nvSpPr>
        <p:spPr bwMode="auto">
          <a:xfrm>
            <a:off x="3776525" y="4441530"/>
            <a:ext cx="5181600" cy="825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eaLnBrk="1" hangingPunct="1">
              <a:spcBef>
                <a:spcPts val="575"/>
              </a:spcBef>
            </a:pPr>
            <a:r>
              <a:rPr lang="en-US" b="0" dirty="0">
                <a:solidFill>
                  <a:srgbClr val="0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Exclusive-Or (</a:t>
            </a:r>
            <a:r>
              <a:rPr lang="en-US" b="0" dirty="0" err="1">
                <a:solidFill>
                  <a:srgbClr val="0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Xor</a:t>
            </a:r>
            <a:r>
              <a:rPr lang="en-US" b="0" dirty="0">
                <a:solidFill>
                  <a:srgbClr val="0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)</a:t>
            </a:r>
          </a:p>
          <a:p>
            <a:pPr eaLnBrk="1" hangingPunct="1">
              <a:spcBef>
                <a:spcPts val="575"/>
              </a:spcBef>
              <a:buClr>
                <a:srgbClr val="980002"/>
              </a:buClr>
              <a:buSzPct val="60000"/>
              <a:buFont typeface="Wingdings" charset="2"/>
              <a:buChar char="n"/>
            </a:pPr>
            <a:r>
              <a:rPr lang="en-US" sz="2000" b="0" dirty="0">
                <a:solidFill>
                  <a:srgbClr val="0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A^B = 1 when either A=1 or B=1, but not both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81763" y="6408503"/>
            <a:ext cx="858047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Calibri" pitchFamily="34" charset="0"/>
              </a:rPr>
              <a:t>Bryant and </a:t>
            </a:r>
            <a:r>
              <a:rPr lang="en-US" sz="1200" dirty="0" err="1">
                <a:latin typeface="Calibri" pitchFamily="34" charset="0"/>
              </a:rPr>
              <a:t>O’Hallaron</a:t>
            </a:r>
            <a:r>
              <a:rPr lang="en-US" sz="1200" dirty="0">
                <a:latin typeface="Calibri" pitchFamily="34" charset="0"/>
              </a:rPr>
              <a:t>, Lecture notes - </a:t>
            </a:r>
            <a:r>
              <a:rPr lang="en-US" sz="1200" dirty="0"/>
              <a:t>Introduction to Computer Systems, Fall 2015</a:t>
            </a:r>
            <a:endParaRPr lang="en-US" sz="12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5562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1" grpId="0"/>
      <p:bldP spid="13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Floating Point in C</a:t>
            </a:r>
          </a:p>
        </p:txBody>
      </p:sp>
      <p:sp>
        <p:nvSpPr>
          <p:cNvPr id="44036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>
            <a:normAutofit fontScale="70000" lnSpcReduction="20000"/>
          </a:bodyPr>
          <a:lstStyle/>
          <a:p>
            <a:r>
              <a:rPr lang="en-US" dirty="0"/>
              <a:t>C Guarantees Two Levels</a:t>
            </a:r>
          </a:p>
          <a:p>
            <a:pPr marL="317500" lvl="1" indent="0"/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float</a:t>
            </a:r>
            <a:r>
              <a:rPr lang="en-US" dirty="0"/>
              <a:t>		single precision</a:t>
            </a:r>
          </a:p>
          <a:p>
            <a:pPr marL="317500" lvl="1" indent="0"/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double</a:t>
            </a:r>
            <a:r>
              <a:rPr lang="en-US" dirty="0"/>
              <a:t>	double precision</a:t>
            </a:r>
          </a:p>
          <a:p>
            <a:pPr>
              <a:spcBef>
                <a:spcPts val="1600"/>
              </a:spcBef>
            </a:pPr>
            <a:r>
              <a:rPr lang="en-US" dirty="0"/>
              <a:t>Conversions/Casting</a:t>
            </a:r>
          </a:p>
          <a:p>
            <a:pPr marL="317500" lvl="1" indent="0"/>
            <a:r>
              <a:rPr lang="en-US" dirty="0"/>
              <a:t> Casting between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int</a:t>
            </a:r>
            <a:r>
              <a:rPr lang="en-US" dirty="0"/>
              <a:t>,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float</a:t>
            </a:r>
            <a:r>
              <a:rPr lang="en-US" dirty="0"/>
              <a:t>, and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double</a:t>
            </a:r>
            <a:r>
              <a:rPr lang="en-US" dirty="0"/>
              <a:t> changes bit representation</a:t>
            </a:r>
          </a:p>
          <a:p>
            <a:pPr marL="317500" lvl="1" indent="0"/>
            <a:r>
              <a:rPr lang="en-US" dirty="0"/>
              <a:t>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double</a:t>
            </a:r>
            <a:r>
              <a:rPr lang="en-US" dirty="0"/>
              <a:t>/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float</a:t>
            </a:r>
            <a:r>
              <a:rPr lang="en-US" dirty="0"/>
              <a:t> →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int</a:t>
            </a:r>
            <a:endParaRPr lang="en-US" dirty="0"/>
          </a:p>
          <a:p>
            <a:pPr marL="838200" lvl="2"/>
            <a:r>
              <a:rPr lang="en-US" dirty="0"/>
              <a:t>Truncates fractional part</a:t>
            </a:r>
          </a:p>
          <a:p>
            <a:pPr marL="838200" lvl="2"/>
            <a:r>
              <a:rPr lang="en-US" dirty="0"/>
              <a:t>Like rounding toward zero</a:t>
            </a:r>
          </a:p>
          <a:p>
            <a:pPr marL="838200" lvl="2"/>
            <a:r>
              <a:rPr lang="en-US" dirty="0"/>
              <a:t>Not defined when out of range or </a:t>
            </a:r>
            <a:r>
              <a:rPr lang="en-US" dirty="0" err="1"/>
              <a:t>NaN</a:t>
            </a:r>
            <a:endParaRPr lang="en-US" dirty="0"/>
          </a:p>
          <a:p>
            <a:pPr marL="317500" lvl="1" indent="0"/>
            <a:r>
              <a:rPr lang="en-US" dirty="0"/>
              <a:t>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int</a:t>
            </a:r>
            <a:r>
              <a:rPr lang="en-US" dirty="0"/>
              <a:t> →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double</a:t>
            </a:r>
            <a:endParaRPr lang="en-US" dirty="0"/>
          </a:p>
          <a:p>
            <a:pPr marL="838200" lvl="2"/>
            <a:r>
              <a:rPr lang="en-US" dirty="0"/>
              <a:t>Exact conversion, as long as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int</a:t>
            </a:r>
            <a:r>
              <a:rPr lang="en-US" dirty="0"/>
              <a:t> has ≤ 53 bit word size</a:t>
            </a:r>
          </a:p>
          <a:p>
            <a:pPr marL="317500" lvl="1" indent="0"/>
            <a:r>
              <a:rPr lang="en-US" dirty="0"/>
              <a:t>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int</a:t>
            </a:r>
            <a:r>
              <a:rPr lang="en-US" dirty="0"/>
              <a:t> →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float</a:t>
            </a:r>
            <a:endParaRPr lang="en-US" dirty="0"/>
          </a:p>
          <a:p>
            <a:pPr marL="838200" lvl="2"/>
            <a:r>
              <a:rPr lang="en-US" dirty="0"/>
              <a:t>Will round according to rounding mode</a:t>
            </a:r>
          </a:p>
        </p:txBody>
      </p:sp>
      <p:sp>
        <p:nvSpPr>
          <p:cNvPr id="6" name="Rectangle 5"/>
          <p:cNvSpPr/>
          <p:nvPr/>
        </p:nvSpPr>
        <p:spPr>
          <a:xfrm>
            <a:off x="281763" y="6401736"/>
            <a:ext cx="858047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latin typeface="Calibri" pitchFamily="34" charset="0"/>
              </a:rPr>
              <a:t>Bryant and </a:t>
            </a:r>
            <a:r>
              <a:rPr lang="en-US" sz="1000" dirty="0" err="1">
                <a:latin typeface="Calibri" pitchFamily="34" charset="0"/>
              </a:rPr>
              <a:t>O’Hallaron</a:t>
            </a:r>
            <a:r>
              <a:rPr lang="en-US" sz="1000" dirty="0">
                <a:latin typeface="Calibri" pitchFamily="34" charset="0"/>
              </a:rPr>
              <a:t>, Lecture notes - </a:t>
            </a:r>
            <a:r>
              <a:rPr lang="en-US" sz="1000" dirty="0"/>
              <a:t>Introduction to Computer Systems, Fall 2015</a:t>
            </a:r>
            <a:endParaRPr lang="en-US" sz="10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8255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latin typeface="Arial Unicode MS"/>
                <a:cs typeface="Arial Unicode MS"/>
              </a:rPr>
              <a:t>Complex Numbers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>
                <a:cs typeface="Arial Unicode MS"/>
              </a:rPr>
              <a:t>Two real numbers: real and imaginary part</a:t>
            </a:r>
          </a:p>
          <a:p>
            <a:pPr lvl="1"/>
            <a:r>
              <a:rPr lang="en-CA" dirty="0">
                <a:cs typeface="Arial Unicode MS"/>
              </a:rPr>
              <a:t>Storage:</a:t>
            </a:r>
          </a:p>
          <a:p>
            <a:pPr lvl="2"/>
            <a:r>
              <a:rPr lang="en-CA" dirty="0">
                <a:cs typeface="Arial Unicode MS"/>
              </a:rPr>
              <a:t>Store real/imaginary adjacent: easy to pass address of one</a:t>
            </a:r>
            <a:r>
              <a:rPr lang="en-CA" sz="2800" dirty="0"/>
              <a:t> </a:t>
            </a:r>
            <a:r>
              <a:rPr lang="en-CA" dirty="0">
                <a:cs typeface="Arial Unicode MS"/>
              </a:rPr>
              <a:t>number</a:t>
            </a:r>
          </a:p>
          <a:p>
            <a:pPr lvl="2"/>
            <a:r>
              <a:rPr lang="en-CA" dirty="0">
                <a:cs typeface="Arial Unicode MS"/>
              </a:rPr>
              <a:t>Store array of real, then array of imaginary. Better for stride 1</a:t>
            </a:r>
            <a:r>
              <a:rPr lang="en-CA" sz="2800" dirty="0"/>
              <a:t> </a:t>
            </a:r>
            <a:r>
              <a:rPr lang="en-CA" dirty="0">
                <a:cs typeface="Arial Unicode MS"/>
              </a:rPr>
              <a:t>access if only real parts are needed. Other  considerations.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225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3200" dirty="0">
                <a:cs typeface="Arial Unicode MS"/>
              </a:rPr>
              <a:t>Machine numbers are NOT the same as physical numbers. They are merely an </a:t>
            </a:r>
            <a:r>
              <a:rPr lang="en-CA" sz="3200" i="1" dirty="0">
                <a:cs typeface="Arial Unicode MS"/>
              </a:rPr>
              <a:t>approximate representation</a:t>
            </a:r>
            <a:r>
              <a:rPr lang="en-CA" sz="3200" dirty="0">
                <a:cs typeface="Arial Unicode MS"/>
              </a:rPr>
              <a:t> of physical numbers.  Know the pitfalls!</a:t>
            </a:r>
          </a:p>
          <a:p>
            <a:endParaRPr lang="en-CA" sz="3200" dirty="0">
              <a:cs typeface="Arial Unicode MS"/>
            </a:endParaRPr>
          </a:p>
          <a:p>
            <a:r>
              <a:rPr lang="en-CA" sz="3200" dirty="0">
                <a:cs typeface="Arial Unicode MS"/>
              </a:rPr>
              <a:t>Floating point numbers are (almost) never equal!</a:t>
            </a:r>
            <a:endParaRPr lang="en-CA" sz="3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8360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1CDA1-5A1B-48DE-A01A-181D45666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AFA13B-FED9-4343-9964-2E7B7B7332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>
                <a:solidFill>
                  <a:srgbClr val="002868"/>
                </a:solidFill>
              </a:rPr>
              <a:t>Science and Technical Computing </a:t>
            </a:r>
            <a:r>
              <a:rPr lang="en-US" dirty="0">
                <a:solidFill>
                  <a:srgbClr val="002868"/>
                </a:solidFill>
              </a:rPr>
              <a:t>course materials</a:t>
            </a:r>
            <a:r>
              <a:rPr lang="en-US" i="1" dirty="0">
                <a:solidFill>
                  <a:srgbClr val="002868"/>
                </a:solidFill>
              </a:rPr>
              <a:t> </a:t>
            </a:r>
            <a:r>
              <a:rPr lang="en-US" dirty="0">
                <a:solidFill>
                  <a:srgbClr val="002868"/>
                </a:solidFill>
              </a:rPr>
              <a:t>by The Texas Advanced Computing Center, 2014. Available under a Creative Commons Attribution Non-Commercial 3.0 </a:t>
            </a:r>
            <a:r>
              <a:rPr lang="en-US" dirty="0" err="1">
                <a:solidFill>
                  <a:srgbClr val="002868"/>
                </a:solidFill>
              </a:rPr>
              <a:t>Unported</a:t>
            </a:r>
            <a:r>
              <a:rPr lang="en-US" dirty="0">
                <a:solidFill>
                  <a:srgbClr val="002868"/>
                </a:solidFill>
              </a:rPr>
              <a:t> License</a:t>
            </a:r>
          </a:p>
          <a:p>
            <a:r>
              <a:rPr lang="en-US" dirty="0">
                <a:latin typeface="Calibri" pitchFamily="34" charset="0"/>
              </a:rPr>
              <a:t>Bryant and </a:t>
            </a:r>
            <a:r>
              <a:rPr lang="en-US" dirty="0" err="1">
                <a:latin typeface="Calibri" pitchFamily="34" charset="0"/>
              </a:rPr>
              <a:t>O’Hallaron</a:t>
            </a:r>
            <a:r>
              <a:rPr lang="en-US" dirty="0">
                <a:latin typeface="Calibri" pitchFamily="34" charset="0"/>
              </a:rPr>
              <a:t>, Lecture notes - </a:t>
            </a:r>
            <a:r>
              <a:rPr lang="en-US" dirty="0"/>
              <a:t>Introduction to Computer Systems, Fall 2015</a:t>
            </a:r>
            <a:endParaRPr lang="en-US" dirty="0">
              <a:latin typeface="Calibri" pitchFamily="34" charset="0"/>
            </a:endParaRPr>
          </a:p>
          <a:p>
            <a:r>
              <a:rPr lang="en-US" dirty="0" err="1"/>
              <a:t>Johnsson</a:t>
            </a:r>
            <a:r>
              <a:rPr lang="en-US" dirty="0"/>
              <a:t> L., Lecture notes spring 2016</a:t>
            </a:r>
          </a:p>
        </p:txBody>
      </p:sp>
    </p:spTree>
    <p:extLst>
      <p:ext uri="{BB962C8B-B14F-4D97-AF65-F5344CB8AC3E}">
        <p14:creationId xmlns:p14="http://schemas.microsoft.com/office/powerpoint/2010/main" val="74908884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F32FA-C829-4471-9C3B-8F5770BEE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7EE3B6-5886-4FDD-87C5-BDDFC495E8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b="1" dirty="0"/>
              <a:t>big </a:t>
            </a:r>
            <a:r>
              <a:rPr lang="en-US" b="1" dirty="0" err="1"/>
              <a:t>ints</a:t>
            </a:r>
            <a:r>
              <a:rPr lang="en-US" b="1" dirty="0"/>
              <a:t> </a:t>
            </a:r>
            <a:r>
              <a:rPr lang="en-US" dirty="0"/>
              <a:t>– You’ve been given an array of 10,000 numbers between 0 and 1,000,000 and need to build out some way to compute the sum. Define a struct (class, array, whatever you will) that holds two integers a, b representing the number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	a * BIG_INT + b</a:t>
            </a:r>
          </a:p>
          <a:p>
            <a:endParaRPr lang="en-US" dirty="0"/>
          </a:p>
          <a:p>
            <a:pPr marL="457200" indent="0">
              <a:buNone/>
            </a:pPr>
            <a:r>
              <a:rPr lang="en-US" dirty="0"/>
              <a:t>Create functions to sum larger integers via your struct. Write a tester that computes the 50th Fibonacci number with this struct. For extra credit, also provide 15! (i.e. factorial 15).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354271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D733C-95E1-46CE-8CE8-28579BB17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3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56D947-054E-4EEF-8CDD-99A112ABF4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en-US" sz="2800" b="1" dirty="0"/>
              <a:t>small numbers </a:t>
            </a:r>
            <a:r>
              <a:rPr lang="en-US" sz="2800" dirty="0"/>
              <a:t>– Implement compensated sum routine. </a:t>
            </a:r>
          </a:p>
          <a:p>
            <a:pPr marL="0" indent="0">
              <a:buNone/>
            </a:pPr>
            <a:r>
              <a:rPr lang="en-US" sz="2800" dirty="0"/>
              <a:t>	Change the logic to compute                   , that is:</a:t>
            </a:r>
          </a:p>
          <a:p>
            <a:endParaRPr lang="en-US" sz="28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87B1B08-A431-4FFF-BBBC-EFC52A511E21}"/>
              </a:ext>
            </a:extLst>
          </p:cNvPr>
          <p:cNvSpPr/>
          <p:nvPr/>
        </p:nvSpPr>
        <p:spPr>
          <a:xfrm>
            <a:off x="1998406" y="3191826"/>
            <a:ext cx="4572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function sum series(</a:t>
            </a:r>
            <a:r>
              <a:rPr lang="en-US" dirty="0" err="1"/>
              <a:t>arr</a:t>
            </a:r>
            <a:r>
              <a:rPr lang="en-US" dirty="0"/>
              <a:t>)</a:t>
            </a:r>
          </a:p>
          <a:p>
            <a:r>
              <a:rPr lang="en-US" dirty="0"/>
              <a:t>error = 0</a:t>
            </a:r>
          </a:p>
          <a:p>
            <a:r>
              <a:rPr lang="en-US" dirty="0"/>
              <a:t>sum = 0</a:t>
            </a:r>
          </a:p>
          <a:p>
            <a:r>
              <a:rPr lang="en-US" dirty="0"/>
              <a:t>for a ∈ </a:t>
            </a:r>
            <a:r>
              <a:rPr lang="en-US" dirty="0" err="1"/>
              <a:t>arr</a:t>
            </a:r>
            <a:r>
              <a:rPr lang="en-US" dirty="0"/>
              <a:t> do</a:t>
            </a:r>
          </a:p>
          <a:p>
            <a:r>
              <a:rPr lang="en-US" dirty="0" err="1"/>
              <a:t>tmp</a:t>
            </a:r>
            <a:r>
              <a:rPr lang="en-US" dirty="0"/>
              <a:t> = sum</a:t>
            </a:r>
          </a:p>
          <a:p>
            <a:r>
              <a:rPr lang="en-US" dirty="0"/>
              <a:t>y = a + error</a:t>
            </a:r>
          </a:p>
          <a:p>
            <a:r>
              <a:rPr lang="en-US" dirty="0"/>
              <a:t>sum = </a:t>
            </a:r>
            <a:r>
              <a:rPr lang="en-US" dirty="0" err="1"/>
              <a:t>tmp</a:t>
            </a:r>
            <a:r>
              <a:rPr lang="en-US" dirty="0"/>
              <a:t> + y</a:t>
            </a:r>
          </a:p>
          <a:p>
            <a:r>
              <a:rPr lang="en-US" dirty="0"/>
              <a:t>error = (</a:t>
            </a:r>
            <a:r>
              <a:rPr lang="en-US" dirty="0" err="1"/>
              <a:t>tmp</a:t>
            </a:r>
            <a:r>
              <a:rPr lang="en-US" dirty="0"/>
              <a:t> − sum) + y</a:t>
            </a:r>
          </a:p>
          <a:p>
            <a:r>
              <a:rPr lang="en-US" dirty="0"/>
              <a:t>end for</a:t>
            </a:r>
          </a:p>
          <a:p>
            <a:r>
              <a:rPr lang="en-US" dirty="0"/>
              <a:t>return sum</a:t>
            </a:r>
          </a:p>
          <a:p>
            <a:r>
              <a:rPr lang="en-US" dirty="0"/>
              <a:t>end function</a:t>
            </a:r>
          </a:p>
        </p:txBody>
      </p:sp>
      <p:pic>
        <p:nvPicPr>
          <p:cNvPr id="6" name="Picture 5" descr="Macintosh HD:Users:skantner:Desktop:Screen Shot 2013-02-21 at 10.04.27 AM.png">
            <a:extLst>
              <a:ext uri="{FF2B5EF4-FFF2-40B4-BE49-F238E27FC236}">
                <a16:creationId xmlns:a16="http://schemas.microsoft.com/office/drawing/2014/main" id="{38C840F3-1191-41B7-97A9-C80C2FBE5BA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2044" y="2629470"/>
            <a:ext cx="1047135" cy="357374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lc="http://schemas.openxmlformats.org/drawingml/2006/lockedCanvas" xmlns:ma14="http://schemas.microsoft.com/office/mac/drawingml/2011/main" xmlns:pic="http://schemas.openxmlformats.org/drawingml/2006/picture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/>
            </a:ext>
          </a:extLst>
        </p:spPr>
      </p:pic>
    </p:spTree>
    <p:extLst>
      <p:ext uri="{BB962C8B-B14F-4D97-AF65-F5344CB8AC3E}">
        <p14:creationId xmlns:p14="http://schemas.microsoft.com/office/powerpoint/2010/main" val="9347972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35F9D-3AA9-448E-A8A1-763A00A72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0E6B03-596B-459B-B35E-DA9422C17E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this section you will need to analyze the Gaussian Elimination algorithm. Use the provided file gaussian elimination </a:t>
            </a:r>
            <a:r>
              <a:rPr lang="en-US" dirty="0" err="1"/>
              <a:t>test.c</a:t>
            </a:r>
            <a:r>
              <a:rPr lang="en-US" dirty="0"/>
              <a:t> to take the inverse of the following matrices, verify </a:t>
            </a:r>
            <a:r>
              <a:rPr lang="en-US" i="1" dirty="0"/>
              <a:t>A</a:t>
            </a:r>
            <a:r>
              <a:rPr lang="en-US" dirty="0"/>
              <a:t> * </a:t>
            </a:r>
            <a:r>
              <a:rPr lang="en-US" i="1" dirty="0" err="1"/>
              <a:t>A</a:t>
            </a:r>
            <a:r>
              <a:rPr lang="en-US" i="1" baseline="-25000" dirty="0" err="1"/>
              <a:t>inv</a:t>
            </a:r>
            <a:r>
              <a:rPr lang="en-US" dirty="0"/>
              <a:t> = </a:t>
            </a:r>
            <a:r>
              <a:rPr lang="en-US" i="1" dirty="0"/>
              <a:t>I</a:t>
            </a:r>
            <a:r>
              <a:rPr lang="en-US" dirty="0"/>
              <a:t>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	where ε = 1e − 8.</a:t>
            </a:r>
          </a:p>
        </p:txBody>
      </p:sp>
      <p:pic>
        <p:nvPicPr>
          <p:cNvPr id="10" name="Picture 9" descr="Macintosh HD:Users:skantner:Desktop:Screen Shot 2013-02-21 at 10.29.43 AM.png">
            <a:extLst>
              <a:ext uri="{FF2B5EF4-FFF2-40B4-BE49-F238E27FC236}">
                <a16:creationId xmlns:a16="http://schemas.microsoft.com/office/drawing/2014/main" id="{D97712E4-619C-4370-B536-1791E6272E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2471" y="4329172"/>
            <a:ext cx="2743200" cy="103676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799600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/>
              <a:t>General Boolean Algebras</a:t>
            </a:r>
          </a:p>
        </p:txBody>
      </p:sp>
      <p:sp>
        <p:nvSpPr>
          <p:cNvPr id="58373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dirty="0"/>
              <a:t>Operate on Bit Vectors</a:t>
            </a:r>
          </a:p>
          <a:p>
            <a:pPr marL="552450" lvl="1" eaLnBrk="1" hangingPunct="1"/>
            <a:r>
              <a:rPr lang="en-US" sz="2000" dirty="0"/>
              <a:t>Operations applied bitwise</a:t>
            </a:r>
          </a:p>
          <a:p>
            <a:pPr eaLnBrk="1" hangingPunct="1"/>
            <a:endParaRPr lang="en-US" sz="2400" dirty="0"/>
          </a:p>
          <a:p>
            <a:pPr eaLnBrk="1" hangingPunct="1"/>
            <a:endParaRPr lang="en-US" sz="2400" dirty="0"/>
          </a:p>
          <a:p>
            <a:pPr eaLnBrk="1" hangingPunct="1"/>
            <a:endParaRPr lang="en-US" sz="2400" dirty="0"/>
          </a:p>
          <a:p>
            <a:pPr eaLnBrk="1" hangingPunct="1"/>
            <a:r>
              <a:rPr lang="en-US" sz="2400" dirty="0"/>
              <a:t>All of the Properties of Boolean Algebra Apply</a:t>
            </a:r>
          </a:p>
          <a:p>
            <a:r>
              <a:rPr lang="en-US" sz="2400" dirty="0"/>
              <a:t>Operations</a:t>
            </a:r>
          </a:p>
          <a:p>
            <a:pPr lvl="1"/>
            <a:r>
              <a:rPr lang="en-US" sz="2000" dirty="0"/>
              <a:t>&amp;	Intersection (and)</a:t>
            </a:r>
          </a:p>
          <a:p>
            <a:pPr lvl="1"/>
            <a:r>
              <a:rPr lang="en-US" sz="2000" dirty="0"/>
              <a:t>|		Union (or)</a:t>
            </a:r>
          </a:p>
          <a:p>
            <a:pPr lvl="1"/>
            <a:r>
              <a:rPr lang="en-US" sz="2000" dirty="0"/>
              <a:t>^		Symmetric difference (</a:t>
            </a:r>
            <a:r>
              <a:rPr lang="en-US" sz="2000" dirty="0" err="1"/>
              <a:t>xor</a:t>
            </a:r>
            <a:r>
              <a:rPr lang="en-US" sz="2000" dirty="0"/>
              <a:t>)</a:t>
            </a:r>
          </a:p>
          <a:p>
            <a:pPr lvl="1"/>
            <a:r>
              <a:rPr lang="en-US" sz="2000" dirty="0"/>
              <a:t>~		Complement (not)</a:t>
            </a:r>
          </a:p>
        </p:txBody>
      </p:sp>
      <p:sp>
        <p:nvSpPr>
          <p:cNvPr id="58374" name="Rectangle 5"/>
          <p:cNvSpPr>
            <a:spLocks/>
          </p:cNvSpPr>
          <p:nvPr/>
        </p:nvSpPr>
        <p:spPr bwMode="auto">
          <a:xfrm>
            <a:off x="787400" y="2488050"/>
            <a:ext cx="1677988" cy="9779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b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01101001</a:t>
            </a:r>
          </a:p>
          <a:p>
            <a:pPr eaLnBrk="1" hangingPunct="1"/>
            <a:r>
              <a:rPr lang="en-US" sz="2000" b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&amp; 01010101</a:t>
            </a:r>
          </a:p>
          <a:p>
            <a:pPr eaLnBrk="1" hangingPunct="1"/>
            <a:r>
              <a:rPr lang="en-US" sz="2000" b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</a:t>
            </a:r>
            <a:r>
              <a:rPr lang="en-US" sz="2000" b="0">
                <a:solidFill>
                  <a:srgbClr val="FFFFFF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01000001</a:t>
            </a:r>
          </a:p>
        </p:txBody>
      </p:sp>
      <p:sp>
        <p:nvSpPr>
          <p:cNvPr id="58375" name="Line 6"/>
          <p:cNvSpPr>
            <a:spLocks noChangeShapeType="1"/>
          </p:cNvSpPr>
          <p:nvPr/>
        </p:nvSpPr>
        <p:spPr bwMode="auto">
          <a:xfrm>
            <a:off x="863600" y="3119875"/>
            <a:ext cx="1524000" cy="1588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8376" name="Rectangle 7"/>
          <p:cNvSpPr>
            <a:spLocks/>
          </p:cNvSpPr>
          <p:nvPr/>
        </p:nvSpPr>
        <p:spPr bwMode="auto">
          <a:xfrm>
            <a:off x="2616200" y="2488050"/>
            <a:ext cx="1677988" cy="9779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b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01101001</a:t>
            </a:r>
          </a:p>
          <a:p>
            <a:pPr eaLnBrk="1" hangingPunct="1"/>
            <a:r>
              <a:rPr lang="en-US" sz="2000" b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| 01010101</a:t>
            </a:r>
          </a:p>
          <a:p>
            <a:pPr eaLnBrk="1" hangingPunct="1"/>
            <a:r>
              <a:rPr lang="en-US" sz="2000" b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</a:t>
            </a:r>
            <a:r>
              <a:rPr lang="en-US" sz="2000" b="0">
                <a:solidFill>
                  <a:srgbClr val="FFFFFF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01111101</a:t>
            </a:r>
          </a:p>
        </p:txBody>
      </p:sp>
      <p:sp>
        <p:nvSpPr>
          <p:cNvPr id="58377" name="Line 8"/>
          <p:cNvSpPr>
            <a:spLocks noChangeShapeType="1"/>
          </p:cNvSpPr>
          <p:nvPr/>
        </p:nvSpPr>
        <p:spPr bwMode="auto">
          <a:xfrm>
            <a:off x="2692400" y="3119875"/>
            <a:ext cx="1524000" cy="1588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8378" name="Rectangle 9"/>
          <p:cNvSpPr>
            <a:spLocks/>
          </p:cNvSpPr>
          <p:nvPr/>
        </p:nvSpPr>
        <p:spPr bwMode="auto">
          <a:xfrm>
            <a:off x="4445000" y="2488050"/>
            <a:ext cx="1677988" cy="9779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b="0" dirty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01101001</a:t>
            </a:r>
          </a:p>
          <a:p>
            <a:pPr eaLnBrk="1" hangingPunct="1"/>
            <a:r>
              <a:rPr lang="en-US" sz="2000" b="0" dirty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^ 01010101</a:t>
            </a:r>
          </a:p>
          <a:p>
            <a:pPr eaLnBrk="1" hangingPunct="1"/>
            <a:r>
              <a:rPr lang="en-US" sz="2000" b="0" dirty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</a:t>
            </a:r>
            <a:r>
              <a:rPr lang="en-US" sz="2000" b="0" dirty="0">
                <a:solidFill>
                  <a:srgbClr val="FFFFFF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00111100</a:t>
            </a:r>
          </a:p>
        </p:txBody>
      </p:sp>
      <p:sp>
        <p:nvSpPr>
          <p:cNvPr id="58379" name="Line 10"/>
          <p:cNvSpPr>
            <a:spLocks noChangeShapeType="1"/>
          </p:cNvSpPr>
          <p:nvPr/>
        </p:nvSpPr>
        <p:spPr bwMode="auto">
          <a:xfrm>
            <a:off x="4597400" y="3119875"/>
            <a:ext cx="1524000" cy="1588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8380" name="Rectangle 11"/>
          <p:cNvSpPr>
            <a:spLocks/>
          </p:cNvSpPr>
          <p:nvPr/>
        </p:nvSpPr>
        <p:spPr bwMode="auto">
          <a:xfrm>
            <a:off x="6348413" y="2488050"/>
            <a:ext cx="1682512" cy="102592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endParaRPr lang="en-US" sz="2000" b="0" dirty="0">
              <a:solidFill>
                <a:srgbClr val="000066"/>
              </a:solidFill>
              <a:latin typeface="Courier New Bold" charset="0"/>
              <a:ea typeface="Courier New Bold" charset="0"/>
              <a:cs typeface="Courier New Bold" charset="0"/>
              <a:sym typeface="Courier New Bold" charset="0"/>
            </a:endParaRPr>
          </a:p>
          <a:p>
            <a:pPr eaLnBrk="1" hangingPunct="1"/>
            <a:r>
              <a:rPr lang="en-US" sz="2000" b="0" dirty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~ 01010101</a:t>
            </a:r>
          </a:p>
          <a:p>
            <a:pPr eaLnBrk="1" hangingPunct="1"/>
            <a:r>
              <a:rPr lang="en-US" sz="2000" b="0" dirty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</a:t>
            </a:r>
            <a:r>
              <a:rPr lang="en-US" sz="2000" b="0" dirty="0">
                <a:solidFill>
                  <a:srgbClr val="FFFFFF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10101010</a:t>
            </a:r>
          </a:p>
        </p:txBody>
      </p:sp>
      <p:sp>
        <p:nvSpPr>
          <p:cNvPr id="58381" name="Line 12"/>
          <p:cNvSpPr>
            <a:spLocks noChangeShapeType="1"/>
          </p:cNvSpPr>
          <p:nvPr/>
        </p:nvSpPr>
        <p:spPr bwMode="auto">
          <a:xfrm>
            <a:off x="6426200" y="3119875"/>
            <a:ext cx="1600200" cy="1588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3565" name="Rectangle 13"/>
          <p:cNvSpPr>
            <a:spLocks/>
          </p:cNvSpPr>
          <p:nvPr/>
        </p:nvSpPr>
        <p:spPr bwMode="auto">
          <a:xfrm>
            <a:off x="787400" y="3173850"/>
            <a:ext cx="1677988" cy="3937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b="0" dirty="0">
                <a:solidFill>
                  <a:srgbClr val="CC0000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01000001</a:t>
            </a:r>
          </a:p>
        </p:txBody>
      </p:sp>
      <p:sp>
        <p:nvSpPr>
          <p:cNvPr id="23566" name="Rectangle 14"/>
          <p:cNvSpPr>
            <a:spLocks/>
          </p:cNvSpPr>
          <p:nvPr/>
        </p:nvSpPr>
        <p:spPr bwMode="auto">
          <a:xfrm>
            <a:off x="2921000" y="3173850"/>
            <a:ext cx="1373188" cy="3937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b="0">
                <a:solidFill>
                  <a:srgbClr val="CC0000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01111101</a:t>
            </a:r>
          </a:p>
        </p:txBody>
      </p:sp>
      <p:sp>
        <p:nvSpPr>
          <p:cNvPr id="23567" name="Rectangle 15"/>
          <p:cNvSpPr>
            <a:spLocks/>
          </p:cNvSpPr>
          <p:nvPr/>
        </p:nvSpPr>
        <p:spPr bwMode="auto">
          <a:xfrm>
            <a:off x="4749800" y="3173850"/>
            <a:ext cx="1373188" cy="3937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b="0">
                <a:solidFill>
                  <a:srgbClr val="CC0000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00111100</a:t>
            </a:r>
          </a:p>
        </p:txBody>
      </p:sp>
      <p:sp>
        <p:nvSpPr>
          <p:cNvPr id="23568" name="Rectangle 16"/>
          <p:cNvSpPr>
            <a:spLocks/>
          </p:cNvSpPr>
          <p:nvPr/>
        </p:nvSpPr>
        <p:spPr bwMode="auto">
          <a:xfrm>
            <a:off x="6654800" y="3173850"/>
            <a:ext cx="1373188" cy="3937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b="0">
                <a:solidFill>
                  <a:srgbClr val="CC0000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10101010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81763" y="6408503"/>
            <a:ext cx="858047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Calibri" pitchFamily="34" charset="0"/>
              </a:rPr>
              <a:t>Bryant and </a:t>
            </a:r>
            <a:r>
              <a:rPr lang="en-US" sz="1200" dirty="0" err="1">
                <a:latin typeface="Calibri" pitchFamily="34" charset="0"/>
              </a:rPr>
              <a:t>O’Hallaron</a:t>
            </a:r>
            <a:r>
              <a:rPr lang="en-US" sz="1200" dirty="0">
                <a:latin typeface="Calibri" pitchFamily="34" charset="0"/>
              </a:rPr>
              <a:t>, Lecture notes - </a:t>
            </a:r>
            <a:r>
              <a:rPr lang="en-US" sz="1200" dirty="0"/>
              <a:t>Introduction to Computer Systems, Fall 2015</a:t>
            </a:r>
            <a:endParaRPr lang="en-US" sz="12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23839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35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35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35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35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65" grpId="0" build="p" autoUpdateAnimBg="0"/>
      <p:bldP spid="23566" grpId="0" build="p" autoUpdateAnimBg="0"/>
      <p:bldP spid="23567" grpId="0" build="p" autoUpdateAnimBg="0"/>
      <p:bldP spid="23568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algebra example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0854" y="3689204"/>
            <a:ext cx="1828800" cy="2282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Computers generate color pictures on a video screen or liquid crystal display by mixing three different colors of light: red, green, and blue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24445" y="3689204"/>
            <a:ext cx="3200400" cy="22921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61678" y="6404114"/>
            <a:ext cx="51347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Computer Systems: A Programmer's Perspective, 3/E (CS:APP3e) </a:t>
            </a:r>
            <a:r>
              <a:rPr lang="en-US" sz="900" dirty="0">
                <a:hlinkClick r:id="rId4"/>
              </a:rPr>
              <a:t>Randal E. Bryant</a:t>
            </a:r>
            <a:r>
              <a:rPr lang="en-US" sz="900" dirty="0"/>
              <a:t> and </a:t>
            </a:r>
            <a:r>
              <a:rPr lang="en-US" sz="900" dirty="0">
                <a:hlinkClick r:id="rId5"/>
              </a:rPr>
              <a:t>David R. </a:t>
            </a:r>
            <a:r>
              <a:rPr lang="en-US" sz="900" dirty="0" err="1">
                <a:hlinkClick r:id="rId5"/>
              </a:rPr>
              <a:t>O'Hallaron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2062622274"/>
      </p:ext>
    </p:extLst>
  </p:cSld>
  <p:clrMapOvr>
    <a:masterClrMapping/>
  </p:clrMapOvr>
</p:sld>
</file>

<file path=ppt/theme/theme1.xml><?xml version="1.0" encoding="utf-8"?>
<a:theme xmlns:a="http://schemas.openxmlformats.org/drawingml/2006/main" name="CACDS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CACDS_template</Template>
  <TotalTime>3241</TotalTime>
  <Words>4581</Words>
  <Application>Microsoft Office PowerPoint</Application>
  <PresentationFormat>On-screen Show (4:3)</PresentationFormat>
  <Paragraphs>1080</Paragraphs>
  <Slides>76</Slides>
  <Notes>25</Notes>
  <HiddenSlides>1</HiddenSlides>
  <MMClips>0</MMClips>
  <ScaleCrop>false</ScaleCrop>
  <HeadingPairs>
    <vt:vector size="8" baseType="variant">
      <vt:variant>
        <vt:lpstr>Fonts Used</vt:lpstr>
      </vt:variant>
      <vt:variant>
        <vt:i4>22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76</vt:i4>
      </vt:variant>
    </vt:vector>
  </HeadingPairs>
  <TitlesOfParts>
    <vt:vector size="100" baseType="lpstr">
      <vt:lpstr>ＭＳ ゴシック</vt:lpstr>
      <vt:lpstr>Arial</vt:lpstr>
      <vt:lpstr>Arial Narrow</vt:lpstr>
      <vt:lpstr>Arial Narrow Bold</vt:lpstr>
      <vt:lpstr>Arial Unicode MS</vt:lpstr>
      <vt:lpstr>Calibri</vt:lpstr>
      <vt:lpstr>Calibri Bold</vt:lpstr>
      <vt:lpstr>Calibri Italic</vt:lpstr>
      <vt:lpstr>Cambria Math</vt:lpstr>
      <vt:lpstr>Courier New</vt:lpstr>
      <vt:lpstr>Courier New Bold</vt:lpstr>
      <vt:lpstr>Gill Sans</vt:lpstr>
      <vt:lpstr>Helvetica</vt:lpstr>
      <vt:lpstr>Monaco</vt:lpstr>
      <vt:lpstr>Symbol</vt:lpstr>
      <vt:lpstr>Times</vt:lpstr>
      <vt:lpstr>Times New Roman</vt:lpstr>
      <vt:lpstr>Wingdings</vt:lpstr>
      <vt:lpstr>Wingdings 2</vt:lpstr>
      <vt:lpstr>Zapf Dingbats</vt:lpstr>
      <vt:lpstr>ヒラギノ角ゴ ProN W3</vt:lpstr>
      <vt:lpstr>ヒラギノ角ゴ ProN W6</vt:lpstr>
      <vt:lpstr>CACDS_template</vt:lpstr>
      <vt:lpstr>Document</vt:lpstr>
      <vt:lpstr>Numbers and computers</vt:lpstr>
      <vt:lpstr>Agenda</vt:lpstr>
      <vt:lpstr>Everything is bits</vt:lpstr>
      <vt:lpstr>For example, can count in binary</vt:lpstr>
      <vt:lpstr>Binary conversion Example</vt:lpstr>
      <vt:lpstr>Encoding Byte Values</vt:lpstr>
      <vt:lpstr>PowerPoint Presentation</vt:lpstr>
      <vt:lpstr>General Boolean Algebras</vt:lpstr>
      <vt:lpstr>Boolean algebra example</vt:lpstr>
      <vt:lpstr>FORTRAN punch card for Z(1) = Y + W(1)</vt:lpstr>
      <vt:lpstr>Byte-Oriented Memory Organization</vt:lpstr>
      <vt:lpstr>Machine Words</vt:lpstr>
      <vt:lpstr>Word-Oriented Memory Organization</vt:lpstr>
      <vt:lpstr>Example Data Representations</vt:lpstr>
      <vt:lpstr>Byte Ordering</vt:lpstr>
      <vt:lpstr>Byte Ordering Example</vt:lpstr>
      <vt:lpstr>Reality of Numbers</vt:lpstr>
      <vt:lpstr>Reality of Numbers</vt:lpstr>
      <vt:lpstr>Reality of Numbers</vt:lpstr>
      <vt:lpstr>Reality of Numbers</vt:lpstr>
      <vt:lpstr>Reality of Numbers</vt:lpstr>
      <vt:lpstr>Reality of Numbers</vt:lpstr>
      <vt:lpstr>Reality of Numbers</vt:lpstr>
      <vt:lpstr>Digital Machine Representation</vt:lpstr>
      <vt:lpstr>Numbers in Science and Engineering</vt:lpstr>
      <vt:lpstr>Integers</vt:lpstr>
      <vt:lpstr>Integers</vt:lpstr>
      <vt:lpstr>Integers:  Representation</vt:lpstr>
      <vt:lpstr>Machine Integer Arithmetic </vt:lpstr>
      <vt:lpstr>Signed Integers: Two's Complement</vt:lpstr>
      <vt:lpstr>Encoding Integers</vt:lpstr>
      <vt:lpstr>Integers</vt:lpstr>
      <vt:lpstr>Accuracy and Precision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Real numbers – integers</vt:lpstr>
      <vt:lpstr> Normalized Numbers</vt:lpstr>
      <vt:lpstr>Fractional Binary Numbers</vt:lpstr>
      <vt:lpstr>Fractional Binary Numbers: Examples</vt:lpstr>
      <vt:lpstr>Floating‐point numbers are spaced non‐uniformly</vt:lpstr>
      <vt:lpstr>IEEE Floating Point</vt:lpstr>
      <vt:lpstr>Precision options</vt:lpstr>
      <vt:lpstr>PowerPoint Presentation</vt:lpstr>
      <vt:lpstr>PowerPoint Presentation</vt:lpstr>
      <vt:lpstr>PowerPoint Presentation</vt:lpstr>
      <vt:lpstr>PowerPoint Presentation</vt:lpstr>
      <vt:lpstr>Floating Point Operations: Basic Idea</vt:lpstr>
      <vt:lpstr>Floating Point Addition</vt:lpstr>
      <vt:lpstr>Assignment 1 - Floating Point Addition</vt:lpstr>
      <vt:lpstr>Guard Digits</vt:lpstr>
      <vt:lpstr>Floating Point Multiplication</vt:lpstr>
      <vt:lpstr>Floating Point Subtraction</vt:lpstr>
      <vt:lpstr>Consequences of Roundoff</vt:lpstr>
      <vt:lpstr>Rounding modes</vt:lpstr>
      <vt:lpstr>Closer Look at Rounding in C</vt:lpstr>
      <vt:lpstr>Assignment 2B</vt:lpstr>
      <vt:lpstr>PowerPoint Presentation</vt:lpstr>
      <vt:lpstr>Overflow and Underflow</vt:lpstr>
      <vt:lpstr>Special Values</vt:lpstr>
      <vt:lpstr>PowerPoint Presentation</vt:lpstr>
      <vt:lpstr>PowerPoint Presentation</vt:lpstr>
      <vt:lpstr>PowerPoint Presentation</vt:lpstr>
      <vt:lpstr>Floating Point in C</vt:lpstr>
      <vt:lpstr>Complex Numbers</vt:lpstr>
      <vt:lpstr>Summary</vt:lpstr>
      <vt:lpstr>Reference</vt:lpstr>
      <vt:lpstr>Assignment 3</vt:lpstr>
      <vt:lpstr>Assignment 3 continued</vt:lpstr>
      <vt:lpstr>Assignment 4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3</dc:title>
  <dc:creator>A A</dc:creator>
  <cp:lastModifiedBy>krishnapriya peddi</cp:lastModifiedBy>
  <cp:revision>114</cp:revision>
  <dcterms:created xsi:type="dcterms:W3CDTF">2017-01-23T19:52:27Z</dcterms:created>
  <dcterms:modified xsi:type="dcterms:W3CDTF">2017-07-06T17:23:42Z</dcterms:modified>
</cp:coreProperties>
</file>