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embeddedFontLst>
    <p:embeddedFont>
      <p:font typeface="Arimo" panose="020B0604020202020204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Helvetica Neue" panose="020B0604020202020204" charset="0"/>
      <p:regular r:id="rId53"/>
      <p:bold r:id="rId54"/>
      <p:italic r:id="rId55"/>
      <p:boldItalic r:id="rId56"/>
    </p:embeddedFont>
    <p:embeddedFont>
      <p:font typeface="Gill Sans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7CA0D63-DCBA-4DAA-BA3C-504FD05F328C}">
  <a:tblStyle styleId="{67CA0D63-DCBA-4DAA-BA3C-504FD05F328C}" styleName="Table_0"/>
  <a:tblStyle styleId="{1EDF80E5-A411-4DF6-9A3A-BA3049A0313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11798621-9F2D-4971-9699-1426EB72C69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Image: Public Domain - http://en.wikipedia.org/wiki/File:Pi_eq_C_over_d.svg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913804" y="4345214"/>
            <a:ext cx="5030390" cy="41138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78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3804" y="4345214"/>
            <a:ext cx="5030390" cy="41138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0" y="256864"/>
            <a:ext cx="4572000" cy="57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57762" y="445070"/>
            <a:ext cx="759142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08960" y="6377939"/>
            <a:ext cx="2926079" cy="208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77939"/>
            <a:ext cx="2103120" cy="208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83679" y="6377939"/>
            <a:ext cx="2103120" cy="2083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728"/>
            <a:ext cx="8229600" cy="4498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71451" y="-4704"/>
            <a:ext cx="8972549" cy="66440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2986" dir="5400000" algn="tl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129208" y="6554928"/>
            <a:ext cx="302121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Vistas in Advanced Computing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7593967" y="6554928"/>
            <a:ext cx="155003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Amit Amritkar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cmu.edu/~droh" TargetMode="External"/><Relationship Id="rId5" Type="http://schemas.openxmlformats.org/officeDocument/2006/relationships/hyperlink" Target="http://www.cs.cmu.edu/~bryant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and computers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FORTRAN punch card for Z(1) = Y + W(1)</a:t>
            </a:r>
          </a:p>
        </p:txBody>
      </p:sp>
      <p:pic>
        <p:nvPicPr>
          <p:cNvPr id="290" name="Shape 290" descr="https://upload.wikimedia.org/wikipedia/commons/5/58/FortranCardPROJ039.agr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89931"/>
            <a:ext cx="8229600" cy="39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343717" y="6308723"/>
            <a:ext cx="273344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https://en.wikipedia.org/wiki/Punched_card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Byte-Oriented Memory Organization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228601" y="2809875"/>
            <a:ext cx="8686800" cy="3743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 refer to data by address</a:t>
            </a:r>
          </a:p>
          <a:p>
            <a:pPr marL="552450" marR="0" lvl="1" indent="-28574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Conceptually, envision it as a very large array of bytes</a:t>
            </a:r>
          </a:p>
          <a:p>
            <a:pPr marL="9525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reality, it’s not, but can think of it that way</a:t>
            </a:r>
          </a:p>
          <a:p>
            <a:pPr marL="552450" marR="0" lvl="1" indent="-28574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address is like an index into that array</a:t>
            </a:r>
          </a:p>
          <a:p>
            <a:pPr marL="9525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and, a pointer variable stores an address</a:t>
            </a:r>
          </a:p>
          <a:p>
            <a:pPr marL="9525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2000"/>
              <a:buFont typeface="Arial"/>
              <a:buNone/>
            </a:pPr>
            <a:endParaRPr sz="20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524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system provides private address spaces to each “process”</a:t>
            </a:r>
          </a:p>
          <a:p>
            <a:pPr marL="4381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a process as a program being executed</a:t>
            </a:r>
          </a:p>
          <a:p>
            <a:pPr marL="438150" marR="0" lvl="1" indent="-28575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a program can clobber its own data, but not that of others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763162" y="1198401"/>
            <a:ext cx="6415723" cy="1239998"/>
            <a:chOff x="0" y="0"/>
            <a:chExt cx="4041" cy="780"/>
          </a:xfrm>
        </p:grpSpPr>
        <p:sp>
          <p:nvSpPr>
            <p:cNvPr id="299" name="Shape 299"/>
            <p:cNvSpPr/>
            <p:nvPr/>
          </p:nvSpPr>
          <p:spPr>
            <a:xfrm>
              <a:off x="137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77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17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857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097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338" y="519"/>
              <a:ext cx="96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297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537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778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3018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258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497" y="519"/>
              <a:ext cx="247" cy="191"/>
            </a:xfrm>
            <a:prstGeom prst="rect">
              <a:avLst/>
            </a:prstGeom>
            <a:noFill/>
            <a:ln w="190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331" y="484"/>
              <a:ext cx="967" cy="295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45700" bIns="508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• • •</a:t>
              </a:r>
            </a:p>
          </p:txBody>
        </p:sp>
        <p:sp>
          <p:nvSpPr>
            <p:cNvPr id="312" name="Shape 312"/>
            <p:cNvSpPr/>
            <p:nvPr/>
          </p:nvSpPr>
          <p:spPr>
            <a:xfrm rot="-2580000">
              <a:off x="-1" y="171"/>
              <a:ext cx="589" cy="223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45700" bIns="50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rgbClr val="000066"/>
                  </a:solidFill>
                  <a:latin typeface="Courier"/>
                  <a:ea typeface="Courier"/>
                  <a:cs typeface="Courier"/>
                  <a:sym typeface="Courier"/>
                </a:rPr>
                <a:t>00•••0</a:t>
              </a:r>
            </a:p>
          </p:txBody>
        </p:sp>
        <p:sp>
          <p:nvSpPr>
            <p:cNvPr id="313" name="Shape 313"/>
            <p:cNvSpPr/>
            <p:nvPr/>
          </p:nvSpPr>
          <p:spPr>
            <a:xfrm rot="-2580000">
              <a:off x="3454" y="171"/>
              <a:ext cx="589" cy="223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45700" bIns="50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rgbClr val="000066"/>
                  </a:solidFill>
                  <a:latin typeface="Courier"/>
                  <a:ea typeface="Courier"/>
                  <a:cs typeface="Courier"/>
                  <a:sym typeface="Courier"/>
                </a:rPr>
                <a:t>FF•••F</a:t>
              </a:r>
            </a:p>
          </p:txBody>
        </p:sp>
      </p:grpSp>
      <p:sp>
        <p:nvSpPr>
          <p:cNvPr id="314" name="Shape 314"/>
          <p:cNvSpPr/>
          <p:nvPr/>
        </p:nvSpPr>
        <p:spPr>
          <a:xfrm>
            <a:off x="281762" y="6394648"/>
            <a:ext cx="858047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Words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given computer has a “Word Size”</a:t>
            </a:r>
          </a:p>
          <a:p>
            <a:pPr marL="5524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Nominal size of integer-valued data</a:t>
            </a:r>
          </a:p>
          <a:p>
            <a:pPr marL="8382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of addresses</a:t>
            </a:r>
          </a:p>
          <a:p>
            <a:pPr marL="5524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 recently, most machines used 32 bits (4 bytes) as word size</a:t>
            </a:r>
          </a:p>
          <a:p>
            <a:pPr marL="8382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 addresses to 4GB (2</a:t>
            </a:r>
            <a:r>
              <a:rPr lang="en-US" sz="186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bytes)</a:t>
            </a:r>
          </a:p>
          <a:p>
            <a:pPr marL="4381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Increasingly, machines have 64-bit word size</a:t>
            </a:r>
          </a:p>
          <a:p>
            <a:pPr marL="8382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Potentially, could have 18 EB (exabytes) of addressable memory</a:t>
            </a:r>
          </a:p>
          <a:p>
            <a:pPr marL="8382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18.4 X 10</a:t>
            </a:r>
            <a:r>
              <a:rPr lang="en-US" sz="186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  <a:p>
            <a:pPr marL="5524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Machines still support multiple data formats</a:t>
            </a:r>
          </a:p>
          <a:p>
            <a:pPr marL="8382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Fractions or multiples of word size</a:t>
            </a:r>
          </a:p>
          <a:p>
            <a:pPr marL="838200" marR="0" lvl="2" indent="-228600" algn="l" rtl="0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integral number of bytes</a:t>
            </a:r>
          </a:p>
        </p:txBody>
      </p:sp>
      <p:sp>
        <p:nvSpPr>
          <p:cNvPr id="321" name="Shape 321"/>
          <p:cNvSpPr/>
          <p:nvPr/>
        </p:nvSpPr>
        <p:spPr>
          <a:xfrm>
            <a:off x="281762" y="6394648"/>
            <a:ext cx="858047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Word-Oriented Memory Organization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96876" y="1362075"/>
            <a:ext cx="4554537" cy="4972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 Specify Byte Locations</a:t>
            </a:r>
          </a:p>
          <a:p>
            <a:pPr marL="5524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first byte in word</a:t>
            </a:r>
          </a:p>
          <a:p>
            <a:pPr marL="5524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 of successive words differ by 4 (32-bit) or 8 (64-bit)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5219700" y="1143000"/>
            <a:ext cx="3467100" cy="5591174"/>
            <a:chOff x="0" y="0"/>
            <a:chExt cx="2184" cy="3521"/>
          </a:xfrm>
        </p:grpSpPr>
        <p:sp>
          <p:nvSpPr>
            <p:cNvPr id="329" name="Shape 329"/>
            <p:cNvSpPr/>
            <p:nvPr/>
          </p:nvSpPr>
          <p:spPr>
            <a:xfrm>
              <a:off x="1252" y="417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252" y="609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252" y="802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252" y="993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252" y="1185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252" y="1377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252" y="1569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1252" y="1762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52" y="1954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252" y="2145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252" y="2337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252" y="2529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32" y="417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0000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1732" y="609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0001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1732" y="802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0002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1732" y="993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0003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1732" y="1185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0004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1732" y="1377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0005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1732" y="1569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0006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1732" y="1762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0007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1732" y="1954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0008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1732" y="2145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0009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1732" y="2337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0010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1732" y="2529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0011</a:t>
              </a:r>
            </a:p>
          </p:txBody>
        </p:sp>
        <p:grpSp>
          <p:nvGrpSpPr>
            <p:cNvPr id="353" name="Shape 353"/>
            <p:cNvGrpSpPr/>
            <p:nvPr/>
          </p:nvGrpSpPr>
          <p:grpSpPr>
            <a:xfrm>
              <a:off x="657" y="417"/>
              <a:ext cx="383" cy="3071"/>
              <a:chOff x="0" y="0"/>
              <a:chExt cx="383" cy="3071"/>
            </a:xfrm>
          </p:grpSpPr>
          <p:sp>
            <p:nvSpPr>
              <p:cNvPr id="354" name="Shape 354"/>
              <p:cNvSpPr/>
              <p:nvPr/>
            </p:nvSpPr>
            <p:spPr>
              <a:xfrm>
                <a:off x="0" y="1535"/>
                <a:ext cx="383" cy="1535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0" y="0"/>
                <a:ext cx="383" cy="1535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356" name="Shape 356"/>
            <p:cNvGrpSpPr/>
            <p:nvPr/>
          </p:nvGrpSpPr>
          <p:grpSpPr>
            <a:xfrm>
              <a:off x="81" y="417"/>
              <a:ext cx="383" cy="3072"/>
              <a:chOff x="0" y="0"/>
              <a:chExt cx="383" cy="3072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0" y="0"/>
                <a:ext cx="383" cy="767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0" y="767"/>
                <a:ext cx="383" cy="767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0" y="1535"/>
                <a:ext cx="383" cy="767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0" y="2304"/>
                <a:ext cx="383" cy="767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361" name="Shape 361"/>
            <p:cNvSpPr/>
            <p:nvPr/>
          </p:nvSpPr>
          <p:spPr>
            <a:xfrm>
              <a:off x="0" y="0"/>
              <a:ext cx="542" cy="416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32-bit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Words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1197" y="81"/>
              <a:ext cx="489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Bytes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1718" y="81"/>
              <a:ext cx="465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Addr.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1252" y="2721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732" y="2721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0012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1252" y="2913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732" y="2913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0013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1252" y="3105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732" y="3105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0014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1252" y="3297"/>
              <a:ext cx="383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1732" y="3297"/>
              <a:ext cx="442" cy="224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0015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76" y="0"/>
              <a:ext cx="542" cy="416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64-bit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Words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57" y="946"/>
              <a:ext cx="392" cy="45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??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657" y="2434"/>
              <a:ext cx="392" cy="45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??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81" y="561"/>
              <a:ext cx="392" cy="45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??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81" y="1330"/>
              <a:ext cx="392" cy="45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??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81" y="2097"/>
              <a:ext cx="392" cy="45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??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81" y="2865"/>
              <a:ext cx="392" cy="45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Addr 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>
                  <a:solidFill>
                    <a:srgbClr val="00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??</a:t>
              </a:r>
            </a:p>
          </p:txBody>
        </p:sp>
        <p:grpSp>
          <p:nvGrpSpPr>
            <p:cNvPr id="379" name="Shape 379"/>
            <p:cNvGrpSpPr/>
            <p:nvPr/>
          </p:nvGrpSpPr>
          <p:grpSpPr>
            <a:xfrm>
              <a:off x="102" y="826"/>
              <a:ext cx="340" cy="2496"/>
              <a:chOff x="0" y="0"/>
              <a:chExt cx="340" cy="2496"/>
            </a:xfrm>
          </p:grpSpPr>
          <p:grpSp>
            <p:nvGrpSpPr>
              <p:cNvPr id="380" name="Shape 380"/>
              <p:cNvGrpSpPr/>
              <p:nvPr/>
            </p:nvGrpSpPr>
            <p:grpSpPr>
              <a:xfrm>
                <a:off x="0" y="0"/>
                <a:ext cx="340" cy="191"/>
                <a:chOff x="0" y="0"/>
                <a:chExt cx="340" cy="191"/>
              </a:xfrm>
            </p:grpSpPr>
            <p:sp>
              <p:nvSpPr>
                <p:cNvPr id="381" name="Shape 381"/>
                <p:cNvSpPr/>
                <p:nvPr/>
              </p:nvSpPr>
              <p:spPr>
                <a:xfrm>
                  <a:off x="25" y="23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0" y="0"/>
                  <a:ext cx="340" cy="1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0000</a:t>
                  </a:r>
                </a:p>
              </p:txBody>
            </p:sp>
          </p:grpSp>
          <p:grpSp>
            <p:nvGrpSpPr>
              <p:cNvPr id="383" name="Shape 383"/>
              <p:cNvGrpSpPr/>
              <p:nvPr/>
            </p:nvGrpSpPr>
            <p:grpSpPr>
              <a:xfrm>
                <a:off x="0" y="767"/>
                <a:ext cx="340" cy="191"/>
                <a:chOff x="0" y="0"/>
                <a:chExt cx="340" cy="191"/>
              </a:xfrm>
            </p:grpSpPr>
            <p:sp>
              <p:nvSpPr>
                <p:cNvPr id="384" name="Shape 384"/>
                <p:cNvSpPr/>
                <p:nvPr/>
              </p:nvSpPr>
              <p:spPr>
                <a:xfrm>
                  <a:off x="25" y="23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5" name="Shape 385"/>
                <p:cNvSpPr/>
                <p:nvPr/>
              </p:nvSpPr>
              <p:spPr>
                <a:xfrm>
                  <a:off x="0" y="0"/>
                  <a:ext cx="340" cy="1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0004</a:t>
                  </a:r>
                </a:p>
              </p:txBody>
            </p:sp>
          </p:grpSp>
          <p:grpSp>
            <p:nvGrpSpPr>
              <p:cNvPr id="386" name="Shape 386"/>
              <p:cNvGrpSpPr/>
              <p:nvPr/>
            </p:nvGrpSpPr>
            <p:grpSpPr>
              <a:xfrm>
                <a:off x="0" y="1535"/>
                <a:ext cx="340" cy="191"/>
                <a:chOff x="0" y="0"/>
                <a:chExt cx="340" cy="191"/>
              </a:xfrm>
            </p:grpSpPr>
            <p:sp>
              <p:nvSpPr>
                <p:cNvPr id="387" name="Shape 387"/>
                <p:cNvSpPr/>
                <p:nvPr/>
              </p:nvSpPr>
              <p:spPr>
                <a:xfrm>
                  <a:off x="25" y="23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0" y="0"/>
                  <a:ext cx="340" cy="1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0008</a:t>
                  </a:r>
                </a:p>
              </p:txBody>
            </p:sp>
          </p:grpSp>
          <p:grpSp>
            <p:nvGrpSpPr>
              <p:cNvPr id="389" name="Shape 389"/>
              <p:cNvGrpSpPr/>
              <p:nvPr/>
            </p:nvGrpSpPr>
            <p:grpSpPr>
              <a:xfrm>
                <a:off x="0" y="2304"/>
                <a:ext cx="340" cy="191"/>
                <a:chOff x="0" y="0"/>
                <a:chExt cx="340" cy="191"/>
              </a:xfrm>
            </p:grpSpPr>
            <p:sp>
              <p:nvSpPr>
                <p:cNvPr id="390" name="Shape 390"/>
                <p:cNvSpPr/>
                <p:nvPr/>
              </p:nvSpPr>
              <p:spPr>
                <a:xfrm>
                  <a:off x="25" y="23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1" name="Shape 391"/>
                <p:cNvSpPr/>
                <p:nvPr/>
              </p:nvSpPr>
              <p:spPr>
                <a:xfrm>
                  <a:off x="0" y="0"/>
                  <a:ext cx="340" cy="1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0012</a:t>
                  </a:r>
                </a:p>
              </p:txBody>
            </p:sp>
          </p:grpSp>
        </p:grpSp>
        <p:grpSp>
          <p:nvGrpSpPr>
            <p:cNvPr id="392" name="Shape 392"/>
            <p:cNvGrpSpPr/>
            <p:nvPr/>
          </p:nvGrpSpPr>
          <p:grpSpPr>
            <a:xfrm>
              <a:off x="678" y="1210"/>
              <a:ext cx="340" cy="1680"/>
              <a:chOff x="0" y="0"/>
              <a:chExt cx="340" cy="1680"/>
            </a:xfrm>
          </p:grpSpPr>
          <p:grpSp>
            <p:nvGrpSpPr>
              <p:cNvPr id="393" name="Shape 393"/>
              <p:cNvGrpSpPr/>
              <p:nvPr/>
            </p:nvGrpSpPr>
            <p:grpSpPr>
              <a:xfrm>
                <a:off x="0" y="0"/>
                <a:ext cx="340" cy="191"/>
                <a:chOff x="0" y="0"/>
                <a:chExt cx="340" cy="191"/>
              </a:xfrm>
            </p:grpSpPr>
            <p:sp>
              <p:nvSpPr>
                <p:cNvPr id="394" name="Shape 394"/>
                <p:cNvSpPr/>
                <p:nvPr/>
              </p:nvSpPr>
              <p:spPr>
                <a:xfrm>
                  <a:off x="25" y="23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5" name="Shape 395"/>
                <p:cNvSpPr/>
                <p:nvPr/>
              </p:nvSpPr>
              <p:spPr>
                <a:xfrm>
                  <a:off x="0" y="0"/>
                  <a:ext cx="340" cy="1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0000</a:t>
                  </a:r>
                </a:p>
              </p:txBody>
            </p:sp>
          </p:grpSp>
          <p:grpSp>
            <p:nvGrpSpPr>
              <p:cNvPr id="396" name="Shape 396"/>
              <p:cNvGrpSpPr/>
              <p:nvPr/>
            </p:nvGrpSpPr>
            <p:grpSpPr>
              <a:xfrm>
                <a:off x="0" y="1488"/>
                <a:ext cx="340" cy="191"/>
                <a:chOff x="0" y="0"/>
                <a:chExt cx="340" cy="191"/>
              </a:xfrm>
            </p:grpSpPr>
            <p:sp>
              <p:nvSpPr>
                <p:cNvPr id="397" name="Shape 397"/>
                <p:cNvSpPr/>
                <p:nvPr/>
              </p:nvSpPr>
              <p:spPr>
                <a:xfrm>
                  <a:off x="25" y="23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98" name="Shape 398"/>
                <p:cNvSpPr/>
                <p:nvPr/>
              </p:nvSpPr>
              <p:spPr>
                <a:xfrm>
                  <a:off x="0" y="0"/>
                  <a:ext cx="340" cy="1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457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0008</a:t>
                  </a:r>
                </a:p>
              </p:txBody>
            </p:sp>
          </p:grpSp>
        </p:grpSp>
      </p:grpSp>
      <p:sp>
        <p:nvSpPr>
          <p:cNvPr id="399" name="Shape 399"/>
          <p:cNvSpPr/>
          <p:nvPr/>
        </p:nvSpPr>
        <p:spPr>
          <a:xfrm>
            <a:off x="281762" y="6394648"/>
            <a:ext cx="858047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Data Representations</a:t>
            </a:r>
          </a:p>
        </p:txBody>
      </p:sp>
      <p:graphicFrame>
        <p:nvGraphicFramePr>
          <p:cNvPr id="405" name="Shape 405"/>
          <p:cNvGraphicFramePr/>
          <p:nvPr/>
        </p:nvGraphicFramePr>
        <p:xfrm>
          <a:off x="814389" y="1524000"/>
          <a:ext cx="7872400" cy="4165600"/>
        </p:xfrm>
        <a:graphic>
          <a:graphicData uri="http://schemas.openxmlformats.org/drawingml/2006/table">
            <a:tbl>
              <a:tblPr>
                <a:noFill/>
                <a:tableStyleId>{67CA0D63-DCBA-4DAA-BA3C-504FD05F328C}</a:tableStyleId>
              </a:tblPr>
              <a:tblGrid>
                <a:gridCol w="16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MATLAB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Data Type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32-bit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64-bit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x86-64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int32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Single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 double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−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−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10/16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6" name="Shape 406"/>
          <p:cNvSpPr/>
          <p:nvPr/>
        </p:nvSpPr>
        <p:spPr>
          <a:xfrm>
            <a:off x="281762" y="6394648"/>
            <a:ext cx="8580473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14387" y="5795962"/>
            <a:ext cx="488877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values are in Bytes (1 byte = 8 bits)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Ordering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how are the bytes within a multi-byte word ordered in memory?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Conventions</a:t>
            </a:r>
          </a:p>
          <a:p>
            <a:pPr marL="5524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Endian: Sun, PPC Mac, Internet</a:t>
            </a:r>
          </a:p>
          <a:p>
            <a:pPr marL="8382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significant byte has highest address</a:t>
            </a:r>
          </a:p>
          <a:p>
            <a:pPr marL="5524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Endian: x86, ARM processors running Android, iOS, and Windows</a:t>
            </a:r>
          </a:p>
          <a:p>
            <a:pPr marL="8382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significant byte has lowest address</a:t>
            </a:r>
          </a:p>
        </p:txBody>
      </p:sp>
      <p:sp>
        <p:nvSpPr>
          <p:cNvPr id="414" name="Shape 414"/>
          <p:cNvSpPr/>
          <p:nvPr/>
        </p:nvSpPr>
        <p:spPr>
          <a:xfrm>
            <a:off x="281762" y="6394648"/>
            <a:ext cx="858047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Ordering Example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396875" y="1524000"/>
            <a:ext cx="7896225" cy="4810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marL="5524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x has 4-byte value of 0x01234567</a:t>
            </a:r>
          </a:p>
          <a:p>
            <a:pPr marL="5524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given by &amp;x is 0x100</a:t>
            </a:r>
          </a:p>
        </p:txBody>
      </p:sp>
      <p:grpSp>
        <p:nvGrpSpPr>
          <p:cNvPr id="421" name="Shape 421"/>
          <p:cNvGrpSpPr/>
          <p:nvPr/>
        </p:nvGrpSpPr>
        <p:grpSpPr>
          <a:xfrm>
            <a:off x="2057400" y="3479800"/>
            <a:ext cx="5486399" cy="635000"/>
            <a:chOff x="0" y="0"/>
            <a:chExt cx="3455" cy="400"/>
          </a:xfrm>
        </p:grpSpPr>
        <p:grpSp>
          <p:nvGrpSpPr>
            <p:cNvPr id="422" name="Shape 422"/>
            <p:cNvGrpSpPr/>
            <p:nvPr/>
          </p:nvGrpSpPr>
          <p:grpSpPr>
            <a:xfrm>
              <a:off x="864" y="0"/>
              <a:ext cx="432" cy="191"/>
              <a:chOff x="0" y="0"/>
              <a:chExt cx="432" cy="191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0x100</a:t>
                </a:r>
              </a:p>
            </p:txBody>
          </p:sp>
        </p:grpSp>
        <p:grpSp>
          <p:nvGrpSpPr>
            <p:cNvPr id="425" name="Shape 425"/>
            <p:cNvGrpSpPr/>
            <p:nvPr/>
          </p:nvGrpSpPr>
          <p:grpSpPr>
            <a:xfrm>
              <a:off x="1296" y="0"/>
              <a:ext cx="432" cy="191"/>
              <a:chOff x="0" y="0"/>
              <a:chExt cx="432" cy="191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0x101</a:t>
                </a:r>
              </a:p>
            </p:txBody>
          </p:sp>
        </p:grpSp>
        <p:grpSp>
          <p:nvGrpSpPr>
            <p:cNvPr id="428" name="Shape 428"/>
            <p:cNvGrpSpPr/>
            <p:nvPr/>
          </p:nvGrpSpPr>
          <p:grpSpPr>
            <a:xfrm>
              <a:off x="1728" y="0"/>
              <a:ext cx="432" cy="191"/>
              <a:chOff x="0" y="0"/>
              <a:chExt cx="432" cy="191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0x102</a:t>
                </a:r>
              </a:p>
            </p:txBody>
          </p:sp>
        </p:grpSp>
        <p:grpSp>
          <p:nvGrpSpPr>
            <p:cNvPr id="431" name="Shape 431"/>
            <p:cNvGrpSpPr/>
            <p:nvPr/>
          </p:nvGrpSpPr>
          <p:grpSpPr>
            <a:xfrm>
              <a:off x="2160" y="0"/>
              <a:ext cx="432" cy="191"/>
              <a:chOff x="0" y="0"/>
              <a:chExt cx="432" cy="191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0x103</a:t>
                </a:r>
              </a:p>
            </p:txBody>
          </p:sp>
        </p:grpSp>
        <p:sp>
          <p:nvSpPr>
            <p:cNvPr id="434" name="Shape 434"/>
            <p:cNvSpPr/>
            <p:nvPr/>
          </p:nvSpPr>
          <p:spPr>
            <a:xfrm>
              <a:off x="0" y="191"/>
              <a:ext cx="432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432" y="191"/>
              <a:ext cx="432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436" name="Shape 436"/>
            <p:cNvGrpSpPr/>
            <p:nvPr/>
          </p:nvGrpSpPr>
          <p:grpSpPr>
            <a:xfrm>
              <a:off x="864" y="175"/>
              <a:ext cx="432" cy="224"/>
              <a:chOff x="0" y="0"/>
              <a:chExt cx="432" cy="224"/>
            </a:xfrm>
          </p:grpSpPr>
          <p:sp>
            <p:nvSpPr>
              <p:cNvPr id="437" name="Shape 437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01</a:t>
                </a:r>
              </a:p>
            </p:txBody>
          </p:sp>
        </p:grpSp>
        <p:grpSp>
          <p:nvGrpSpPr>
            <p:cNvPr id="439" name="Shape 439"/>
            <p:cNvGrpSpPr/>
            <p:nvPr/>
          </p:nvGrpSpPr>
          <p:grpSpPr>
            <a:xfrm>
              <a:off x="1296" y="175"/>
              <a:ext cx="432" cy="224"/>
              <a:chOff x="0" y="0"/>
              <a:chExt cx="432" cy="224"/>
            </a:xfrm>
          </p:grpSpPr>
          <p:sp>
            <p:nvSpPr>
              <p:cNvPr id="440" name="Shape 440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</a:p>
            </p:txBody>
          </p:sp>
        </p:grpSp>
        <p:grpSp>
          <p:nvGrpSpPr>
            <p:cNvPr id="442" name="Shape 442"/>
            <p:cNvGrpSpPr/>
            <p:nvPr/>
          </p:nvGrpSpPr>
          <p:grpSpPr>
            <a:xfrm>
              <a:off x="1728" y="175"/>
              <a:ext cx="432" cy="224"/>
              <a:chOff x="0" y="0"/>
              <a:chExt cx="432" cy="224"/>
            </a:xfrm>
          </p:grpSpPr>
          <p:sp>
            <p:nvSpPr>
              <p:cNvPr id="443" name="Shape 443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45</a:t>
                </a:r>
              </a:p>
            </p:txBody>
          </p:sp>
        </p:grpSp>
        <p:grpSp>
          <p:nvGrpSpPr>
            <p:cNvPr id="445" name="Shape 445"/>
            <p:cNvGrpSpPr/>
            <p:nvPr/>
          </p:nvGrpSpPr>
          <p:grpSpPr>
            <a:xfrm>
              <a:off x="2160" y="175"/>
              <a:ext cx="432" cy="224"/>
              <a:chOff x="0" y="0"/>
              <a:chExt cx="432" cy="224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67</a:t>
                </a:r>
              </a:p>
            </p:txBody>
          </p:sp>
        </p:grpSp>
        <p:sp>
          <p:nvSpPr>
            <p:cNvPr id="448" name="Shape 448"/>
            <p:cNvSpPr/>
            <p:nvPr/>
          </p:nvSpPr>
          <p:spPr>
            <a:xfrm>
              <a:off x="2592" y="191"/>
              <a:ext cx="432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3023" y="191"/>
              <a:ext cx="432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2057400" y="4318000"/>
            <a:ext cx="5486399" cy="635000"/>
            <a:chOff x="0" y="0"/>
            <a:chExt cx="3455" cy="400"/>
          </a:xfrm>
        </p:grpSpPr>
        <p:grpSp>
          <p:nvGrpSpPr>
            <p:cNvPr id="451" name="Shape 451"/>
            <p:cNvGrpSpPr/>
            <p:nvPr/>
          </p:nvGrpSpPr>
          <p:grpSpPr>
            <a:xfrm>
              <a:off x="864" y="0"/>
              <a:ext cx="432" cy="191"/>
              <a:chOff x="0" y="0"/>
              <a:chExt cx="432" cy="191"/>
            </a:xfrm>
          </p:grpSpPr>
          <p:sp>
            <p:nvSpPr>
              <p:cNvPr id="452" name="Shape 452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0x100</a:t>
                </a:r>
              </a:p>
            </p:txBody>
          </p:sp>
        </p:grpSp>
        <p:grpSp>
          <p:nvGrpSpPr>
            <p:cNvPr id="454" name="Shape 454"/>
            <p:cNvGrpSpPr/>
            <p:nvPr/>
          </p:nvGrpSpPr>
          <p:grpSpPr>
            <a:xfrm>
              <a:off x="1296" y="0"/>
              <a:ext cx="432" cy="191"/>
              <a:chOff x="0" y="0"/>
              <a:chExt cx="432" cy="191"/>
            </a:xfrm>
          </p:grpSpPr>
          <p:sp>
            <p:nvSpPr>
              <p:cNvPr id="455" name="Shape 455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0x101</a:t>
                </a:r>
              </a:p>
            </p:txBody>
          </p:sp>
        </p:grpSp>
        <p:grpSp>
          <p:nvGrpSpPr>
            <p:cNvPr id="457" name="Shape 457"/>
            <p:cNvGrpSpPr/>
            <p:nvPr/>
          </p:nvGrpSpPr>
          <p:grpSpPr>
            <a:xfrm>
              <a:off x="1728" y="0"/>
              <a:ext cx="432" cy="191"/>
              <a:chOff x="0" y="0"/>
              <a:chExt cx="432" cy="191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0x102</a:t>
                </a:r>
              </a:p>
            </p:txBody>
          </p:sp>
        </p:grpSp>
        <p:grpSp>
          <p:nvGrpSpPr>
            <p:cNvPr id="460" name="Shape 460"/>
            <p:cNvGrpSpPr/>
            <p:nvPr/>
          </p:nvGrpSpPr>
          <p:grpSpPr>
            <a:xfrm>
              <a:off x="2160" y="0"/>
              <a:ext cx="432" cy="191"/>
              <a:chOff x="0" y="0"/>
              <a:chExt cx="432" cy="191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0" y="0"/>
                <a:ext cx="432" cy="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0x103</a:t>
                </a:r>
              </a:p>
            </p:txBody>
          </p:sp>
        </p:grpSp>
        <p:sp>
          <p:nvSpPr>
            <p:cNvPr id="463" name="Shape 463"/>
            <p:cNvSpPr/>
            <p:nvPr/>
          </p:nvSpPr>
          <p:spPr>
            <a:xfrm>
              <a:off x="0" y="191"/>
              <a:ext cx="432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432" y="191"/>
              <a:ext cx="432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465" name="Shape 465"/>
            <p:cNvGrpSpPr/>
            <p:nvPr/>
          </p:nvGrpSpPr>
          <p:grpSpPr>
            <a:xfrm>
              <a:off x="864" y="175"/>
              <a:ext cx="432" cy="224"/>
              <a:chOff x="0" y="0"/>
              <a:chExt cx="432" cy="224"/>
            </a:xfrm>
          </p:grpSpPr>
          <p:sp>
            <p:nvSpPr>
              <p:cNvPr id="466" name="Shape 466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67" name="Shape 467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67</a:t>
                </a:r>
              </a:p>
            </p:txBody>
          </p:sp>
        </p:grpSp>
        <p:grpSp>
          <p:nvGrpSpPr>
            <p:cNvPr id="468" name="Shape 468"/>
            <p:cNvGrpSpPr/>
            <p:nvPr/>
          </p:nvGrpSpPr>
          <p:grpSpPr>
            <a:xfrm>
              <a:off x="1296" y="175"/>
              <a:ext cx="432" cy="224"/>
              <a:chOff x="0" y="0"/>
              <a:chExt cx="432" cy="224"/>
            </a:xfrm>
          </p:grpSpPr>
          <p:sp>
            <p:nvSpPr>
              <p:cNvPr id="469" name="Shape 469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70" name="Shape 470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45</a:t>
                </a:r>
              </a:p>
            </p:txBody>
          </p:sp>
        </p:grpSp>
        <p:grpSp>
          <p:nvGrpSpPr>
            <p:cNvPr id="471" name="Shape 471"/>
            <p:cNvGrpSpPr/>
            <p:nvPr/>
          </p:nvGrpSpPr>
          <p:grpSpPr>
            <a:xfrm>
              <a:off x="1728" y="175"/>
              <a:ext cx="432" cy="224"/>
              <a:chOff x="0" y="0"/>
              <a:chExt cx="432" cy="224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</a:p>
            </p:txBody>
          </p:sp>
        </p:grpSp>
        <p:grpSp>
          <p:nvGrpSpPr>
            <p:cNvPr id="474" name="Shape 474"/>
            <p:cNvGrpSpPr/>
            <p:nvPr/>
          </p:nvGrpSpPr>
          <p:grpSpPr>
            <a:xfrm>
              <a:off x="2160" y="175"/>
              <a:ext cx="432" cy="224"/>
              <a:chOff x="0" y="0"/>
              <a:chExt cx="432" cy="224"/>
            </a:xfrm>
          </p:grpSpPr>
          <p:sp>
            <p:nvSpPr>
              <p:cNvPr id="475" name="Shape 475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0000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80" y="0"/>
                <a:ext cx="271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91425" bIns="508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01</a:t>
                </a:r>
              </a:p>
            </p:txBody>
          </p:sp>
        </p:grpSp>
        <p:sp>
          <p:nvSpPr>
            <p:cNvPr id="477" name="Shape 477"/>
            <p:cNvSpPr/>
            <p:nvPr/>
          </p:nvSpPr>
          <p:spPr>
            <a:xfrm>
              <a:off x="2592" y="191"/>
              <a:ext cx="432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023" y="191"/>
              <a:ext cx="432" cy="19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9" name="Shape 479"/>
          <p:cNvSpPr/>
          <p:nvPr/>
        </p:nvSpPr>
        <p:spPr>
          <a:xfrm>
            <a:off x="838200" y="3403600"/>
            <a:ext cx="1790699" cy="330200"/>
          </a:xfrm>
          <a:prstGeom prst="rect">
            <a:avLst/>
          </a:prstGeom>
          <a:noFill/>
          <a:ln>
            <a:noFill/>
          </a:ln>
        </p:spPr>
        <p:txBody>
          <a:bodyPr lIns="25400" tIns="25400" rIns="63500" bIns="25400" anchor="t" anchorCtr="0">
            <a:noAutofit/>
          </a:bodyPr>
          <a:lstStyle/>
          <a:p>
            <a:pPr marL="1270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9800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Endian</a:t>
            </a:r>
          </a:p>
        </p:txBody>
      </p:sp>
      <p:sp>
        <p:nvSpPr>
          <p:cNvPr id="480" name="Shape 480"/>
          <p:cNvSpPr/>
          <p:nvPr/>
        </p:nvSpPr>
        <p:spPr>
          <a:xfrm>
            <a:off x="838200" y="4241800"/>
            <a:ext cx="1790699" cy="330200"/>
          </a:xfrm>
          <a:prstGeom prst="rect">
            <a:avLst/>
          </a:prstGeom>
          <a:noFill/>
          <a:ln>
            <a:noFill/>
          </a:ln>
        </p:spPr>
        <p:txBody>
          <a:bodyPr lIns="25400" tIns="25400" rIns="63500" bIns="25400" anchor="t" anchorCtr="0">
            <a:noAutofit/>
          </a:bodyPr>
          <a:lstStyle/>
          <a:p>
            <a:pPr marL="1270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98000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Little Endian</a:t>
            </a:r>
          </a:p>
        </p:txBody>
      </p:sp>
      <p:grpSp>
        <p:nvGrpSpPr>
          <p:cNvPr id="481" name="Shape 481"/>
          <p:cNvGrpSpPr/>
          <p:nvPr/>
        </p:nvGrpSpPr>
        <p:grpSpPr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482" name="Shape 482"/>
            <p:cNvGrpSpPr/>
            <p:nvPr/>
          </p:nvGrpSpPr>
          <p:grpSpPr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83" name="Shape 483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93" y="0"/>
                <a:ext cx="244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01</a:t>
                </a:r>
              </a:p>
            </p:txBody>
          </p:sp>
        </p:grpSp>
        <p:grpSp>
          <p:nvGrpSpPr>
            <p:cNvPr id="485" name="Shape 485"/>
            <p:cNvGrpSpPr/>
            <p:nvPr/>
          </p:nvGrpSpPr>
          <p:grpSpPr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86" name="Shape 486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93" y="0"/>
                <a:ext cx="244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</a:p>
            </p:txBody>
          </p:sp>
        </p:grpSp>
        <p:grpSp>
          <p:nvGrpSpPr>
            <p:cNvPr id="488" name="Shape 488"/>
            <p:cNvGrpSpPr/>
            <p:nvPr/>
          </p:nvGrpSpPr>
          <p:grpSpPr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89" name="Shape 489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93" y="0"/>
                <a:ext cx="244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45</a:t>
                </a:r>
              </a:p>
            </p:txBody>
          </p:sp>
        </p:grpSp>
        <p:grpSp>
          <p:nvGrpSpPr>
            <p:cNvPr id="491" name="Shape 491"/>
            <p:cNvGrpSpPr/>
            <p:nvPr/>
          </p:nvGrpSpPr>
          <p:grpSpPr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2" name="Shape 492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93" y="0"/>
                <a:ext cx="244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67</a:t>
                </a:r>
              </a:p>
            </p:txBody>
          </p:sp>
        </p:grpSp>
      </p:grpSp>
      <p:grpSp>
        <p:nvGrpSpPr>
          <p:cNvPr id="494" name="Shape 494"/>
          <p:cNvGrpSpPr/>
          <p:nvPr/>
        </p:nvGrpSpPr>
        <p:grpSpPr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495" name="Shape 495"/>
            <p:cNvGrpSpPr/>
            <p:nvPr/>
          </p:nvGrpSpPr>
          <p:grpSpPr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6" name="Shape 496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93" y="0"/>
                <a:ext cx="244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67</a:t>
                </a:r>
              </a:p>
            </p:txBody>
          </p:sp>
        </p:grpSp>
        <p:grpSp>
          <p:nvGrpSpPr>
            <p:cNvPr id="498" name="Shape 498"/>
            <p:cNvGrpSpPr/>
            <p:nvPr/>
          </p:nvGrpSpPr>
          <p:grpSpPr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9" name="Shape 499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93" y="0"/>
                <a:ext cx="244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45</a:t>
                </a:r>
              </a:p>
            </p:txBody>
          </p:sp>
        </p:grpSp>
        <p:grpSp>
          <p:nvGrpSpPr>
            <p:cNvPr id="501" name="Shape 501"/>
            <p:cNvGrpSpPr/>
            <p:nvPr/>
          </p:nvGrpSpPr>
          <p:grpSpPr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502" name="Shape 502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03" name="Shape 503"/>
              <p:cNvSpPr/>
              <p:nvPr/>
            </p:nvSpPr>
            <p:spPr>
              <a:xfrm>
                <a:off x="93" y="0"/>
                <a:ext cx="244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23</a:t>
                </a:r>
              </a:p>
            </p:txBody>
          </p:sp>
        </p:grpSp>
        <p:grpSp>
          <p:nvGrpSpPr>
            <p:cNvPr id="504" name="Shape 504"/>
            <p:cNvGrpSpPr/>
            <p:nvPr/>
          </p:nvGrpSpPr>
          <p:grpSpPr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505" name="Shape 505"/>
              <p:cNvSpPr/>
              <p:nvPr/>
            </p:nvSpPr>
            <p:spPr>
              <a:xfrm>
                <a:off x="0" y="15"/>
                <a:ext cx="432" cy="191"/>
              </a:xfrm>
              <a:prstGeom prst="rect">
                <a:avLst/>
              </a:prstGeom>
              <a:solidFill>
                <a:srgbClr val="FFFF99"/>
              </a:solidFill>
              <a:ln w="2857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4200" b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93" y="0"/>
                <a:ext cx="244" cy="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0800" tIns="50800" rIns="457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lang="en-US" sz="1800" b="1">
                    <a:solidFill>
                      <a:srgbClr val="000066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01</a:t>
                </a:r>
              </a:p>
            </p:txBody>
          </p:sp>
        </p:grpSp>
      </p:grpSp>
      <p:sp>
        <p:nvSpPr>
          <p:cNvPr id="507" name="Shape 507"/>
          <p:cNvSpPr/>
          <p:nvPr/>
        </p:nvSpPr>
        <p:spPr>
          <a:xfrm>
            <a:off x="281762" y="6394648"/>
            <a:ext cx="858047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Reality of Numbers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largest named number you know?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closest number to zero you can name?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what is that number plus the largest number?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Reality of Numbers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Integers:  …, −2, −1, 0, 1, 2, …</a:t>
            </a:r>
          </a:p>
          <a:p>
            <a:pPr marL="171450" marR="0" lvl="0" indent="-1714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Rational:  ½, ⅔, ⅗, …</a:t>
            </a:r>
          </a:p>
          <a:p>
            <a:pPr marL="171450" marR="0" lvl="0" indent="-1714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Irrational:  π, e, √2, …</a:t>
            </a:r>
          </a:p>
          <a:p>
            <a:pPr marL="171450" marR="0" lvl="0" indent="-1714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Real:  1.234, 0.000056, …</a:t>
            </a:r>
          </a:p>
          <a:p>
            <a:pPr marL="171450" marR="0" lvl="0" indent="-1714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Complex:  1 + 2i</a:t>
            </a:r>
          </a:p>
          <a:p>
            <a:pPr marL="171450" marR="0" lvl="0" indent="-1714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Quaternion:  1 + i + 2j – k</a:t>
            </a:r>
          </a:p>
          <a:p>
            <a:pPr marL="171450" marR="0" lvl="0" indent="-1714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</a:p>
          <a:p>
            <a:pPr marL="171450" marR="0" lvl="0" indent="-1714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</a:t>
            </a:r>
          </a:p>
          <a:p>
            <a:pPr marL="171450" marR="0" lvl="0" indent="-1714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Reality of Numbers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humans we have a symbolic number system that given any amount of time we can give a precise definition, for example: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pi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sqrt(2)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Bits/Bytes</a:t>
            </a:r>
          </a:p>
          <a:p>
            <a:pPr marL="313781" marR="0" lvl="0" indent="-3137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</a:p>
          <a:p>
            <a:pPr marL="313781" marR="0" lvl="0" indent="-3137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digits, precision</a:t>
            </a:r>
          </a:p>
          <a:p>
            <a:pPr marL="313781" marR="0" lvl="0" indent="-3137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</a:p>
          <a:p>
            <a:pPr marL="313781" marR="0" lvl="0" indent="-3137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representation</a:t>
            </a:r>
          </a:p>
          <a:p>
            <a:pPr marL="313781" marR="0" lvl="0" indent="-3137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Floating‐point</a:t>
            </a:r>
          </a:p>
          <a:p>
            <a:pPr marL="313781" marR="0" lvl="0" indent="-3137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32‐bit, 64‐bit, IEEE standard 754</a:t>
            </a:r>
          </a:p>
          <a:p>
            <a:pPr marL="313781" marR="0" lvl="0" indent="-3137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Overflow, underflow, hole‐at‐zero, machine epsilon</a:t>
            </a:r>
          </a:p>
          <a:p>
            <a:pPr marL="313781" marR="0" lvl="0" indent="-3137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of precision</a:t>
            </a:r>
          </a:p>
          <a:p>
            <a:pPr marL="313781" marR="0" lvl="0" indent="-313781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numbers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4338062" y="1192634"/>
            <a:ext cx="4687949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Chapters 3 and 4 from book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“Scientific computing for engineers”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 Chapra and Canale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Reality of Numbers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humans we have a symbolic number system that given any amount of time we can give a precise definition, for example: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pi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3.14 (Incorrect for most practical purposes)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22/7 (Better but still wrong)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/ d (Correct but not so useful) 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Shape 533" descr="Pi_eq_C_over_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0542" y="433833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Reality of Numbers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have a limited amount of space for numbers. How does this change how we compute?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standards so numbers on one machine are similar to another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Reality of Numbers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have a limited amount of space for numbers. How does this change how we compute?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457200" y="3412167"/>
            <a:ext cx="8229600" cy="19020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Use standards 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68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numbers on one machine should be similar to others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2868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IEEE 754 Standard for Binary Floating-Point Arithmetic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Reality of Numbers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have a limited amount of space for numbers. How does this change how we compute?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457200" y="3411575"/>
            <a:ext cx="8229600" cy="27145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Use correct algorithms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68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Errors can accumulate via round off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68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Errors can also accumulate due to truncation or interpolation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2868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See Nicholas Higham’s </a:t>
            </a:r>
            <a:r>
              <a:rPr lang="en-US" sz="2400" i="1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Accuracy and Stability of Numerical Algorithms </a:t>
            </a:r>
            <a:r>
              <a:rPr lang="en-US" sz="24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aka BIBLE of numerical stability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in Science and Engineering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Integers: signed and unsigned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Floating point numbers: The IEEE-754 specification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Floating point math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Overflow and Underflow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Examples and Counterexamples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7263653" y="479570"/>
            <a:ext cx="1187824" cy="407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7401" marR="4483" lvl="0" indent="-347401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US" sz="105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Lennart Johnsson 2016-01-19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3565712" y="484906"/>
            <a:ext cx="1396813" cy="3259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1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COSC4364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138544" y="6382250"/>
            <a:ext cx="1983235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Johnsson L., Lecture notes spring 2016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Machine Representation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1462446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digital computer can only represent a </a:t>
            </a:r>
            <a:r>
              <a:rPr lang="en-US" sz="27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finite number of digits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Irrational numbers cannot be represented (e.g. 1/3)</a:t>
            </a:r>
          </a:p>
          <a:p>
            <a:pPr marL="342900" marR="356366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FF0000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rational numbers that fit the machine representation can be represented exactly</a:t>
            </a: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set depends on number system used and the number of machine digits in that representation</a:t>
            </a:r>
          </a:p>
          <a:p>
            <a:pPr marL="342900" marR="488042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may be too large, or too small resulting in </a:t>
            </a:r>
            <a:r>
              <a:rPr lang="en-US" sz="27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overflow </a:t>
            </a: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7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underflow</a:t>
            </a:r>
          </a:p>
          <a:p>
            <a:pPr marL="342900" marR="4483" lvl="0" indent="-342900" algn="just" rt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finite number of digits limits the precision with the </a:t>
            </a:r>
            <a:r>
              <a:rPr lang="en-US" sz="27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epsilon </a:t>
            </a: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the smallest interval between numbers that can be represented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computation mostly uses real numbers. Integers are mostly used for array indexing.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16/32/64 bit: short,int,long,long long in C, size not standardized, use sizeof(long) et cetera. (Also unsigned int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cetera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3475457" y="1974146"/>
            <a:ext cx="5668541" cy="2144356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focus on the canonical 32-bit </a:t>
            </a: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911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7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C, commonly:</a:t>
            </a:r>
          </a:p>
          <a:p>
            <a:pPr marL="340723" marR="0" lvl="0" indent="-340723" algn="l" rtl="0">
              <a:lnSpc>
                <a:spcPct val="80718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(one byte)</a:t>
            </a:r>
          </a:p>
          <a:p>
            <a:pPr marL="340723" marR="0" lvl="0" indent="-340723" algn="l" rtl="0">
              <a:lnSpc>
                <a:spcPct val="80718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(two bytes)</a:t>
            </a:r>
          </a:p>
          <a:p>
            <a:pPr marL="340723" marR="0" lvl="0" indent="-340723" algn="l" rtl="0">
              <a:lnSpc>
                <a:spcPct val="80718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(four bytes)</a:t>
            </a:r>
          </a:p>
          <a:p>
            <a:pPr marL="340723" marR="0" lvl="0" indent="-340723" algn="l" rtl="0">
              <a:lnSpc>
                <a:spcPct val="80718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(eight bytes)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718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 This is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standardized and may vary between compilers and installations.  A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programmer will use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sizeof()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in doubt.</a:t>
            </a:r>
          </a:p>
          <a:p>
            <a:pPr marL="0" marR="0" lvl="0" indent="0" algn="l" rtl="0">
              <a:lnSpc>
                <a:spcPct val="78562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718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" name="Shape 586"/>
          <p:cNvGraphicFramePr/>
          <p:nvPr/>
        </p:nvGraphicFramePr>
        <p:xfrm>
          <a:off x="1523999" y="1268205"/>
          <a:ext cx="6096000" cy="1522900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7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6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5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4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3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2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7" name="Shape 587"/>
          <p:cNvSpPr/>
          <p:nvPr/>
        </p:nvSpPr>
        <p:spPr>
          <a:xfrm>
            <a:off x="1134712" y="1882916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561831" y="1882916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848271" y="1882916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0" name="Shape 590"/>
          <p:cNvGraphicFramePr/>
          <p:nvPr/>
        </p:nvGraphicFramePr>
        <p:xfrm>
          <a:off x="4715219" y="2983690"/>
          <a:ext cx="2864400" cy="3045800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143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3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8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r>
                        <a:rPr lang="en-US" sz="3600" u="none" strike="noStrike" cap="none" baseline="30000"/>
                        <a:t>5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32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Sum: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42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1" name="Shape 591"/>
          <p:cNvSpPr txBox="1"/>
          <p:nvPr/>
        </p:nvSpPr>
        <p:spPr>
          <a:xfrm>
            <a:off x="1523999" y="3167605"/>
            <a:ext cx="2721185" cy="2627415"/>
          </a:xfrm>
          <a:prstGeom prst="rect">
            <a:avLst/>
          </a:prstGeom>
          <a:noFill/>
          <a:ln>
            <a:noFill/>
          </a:ln>
        </p:spPr>
        <p:txBody>
          <a:bodyPr lIns="181700" tIns="90850" rIns="181700" bIns="9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9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911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Integers:  Representation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" name="Shape 598"/>
          <p:cNvGraphicFramePr/>
          <p:nvPr/>
        </p:nvGraphicFramePr>
        <p:xfrm>
          <a:off x="4388403" y="10684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9" name="Shape 599"/>
          <p:cNvGraphicFramePr/>
          <p:nvPr/>
        </p:nvGraphicFramePr>
        <p:xfrm>
          <a:off x="132169" y="10684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29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28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0" name="Shape 600"/>
          <p:cNvSpPr/>
          <p:nvPr/>
        </p:nvSpPr>
        <p:spPr>
          <a:xfrm>
            <a:off x="3999119" y="1640311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3426237" y="1640311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3712678" y="1640311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3" name="Shape 603"/>
          <p:cNvGraphicFramePr/>
          <p:nvPr/>
        </p:nvGraphicFramePr>
        <p:xfrm>
          <a:off x="4388403" y="27410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4" name="Shape 604"/>
          <p:cNvGraphicFramePr/>
          <p:nvPr/>
        </p:nvGraphicFramePr>
        <p:xfrm>
          <a:off x="132169" y="27410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29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28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5" name="Shape 605"/>
          <p:cNvSpPr/>
          <p:nvPr/>
        </p:nvSpPr>
        <p:spPr>
          <a:xfrm>
            <a:off x="3999119" y="3312914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3426237" y="3312914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3712678" y="3312914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8" name="Shape 608"/>
          <p:cNvGraphicFramePr/>
          <p:nvPr/>
        </p:nvGraphicFramePr>
        <p:xfrm>
          <a:off x="4388403" y="445657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9" name="Shape 609"/>
          <p:cNvGraphicFramePr/>
          <p:nvPr/>
        </p:nvGraphicFramePr>
        <p:xfrm>
          <a:off x="132169" y="445657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29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28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0" name="Shape 610"/>
          <p:cNvSpPr/>
          <p:nvPr/>
        </p:nvSpPr>
        <p:spPr>
          <a:xfrm>
            <a:off x="3999119" y="5028398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3426237" y="5028398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712678" y="5028398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7149965" y="1878376"/>
            <a:ext cx="2291525" cy="549924"/>
          </a:xfrm>
          <a:prstGeom prst="rect">
            <a:avLst/>
          </a:prstGeom>
          <a:noFill/>
          <a:ln>
            <a:noFill/>
          </a:ln>
        </p:spPr>
        <p:txBody>
          <a:bodyPr lIns="181700" tIns="90850" rIns="181700" bIns="90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4294967295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8152507" y="3051434"/>
            <a:ext cx="991491" cy="460490"/>
          </a:xfrm>
          <a:prstGeom prst="rect">
            <a:avLst/>
          </a:prstGeom>
          <a:noFill/>
          <a:ln>
            <a:noFill/>
          </a:ln>
        </p:spPr>
        <p:txBody>
          <a:bodyPr lIns="181700" tIns="90850" rIns="181700" bIns="9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8152507" y="4909876"/>
            <a:ext cx="991491" cy="460490"/>
          </a:xfrm>
          <a:prstGeom prst="rect">
            <a:avLst/>
          </a:prstGeom>
          <a:noFill/>
          <a:ln>
            <a:noFill/>
          </a:ln>
        </p:spPr>
        <p:txBody>
          <a:bodyPr lIns="181700" tIns="90850" rIns="181700" bIns="9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911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Integer Arithmetic</a:t>
            </a:r>
            <a:b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bits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8229600" cy="2662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bit is 0 or 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encoding/interpreting sets of bits in various ways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determine what to do (instructions)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and represent and manipulate numbers, sets, strings, etc…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bits?  Electronic Implementation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store with bistable elements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Reliably transmitted on noisy and inaccurate wires </a:t>
            </a:r>
          </a:p>
        </p:txBody>
      </p:sp>
      <p:grpSp>
        <p:nvGrpSpPr>
          <p:cNvPr id="48" name="Shape 48"/>
          <p:cNvGrpSpPr/>
          <p:nvPr/>
        </p:nvGrpSpPr>
        <p:grpSpPr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49" name="Shape 49"/>
            <p:cNvSpPr/>
            <p:nvPr/>
          </p:nvSpPr>
          <p:spPr>
            <a:xfrm>
              <a:off x="575" y="1007"/>
              <a:ext cx="3745" cy="239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75" y="383"/>
              <a:ext cx="3745" cy="239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76" y="484"/>
              <a:ext cx="3732" cy="7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8322"/>
                  </a:moveTo>
                  <a:cubicBezTo>
                    <a:pt x="1811" y="116311"/>
                    <a:pt x="3388" y="110111"/>
                    <a:pt x="5266" y="109438"/>
                  </a:cubicBezTo>
                  <a:cubicBezTo>
                    <a:pt x="6772" y="108772"/>
                    <a:pt x="8316" y="108266"/>
                    <a:pt x="9861" y="107766"/>
                  </a:cubicBezTo>
                  <a:cubicBezTo>
                    <a:pt x="12644" y="110277"/>
                    <a:pt x="15494" y="112288"/>
                    <a:pt x="18344" y="114805"/>
                  </a:cubicBezTo>
                  <a:cubicBezTo>
                    <a:pt x="21061" y="109777"/>
                    <a:pt x="22133" y="110616"/>
                    <a:pt x="25755" y="109438"/>
                  </a:cubicBezTo>
                  <a:cubicBezTo>
                    <a:pt x="26561" y="108605"/>
                    <a:pt x="29344" y="105922"/>
                    <a:pt x="29983" y="105922"/>
                  </a:cubicBezTo>
                  <a:cubicBezTo>
                    <a:pt x="31461" y="105922"/>
                    <a:pt x="32766" y="110444"/>
                    <a:pt x="34244" y="111283"/>
                  </a:cubicBezTo>
                  <a:cubicBezTo>
                    <a:pt x="35988" y="112122"/>
                    <a:pt x="37733" y="112288"/>
                    <a:pt x="39505" y="112961"/>
                  </a:cubicBezTo>
                  <a:cubicBezTo>
                    <a:pt x="40550" y="112288"/>
                    <a:pt x="41622" y="112122"/>
                    <a:pt x="42694" y="111283"/>
                  </a:cubicBezTo>
                  <a:cubicBezTo>
                    <a:pt x="43061" y="110950"/>
                    <a:pt x="43533" y="110783"/>
                    <a:pt x="43766" y="109438"/>
                  </a:cubicBezTo>
                  <a:cubicBezTo>
                    <a:pt x="44405" y="105250"/>
                    <a:pt x="44572" y="99722"/>
                    <a:pt x="45177" y="95361"/>
                  </a:cubicBezTo>
                  <a:cubicBezTo>
                    <a:pt x="47488" y="77427"/>
                    <a:pt x="47588" y="60672"/>
                    <a:pt x="49066" y="42400"/>
                  </a:cubicBezTo>
                  <a:cubicBezTo>
                    <a:pt x="49638" y="35027"/>
                    <a:pt x="50977" y="25644"/>
                    <a:pt x="51883" y="19438"/>
                  </a:cubicBezTo>
                  <a:cubicBezTo>
                    <a:pt x="52588" y="14411"/>
                    <a:pt x="53827" y="10055"/>
                    <a:pt x="55072" y="8883"/>
                  </a:cubicBezTo>
                  <a:cubicBezTo>
                    <a:pt x="57150" y="6705"/>
                    <a:pt x="61411" y="3522"/>
                    <a:pt x="61411" y="3522"/>
                  </a:cubicBezTo>
                  <a:cubicBezTo>
                    <a:pt x="63622" y="4022"/>
                    <a:pt x="65866" y="4355"/>
                    <a:pt x="68116" y="5361"/>
                  </a:cubicBezTo>
                  <a:cubicBezTo>
                    <a:pt x="68583" y="5533"/>
                    <a:pt x="69022" y="7038"/>
                    <a:pt x="69522" y="7038"/>
                  </a:cubicBezTo>
                  <a:cubicBezTo>
                    <a:pt x="71438" y="7038"/>
                    <a:pt x="73583" y="3350"/>
                    <a:pt x="75527" y="1844"/>
                  </a:cubicBezTo>
                  <a:cubicBezTo>
                    <a:pt x="76266" y="2850"/>
                    <a:pt x="76872" y="5866"/>
                    <a:pt x="77638" y="7038"/>
                  </a:cubicBezTo>
                  <a:cubicBezTo>
                    <a:pt x="78411" y="8211"/>
                    <a:pt x="79283" y="8211"/>
                    <a:pt x="80122" y="8883"/>
                  </a:cubicBezTo>
                  <a:cubicBezTo>
                    <a:pt x="82166" y="6033"/>
                    <a:pt x="83611" y="5194"/>
                    <a:pt x="85755" y="7038"/>
                  </a:cubicBezTo>
                  <a:cubicBezTo>
                    <a:pt x="86461" y="8211"/>
                    <a:pt x="87133" y="11900"/>
                    <a:pt x="87872" y="10727"/>
                  </a:cubicBezTo>
                  <a:cubicBezTo>
                    <a:pt x="89011" y="8716"/>
                    <a:pt x="89850" y="3016"/>
                    <a:pt x="91055" y="1844"/>
                  </a:cubicBezTo>
                  <a:cubicBezTo>
                    <a:pt x="91627" y="1172"/>
                    <a:pt x="92227" y="505"/>
                    <a:pt x="92833" y="0"/>
                  </a:cubicBezTo>
                  <a:cubicBezTo>
                    <a:pt x="98233" y="26983"/>
                    <a:pt x="99172" y="27988"/>
                    <a:pt x="101988" y="68883"/>
                  </a:cubicBezTo>
                  <a:cubicBezTo>
                    <a:pt x="102994" y="83461"/>
                    <a:pt x="102927" y="100055"/>
                    <a:pt x="105877" y="107766"/>
                  </a:cubicBezTo>
                  <a:cubicBezTo>
                    <a:pt x="110305" y="103744"/>
                    <a:pt x="108027" y="98883"/>
                    <a:pt x="112250" y="120000"/>
                  </a:cubicBezTo>
                  <a:cubicBezTo>
                    <a:pt x="113294" y="119327"/>
                    <a:pt x="114400" y="120000"/>
                    <a:pt x="115405" y="118322"/>
                  </a:cubicBezTo>
                  <a:cubicBezTo>
                    <a:pt x="115772" y="117483"/>
                    <a:pt x="115772" y="114133"/>
                    <a:pt x="116111" y="112961"/>
                  </a:cubicBezTo>
                  <a:cubicBezTo>
                    <a:pt x="117016" y="109272"/>
                    <a:pt x="118894" y="109438"/>
                    <a:pt x="120000" y="109438"/>
                  </a:cubicBezTo>
                </a:path>
              </a:pathLst>
            </a:custGeom>
            <a:noFill/>
            <a:ln w="2540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200" b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2" name="Shape 52"/>
            <p:cNvCxnSpPr/>
            <p:nvPr/>
          </p:nvCxnSpPr>
          <p:spPr>
            <a:xfrm flipH="1">
              <a:off x="432" y="1247"/>
              <a:ext cx="144" cy="0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432" y="383"/>
              <a:ext cx="144" cy="0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Shape 54"/>
            <p:cNvSpPr/>
            <p:nvPr/>
          </p:nvSpPr>
          <p:spPr>
            <a:xfrm>
              <a:off x="0" y="1152"/>
              <a:ext cx="392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0.0V</a:t>
              </a:r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911"/>
              <a:ext cx="396" cy="238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0.2V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528"/>
              <a:ext cx="396" cy="238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0.9V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288"/>
              <a:ext cx="396" cy="238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1.1V</a:t>
              </a: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576" y="95"/>
              <a:ext cx="1392" cy="0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59" name="Shape 59"/>
            <p:cNvCxnSpPr/>
            <p:nvPr/>
          </p:nvCxnSpPr>
          <p:spPr>
            <a:xfrm>
              <a:off x="2160" y="95"/>
              <a:ext cx="1439" cy="0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3791" y="95"/>
              <a:ext cx="479" cy="0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61" name="Shape 61"/>
            <p:cNvCxnSpPr/>
            <p:nvPr/>
          </p:nvCxnSpPr>
          <p:spPr>
            <a:xfrm>
              <a:off x="1968" y="47"/>
              <a:ext cx="0" cy="1007"/>
            </a:xfrm>
            <a:prstGeom prst="straightConnector1">
              <a:avLst/>
            </a:prstGeom>
            <a:noFill/>
            <a:ln w="1270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2160" y="47"/>
              <a:ext cx="0" cy="576"/>
            </a:xfrm>
            <a:prstGeom prst="straightConnector1">
              <a:avLst/>
            </a:prstGeom>
            <a:noFill/>
            <a:ln w="1270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600" y="47"/>
              <a:ext cx="0" cy="576"/>
            </a:xfrm>
            <a:prstGeom prst="straightConnector1">
              <a:avLst/>
            </a:prstGeom>
            <a:noFill/>
            <a:ln w="1270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3791" y="47"/>
              <a:ext cx="0" cy="959"/>
            </a:xfrm>
            <a:prstGeom prst="straightConnector1">
              <a:avLst/>
            </a:prstGeom>
            <a:noFill/>
            <a:ln w="1270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Shape 65"/>
            <p:cNvSpPr/>
            <p:nvPr/>
          </p:nvSpPr>
          <p:spPr>
            <a:xfrm>
              <a:off x="1105" y="0"/>
              <a:ext cx="303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2640" y="0"/>
              <a:ext cx="303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936" y="0"/>
              <a:ext cx="200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</a:p>
          </p:txBody>
        </p:sp>
        <p:cxnSp>
          <p:nvCxnSpPr>
            <p:cNvPr id="68" name="Shape 68"/>
            <p:cNvCxnSpPr/>
            <p:nvPr/>
          </p:nvCxnSpPr>
          <p:spPr>
            <a:xfrm flipH="1">
              <a:off x="432" y="1007"/>
              <a:ext cx="144" cy="0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 flipH="1">
              <a:off x="432" y="623"/>
              <a:ext cx="144" cy="0"/>
            </a:xfrm>
            <a:prstGeom prst="straightConnector1">
              <a:avLst/>
            </a:prstGeom>
            <a:noFill/>
            <a:ln w="2540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Shape 70"/>
          <p:cNvSpPr/>
          <p:nvPr/>
        </p:nvSpPr>
        <p:spPr>
          <a:xfrm>
            <a:off x="281762" y="6394648"/>
            <a:ext cx="8580473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Shape 622"/>
          <p:cNvGraphicFramePr/>
          <p:nvPr/>
        </p:nvGraphicFramePr>
        <p:xfrm>
          <a:off x="4685667" y="1073729"/>
          <a:ext cx="3048000" cy="1497675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3" name="Shape 623"/>
          <p:cNvGraphicFramePr/>
          <p:nvPr/>
        </p:nvGraphicFramePr>
        <p:xfrm>
          <a:off x="429433" y="1073729"/>
          <a:ext cx="3048000" cy="1497675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29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28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" name="Shape 624"/>
          <p:cNvSpPr/>
          <p:nvPr/>
        </p:nvSpPr>
        <p:spPr>
          <a:xfrm>
            <a:off x="4296382" y="1645557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3723501" y="1645557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4009942" y="1645557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7" name="Shape 627"/>
          <p:cNvGraphicFramePr/>
          <p:nvPr/>
        </p:nvGraphicFramePr>
        <p:xfrm>
          <a:off x="4685667" y="2746332"/>
          <a:ext cx="3048000" cy="1497675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8" name="Shape 628"/>
          <p:cNvGraphicFramePr/>
          <p:nvPr/>
        </p:nvGraphicFramePr>
        <p:xfrm>
          <a:off x="429433" y="2746332"/>
          <a:ext cx="3048000" cy="1497675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29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28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9" name="Shape 629"/>
          <p:cNvSpPr/>
          <p:nvPr/>
        </p:nvSpPr>
        <p:spPr>
          <a:xfrm>
            <a:off x="4296382" y="3318160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3723501" y="3318160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4009942" y="3318160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2" name="Shape 632"/>
          <p:cNvGraphicFramePr/>
          <p:nvPr/>
        </p:nvGraphicFramePr>
        <p:xfrm>
          <a:off x="4685667" y="4461816"/>
          <a:ext cx="3048000" cy="1497675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0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3" name="Shape 633"/>
          <p:cNvGraphicFramePr/>
          <p:nvPr/>
        </p:nvGraphicFramePr>
        <p:xfrm>
          <a:off x="429433" y="4461816"/>
          <a:ext cx="3048000" cy="1497675"/>
        </p:xfrm>
        <a:graphic>
          <a:graphicData uri="http://schemas.openxmlformats.org/drawingml/2006/table">
            <a:tbl>
              <a:tblPr firstRow="1" bandRow="1">
                <a:noFill/>
                <a:tableStyleId>{1EDF80E5-A411-4DF6-9A3A-BA3049A03134}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30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29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u="none" strike="noStrike" cap="none" baseline="30000"/>
                        <a:t>28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181875" marR="181875" marT="90775" marB="907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4" name="Shape 634"/>
          <p:cNvSpPr/>
          <p:nvPr/>
        </p:nvSpPr>
        <p:spPr>
          <a:xfrm>
            <a:off x="4296382" y="5033644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3723501" y="5033644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4009942" y="5033644"/>
            <a:ext cx="143220" cy="14295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181700" tIns="90850" rIns="181700" bIns="90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8152507" y="3267594"/>
            <a:ext cx="991491" cy="460490"/>
          </a:xfrm>
          <a:prstGeom prst="rect">
            <a:avLst/>
          </a:prstGeom>
          <a:noFill/>
          <a:ln>
            <a:noFill/>
          </a:ln>
        </p:spPr>
        <p:txBody>
          <a:bodyPr lIns="181700" tIns="90850" rIns="181700" bIns="9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- 1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8009288" y="5126037"/>
            <a:ext cx="1134712" cy="460490"/>
          </a:xfrm>
          <a:prstGeom prst="rect">
            <a:avLst/>
          </a:prstGeom>
          <a:noFill/>
          <a:ln>
            <a:noFill/>
          </a:ln>
        </p:spPr>
        <p:txBody>
          <a:bodyPr lIns="181700" tIns="90850" rIns="181700" bIns="9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= -1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8152507" y="1570558"/>
            <a:ext cx="991491" cy="460490"/>
          </a:xfrm>
          <a:prstGeom prst="rect">
            <a:avLst/>
          </a:prstGeom>
          <a:noFill/>
          <a:ln>
            <a:noFill/>
          </a:ln>
        </p:spPr>
        <p:txBody>
          <a:bodyPr lIns="181700" tIns="90850" rIns="181700" bIns="9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868"/>
                </a:solidFill>
                <a:latin typeface="Calibri"/>
                <a:ea typeface="Calibri"/>
                <a:cs typeface="Calibri"/>
                <a:sym typeface="Calibri"/>
              </a:rPr>
              <a:t>  0</a:t>
            </a:r>
          </a:p>
        </p:txBody>
      </p:sp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6024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</a:t>
            </a:r>
            <a:r>
              <a:rPr lang="en-US" sz="40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Integers: Two's Complement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Integers</a:t>
            </a:r>
          </a:p>
        </p:txBody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0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666293" y="1248907"/>
            <a:ext cx="138050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666293" y="2497984"/>
            <a:ext cx="36545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(Two’s Complement)</a:t>
            </a:r>
          </a:p>
        </p:txBody>
      </p:sp>
      <p:sp>
        <p:nvSpPr>
          <p:cNvPr id="650" name="Shape 650"/>
          <p:cNvSpPr/>
          <p:nvPr/>
        </p:nvSpPr>
        <p:spPr>
          <a:xfrm>
            <a:off x="281762" y="6394648"/>
            <a:ext cx="858047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965563" y="1710572"/>
            <a:ext cx="636713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1048449" y="3034789"/>
            <a:ext cx="2032608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US" sz="2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(n-1)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2</a:t>
            </a:r>
            <a:r>
              <a:rPr lang="en-US" sz="2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(n-1)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4855142" y="1316541"/>
            <a:ext cx="300434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is the number of bits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to consider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create numbers larger than 2^32?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detect that your numbers have overflowed?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I'm using big numbers should I just switch to floating point?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and Precision</a:t>
            </a:r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 how closely a computed or measured value agrees with the true value.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 how closely individual computed or measured values agree with each other.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8525" y="4022728"/>
            <a:ext cx="226694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7263653" y="479570"/>
            <a:ext cx="1187824" cy="407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7401" marR="4483" lvl="0" indent="-347401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US" sz="105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Lennart Johnsson 2016-01-19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2268742" y="484906"/>
            <a:ext cx="4608978" cy="9747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307796" marR="0" lvl="0" indent="-12396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COSC4364</a:t>
            </a:r>
          </a:p>
          <a:p>
            <a:pPr marL="11206" marR="0" lvl="0" indent="-11206" algn="ctr" rtl="0">
              <a:spcBef>
                <a:spcPts val="427"/>
              </a:spcBef>
              <a:buSzPct val="25000"/>
              <a:buNone/>
            </a:pPr>
            <a:r>
              <a:rPr lang="en-US" sz="38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010734" y="1889603"/>
            <a:ext cx="7060825" cy="19364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3221" marR="250465" lvl="0" indent="-31322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Accurate to n decimal places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that you can trust n digits to the right of the decimal place.</a:t>
            </a:r>
          </a:p>
          <a:p>
            <a:pPr marL="313221" marR="4483" lvl="0" indent="-313221" algn="l" rtl="0">
              <a:spcBef>
                <a:spcPts val="675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Accurate to n significant digits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that you can trust a total of n digits as being meaningful beginning with the leftmost nonzero digit.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38544" y="6382250"/>
            <a:ext cx="1983235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Johnsson L., Lecture notes spring 2016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/>
        </p:nvSpPr>
        <p:spPr>
          <a:xfrm>
            <a:off x="7263653" y="479570"/>
            <a:ext cx="1187824" cy="407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7401" marR="4483" lvl="0" indent="-347401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US" sz="105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Lennart Johnsson 2016-01-19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3565712" y="484906"/>
            <a:ext cx="1396813" cy="3259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1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COSC4364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010770" y="1004215"/>
            <a:ext cx="7333128" cy="44467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685276" marR="0" lvl="0" indent="-12176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Digits of Precision</a:t>
            </a:r>
          </a:p>
          <a:p>
            <a:pPr marL="313221" marR="0" lvl="0" indent="-313221" algn="l" rtl="0">
              <a:spcBef>
                <a:spcPts val="2749"/>
              </a:spcBef>
              <a:spcAft>
                <a:spcPts val="0"/>
              </a:spcAft>
              <a:buClr>
                <a:schemeClr val="dk1"/>
              </a:buClr>
              <a:buSzPct val="100857"/>
              <a:buFont typeface="Arial"/>
              <a:buChar char="•"/>
            </a:pP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</a:t>
            </a:r>
            <a:r>
              <a:rPr lang="en-US" sz="282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Place‐value notation</a:t>
            </a: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66786" marR="0" lvl="1" indent="-260386" algn="l" rtl="0">
              <a:spcBef>
                <a:spcPts val="618"/>
              </a:spcBef>
              <a:spcAft>
                <a:spcPts val="0"/>
              </a:spcAft>
              <a:buClr>
                <a:schemeClr val="dk1"/>
              </a:buClr>
              <a:buSzPct val="98840"/>
              <a:buFont typeface="Arial"/>
              <a:buChar char="–"/>
            </a:pP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Leftmost non‐zero digit most significant</a:t>
            </a:r>
          </a:p>
          <a:p>
            <a:pPr marL="666786" marR="479637" lvl="1" indent="-260386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ct val="98840"/>
              <a:buFont typeface="Arial"/>
              <a:buChar char="–"/>
            </a:pP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123 = one hundred twenty three in the traditional place‐value decimal notation. (formally d</a:t>
            </a:r>
            <a:r>
              <a:rPr lang="en-US" sz="2449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49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49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value d</a:t>
            </a:r>
            <a:r>
              <a:rPr lang="en-US" sz="2449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49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2449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49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2449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49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13221" marR="4483" lvl="0" indent="-313221" algn="l" rtl="0">
              <a:spcBef>
                <a:spcPts val="653"/>
              </a:spcBef>
              <a:buClr>
                <a:srgbClr val="FF0000"/>
              </a:buClr>
              <a:buSzPct val="100857"/>
              <a:buFont typeface="Arial"/>
              <a:buChar char="•"/>
            </a:pPr>
            <a:r>
              <a:rPr lang="en-US" sz="282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Significant digits of precision </a:t>
            </a: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correct digits starting with the most significant digit and ending with the rightmost correct digit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38544" y="6382250"/>
            <a:ext cx="1983235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Johnsson L., Lecture notes spring 2016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/>
        </p:nvSpPr>
        <p:spPr>
          <a:xfrm>
            <a:off x="7263653" y="479570"/>
            <a:ext cx="1187824" cy="407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7401" marR="4483" lvl="0" indent="-347401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US" sz="105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Lennart Johnsson 2016-01-19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1010770" y="484906"/>
            <a:ext cx="5980018" cy="25747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6705" marR="0" lvl="0" indent="-6005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COSC4364</a:t>
            </a:r>
          </a:p>
          <a:p>
            <a:pPr marL="1155948" marR="0" lvl="0" indent="-248" algn="l" rtl="0">
              <a:spcBef>
                <a:spcPts val="427"/>
              </a:spcBef>
              <a:spcAft>
                <a:spcPts val="0"/>
              </a:spcAft>
              <a:buSzPct val="25000"/>
              <a:buNone/>
            </a:pPr>
            <a:r>
              <a:rPr lang="en-US" sz="38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of Precision</a:t>
            </a:r>
          </a:p>
          <a:p>
            <a:pPr marL="313781" marR="0" lvl="0" indent="-313781" algn="l" rtl="0">
              <a:spcBef>
                <a:spcPts val="2991"/>
              </a:spcBef>
              <a:spcAft>
                <a:spcPts val="0"/>
              </a:spcAft>
              <a:buClr>
                <a:schemeClr val="dk1"/>
              </a:buClr>
              <a:buSzPct val="101807"/>
              <a:buFont typeface="Arial"/>
              <a:buChar char="•"/>
            </a:pP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1624378" marR="0" lvl="0" indent="-11477" algn="l" rtl="0">
              <a:lnSpc>
                <a:spcPct val="114015"/>
              </a:lnSpc>
              <a:spcBef>
                <a:spcPts val="318"/>
              </a:spcBef>
              <a:buSzPct val="25000"/>
              <a:buNone/>
            </a:pP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0.1036x+0.2122y=0.7381</a:t>
            </a:r>
          </a:p>
          <a:p>
            <a:pPr marL="1624378" marR="0" lvl="0" indent="-11477" algn="l" rtl="0">
              <a:lnSpc>
                <a:spcPct val="114015"/>
              </a:lnSpc>
              <a:spcBef>
                <a:spcPts val="0"/>
              </a:spcBef>
              <a:buSzPct val="25000"/>
              <a:buNone/>
            </a:pP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0.2081x+0.4247y=0.9327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238025" y="3117251"/>
            <a:ext cx="6449544" cy="15517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4483" lvl="0" indent="-11206" algn="l" rtl="0">
              <a:lnSpc>
                <a:spcPct val="10800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with Gaussian elimination using 3 digits of precision using rounding</a:t>
            </a:r>
          </a:p>
          <a:p>
            <a:pPr marL="1397448" marR="0" lvl="0" indent="-448" algn="l" rtl="0">
              <a:lnSpc>
                <a:spcPct val="114015"/>
              </a:lnSpc>
              <a:spcBef>
                <a:spcPts val="274"/>
              </a:spcBef>
              <a:buSzPct val="25000"/>
              <a:buNone/>
            </a:pP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0.104x+0.212y=0.738</a:t>
            </a:r>
          </a:p>
          <a:p>
            <a:pPr marL="1397448" marR="0" lvl="0" indent="-448" algn="l" rtl="0">
              <a:lnSpc>
                <a:spcPct val="114015"/>
              </a:lnSpc>
              <a:spcBef>
                <a:spcPts val="0"/>
              </a:spcBef>
              <a:buSzPct val="25000"/>
              <a:buNone/>
            </a:pP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0.208x+0.425y=0.933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238025" y="4714257"/>
            <a:ext cx="1560978" cy="4073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 1</a:t>
            </a:r>
            <a:r>
              <a:rPr lang="en-US" sz="2647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2933027" y="4714258"/>
            <a:ext cx="4797238" cy="1215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eq. by 2 and subtract from 2</a:t>
            </a:r>
            <a:r>
              <a:rPr lang="en-US" sz="2647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  </a:t>
            </a: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eq.</a:t>
            </a:r>
          </a:p>
          <a:p>
            <a:pPr marL="887553" marR="0" lvl="0" indent="-11252" algn="l" rtl="0">
              <a:lnSpc>
                <a:spcPct val="114015"/>
              </a:lnSpc>
              <a:spcBef>
                <a:spcPts val="318"/>
              </a:spcBef>
              <a:buSzPct val="25000"/>
              <a:buNone/>
            </a:pP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0.001y = 0.933‐1.48 = ‐0.547</a:t>
            </a:r>
          </a:p>
          <a:p>
            <a:pPr marL="0" marR="315462" lvl="0" indent="0" algn="ctr" rtl="0">
              <a:lnSpc>
                <a:spcPct val="114015"/>
              </a:lnSpc>
              <a:spcBef>
                <a:spcPts val="0"/>
              </a:spcBef>
              <a:buSzPct val="25000"/>
              <a:buNone/>
            </a:pPr>
            <a:r>
              <a:rPr lang="en-US" sz="264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‐547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138544" y="6382250"/>
            <a:ext cx="1983235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Johnsson L., Lecture notes spring 2016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/>
        </p:nvSpPr>
        <p:spPr>
          <a:xfrm>
            <a:off x="7263653" y="479570"/>
            <a:ext cx="1187824" cy="407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7401" marR="4483" lvl="0" indent="-347401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US" sz="105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Lennart Johnsson 2016-01-19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10770" y="484906"/>
            <a:ext cx="6238874" cy="33970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7835" marR="0" lvl="0" indent="-1135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COSC4364</a:t>
            </a:r>
          </a:p>
          <a:p>
            <a:pPr marL="1155948" marR="0" lvl="0" indent="-248" algn="l" rtl="0">
              <a:spcBef>
                <a:spcPts val="427"/>
              </a:spcBef>
              <a:spcAft>
                <a:spcPts val="0"/>
              </a:spcAft>
              <a:buSzPct val="25000"/>
              <a:buNone/>
            </a:pPr>
            <a:r>
              <a:rPr lang="en-US" sz="38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of Precision</a:t>
            </a:r>
          </a:p>
          <a:p>
            <a:pPr marL="313781" marR="0" lvl="0" indent="-313781" algn="l" rtl="0"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ct val="100857"/>
              <a:buFont typeface="Arial"/>
              <a:buChar char="•"/>
            </a:pP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cont’d</a:t>
            </a:r>
          </a:p>
          <a:p>
            <a:pPr marL="234776" marR="0" lvl="0" indent="-6176" algn="ctr" rtl="0">
              <a:lnSpc>
                <a:spcPct val="115864"/>
              </a:lnSpc>
              <a:spcBef>
                <a:spcPts val="688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0.1036x+0.2122y=0.7381</a:t>
            </a:r>
          </a:p>
          <a:p>
            <a:pPr marL="234776" marR="0" lvl="0" indent="-6176" algn="ctr" rtl="0">
              <a:lnSpc>
                <a:spcPct val="11586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0.2081x+0.4247y=0.9327</a:t>
            </a:r>
          </a:p>
          <a:p>
            <a:pPr marL="225250" marR="4483" lvl="0" indent="-9350" algn="l" rtl="0">
              <a:lnSpc>
                <a:spcPct val="107851"/>
              </a:lnSpc>
              <a:spcBef>
                <a:spcPts val="635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with Gaussian elimination using 4 digits of precision using rounding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1225251" y="3877514"/>
            <a:ext cx="1460687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 1</a:t>
            </a:r>
            <a:r>
              <a:rPr lang="en-US" sz="2449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2808641" y="3892978"/>
            <a:ext cx="3956796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eq. by (0.2081/0.1036) ≈ 2.009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225291" y="4216382"/>
            <a:ext cx="6888256" cy="831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subtract from 2</a:t>
            </a:r>
            <a:r>
              <a:rPr lang="en-US" sz="2449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 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eq.</a:t>
            </a:r>
          </a:p>
          <a:p>
            <a:pPr marL="121030" marR="0" lvl="0" indent="-6730" algn="l" rtl="0">
              <a:spcBef>
                <a:spcPts val="1372"/>
              </a:spcBef>
              <a:buSzPct val="25000"/>
              <a:buNone/>
            </a:pPr>
            <a:r>
              <a:rPr lang="en-US" sz="17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(0.2081 – 0.1036*2.009)x+(0.4247‐2.009*0.2122)y = 0.9327‐2.009*0.7381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2624405" y="5038323"/>
            <a:ext cx="2513478" cy="2716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17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0.2081	0.4263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5145737" y="5038323"/>
            <a:ext cx="2266390" cy="810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4483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1.483</a:t>
            </a:r>
          </a:p>
          <a:p>
            <a:pPr marL="11206" marR="0" lvl="0" indent="-11206" algn="l" rtl="0">
              <a:lnSpc>
                <a:spcPct val="113994"/>
              </a:lnSpc>
              <a:spcBef>
                <a:spcPts val="212"/>
              </a:spcBef>
              <a:buSzPct val="25000"/>
              <a:buNone/>
            </a:pPr>
            <a:r>
              <a:rPr lang="en-US" sz="17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‐0.0016 y = ‐ 0.5503</a:t>
            </a:r>
          </a:p>
          <a:p>
            <a:pPr marL="767644" marR="0" lvl="0" indent="-5643" algn="l" rtl="0">
              <a:lnSpc>
                <a:spcPct val="113994"/>
              </a:lnSpc>
              <a:spcBef>
                <a:spcPts val="0"/>
              </a:spcBef>
              <a:buSzPct val="25000"/>
              <a:buNone/>
            </a:pPr>
            <a:r>
              <a:rPr lang="en-US" sz="17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343.9</a:t>
            </a:r>
          </a:p>
        </p:txBody>
      </p:sp>
      <p:sp>
        <p:nvSpPr>
          <p:cNvPr id="704" name="Shape 704"/>
          <p:cNvSpPr/>
          <p:nvPr/>
        </p:nvSpPr>
        <p:spPr>
          <a:xfrm>
            <a:off x="2244313" y="4947846"/>
            <a:ext cx="1301002" cy="1372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4" y="57012"/>
                </a:moveTo>
                <a:lnTo>
                  <a:pt x="744" y="0"/>
                </a:lnTo>
                <a:lnTo>
                  <a:pt x="0" y="0"/>
                </a:lnTo>
                <a:lnTo>
                  <a:pt x="0" y="17632"/>
                </a:lnTo>
                <a:lnTo>
                  <a:pt x="123" y="28212"/>
                </a:lnTo>
                <a:lnTo>
                  <a:pt x="123" y="32914"/>
                </a:lnTo>
                <a:lnTo>
                  <a:pt x="185" y="37616"/>
                </a:lnTo>
                <a:lnTo>
                  <a:pt x="309" y="41730"/>
                </a:lnTo>
                <a:lnTo>
                  <a:pt x="372" y="45844"/>
                </a:lnTo>
                <a:lnTo>
                  <a:pt x="434" y="49371"/>
                </a:lnTo>
                <a:lnTo>
                  <a:pt x="558" y="52310"/>
                </a:lnTo>
                <a:lnTo>
                  <a:pt x="620" y="55248"/>
                </a:lnTo>
                <a:lnTo>
                  <a:pt x="744" y="57012"/>
                </a:lnTo>
                <a:close/>
              </a:path>
              <a:path w="120000" h="120000" extrusionOk="0">
                <a:moveTo>
                  <a:pt x="1446" y="54465"/>
                </a:moveTo>
                <a:lnTo>
                  <a:pt x="817" y="20749"/>
                </a:lnTo>
                <a:lnTo>
                  <a:pt x="744" y="11755"/>
                </a:lnTo>
                <a:lnTo>
                  <a:pt x="744" y="57600"/>
                </a:lnTo>
                <a:lnTo>
                  <a:pt x="868" y="58775"/>
                </a:lnTo>
                <a:lnTo>
                  <a:pt x="868" y="59363"/>
                </a:lnTo>
                <a:lnTo>
                  <a:pt x="1054" y="61126"/>
                </a:lnTo>
                <a:lnTo>
                  <a:pt x="1178" y="61126"/>
                </a:lnTo>
                <a:lnTo>
                  <a:pt x="1302" y="61714"/>
                </a:lnTo>
                <a:lnTo>
                  <a:pt x="1364" y="61714"/>
                </a:lnTo>
                <a:lnTo>
                  <a:pt x="1364" y="54073"/>
                </a:lnTo>
                <a:lnTo>
                  <a:pt x="1446" y="54465"/>
                </a:lnTo>
                <a:close/>
              </a:path>
              <a:path w="120000" h="120000" extrusionOk="0">
                <a:moveTo>
                  <a:pt x="1457" y="54661"/>
                </a:moveTo>
                <a:lnTo>
                  <a:pt x="1446" y="54465"/>
                </a:lnTo>
                <a:lnTo>
                  <a:pt x="1364" y="54073"/>
                </a:lnTo>
                <a:lnTo>
                  <a:pt x="1457" y="54661"/>
                </a:lnTo>
                <a:close/>
              </a:path>
              <a:path w="120000" h="120000" extrusionOk="0">
                <a:moveTo>
                  <a:pt x="1457" y="54661"/>
                </a:moveTo>
                <a:lnTo>
                  <a:pt x="1364" y="54073"/>
                </a:lnTo>
                <a:lnTo>
                  <a:pt x="1364" y="54661"/>
                </a:lnTo>
                <a:lnTo>
                  <a:pt x="1457" y="54661"/>
                </a:lnTo>
                <a:close/>
              </a:path>
              <a:path w="120000" h="120000" extrusionOk="0">
                <a:moveTo>
                  <a:pt x="1488" y="61714"/>
                </a:moveTo>
                <a:lnTo>
                  <a:pt x="1488" y="55248"/>
                </a:lnTo>
                <a:lnTo>
                  <a:pt x="1457" y="54661"/>
                </a:lnTo>
                <a:lnTo>
                  <a:pt x="1364" y="54661"/>
                </a:lnTo>
                <a:lnTo>
                  <a:pt x="1364" y="61714"/>
                </a:lnTo>
                <a:lnTo>
                  <a:pt x="1488" y="61714"/>
                </a:lnTo>
                <a:close/>
              </a:path>
              <a:path w="120000" h="120000" extrusionOk="0">
                <a:moveTo>
                  <a:pt x="1457" y="54367"/>
                </a:moveTo>
                <a:lnTo>
                  <a:pt x="1426" y="53485"/>
                </a:lnTo>
                <a:lnTo>
                  <a:pt x="1426" y="54073"/>
                </a:lnTo>
                <a:lnTo>
                  <a:pt x="1457" y="54367"/>
                </a:lnTo>
                <a:close/>
              </a:path>
              <a:path w="120000" h="120000" extrusionOk="0">
                <a:moveTo>
                  <a:pt x="1463" y="54543"/>
                </a:moveTo>
                <a:lnTo>
                  <a:pt x="1457" y="54367"/>
                </a:lnTo>
                <a:lnTo>
                  <a:pt x="1426" y="54073"/>
                </a:lnTo>
                <a:lnTo>
                  <a:pt x="1446" y="54465"/>
                </a:lnTo>
                <a:lnTo>
                  <a:pt x="1463" y="54543"/>
                </a:lnTo>
                <a:close/>
              </a:path>
              <a:path w="120000" h="120000" extrusionOk="0">
                <a:moveTo>
                  <a:pt x="1467" y="54661"/>
                </a:moveTo>
                <a:lnTo>
                  <a:pt x="1463" y="54543"/>
                </a:lnTo>
                <a:lnTo>
                  <a:pt x="1446" y="54465"/>
                </a:lnTo>
                <a:lnTo>
                  <a:pt x="1457" y="54661"/>
                </a:lnTo>
                <a:lnTo>
                  <a:pt x="1467" y="54661"/>
                </a:lnTo>
                <a:close/>
              </a:path>
              <a:path w="120000" h="120000" extrusionOk="0">
                <a:moveTo>
                  <a:pt x="1488" y="54661"/>
                </a:moveTo>
                <a:lnTo>
                  <a:pt x="1457" y="54367"/>
                </a:lnTo>
                <a:lnTo>
                  <a:pt x="1463" y="54543"/>
                </a:lnTo>
                <a:lnTo>
                  <a:pt x="1488" y="54661"/>
                </a:lnTo>
                <a:close/>
              </a:path>
              <a:path w="120000" h="120000" extrusionOk="0">
                <a:moveTo>
                  <a:pt x="1488" y="55248"/>
                </a:moveTo>
                <a:lnTo>
                  <a:pt x="1470" y="54744"/>
                </a:lnTo>
                <a:lnTo>
                  <a:pt x="1457" y="54661"/>
                </a:lnTo>
                <a:lnTo>
                  <a:pt x="1488" y="55248"/>
                </a:lnTo>
                <a:close/>
              </a:path>
              <a:path w="120000" h="120000" extrusionOk="0">
                <a:moveTo>
                  <a:pt x="1488" y="54661"/>
                </a:moveTo>
                <a:lnTo>
                  <a:pt x="1463" y="54543"/>
                </a:lnTo>
                <a:lnTo>
                  <a:pt x="1467" y="54661"/>
                </a:lnTo>
                <a:lnTo>
                  <a:pt x="1488" y="54661"/>
                </a:lnTo>
                <a:close/>
              </a:path>
              <a:path w="120000" h="120000" extrusionOk="0">
                <a:moveTo>
                  <a:pt x="1550" y="55248"/>
                </a:moveTo>
                <a:lnTo>
                  <a:pt x="1488" y="54661"/>
                </a:lnTo>
                <a:lnTo>
                  <a:pt x="1467" y="54661"/>
                </a:lnTo>
                <a:lnTo>
                  <a:pt x="1550" y="55248"/>
                </a:lnTo>
                <a:close/>
              </a:path>
              <a:path w="120000" h="120000" extrusionOk="0">
                <a:moveTo>
                  <a:pt x="1550" y="61714"/>
                </a:moveTo>
                <a:lnTo>
                  <a:pt x="1550" y="55248"/>
                </a:lnTo>
                <a:lnTo>
                  <a:pt x="1470" y="54744"/>
                </a:lnTo>
                <a:lnTo>
                  <a:pt x="1488" y="55248"/>
                </a:lnTo>
                <a:lnTo>
                  <a:pt x="1488" y="61714"/>
                </a:lnTo>
                <a:lnTo>
                  <a:pt x="1550" y="61714"/>
                </a:lnTo>
                <a:close/>
              </a:path>
              <a:path w="120000" h="120000" extrusionOk="0">
                <a:moveTo>
                  <a:pt x="59596" y="104620"/>
                </a:moveTo>
                <a:lnTo>
                  <a:pt x="59596" y="58775"/>
                </a:lnTo>
                <a:lnTo>
                  <a:pt x="59472" y="57600"/>
                </a:lnTo>
                <a:lnTo>
                  <a:pt x="59472" y="56424"/>
                </a:lnTo>
                <a:lnTo>
                  <a:pt x="59348" y="55836"/>
                </a:lnTo>
                <a:lnTo>
                  <a:pt x="59286" y="55248"/>
                </a:lnTo>
                <a:lnTo>
                  <a:pt x="59224" y="55248"/>
                </a:lnTo>
                <a:lnTo>
                  <a:pt x="59162" y="54661"/>
                </a:lnTo>
                <a:lnTo>
                  <a:pt x="1488" y="54661"/>
                </a:lnTo>
                <a:lnTo>
                  <a:pt x="1550" y="55248"/>
                </a:lnTo>
                <a:lnTo>
                  <a:pt x="1550" y="61714"/>
                </a:lnTo>
                <a:lnTo>
                  <a:pt x="58790" y="61714"/>
                </a:lnTo>
                <a:lnTo>
                  <a:pt x="58790" y="61126"/>
                </a:lnTo>
                <a:lnTo>
                  <a:pt x="58852" y="61322"/>
                </a:lnTo>
                <a:lnTo>
                  <a:pt x="58852" y="61126"/>
                </a:lnTo>
                <a:lnTo>
                  <a:pt x="58870" y="61377"/>
                </a:lnTo>
                <a:lnTo>
                  <a:pt x="58976" y="61714"/>
                </a:lnTo>
                <a:lnTo>
                  <a:pt x="58976" y="63952"/>
                </a:lnTo>
                <a:lnTo>
                  <a:pt x="59043" y="65729"/>
                </a:lnTo>
                <a:lnTo>
                  <a:pt x="59300" y="75069"/>
                </a:lnTo>
                <a:lnTo>
                  <a:pt x="59440" y="85022"/>
                </a:lnTo>
                <a:lnTo>
                  <a:pt x="59596" y="104620"/>
                </a:lnTo>
                <a:close/>
              </a:path>
              <a:path w="120000" h="120000" extrusionOk="0">
                <a:moveTo>
                  <a:pt x="58883" y="61714"/>
                </a:moveTo>
                <a:lnTo>
                  <a:pt x="58865" y="61361"/>
                </a:lnTo>
                <a:lnTo>
                  <a:pt x="58790" y="61126"/>
                </a:lnTo>
                <a:lnTo>
                  <a:pt x="58852" y="61714"/>
                </a:lnTo>
                <a:lnTo>
                  <a:pt x="58883" y="61714"/>
                </a:lnTo>
                <a:close/>
              </a:path>
              <a:path w="120000" h="120000" extrusionOk="0">
                <a:moveTo>
                  <a:pt x="58852" y="61714"/>
                </a:moveTo>
                <a:lnTo>
                  <a:pt x="58790" y="61126"/>
                </a:lnTo>
                <a:lnTo>
                  <a:pt x="58790" y="61714"/>
                </a:lnTo>
                <a:lnTo>
                  <a:pt x="58852" y="61714"/>
                </a:lnTo>
                <a:close/>
              </a:path>
              <a:path w="120000" h="120000" extrusionOk="0">
                <a:moveTo>
                  <a:pt x="58865" y="61361"/>
                </a:moveTo>
                <a:lnTo>
                  <a:pt x="58852" y="61126"/>
                </a:lnTo>
                <a:lnTo>
                  <a:pt x="58852" y="61322"/>
                </a:lnTo>
                <a:lnTo>
                  <a:pt x="58865" y="61361"/>
                </a:lnTo>
                <a:close/>
              </a:path>
              <a:path w="120000" h="120000" extrusionOk="0">
                <a:moveTo>
                  <a:pt x="58914" y="62302"/>
                </a:moveTo>
                <a:lnTo>
                  <a:pt x="58883" y="61714"/>
                </a:lnTo>
                <a:lnTo>
                  <a:pt x="58852" y="61714"/>
                </a:lnTo>
                <a:lnTo>
                  <a:pt x="58914" y="62302"/>
                </a:lnTo>
                <a:close/>
              </a:path>
              <a:path w="120000" h="120000" extrusionOk="0">
                <a:moveTo>
                  <a:pt x="58894" y="61714"/>
                </a:moveTo>
                <a:lnTo>
                  <a:pt x="58870" y="61377"/>
                </a:lnTo>
                <a:lnTo>
                  <a:pt x="58883" y="61714"/>
                </a:lnTo>
                <a:lnTo>
                  <a:pt x="58894" y="61714"/>
                </a:lnTo>
                <a:close/>
              </a:path>
              <a:path w="120000" h="120000" extrusionOk="0">
                <a:moveTo>
                  <a:pt x="58976" y="61714"/>
                </a:moveTo>
                <a:lnTo>
                  <a:pt x="58870" y="61377"/>
                </a:lnTo>
                <a:lnTo>
                  <a:pt x="58894" y="61714"/>
                </a:lnTo>
                <a:lnTo>
                  <a:pt x="58976" y="61714"/>
                </a:lnTo>
                <a:close/>
              </a:path>
              <a:path w="120000" h="120000" extrusionOk="0">
                <a:moveTo>
                  <a:pt x="58976" y="62889"/>
                </a:moveTo>
                <a:lnTo>
                  <a:pt x="58976" y="61714"/>
                </a:lnTo>
                <a:lnTo>
                  <a:pt x="58894" y="61714"/>
                </a:lnTo>
                <a:lnTo>
                  <a:pt x="58976" y="62889"/>
                </a:lnTo>
                <a:close/>
              </a:path>
              <a:path w="120000" h="120000" extrusionOk="0">
                <a:moveTo>
                  <a:pt x="58976" y="63952"/>
                </a:moveTo>
                <a:lnTo>
                  <a:pt x="58976" y="62889"/>
                </a:lnTo>
                <a:lnTo>
                  <a:pt x="58914" y="62302"/>
                </a:lnTo>
                <a:lnTo>
                  <a:pt x="58976" y="63952"/>
                </a:lnTo>
                <a:close/>
              </a:path>
              <a:path w="120000" h="120000" extrusionOk="0">
                <a:moveTo>
                  <a:pt x="60003" y="70503"/>
                </a:moveTo>
                <a:lnTo>
                  <a:pt x="59720" y="61714"/>
                </a:lnTo>
                <a:lnTo>
                  <a:pt x="59658" y="59363"/>
                </a:lnTo>
                <a:lnTo>
                  <a:pt x="59596" y="59363"/>
                </a:lnTo>
                <a:lnTo>
                  <a:pt x="59596" y="116375"/>
                </a:lnTo>
                <a:lnTo>
                  <a:pt x="59658" y="104620"/>
                </a:lnTo>
                <a:lnTo>
                  <a:pt x="59693" y="95002"/>
                </a:lnTo>
                <a:lnTo>
                  <a:pt x="59762" y="84989"/>
                </a:lnTo>
                <a:lnTo>
                  <a:pt x="59896" y="74996"/>
                </a:lnTo>
                <a:lnTo>
                  <a:pt x="60003" y="70503"/>
                </a:lnTo>
                <a:close/>
              </a:path>
              <a:path w="120000" h="120000" extrusionOk="0">
                <a:moveTo>
                  <a:pt x="60403" y="116375"/>
                </a:moveTo>
                <a:lnTo>
                  <a:pt x="60284" y="90950"/>
                </a:lnTo>
                <a:lnTo>
                  <a:pt x="60187" y="80655"/>
                </a:lnTo>
                <a:lnTo>
                  <a:pt x="60009" y="70659"/>
                </a:lnTo>
                <a:lnTo>
                  <a:pt x="60003" y="70503"/>
                </a:lnTo>
                <a:lnTo>
                  <a:pt x="59896" y="74996"/>
                </a:lnTo>
                <a:lnTo>
                  <a:pt x="59762" y="84989"/>
                </a:lnTo>
                <a:lnTo>
                  <a:pt x="59693" y="95002"/>
                </a:lnTo>
                <a:lnTo>
                  <a:pt x="59658" y="104620"/>
                </a:lnTo>
                <a:lnTo>
                  <a:pt x="59596" y="116375"/>
                </a:lnTo>
                <a:lnTo>
                  <a:pt x="60403" y="116375"/>
                </a:lnTo>
                <a:close/>
              </a:path>
              <a:path w="120000" h="120000" extrusionOk="0">
                <a:moveTo>
                  <a:pt x="118511" y="54661"/>
                </a:moveTo>
                <a:lnTo>
                  <a:pt x="60837" y="54661"/>
                </a:lnTo>
                <a:lnTo>
                  <a:pt x="60775" y="55248"/>
                </a:lnTo>
                <a:lnTo>
                  <a:pt x="60713" y="55248"/>
                </a:lnTo>
                <a:lnTo>
                  <a:pt x="60651" y="55836"/>
                </a:lnTo>
                <a:lnTo>
                  <a:pt x="60527" y="56424"/>
                </a:lnTo>
                <a:lnTo>
                  <a:pt x="60527" y="57600"/>
                </a:lnTo>
                <a:lnTo>
                  <a:pt x="60403" y="58775"/>
                </a:lnTo>
                <a:lnTo>
                  <a:pt x="60403" y="116375"/>
                </a:lnTo>
                <a:lnTo>
                  <a:pt x="59596" y="116375"/>
                </a:lnTo>
                <a:lnTo>
                  <a:pt x="59596" y="118726"/>
                </a:lnTo>
                <a:lnTo>
                  <a:pt x="59782" y="119902"/>
                </a:lnTo>
                <a:lnTo>
                  <a:pt x="60216" y="119902"/>
                </a:lnTo>
                <a:lnTo>
                  <a:pt x="60403" y="118726"/>
                </a:lnTo>
                <a:lnTo>
                  <a:pt x="60408" y="102896"/>
                </a:lnTo>
                <a:lnTo>
                  <a:pt x="60461" y="93074"/>
                </a:lnTo>
                <a:lnTo>
                  <a:pt x="60560" y="83310"/>
                </a:lnTo>
                <a:lnTo>
                  <a:pt x="60721" y="73632"/>
                </a:lnTo>
                <a:lnTo>
                  <a:pt x="60961" y="64065"/>
                </a:lnTo>
                <a:lnTo>
                  <a:pt x="61023" y="63183"/>
                </a:lnTo>
                <a:lnTo>
                  <a:pt x="61023" y="61714"/>
                </a:lnTo>
                <a:lnTo>
                  <a:pt x="61129" y="61377"/>
                </a:lnTo>
                <a:lnTo>
                  <a:pt x="61147" y="61126"/>
                </a:lnTo>
                <a:lnTo>
                  <a:pt x="61147" y="61322"/>
                </a:lnTo>
                <a:lnTo>
                  <a:pt x="61209" y="61126"/>
                </a:lnTo>
                <a:lnTo>
                  <a:pt x="61209" y="61714"/>
                </a:lnTo>
                <a:lnTo>
                  <a:pt x="118449" y="61714"/>
                </a:lnTo>
                <a:lnTo>
                  <a:pt x="118449" y="55248"/>
                </a:lnTo>
                <a:lnTo>
                  <a:pt x="118511" y="54661"/>
                </a:lnTo>
                <a:close/>
              </a:path>
              <a:path w="120000" h="120000" extrusionOk="0">
                <a:moveTo>
                  <a:pt x="60403" y="116375"/>
                </a:moveTo>
                <a:lnTo>
                  <a:pt x="60403" y="59363"/>
                </a:lnTo>
                <a:lnTo>
                  <a:pt x="60341" y="59363"/>
                </a:lnTo>
                <a:lnTo>
                  <a:pt x="60125" y="65439"/>
                </a:lnTo>
                <a:lnTo>
                  <a:pt x="60003" y="70503"/>
                </a:lnTo>
                <a:lnTo>
                  <a:pt x="60009" y="70659"/>
                </a:lnTo>
                <a:lnTo>
                  <a:pt x="60187" y="80655"/>
                </a:lnTo>
                <a:lnTo>
                  <a:pt x="60284" y="90950"/>
                </a:lnTo>
                <a:lnTo>
                  <a:pt x="60403" y="116375"/>
                </a:lnTo>
                <a:close/>
              </a:path>
              <a:path w="120000" h="120000" extrusionOk="0">
                <a:moveTo>
                  <a:pt x="61129" y="61377"/>
                </a:moveTo>
                <a:lnTo>
                  <a:pt x="61023" y="61714"/>
                </a:lnTo>
                <a:lnTo>
                  <a:pt x="61105" y="61714"/>
                </a:lnTo>
                <a:lnTo>
                  <a:pt x="61129" y="61377"/>
                </a:lnTo>
                <a:close/>
              </a:path>
              <a:path w="120000" h="120000" extrusionOk="0">
                <a:moveTo>
                  <a:pt x="61105" y="61714"/>
                </a:moveTo>
                <a:lnTo>
                  <a:pt x="61023" y="61714"/>
                </a:lnTo>
                <a:lnTo>
                  <a:pt x="61023" y="62889"/>
                </a:lnTo>
                <a:lnTo>
                  <a:pt x="61105" y="61714"/>
                </a:lnTo>
                <a:close/>
              </a:path>
              <a:path w="120000" h="120000" extrusionOk="0">
                <a:moveTo>
                  <a:pt x="61085" y="62302"/>
                </a:moveTo>
                <a:lnTo>
                  <a:pt x="61023" y="62889"/>
                </a:lnTo>
                <a:lnTo>
                  <a:pt x="61023" y="63183"/>
                </a:lnTo>
                <a:lnTo>
                  <a:pt x="61085" y="62302"/>
                </a:lnTo>
                <a:close/>
              </a:path>
              <a:path w="120000" h="120000" extrusionOk="0">
                <a:moveTo>
                  <a:pt x="61147" y="61714"/>
                </a:moveTo>
                <a:lnTo>
                  <a:pt x="61116" y="61714"/>
                </a:lnTo>
                <a:lnTo>
                  <a:pt x="61085" y="62302"/>
                </a:lnTo>
                <a:lnTo>
                  <a:pt x="61147" y="61714"/>
                </a:lnTo>
                <a:close/>
              </a:path>
              <a:path w="120000" h="120000" extrusionOk="0">
                <a:moveTo>
                  <a:pt x="61134" y="61361"/>
                </a:moveTo>
                <a:lnTo>
                  <a:pt x="61105" y="61714"/>
                </a:lnTo>
                <a:lnTo>
                  <a:pt x="61116" y="61714"/>
                </a:lnTo>
                <a:lnTo>
                  <a:pt x="61134" y="61361"/>
                </a:lnTo>
                <a:close/>
              </a:path>
              <a:path w="120000" h="120000" extrusionOk="0">
                <a:moveTo>
                  <a:pt x="61209" y="61126"/>
                </a:moveTo>
                <a:lnTo>
                  <a:pt x="61134" y="61361"/>
                </a:lnTo>
                <a:lnTo>
                  <a:pt x="61116" y="61714"/>
                </a:lnTo>
                <a:lnTo>
                  <a:pt x="61147" y="61714"/>
                </a:lnTo>
                <a:lnTo>
                  <a:pt x="61209" y="61126"/>
                </a:lnTo>
                <a:close/>
              </a:path>
              <a:path w="120000" h="120000" extrusionOk="0">
                <a:moveTo>
                  <a:pt x="61147" y="61322"/>
                </a:moveTo>
                <a:lnTo>
                  <a:pt x="61147" y="61126"/>
                </a:lnTo>
                <a:lnTo>
                  <a:pt x="61134" y="61361"/>
                </a:lnTo>
                <a:lnTo>
                  <a:pt x="61147" y="61322"/>
                </a:lnTo>
                <a:close/>
              </a:path>
              <a:path w="120000" h="120000" extrusionOk="0">
                <a:moveTo>
                  <a:pt x="61209" y="61714"/>
                </a:moveTo>
                <a:lnTo>
                  <a:pt x="61209" y="61126"/>
                </a:lnTo>
                <a:lnTo>
                  <a:pt x="61147" y="61714"/>
                </a:lnTo>
                <a:lnTo>
                  <a:pt x="61209" y="61714"/>
                </a:lnTo>
                <a:close/>
              </a:path>
              <a:path w="120000" h="120000" extrusionOk="0">
                <a:moveTo>
                  <a:pt x="118532" y="54661"/>
                </a:moveTo>
                <a:lnTo>
                  <a:pt x="118511" y="54661"/>
                </a:lnTo>
                <a:lnTo>
                  <a:pt x="118449" y="55248"/>
                </a:lnTo>
                <a:lnTo>
                  <a:pt x="118529" y="54744"/>
                </a:lnTo>
                <a:close/>
              </a:path>
              <a:path w="120000" h="120000" extrusionOk="0">
                <a:moveTo>
                  <a:pt x="118529" y="54744"/>
                </a:moveTo>
                <a:lnTo>
                  <a:pt x="118449" y="55248"/>
                </a:lnTo>
                <a:lnTo>
                  <a:pt x="118449" y="61714"/>
                </a:lnTo>
                <a:lnTo>
                  <a:pt x="118511" y="61714"/>
                </a:lnTo>
                <a:lnTo>
                  <a:pt x="118511" y="55248"/>
                </a:lnTo>
                <a:lnTo>
                  <a:pt x="118529" y="54744"/>
                </a:lnTo>
                <a:close/>
              </a:path>
              <a:path w="120000" h="120000" extrusionOk="0">
                <a:moveTo>
                  <a:pt x="118542" y="54367"/>
                </a:moveTo>
                <a:lnTo>
                  <a:pt x="118511" y="54661"/>
                </a:lnTo>
                <a:lnTo>
                  <a:pt x="118536" y="54543"/>
                </a:lnTo>
                <a:lnTo>
                  <a:pt x="118542" y="54367"/>
                </a:lnTo>
                <a:close/>
              </a:path>
              <a:path w="120000" h="120000" extrusionOk="0">
                <a:moveTo>
                  <a:pt x="118536" y="54543"/>
                </a:moveTo>
                <a:lnTo>
                  <a:pt x="118511" y="54661"/>
                </a:lnTo>
                <a:lnTo>
                  <a:pt x="118532" y="54661"/>
                </a:lnTo>
                <a:lnTo>
                  <a:pt x="118536" y="54543"/>
                </a:lnTo>
                <a:close/>
              </a:path>
              <a:path w="120000" h="120000" extrusionOk="0">
                <a:moveTo>
                  <a:pt x="118542" y="54661"/>
                </a:moveTo>
                <a:lnTo>
                  <a:pt x="118529" y="54744"/>
                </a:lnTo>
                <a:lnTo>
                  <a:pt x="118511" y="55248"/>
                </a:lnTo>
                <a:lnTo>
                  <a:pt x="118542" y="54661"/>
                </a:lnTo>
                <a:close/>
              </a:path>
              <a:path w="120000" h="120000" extrusionOk="0">
                <a:moveTo>
                  <a:pt x="118635" y="61714"/>
                </a:moveTo>
                <a:lnTo>
                  <a:pt x="118635" y="54661"/>
                </a:lnTo>
                <a:lnTo>
                  <a:pt x="118542" y="54661"/>
                </a:lnTo>
                <a:lnTo>
                  <a:pt x="118511" y="55248"/>
                </a:lnTo>
                <a:lnTo>
                  <a:pt x="118511" y="61714"/>
                </a:lnTo>
                <a:lnTo>
                  <a:pt x="118635" y="61714"/>
                </a:lnTo>
                <a:close/>
              </a:path>
              <a:path w="120000" h="120000" extrusionOk="0">
                <a:moveTo>
                  <a:pt x="118552" y="54465"/>
                </a:moveTo>
                <a:lnTo>
                  <a:pt x="118536" y="54543"/>
                </a:lnTo>
                <a:lnTo>
                  <a:pt x="118532" y="54661"/>
                </a:lnTo>
                <a:lnTo>
                  <a:pt x="118542" y="54661"/>
                </a:lnTo>
                <a:lnTo>
                  <a:pt x="118552" y="54465"/>
                </a:lnTo>
                <a:close/>
              </a:path>
              <a:path w="120000" h="120000" extrusionOk="0">
                <a:moveTo>
                  <a:pt x="118573" y="54073"/>
                </a:moveTo>
                <a:lnTo>
                  <a:pt x="118542" y="54367"/>
                </a:lnTo>
                <a:lnTo>
                  <a:pt x="118536" y="54543"/>
                </a:lnTo>
                <a:lnTo>
                  <a:pt x="118552" y="54465"/>
                </a:lnTo>
                <a:lnTo>
                  <a:pt x="118573" y="54073"/>
                </a:lnTo>
                <a:close/>
              </a:path>
              <a:path w="120000" h="120000" extrusionOk="0">
                <a:moveTo>
                  <a:pt x="118573" y="54073"/>
                </a:moveTo>
                <a:lnTo>
                  <a:pt x="118573" y="53485"/>
                </a:lnTo>
                <a:lnTo>
                  <a:pt x="118542" y="54367"/>
                </a:lnTo>
                <a:lnTo>
                  <a:pt x="118573" y="54073"/>
                </a:lnTo>
                <a:close/>
              </a:path>
              <a:path w="120000" h="120000" extrusionOk="0">
                <a:moveTo>
                  <a:pt x="118635" y="54073"/>
                </a:moveTo>
                <a:lnTo>
                  <a:pt x="118552" y="54465"/>
                </a:lnTo>
                <a:lnTo>
                  <a:pt x="118542" y="54661"/>
                </a:lnTo>
                <a:lnTo>
                  <a:pt x="118635" y="54073"/>
                </a:lnTo>
                <a:close/>
              </a:path>
              <a:path w="120000" h="120000" extrusionOk="0">
                <a:moveTo>
                  <a:pt x="118635" y="54661"/>
                </a:moveTo>
                <a:lnTo>
                  <a:pt x="118635" y="54073"/>
                </a:lnTo>
                <a:lnTo>
                  <a:pt x="118542" y="54661"/>
                </a:lnTo>
                <a:lnTo>
                  <a:pt x="118635" y="54661"/>
                </a:lnTo>
                <a:close/>
              </a:path>
              <a:path w="120000" h="120000" extrusionOk="0">
                <a:moveTo>
                  <a:pt x="119999" y="17632"/>
                </a:moveTo>
                <a:lnTo>
                  <a:pt x="119999" y="0"/>
                </a:lnTo>
                <a:lnTo>
                  <a:pt x="119255" y="0"/>
                </a:lnTo>
                <a:lnTo>
                  <a:pt x="119243" y="13127"/>
                </a:lnTo>
                <a:lnTo>
                  <a:pt x="119169" y="22431"/>
                </a:lnTo>
                <a:lnTo>
                  <a:pt x="118635" y="52310"/>
                </a:lnTo>
                <a:lnTo>
                  <a:pt x="118552" y="54465"/>
                </a:lnTo>
                <a:lnTo>
                  <a:pt x="118635" y="54073"/>
                </a:lnTo>
                <a:lnTo>
                  <a:pt x="118635" y="61714"/>
                </a:lnTo>
                <a:lnTo>
                  <a:pt x="118697" y="61714"/>
                </a:lnTo>
                <a:lnTo>
                  <a:pt x="118821" y="61126"/>
                </a:lnTo>
                <a:lnTo>
                  <a:pt x="118945" y="61126"/>
                </a:lnTo>
                <a:lnTo>
                  <a:pt x="119131" y="59363"/>
                </a:lnTo>
                <a:lnTo>
                  <a:pt x="119131" y="58775"/>
                </a:lnTo>
                <a:lnTo>
                  <a:pt x="119255" y="57600"/>
                </a:lnTo>
                <a:lnTo>
                  <a:pt x="119255" y="57012"/>
                </a:lnTo>
                <a:lnTo>
                  <a:pt x="119503" y="52310"/>
                </a:lnTo>
                <a:lnTo>
                  <a:pt x="119627" y="45257"/>
                </a:lnTo>
                <a:lnTo>
                  <a:pt x="119751" y="41730"/>
                </a:lnTo>
                <a:lnTo>
                  <a:pt x="119813" y="37616"/>
                </a:lnTo>
                <a:lnTo>
                  <a:pt x="119875" y="32914"/>
                </a:lnTo>
                <a:lnTo>
                  <a:pt x="119875" y="28212"/>
                </a:lnTo>
                <a:lnTo>
                  <a:pt x="119999" y="176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3884853" y="4935069"/>
            <a:ext cx="1946461" cy="1372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7" y="57012"/>
                </a:moveTo>
                <a:lnTo>
                  <a:pt x="497" y="0"/>
                </a:lnTo>
                <a:lnTo>
                  <a:pt x="0" y="0"/>
                </a:lnTo>
                <a:lnTo>
                  <a:pt x="0" y="17632"/>
                </a:lnTo>
                <a:lnTo>
                  <a:pt x="82" y="28212"/>
                </a:lnTo>
                <a:lnTo>
                  <a:pt x="82" y="32914"/>
                </a:lnTo>
                <a:lnTo>
                  <a:pt x="124" y="37616"/>
                </a:lnTo>
                <a:lnTo>
                  <a:pt x="207" y="41730"/>
                </a:lnTo>
                <a:lnTo>
                  <a:pt x="248" y="45257"/>
                </a:lnTo>
                <a:lnTo>
                  <a:pt x="290" y="49371"/>
                </a:lnTo>
                <a:lnTo>
                  <a:pt x="373" y="52310"/>
                </a:lnTo>
                <a:lnTo>
                  <a:pt x="414" y="55248"/>
                </a:lnTo>
                <a:lnTo>
                  <a:pt x="497" y="57012"/>
                </a:lnTo>
                <a:close/>
              </a:path>
              <a:path w="120000" h="120000" extrusionOk="0">
                <a:moveTo>
                  <a:pt x="994" y="54661"/>
                </a:moveTo>
                <a:lnTo>
                  <a:pt x="542" y="19798"/>
                </a:lnTo>
                <a:lnTo>
                  <a:pt x="497" y="11167"/>
                </a:lnTo>
                <a:lnTo>
                  <a:pt x="497" y="57600"/>
                </a:lnTo>
                <a:lnTo>
                  <a:pt x="580" y="58775"/>
                </a:lnTo>
                <a:lnTo>
                  <a:pt x="580" y="59363"/>
                </a:lnTo>
                <a:lnTo>
                  <a:pt x="621" y="59363"/>
                </a:lnTo>
                <a:lnTo>
                  <a:pt x="663" y="60538"/>
                </a:lnTo>
                <a:lnTo>
                  <a:pt x="704" y="61126"/>
                </a:lnTo>
                <a:lnTo>
                  <a:pt x="787" y="61126"/>
                </a:lnTo>
                <a:lnTo>
                  <a:pt x="870" y="61714"/>
                </a:lnTo>
                <a:lnTo>
                  <a:pt x="911" y="61714"/>
                </a:lnTo>
                <a:lnTo>
                  <a:pt x="911" y="54073"/>
                </a:lnTo>
                <a:lnTo>
                  <a:pt x="994" y="54661"/>
                </a:lnTo>
                <a:close/>
              </a:path>
              <a:path w="120000" h="120000" extrusionOk="0">
                <a:moveTo>
                  <a:pt x="994" y="54661"/>
                </a:moveTo>
                <a:lnTo>
                  <a:pt x="911" y="54073"/>
                </a:lnTo>
                <a:lnTo>
                  <a:pt x="974" y="54661"/>
                </a:lnTo>
                <a:lnTo>
                  <a:pt x="994" y="54661"/>
                </a:lnTo>
                <a:close/>
              </a:path>
              <a:path w="120000" h="120000" extrusionOk="0">
                <a:moveTo>
                  <a:pt x="974" y="54661"/>
                </a:moveTo>
                <a:lnTo>
                  <a:pt x="911" y="54073"/>
                </a:lnTo>
                <a:lnTo>
                  <a:pt x="911" y="54661"/>
                </a:lnTo>
                <a:lnTo>
                  <a:pt x="974" y="54661"/>
                </a:lnTo>
                <a:close/>
              </a:path>
              <a:path w="120000" h="120000" extrusionOk="0">
                <a:moveTo>
                  <a:pt x="1036" y="61714"/>
                </a:moveTo>
                <a:lnTo>
                  <a:pt x="1036" y="55248"/>
                </a:lnTo>
                <a:lnTo>
                  <a:pt x="974" y="54661"/>
                </a:lnTo>
                <a:lnTo>
                  <a:pt x="911" y="54661"/>
                </a:lnTo>
                <a:lnTo>
                  <a:pt x="911" y="61714"/>
                </a:lnTo>
                <a:lnTo>
                  <a:pt x="1036" y="61714"/>
                </a:lnTo>
                <a:close/>
              </a:path>
              <a:path w="120000" h="120000" extrusionOk="0">
                <a:moveTo>
                  <a:pt x="994" y="54661"/>
                </a:moveTo>
                <a:lnTo>
                  <a:pt x="953" y="53485"/>
                </a:lnTo>
                <a:lnTo>
                  <a:pt x="953" y="54073"/>
                </a:lnTo>
                <a:lnTo>
                  <a:pt x="994" y="54661"/>
                </a:lnTo>
                <a:close/>
              </a:path>
              <a:path w="120000" h="120000" extrusionOk="0">
                <a:moveTo>
                  <a:pt x="1036" y="55248"/>
                </a:moveTo>
                <a:lnTo>
                  <a:pt x="994" y="54661"/>
                </a:lnTo>
                <a:lnTo>
                  <a:pt x="974" y="54661"/>
                </a:lnTo>
                <a:lnTo>
                  <a:pt x="1036" y="55248"/>
                </a:lnTo>
                <a:close/>
              </a:path>
              <a:path w="120000" h="120000" extrusionOk="0">
                <a:moveTo>
                  <a:pt x="60005" y="70303"/>
                </a:moveTo>
                <a:lnTo>
                  <a:pt x="59813" y="61714"/>
                </a:lnTo>
                <a:lnTo>
                  <a:pt x="59771" y="59363"/>
                </a:lnTo>
                <a:lnTo>
                  <a:pt x="59730" y="58775"/>
                </a:lnTo>
                <a:lnTo>
                  <a:pt x="59647" y="57012"/>
                </a:lnTo>
                <a:lnTo>
                  <a:pt x="59647" y="56424"/>
                </a:lnTo>
                <a:lnTo>
                  <a:pt x="59564" y="55836"/>
                </a:lnTo>
                <a:lnTo>
                  <a:pt x="59523" y="55248"/>
                </a:lnTo>
                <a:lnTo>
                  <a:pt x="59481" y="55248"/>
                </a:lnTo>
                <a:lnTo>
                  <a:pt x="59440" y="54661"/>
                </a:lnTo>
                <a:lnTo>
                  <a:pt x="994" y="54661"/>
                </a:lnTo>
                <a:lnTo>
                  <a:pt x="1036" y="55248"/>
                </a:lnTo>
                <a:lnTo>
                  <a:pt x="1036" y="61714"/>
                </a:lnTo>
                <a:lnTo>
                  <a:pt x="59191" y="61714"/>
                </a:lnTo>
                <a:lnTo>
                  <a:pt x="59191" y="61126"/>
                </a:lnTo>
                <a:lnTo>
                  <a:pt x="59233" y="61322"/>
                </a:lnTo>
                <a:lnTo>
                  <a:pt x="59233" y="61126"/>
                </a:lnTo>
                <a:lnTo>
                  <a:pt x="59253" y="61420"/>
                </a:lnTo>
                <a:lnTo>
                  <a:pt x="59316" y="61714"/>
                </a:lnTo>
                <a:lnTo>
                  <a:pt x="59316" y="63569"/>
                </a:lnTo>
                <a:lnTo>
                  <a:pt x="59389" y="65827"/>
                </a:lnTo>
                <a:lnTo>
                  <a:pt x="59533" y="75577"/>
                </a:lnTo>
                <a:lnTo>
                  <a:pt x="59623" y="85048"/>
                </a:lnTo>
                <a:lnTo>
                  <a:pt x="59681" y="94607"/>
                </a:lnTo>
                <a:lnTo>
                  <a:pt x="59730" y="104620"/>
                </a:lnTo>
                <a:lnTo>
                  <a:pt x="59730" y="116375"/>
                </a:lnTo>
                <a:lnTo>
                  <a:pt x="59771" y="104620"/>
                </a:lnTo>
                <a:lnTo>
                  <a:pt x="59795" y="95002"/>
                </a:lnTo>
                <a:lnTo>
                  <a:pt x="59841" y="84989"/>
                </a:lnTo>
                <a:lnTo>
                  <a:pt x="59930" y="74996"/>
                </a:lnTo>
                <a:lnTo>
                  <a:pt x="60005" y="70303"/>
                </a:lnTo>
                <a:close/>
              </a:path>
              <a:path w="120000" h="120000" extrusionOk="0">
                <a:moveTo>
                  <a:pt x="59253" y="61566"/>
                </a:moveTo>
                <a:lnTo>
                  <a:pt x="59244" y="61377"/>
                </a:lnTo>
                <a:lnTo>
                  <a:pt x="59191" y="61126"/>
                </a:lnTo>
                <a:lnTo>
                  <a:pt x="59253" y="61566"/>
                </a:lnTo>
                <a:close/>
              </a:path>
              <a:path w="120000" h="120000" extrusionOk="0">
                <a:moveTo>
                  <a:pt x="59260" y="61714"/>
                </a:moveTo>
                <a:lnTo>
                  <a:pt x="59253" y="61566"/>
                </a:lnTo>
                <a:lnTo>
                  <a:pt x="59191" y="61126"/>
                </a:lnTo>
                <a:lnTo>
                  <a:pt x="59191" y="61714"/>
                </a:lnTo>
                <a:lnTo>
                  <a:pt x="59260" y="61714"/>
                </a:lnTo>
                <a:close/>
              </a:path>
              <a:path w="120000" h="120000" extrusionOk="0">
                <a:moveTo>
                  <a:pt x="59253" y="61420"/>
                </a:moveTo>
                <a:lnTo>
                  <a:pt x="59233" y="61126"/>
                </a:lnTo>
                <a:lnTo>
                  <a:pt x="59244" y="61377"/>
                </a:lnTo>
                <a:lnTo>
                  <a:pt x="59253" y="61420"/>
                </a:lnTo>
                <a:close/>
              </a:path>
              <a:path w="120000" h="120000" extrusionOk="0">
                <a:moveTo>
                  <a:pt x="59244" y="61377"/>
                </a:moveTo>
                <a:lnTo>
                  <a:pt x="59233" y="61126"/>
                </a:lnTo>
                <a:lnTo>
                  <a:pt x="59233" y="61322"/>
                </a:lnTo>
                <a:lnTo>
                  <a:pt x="59244" y="61377"/>
                </a:lnTo>
                <a:close/>
              </a:path>
              <a:path w="120000" h="120000" extrusionOk="0">
                <a:moveTo>
                  <a:pt x="59274" y="61714"/>
                </a:moveTo>
                <a:lnTo>
                  <a:pt x="59253" y="61420"/>
                </a:lnTo>
                <a:lnTo>
                  <a:pt x="59244" y="61377"/>
                </a:lnTo>
                <a:lnTo>
                  <a:pt x="59253" y="61566"/>
                </a:lnTo>
                <a:lnTo>
                  <a:pt x="59274" y="61714"/>
                </a:lnTo>
                <a:close/>
              </a:path>
              <a:path w="120000" h="120000" extrusionOk="0">
                <a:moveTo>
                  <a:pt x="59316" y="61714"/>
                </a:moveTo>
                <a:lnTo>
                  <a:pt x="59253" y="61420"/>
                </a:lnTo>
                <a:lnTo>
                  <a:pt x="59274" y="61714"/>
                </a:lnTo>
                <a:lnTo>
                  <a:pt x="59316" y="61714"/>
                </a:lnTo>
                <a:close/>
              </a:path>
              <a:path w="120000" h="120000" extrusionOk="0">
                <a:moveTo>
                  <a:pt x="59274" y="61714"/>
                </a:moveTo>
                <a:lnTo>
                  <a:pt x="59253" y="61566"/>
                </a:lnTo>
                <a:lnTo>
                  <a:pt x="59260" y="61714"/>
                </a:lnTo>
                <a:lnTo>
                  <a:pt x="59274" y="61714"/>
                </a:lnTo>
                <a:close/>
              </a:path>
              <a:path w="120000" h="120000" extrusionOk="0">
                <a:moveTo>
                  <a:pt x="59316" y="62889"/>
                </a:moveTo>
                <a:lnTo>
                  <a:pt x="59316" y="61714"/>
                </a:lnTo>
                <a:lnTo>
                  <a:pt x="59260" y="61714"/>
                </a:lnTo>
                <a:lnTo>
                  <a:pt x="59316" y="62889"/>
                </a:lnTo>
                <a:close/>
              </a:path>
              <a:path w="120000" h="120000" extrusionOk="0">
                <a:moveTo>
                  <a:pt x="59316" y="63569"/>
                </a:moveTo>
                <a:lnTo>
                  <a:pt x="59316" y="62889"/>
                </a:lnTo>
                <a:lnTo>
                  <a:pt x="59274" y="62302"/>
                </a:lnTo>
                <a:lnTo>
                  <a:pt x="59316" y="63569"/>
                </a:lnTo>
                <a:close/>
              </a:path>
              <a:path w="120000" h="120000" extrusionOk="0">
                <a:moveTo>
                  <a:pt x="60269" y="116375"/>
                </a:moveTo>
                <a:lnTo>
                  <a:pt x="60190" y="91142"/>
                </a:lnTo>
                <a:lnTo>
                  <a:pt x="60125" y="80531"/>
                </a:lnTo>
                <a:lnTo>
                  <a:pt x="60005" y="70303"/>
                </a:lnTo>
                <a:lnTo>
                  <a:pt x="59930" y="74996"/>
                </a:lnTo>
                <a:lnTo>
                  <a:pt x="59841" y="84989"/>
                </a:lnTo>
                <a:lnTo>
                  <a:pt x="59795" y="95002"/>
                </a:lnTo>
                <a:lnTo>
                  <a:pt x="59771" y="104620"/>
                </a:lnTo>
                <a:lnTo>
                  <a:pt x="59730" y="116375"/>
                </a:lnTo>
                <a:lnTo>
                  <a:pt x="60269" y="116375"/>
                </a:lnTo>
                <a:close/>
              </a:path>
              <a:path w="120000" h="120000" extrusionOk="0">
                <a:moveTo>
                  <a:pt x="60269" y="118138"/>
                </a:moveTo>
                <a:lnTo>
                  <a:pt x="60269" y="116375"/>
                </a:lnTo>
                <a:lnTo>
                  <a:pt x="59730" y="116375"/>
                </a:lnTo>
                <a:lnTo>
                  <a:pt x="59730" y="118138"/>
                </a:lnTo>
                <a:lnTo>
                  <a:pt x="59854" y="119902"/>
                </a:lnTo>
                <a:lnTo>
                  <a:pt x="60145" y="119902"/>
                </a:lnTo>
                <a:lnTo>
                  <a:pt x="60269" y="118138"/>
                </a:lnTo>
                <a:close/>
              </a:path>
              <a:path w="120000" h="120000" extrusionOk="0">
                <a:moveTo>
                  <a:pt x="119005" y="54660"/>
                </a:moveTo>
                <a:lnTo>
                  <a:pt x="60559" y="54661"/>
                </a:lnTo>
                <a:lnTo>
                  <a:pt x="60518" y="55248"/>
                </a:lnTo>
                <a:lnTo>
                  <a:pt x="60476" y="55248"/>
                </a:lnTo>
                <a:lnTo>
                  <a:pt x="60435" y="55836"/>
                </a:lnTo>
                <a:lnTo>
                  <a:pt x="60352" y="56424"/>
                </a:lnTo>
                <a:lnTo>
                  <a:pt x="60352" y="57012"/>
                </a:lnTo>
                <a:lnTo>
                  <a:pt x="60269" y="58775"/>
                </a:lnTo>
                <a:lnTo>
                  <a:pt x="60227" y="59363"/>
                </a:lnTo>
                <a:lnTo>
                  <a:pt x="60083" y="65439"/>
                </a:lnTo>
                <a:lnTo>
                  <a:pt x="60005" y="70303"/>
                </a:lnTo>
                <a:lnTo>
                  <a:pt x="60125" y="80531"/>
                </a:lnTo>
                <a:lnTo>
                  <a:pt x="60190" y="91142"/>
                </a:lnTo>
                <a:lnTo>
                  <a:pt x="60269" y="116375"/>
                </a:lnTo>
                <a:lnTo>
                  <a:pt x="60269" y="118138"/>
                </a:lnTo>
                <a:lnTo>
                  <a:pt x="60273" y="102896"/>
                </a:lnTo>
                <a:lnTo>
                  <a:pt x="60479" y="73623"/>
                </a:lnTo>
                <a:lnTo>
                  <a:pt x="60683" y="63183"/>
                </a:lnTo>
                <a:lnTo>
                  <a:pt x="60683" y="61714"/>
                </a:lnTo>
                <a:lnTo>
                  <a:pt x="60746" y="61420"/>
                </a:lnTo>
                <a:lnTo>
                  <a:pt x="60766" y="61126"/>
                </a:lnTo>
                <a:lnTo>
                  <a:pt x="60766" y="61322"/>
                </a:lnTo>
                <a:lnTo>
                  <a:pt x="60808" y="61126"/>
                </a:lnTo>
                <a:lnTo>
                  <a:pt x="60808" y="61714"/>
                </a:lnTo>
                <a:lnTo>
                  <a:pt x="118963" y="61714"/>
                </a:lnTo>
                <a:lnTo>
                  <a:pt x="118963" y="55248"/>
                </a:lnTo>
                <a:lnTo>
                  <a:pt x="119005" y="54660"/>
                </a:lnTo>
                <a:close/>
              </a:path>
              <a:path w="120000" h="120000" extrusionOk="0">
                <a:moveTo>
                  <a:pt x="60746" y="61420"/>
                </a:moveTo>
                <a:lnTo>
                  <a:pt x="60683" y="61714"/>
                </a:lnTo>
                <a:lnTo>
                  <a:pt x="60725" y="61714"/>
                </a:lnTo>
                <a:lnTo>
                  <a:pt x="60746" y="61420"/>
                </a:lnTo>
                <a:close/>
              </a:path>
              <a:path w="120000" h="120000" extrusionOk="0">
                <a:moveTo>
                  <a:pt x="60739" y="61714"/>
                </a:moveTo>
                <a:lnTo>
                  <a:pt x="60683" y="61714"/>
                </a:lnTo>
                <a:lnTo>
                  <a:pt x="60683" y="62889"/>
                </a:lnTo>
                <a:lnTo>
                  <a:pt x="60739" y="61714"/>
                </a:lnTo>
                <a:close/>
              </a:path>
              <a:path w="120000" h="120000" extrusionOk="0">
                <a:moveTo>
                  <a:pt x="60725" y="62302"/>
                </a:moveTo>
                <a:lnTo>
                  <a:pt x="60683" y="62889"/>
                </a:lnTo>
                <a:lnTo>
                  <a:pt x="60683" y="63183"/>
                </a:lnTo>
                <a:lnTo>
                  <a:pt x="60725" y="62302"/>
                </a:lnTo>
                <a:close/>
              </a:path>
              <a:path w="120000" h="120000" extrusionOk="0">
                <a:moveTo>
                  <a:pt x="60754" y="61377"/>
                </a:moveTo>
                <a:lnTo>
                  <a:pt x="60746" y="61420"/>
                </a:lnTo>
                <a:lnTo>
                  <a:pt x="60725" y="61714"/>
                </a:lnTo>
                <a:lnTo>
                  <a:pt x="60746" y="61566"/>
                </a:lnTo>
                <a:lnTo>
                  <a:pt x="60754" y="61377"/>
                </a:lnTo>
                <a:close/>
              </a:path>
              <a:path w="120000" h="120000" extrusionOk="0">
                <a:moveTo>
                  <a:pt x="60746" y="61566"/>
                </a:moveTo>
                <a:lnTo>
                  <a:pt x="60725" y="61714"/>
                </a:lnTo>
                <a:lnTo>
                  <a:pt x="60739" y="61714"/>
                </a:lnTo>
                <a:lnTo>
                  <a:pt x="60746" y="61566"/>
                </a:lnTo>
                <a:close/>
              </a:path>
              <a:path w="120000" h="120000" extrusionOk="0">
                <a:moveTo>
                  <a:pt x="60808" y="61714"/>
                </a:moveTo>
                <a:lnTo>
                  <a:pt x="60808" y="61126"/>
                </a:lnTo>
                <a:lnTo>
                  <a:pt x="60746" y="61566"/>
                </a:lnTo>
                <a:lnTo>
                  <a:pt x="60739" y="61714"/>
                </a:lnTo>
                <a:lnTo>
                  <a:pt x="60808" y="61714"/>
                </a:lnTo>
                <a:close/>
              </a:path>
              <a:path w="120000" h="120000" extrusionOk="0">
                <a:moveTo>
                  <a:pt x="60766" y="61126"/>
                </a:moveTo>
                <a:lnTo>
                  <a:pt x="60746" y="61420"/>
                </a:lnTo>
                <a:lnTo>
                  <a:pt x="60754" y="61377"/>
                </a:lnTo>
                <a:lnTo>
                  <a:pt x="60766" y="61126"/>
                </a:lnTo>
                <a:close/>
              </a:path>
              <a:path w="120000" h="120000" extrusionOk="0">
                <a:moveTo>
                  <a:pt x="60808" y="61126"/>
                </a:moveTo>
                <a:lnTo>
                  <a:pt x="60754" y="61377"/>
                </a:lnTo>
                <a:lnTo>
                  <a:pt x="60746" y="61566"/>
                </a:lnTo>
                <a:lnTo>
                  <a:pt x="60808" y="61126"/>
                </a:lnTo>
                <a:close/>
              </a:path>
              <a:path w="120000" h="120000" extrusionOk="0">
                <a:moveTo>
                  <a:pt x="60766" y="61322"/>
                </a:moveTo>
                <a:lnTo>
                  <a:pt x="60766" y="61126"/>
                </a:lnTo>
                <a:lnTo>
                  <a:pt x="60754" y="61377"/>
                </a:lnTo>
                <a:lnTo>
                  <a:pt x="60766" y="61322"/>
                </a:lnTo>
                <a:close/>
              </a:path>
              <a:path w="120000" h="120000" extrusionOk="0">
                <a:moveTo>
                  <a:pt x="119025" y="54661"/>
                </a:moveTo>
                <a:lnTo>
                  <a:pt x="119005" y="54660"/>
                </a:lnTo>
                <a:lnTo>
                  <a:pt x="118963" y="55248"/>
                </a:lnTo>
                <a:lnTo>
                  <a:pt x="119025" y="54661"/>
                </a:lnTo>
                <a:close/>
              </a:path>
              <a:path w="120000" h="120000" extrusionOk="0">
                <a:moveTo>
                  <a:pt x="119088" y="61714"/>
                </a:moveTo>
                <a:lnTo>
                  <a:pt x="119088" y="54661"/>
                </a:lnTo>
                <a:lnTo>
                  <a:pt x="119025" y="54661"/>
                </a:lnTo>
                <a:lnTo>
                  <a:pt x="118963" y="55248"/>
                </a:lnTo>
                <a:lnTo>
                  <a:pt x="118963" y="61714"/>
                </a:lnTo>
                <a:lnTo>
                  <a:pt x="119088" y="61714"/>
                </a:lnTo>
                <a:close/>
              </a:path>
              <a:path w="120000" h="120000" extrusionOk="0">
                <a:moveTo>
                  <a:pt x="119046" y="54073"/>
                </a:moveTo>
                <a:lnTo>
                  <a:pt x="119046" y="53485"/>
                </a:lnTo>
                <a:lnTo>
                  <a:pt x="119005" y="54661"/>
                </a:lnTo>
                <a:lnTo>
                  <a:pt x="119046" y="54073"/>
                </a:lnTo>
                <a:close/>
              </a:path>
              <a:path w="120000" h="120000" extrusionOk="0">
                <a:moveTo>
                  <a:pt x="120000" y="17044"/>
                </a:moveTo>
                <a:lnTo>
                  <a:pt x="120000" y="0"/>
                </a:lnTo>
                <a:lnTo>
                  <a:pt x="119502" y="0"/>
                </a:lnTo>
                <a:lnTo>
                  <a:pt x="119494" y="13122"/>
                </a:lnTo>
                <a:lnTo>
                  <a:pt x="119442" y="22441"/>
                </a:lnTo>
                <a:lnTo>
                  <a:pt x="119088" y="52310"/>
                </a:lnTo>
                <a:lnTo>
                  <a:pt x="119005" y="54661"/>
                </a:lnTo>
                <a:lnTo>
                  <a:pt x="119088" y="54073"/>
                </a:lnTo>
                <a:lnTo>
                  <a:pt x="119088" y="61714"/>
                </a:lnTo>
                <a:lnTo>
                  <a:pt x="119129" y="61714"/>
                </a:lnTo>
                <a:lnTo>
                  <a:pt x="119212" y="61126"/>
                </a:lnTo>
                <a:lnTo>
                  <a:pt x="119295" y="61126"/>
                </a:lnTo>
                <a:lnTo>
                  <a:pt x="119336" y="60538"/>
                </a:lnTo>
                <a:lnTo>
                  <a:pt x="119378" y="59363"/>
                </a:lnTo>
                <a:lnTo>
                  <a:pt x="119419" y="59363"/>
                </a:lnTo>
                <a:lnTo>
                  <a:pt x="119419" y="58775"/>
                </a:lnTo>
                <a:lnTo>
                  <a:pt x="119502" y="57600"/>
                </a:lnTo>
                <a:lnTo>
                  <a:pt x="119502" y="57012"/>
                </a:lnTo>
                <a:lnTo>
                  <a:pt x="119668" y="52310"/>
                </a:lnTo>
                <a:lnTo>
                  <a:pt x="119751" y="45257"/>
                </a:lnTo>
                <a:lnTo>
                  <a:pt x="119834" y="41730"/>
                </a:lnTo>
                <a:lnTo>
                  <a:pt x="119875" y="37028"/>
                </a:lnTo>
                <a:lnTo>
                  <a:pt x="119917" y="32914"/>
                </a:lnTo>
                <a:lnTo>
                  <a:pt x="119917" y="27624"/>
                </a:lnTo>
                <a:lnTo>
                  <a:pt x="119958" y="22922"/>
                </a:lnTo>
                <a:lnTo>
                  <a:pt x="120000" y="17044"/>
                </a:lnTo>
                <a:close/>
              </a:path>
              <a:path w="120000" h="120000" extrusionOk="0">
                <a:moveTo>
                  <a:pt x="119088" y="54073"/>
                </a:moveTo>
                <a:lnTo>
                  <a:pt x="119005" y="54661"/>
                </a:lnTo>
                <a:lnTo>
                  <a:pt x="119025" y="54661"/>
                </a:lnTo>
                <a:lnTo>
                  <a:pt x="119088" y="54073"/>
                </a:lnTo>
                <a:close/>
              </a:path>
              <a:path w="120000" h="120000" extrusionOk="0">
                <a:moveTo>
                  <a:pt x="119088" y="54661"/>
                </a:moveTo>
                <a:lnTo>
                  <a:pt x="119088" y="54073"/>
                </a:lnTo>
                <a:lnTo>
                  <a:pt x="119025" y="54661"/>
                </a:lnTo>
                <a:lnTo>
                  <a:pt x="119088" y="546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6170853" y="4935069"/>
            <a:ext cx="1946461" cy="1372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7" y="57012"/>
                </a:moveTo>
                <a:lnTo>
                  <a:pt x="497" y="0"/>
                </a:lnTo>
                <a:lnTo>
                  <a:pt x="0" y="0"/>
                </a:lnTo>
                <a:lnTo>
                  <a:pt x="0" y="17632"/>
                </a:lnTo>
                <a:lnTo>
                  <a:pt x="82" y="28212"/>
                </a:lnTo>
                <a:lnTo>
                  <a:pt x="82" y="32914"/>
                </a:lnTo>
                <a:lnTo>
                  <a:pt x="124" y="37616"/>
                </a:lnTo>
                <a:lnTo>
                  <a:pt x="207" y="41730"/>
                </a:lnTo>
                <a:lnTo>
                  <a:pt x="248" y="45257"/>
                </a:lnTo>
                <a:lnTo>
                  <a:pt x="290" y="49371"/>
                </a:lnTo>
                <a:lnTo>
                  <a:pt x="373" y="52310"/>
                </a:lnTo>
                <a:lnTo>
                  <a:pt x="414" y="55248"/>
                </a:lnTo>
                <a:lnTo>
                  <a:pt x="497" y="57012"/>
                </a:lnTo>
                <a:close/>
              </a:path>
              <a:path w="120000" h="120000" extrusionOk="0">
                <a:moveTo>
                  <a:pt x="994" y="54661"/>
                </a:moveTo>
                <a:lnTo>
                  <a:pt x="542" y="19798"/>
                </a:lnTo>
                <a:lnTo>
                  <a:pt x="497" y="11167"/>
                </a:lnTo>
                <a:lnTo>
                  <a:pt x="497" y="57600"/>
                </a:lnTo>
                <a:lnTo>
                  <a:pt x="580" y="58775"/>
                </a:lnTo>
                <a:lnTo>
                  <a:pt x="580" y="59363"/>
                </a:lnTo>
                <a:lnTo>
                  <a:pt x="621" y="59363"/>
                </a:lnTo>
                <a:lnTo>
                  <a:pt x="663" y="60538"/>
                </a:lnTo>
                <a:lnTo>
                  <a:pt x="704" y="61126"/>
                </a:lnTo>
                <a:lnTo>
                  <a:pt x="787" y="61126"/>
                </a:lnTo>
                <a:lnTo>
                  <a:pt x="870" y="61714"/>
                </a:lnTo>
                <a:lnTo>
                  <a:pt x="911" y="61714"/>
                </a:lnTo>
                <a:lnTo>
                  <a:pt x="911" y="54073"/>
                </a:lnTo>
                <a:lnTo>
                  <a:pt x="994" y="54661"/>
                </a:lnTo>
                <a:close/>
              </a:path>
              <a:path w="120000" h="120000" extrusionOk="0">
                <a:moveTo>
                  <a:pt x="994" y="54661"/>
                </a:moveTo>
                <a:lnTo>
                  <a:pt x="911" y="54073"/>
                </a:lnTo>
                <a:lnTo>
                  <a:pt x="974" y="54661"/>
                </a:lnTo>
                <a:lnTo>
                  <a:pt x="994" y="54661"/>
                </a:lnTo>
                <a:close/>
              </a:path>
              <a:path w="120000" h="120000" extrusionOk="0">
                <a:moveTo>
                  <a:pt x="974" y="54661"/>
                </a:moveTo>
                <a:lnTo>
                  <a:pt x="911" y="54073"/>
                </a:lnTo>
                <a:lnTo>
                  <a:pt x="911" y="54661"/>
                </a:lnTo>
                <a:lnTo>
                  <a:pt x="974" y="54661"/>
                </a:lnTo>
                <a:close/>
              </a:path>
              <a:path w="120000" h="120000" extrusionOk="0">
                <a:moveTo>
                  <a:pt x="1036" y="61714"/>
                </a:moveTo>
                <a:lnTo>
                  <a:pt x="1036" y="55248"/>
                </a:lnTo>
                <a:lnTo>
                  <a:pt x="974" y="54661"/>
                </a:lnTo>
                <a:lnTo>
                  <a:pt x="911" y="54661"/>
                </a:lnTo>
                <a:lnTo>
                  <a:pt x="911" y="61714"/>
                </a:lnTo>
                <a:lnTo>
                  <a:pt x="1036" y="61714"/>
                </a:lnTo>
                <a:close/>
              </a:path>
              <a:path w="120000" h="120000" extrusionOk="0">
                <a:moveTo>
                  <a:pt x="994" y="54661"/>
                </a:moveTo>
                <a:lnTo>
                  <a:pt x="953" y="53485"/>
                </a:lnTo>
                <a:lnTo>
                  <a:pt x="953" y="54073"/>
                </a:lnTo>
                <a:lnTo>
                  <a:pt x="994" y="54661"/>
                </a:lnTo>
                <a:close/>
              </a:path>
              <a:path w="120000" h="120000" extrusionOk="0">
                <a:moveTo>
                  <a:pt x="1036" y="55248"/>
                </a:moveTo>
                <a:lnTo>
                  <a:pt x="994" y="54661"/>
                </a:lnTo>
                <a:lnTo>
                  <a:pt x="974" y="54661"/>
                </a:lnTo>
                <a:lnTo>
                  <a:pt x="1036" y="55248"/>
                </a:lnTo>
                <a:close/>
              </a:path>
              <a:path w="120000" h="120000" extrusionOk="0">
                <a:moveTo>
                  <a:pt x="60005" y="70303"/>
                </a:moveTo>
                <a:lnTo>
                  <a:pt x="59813" y="61714"/>
                </a:lnTo>
                <a:lnTo>
                  <a:pt x="59771" y="59363"/>
                </a:lnTo>
                <a:lnTo>
                  <a:pt x="59730" y="58775"/>
                </a:lnTo>
                <a:lnTo>
                  <a:pt x="59647" y="57012"/>
                </a:lnTo>
                <a:lnTo>
                  <a:pt x="59647" y="56424"/>
                </a:lnTo>
                <a:lnTo>
                  <a:pt x="59564" y="55836"/>
                </a:lnTo>
                <a:lnTo>
                  <a:pt x="59523" y="55248"/>
                </a:lnTo>
                <a:lnTo>
                  <a:pt x="59481" y="55248"/>
                </a:lnTo>
                <a:lnTo>
                  <a:pt x="59440" y="54661"/>
                </a:lnTo>
                <a:lnTo>
                  <a:pt x="994" y="54661"/>
                </a:lnTo>
                <a:lnTo>
                  <a:pt x="1036" y="55248"/>
                </a:lnTo>
                <a:lnTo>
                  <a:pt x="1036" y="61714"/>
                </a:lnTo>
                <a:lnTo>
                  <a:pt x="59191" y="61714"/>
                </a:lnTo>
                <a:lnTo>
                  <a:pt x="59191" y="61126"/>
                </a:lnTo>
                <a:lnTo>
                  <a:pt x="59233" y="61322"/>
                </a:lnTo>
                <a:lnTo>
                  <a:pt x="59233" y="61126"/>
                </a:lnTo>
                <a:lnTo>
                  <a:pt x="59253" y="61420"/>
                </a:lnTo>
                <a:lnTo>
                  <a:pt x="59316" y="61714"/>
                </a:lnTo>
                <a:lnTo>
                  <a:pt x="59316" y="63569"/>
                </a:lnTo>
                <a:lnTo>
                  <a:pt x="59389" y="65827"/>
                </a:lnTo>
                <a:lnTo>
                  <a:pt x="59533" y="75577"/>
                </a:lnTo>
                <a:lnTo>
                  <a:pt x="59623" y="85048"/>
                </a:lnTo>
                <a:lnTo>
                  <a:pt x="59681" y="94607"/>
                </a:lnTo>
                <a:lnTo>
                  <a:pt x="59730" y="104620"/>
                </a:lnTo>
                <a:lnTo>
                  <a:pt x="59730" y="116375"/>
                </a:lnTo>
                <a:lnTo>
                  <a:pt x="59771" y="104620"/>
                </a:lnTo>
                <a:lnTo>
                  <a:pt x="59795" y="95002"/>
                </a:lnTo>
                <a:lnTo>
                  <a:pt x="59841" y="84989"/>
                </a:lnTo>
                <a:lnTo>
                  <a:pt x="59930" y="74996"/>
                </a:lnTo>
                <a:lnTo>
                  <a:pt x="60005" y="70303"/>
                </a:lnTo>
                <a:close/>
              </a:path>
              <a:path w="120000" h="120000" extrusionOk="0">
                <a:moveTo>
                  <a:pt x="59253" y="61566"/>
                </a:moveTo>
                <a:lnTo>
                  <a:pt x="59244" y="61377"/>
                </a:lnTo>
                <a:lnTo>
                  <a:pt x="59191" y="61126"/>
                </a:lnTo>
                <a:lnTo>
                  <a:pt x="59253" y="61566"/>
                </a:lnTo>
                <a:close/>
              </a:path>
              <a:path w="120000" h="120000" extrusionOk="0">
                <a:moveTo>
                  <a:pt x="59260" y="61714"/>
                </a:moveTo>
                <a:lnTo>
                  <a:pt x="59253" y="61566"/>
                </a:lnTo>
                <a:lnTo>
                  <a:pt x="59191" y="61126"/>
                </a:lnTo>
                <a:lnTo>
                  <a:pt x="59191" y="61714"/>
                </a:lnTo>
                <a:lnTo>
                  <a:pt x="59260" y="61714"/>
                </a:lnTo>
                <a:close/>
              </a:path>
              <a:path w="120000" h="120000" extrusionOk="0">
                <a:moveTo>
                  <a:pt x="59253" y="61420"/>
                </a:moveTo>
                <a:lnTo>
                  <a:pt x="59233" y="61126"/>
                </a:lnTo>
                <a:lnTo>
                  <a:pt x="59244" y="61377"/>
                </a:lnTo>
                <a:lnTo>
                  <a:pt x="59253" y="61420"/>
                </a:lnTo>
                <a:close/>
              </a:path>
              <a:path w="120000" h="120000" extrusionOk="0">
                <a:moveTo>
                  <a:pt x="59244" y="61377"/>
                </a:moveTo>
                <a:lnTo>
                  <a:pt x="59233" y="61126"/>
                </a:lnTo>
                <a:lnTo>
                  <a:pt x="59233" y="61322"/>
                </a:lnTo>
                <a:lnTo>
                  <a:pt x="59244" y="61377"/>
                </a:lnTo>
                <a:close/>
              </a:path>
              <a:path w="120000" h="120000" extrusionOk="0">
                <a:moveTo>
                  <a:pt x="59274" y="61714"/>
                </a:moveTo>
                <a:lnTo>
                  <a:pt x="59253" y="61420"/>
                </a:lnTo>
                <a:lnTo>
                  <a:pt x="59244" y="61377"/>
                </a:lnTo>
                <a:lnTo>
                  <a:pt x="59253" y="61566"/>
                </a:lnTo>
                <a:lnTo>
                  <a:pt x="59274" y="61714"/>
                </a:lnTo>
                <a:close/>
              </a:path>
              <a:path w="120000" h="120000" extrusionOk="0">
                <a:moveTo>
                  <a:pt x="59316" y="61714"/>
                </a:moveTo>
                <a:lnTo>
                  <a:pt x="59253" y="61420"/>
                </a:lnTo>
                <a:lnTo>
                  <a:pt x="59274" y="61714"/>
                </a:lnTo>
                <a:lnTo>
                  <a:pt x="59316" y="61714"/>
                </a:lnTo>
                <a:close/>
              </a:path>
              <a:path w="120000" h="120000" extrusionOk="0">
                <a:moveTo>
                  <a:pt x="59274" y="61714"/>
                </a:moveTo>
                <a:lnTo>
                  <a:pt x="59253" y="61566"/>
                </a:lnTo>
                <a:lnTo>
                  <a:pt x="59260" y="61714"/>
                </a:lnTo>
                <a:lnTo>
                  <a:pt x="59274" y="61714"/>
                </a:lnTo>
                <a:close/>
              </a:path>
              <a:path w="120000" h="120000" extrusionOk="0">
                <a:moveTo>
                  <a:pt x="59316" y="62889"/>
                </a:moveTo>
                <a:lnTo>
                  <a:pt x="59316" y="61714"/>
                </a:lnTo>
                <a:lnTo>
                  <a:pt x="59260" y="61714"/>
                </a:lnTo>
                <a:lnTo>
                  <a:pt x="59316" y="62889"/>
                </a:lnTo>
                <a:close/>
              </a:path>
              <a:path w="120000" h="120000" extrusionOk="0">
                <a:moveTo>
                  <a:pt x="59316" y="63569"/>
                </a:moveTo>
                <a:lnTo>
                  <a:pt x="59316" y="62889"/>
                </a:lnTo>
                <a:lnTo>
                  <a:pt x="59274" y="62302"/>
                </a:lnTo>
                <a:lnTo>
                  <a:pt x="59316" y="63569"/>
                </a:lnTo>
                <a:close/>
              </a:path>
              <a:path w="120000" h="120000" extrusionOk="0">
                <a:moveTo>
                  <a:pt x="60269" y="116375"/>
                </a:moveTo>
                <a:lnTo>
                  <a:pt x="60190" y="91142"/>
                </a:lnTo>
                <a:lnTo>
                  <a:pt x="60125" y="80531"/>
                </a:lnTo>
                <a:lnTo>
                  <a:pt x="60005" y="70303"/>
                </a:lnTo>
                <a:lnTo>
                  <a:pt x="59930" y="74996"/>
                </a:lnTo>
                <a:lnTo>
                  <a:pt x="59841" y="84989"/>
                </a:lnTo>
                <a:lnTo>
                  <a:pt x="59795" y="95002"/>
                </a:lnTo>
                <a:lnTo>
                  <a:pt x="59771" y="104620"/>
                </a:lnTo>
                <a:lnTo>
                  <a:pt x="59730" y="116375"/>
                </a:lnTo>
                <a:lnTo>
                  <a:pt x="60269" y="116375"/>
                </a:lnTo>
                <a:close/>
              </a:path>
              <a:path w="120000" h="120000" extrusionOk="0">
                <a:moveTo>
                  <a:pt x="60269" y="118138"/>
                </a:moveTo>
                <a:lnTo>
                  <a:pt x="60269" y="116375"/>
                </a:lnTo>
                <a:lnTo>
                  <a:pt x="59730" y="116375"/>
                </a:lnTo>
                <a:lnTo>
                  <a:pt x="59730" y="118138"/>
                </a:lnTo>
                <a:lnTo>
                  <a:pt x="59854" y="119902"/>
                </a:lnTo>
                <a:lnTo>
                  <a:pt x="60145" y="119902"/>
                </a:lnTo>
                <a:lnTo>
                  <a:pt x="60269" y="118138"/>
                </a:lnTo>
                <a:close/>
              </a:path>
              <a:path w="120000" h="120000" extrusionOk="0">
                <a:moveTo>
                  <a:pt x="119005" y="54660"/>
                </a:moveTo>
                <a:lnTo>
                  <a:pt x="60559" y="54661"/>
                </a:lnTo>
                <a:lnTo>
                  <a:pt x="60518" y="55248"/>
                </a:lnTo>
                <a:lnTo>
                  <a:pt x="60476" y="55248"/>
                </a:lnTo>
                <a:lnTo>
                  <a:pt x="60435" y="55836"/>
                </a:lnTo>
                <a:lnTo>
                  <a:pt x="60352" y="56424"/>
                </a:lnTo>
                <a:lnTo>
                  <a:pt x="60352" y="57012"/>
                </a:lnTo>
                <a:lnTo>
                  <a:pt x="60269" y="58775"/>
                </a:lnTo>
                <a:lnTo>
                  <a:pt x="60227" y="59363"/>
                </a:lnTo>
                <a:lnTo>
                  <a:pt x="60083" y="65439"/>
                </a:lnTo>
                <a:lnTo>
                  <a:pt x="60005" y="70303"/>
                </a:lnTo>
                <a:lnTo>
                  <a:pt x="60125" y="80531"/>
                </a:lnTo>
                <a:lnTo>
                  <a:pt x="60190" y="91142"/>
                </a:lnTo>
                <a:lnTo>
                  <a:pt x="60269" y="116375"/>
                </a:lnTo>
                <a:lnTo>
                  <a:pt x="60269" y="118138"/>
                </a:lnTo>
                <a:lnTo>
                  <a:pt x="60273" y="102896"/>
                </a:lnTo>
                <a:lnTo>
                  <a:pt x="60479" y="73623"/>
                </a:lnTo>
                <a:lnTo>
                  <a:pt x="60683" y="63183"/>
                </a:lnTo>
                <a:lnTo>
                  <a:pt x="60683" y="61714"/>
                </a:lnTo>
                <a:lnTo>
                  <a:pt x="60746" y="61420"/>
                </a:lnTo>
                <a:lnTo>
                  <a:pt x="60766" y="61126"/>
                </a:lnTo>
                <a:lnTo>
                  <a:pt x="60766" y="61322"/>
                </a:lnTo>
                <a:lnTo>
                  <a:pt x="60808" y="61126"/>
                </a:lnTo>
                <a:lnTo>
                  <a:pt x="60808" y="61714"/>
                </a:lnTo>
                <a:lnTo>
                  <a:pt x="118963" y="61714"/>
                </a:lnTo>
                <a:lnTo>
                  <a:pt x="118963" y="55248"/>
                </a:lnTo>
                <a:lnTo>
                  <a:pt x="119005" y="54660"/>
                </a:lnTo>
                <a:close/>
              </a:path>
              <a:path w="120000" h="120000" extrusionOk="0">
                <a:moveTo>
                  <a:pt x="60746" y="61420"/>
                </a:moveTo>
                <a:lnTo>
                  <a:pt x="60683" y="61714"/>
                </a:lnTo>
                <a:lnTo>
                  <a:pt x="60725" y="61714"/>
                </a:lnTo>
                <a:lnTo>
                  <a:pt x="60746" y="61420"/>
                </a:lnTo>
                <a:close/>
              </a:path>
              <a:path w="120000" h="120000" extrusionOk="0">
                <a:moveTo>
                  <a:pt x="60739" y="61714"/>
                </a:moveTo>
                <a:lnTo>
                  <a:pt x="60683" y="61714"/>
                </a:lnTo>
                <a:lnTo>
                  <a:pt x="60683" y="62889"/>
                </a:lnTo>
                <a:lnTo>
                  <a:pt x="60739" y="61714"/>
                </a:lnTo>
                <a:close/>
              </a:path>
              <a:path w="120000" h="120000" extrusionOk="0">
                <a:moveTo>
                  <a:pt x="60725" y="62302"/>
                </a:moveTo>
                <a:lnTo>
                  <a:pt x="60683" y="62889"/>
                </a:lnTo>
                <a:lnTo>
                  <a:pt x="60683" y="63183"/>
                </a:lnTo>
                <a:lnTo>
                  <a:pt x="60725" y="62302"/>
                </a:lnTo>
                <a:close/>
              </a:path>
              <a:path w="120000" h="120000" extrusionOk="0">
                <a:moveTo>
                  <a:pt x="60754" y="61377"/>
                </a:moveTo>
                <a:lnTo>
                  <a:pt x="60746" y="61420"/>
                </a:lnTo>
                <a:lnTo>
                  <a:pt x="60725" y="61714"/>
                </a:lnTo>
                <a:lnTo>
                  <a:pt x="60746" y="61566"/>
                </a:lnTo>
                <a:lnTo>
                  <a:pt x="60754" y="61377"/>
                </a:lnTo>
                <a:close/>
              </a:path>
              <a:path w="120000" h="120000" extrusionOk="0">
                <a:moveTo>
                  <a:pt x="60746" y="61566"/>
                </a:moveTo>
                <a:lnTo>
                  <a:pt x="60725" y="61714"/>
                </a:lnTo>
                <a:lnTo>
                  <a:pt x="60739" y="61714"/>
                </a:lnTo>
                <a:lnTo>
                  <a:pt x="60746" y="61566"/>
                </a:lnTo>
                <a:close/>
              </a:path>
              <a:path w="120000" h="120000" extrusionOk="0">
                <a:moveTo>
                  <a:pt x="60808" y="61714"/>
                </a:moveTo>
                <a:lnTo>
                  <a:pt x="60808" y="61126"/>
                </a:lnTo>
                <a:lnTo>
                  <a:pt x="60746" y="61566"/>
                </a:lnTo>
                <a:lnTo>
                  <a:pt x="60739" y="61714"/>
                </a:lnTo>
                <a:lnTo>
                  <a:pt x="60808" y="61714"/>
                </a:lnTo>
                <a:close/>
              </a:path>
              <a:path w="120000" h="120000" extrusionOk="0">
                <a:moveTo>
                  <a:pt x="60766" y="61126"/>
                </a:moveTo>
                <a:lnTo>
                  <a:pt x="60746" y="61420"/>
                </a:lnTo>
                <a:lnTo>
                  <a:pt x="60754" y="61377"/>
                </a:lnTo>
                <a:lnTo>
                  <a:pt x="60766" y="61126"/>
                </a:lnTo>
                <a:close/>
              </a:path>
              <a:path w="120000" h="120000" extrusionOk="0">
                <a:moveTo>
                  <a:pt x="60808" y="61126"/>
                </a:moveTo>
                <a:lnTo>
                  <a:pt x="60754" y="61377"/>
                </a:lnTo>
                <a:lnTo>
                  <a:pt x="60746" y="61566"/>
                </a:lnTo>
                <a:lnTo>
                  <a:pt x="60808" y="61126"/>
                </a:lnTo>
                <a:close/>
              </a:path>
              <a:path w="120000" h="120000" extrusionOk="0">
                <a:moveTo>
                  <a:pt x="60766" y="61322"/>
                </a:moveTo>
                <a:lnTo>
                  <a:pt x="60766" y="61126"/>
                </a:lnTo>
                <a:lnTo>
                  <a:pt x="60754" y="61377"/>
                </a:lnTo>
                <a:lnTo>
                  <a:pt x="60766" y="61322"/>
                </a:lnTo>
                <a:close/>
              </a:path>
              <a:path w="120000" h="120000" extrusionOk="0">
                <a:moveTo>
                  <a:pt x="119025" y="54661"/>
                </a:moveTo>
                <a:lnTo>
                  <a:pt x="119005" y="54660"/>
                </a:lnTo>
                <a:lnTo>
                  <a:pt x="118963" y="55248"/>
                </a:lnTo>
                <a:lnTo>
                  <a:pt x="119025" y="54661"/>
                </a:lnTo>
                <a:close/>
              </a:path>
              <a:path w="120000" h="120000" extrusionOk="0">
                <a:moveTo>
                  <a:pt x="119088" y="61714"/>
                </a:moveTo>
                <a:lnTo>
                  <a:pt x="119088" y="54661"/>
                </a:lnTo>
                <a:lnTo>
                  <a:pt x="119025" y="54661"/>
                </a:lnTo>
                <a:lnTo>
                  <a:pt x="118963" y="55248"/>
                </a:lnTo>
                <a:lnTo>
                  <a:pt x="118963" y="61714"/>
                </a:lnTo>
                <a:lnTo>
                  <a:pt x="119088" y="61714"/>
                </a:lnTo>
                <a:close/>
              </a:path>
              <a:path w="120000" h="120000" extrusionOk="0">
                <a:moveTo>
                  <a:pt x="119046" y="54073"/>
                </a:moveTo>
                <a:lnTo>
                  <a:pt x="119046" y="53485"/>
                </a:lnTo>
                <a:lnTo>
                  <a:pt x="119005" y="54661"/>
                </a:lnTo>
                <a:lnTo>
                  <a:pt x="119046" y="54073"/>
                </a:lnTo>
                <a:close/>
              </a:path>
              <a:path w="120000" h="120000" extrusionOk="0">
                <a:moveTo>
                  <a:pt x="119999" y="17044"/>
                </a:moveTo>
                <a:lnTo>
                  <a:pt x="119999" y="0"/>
                </a:lnTo>
                <a:lnTo>
                  <a:pt x="119502" y="0"/>
                </a:lnTo>
                <a:lnTo>
                  <a:pt x="119494" y="13122"/>
                </a:lnTo>
                <a:lnTo>
                  <a:pt x="119442" y="22441"/>
                </a:lnTo>
                <a:lnTo>
                  <a:pt x="119088" y="52310"/>
                </a:lnTo>
                <a:lnTo>
                  <a:pt x="119005" y="54661"/>
                </a:lnTo>
                <a:lnTo>
                  <a:pt x="119088" y="54073"/>
                </a:lnTo>
                <a:lnTo>
                  <a:pt x="119088" y="61714"/>
                </a:lnTo>
                <a:lnTo>
                  <a:pt x="119129" y="61714"/>
                </a:lnTo>
                <a:lnTo>
                  <a:pt x="119212" y="61126"/>
                </a:lnTo>
                <a:lnTo>
                  <a:pt x="119295" y="61126"/>
                </a:lnTo>
                <a:lnTo>
                  <a:pt x="119336" y="60538"/>
                </a:lnTo>
                <a:lnTo>
                  <a:pt x="119378" y="59363"/>
                </a:lnTo>
                <a:lnTo>
                  <a:pt x="119419" y="59363"/>
                </a:lnTo>
                <a:lnTo>
                  <a:pt x="119419" y="58775"/>
                </a:lnTo>
                <a:lnTo>
                  <a:pt x="119502" y="57600"/>
                </a:lnTo>
                <a:lnTo>
                  <a:pt x="119502" y="57012"/>
                </a:lnTo>
                <a:lnTo>
                  <a:pt x="119668" y="52310"/>
                </a:lnTo>
                <a:lnTo>
                  <a:pt x="119751" y="45257"/>
                </a:lnTo>
                <a:lnTo>
                  <a:pt x="119834" y="41730"/>
                </a:lnTo>
                <a:lnTo>
                  <a:pt x="119875" y="37028"/>
                </a:lnTo>
                <a:lnTo>
                  <a:pt x="119917" y="32914"/>
                </a:lnTo>
                <a:lnTo>
                  <a:pt x="119917" y="27624"/>
                </a:lnTo>
                <a:lnTo>
                  <a:pt x="119958" y="22922"/>
                </a:lnTo>
                <a:lnTo>
                  <a:pt x="119999" y="17044"/>
                </a:lnTo>
                <a:close/>
              </a:path>
              <a:path w="120000" h="120000" extrusionOk="0">
                <a:moveTo>
                  <a:pt x="119088" y="54073"/>
                </a:moveTo>
                <a:lnTo>
                  <a:pt x="119005" y="54661"/>
                </a:lnTo>
                <a:lnTo>
                  <a:pt x="119025" y="54661"/>
                </a:lnTo>
                <a:lnTo>
                  <a:pt x="119088" y="54073"/>
                </a:lnTo>
                <a:close/>
              </a:path>
              <a:path w="120000" h="120000" extrusionOk="0">
                <a:moveTo>
                  <a:pt x="119088" y="54661"/>
                </a:moveTo>
                <a:lnTo>
                  <a:pt x="119088" y="54073"/>
                </a:lnTo>
                <a:lnTo>
                  <a:pt x="119025" y="54661"/>
                </a:lnTo>
                <a:lnTo>
                  <a:pt x="119088" y="546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138544" y="6382250"/>
            <a:ext cx="1983235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Johnsson L., Lecture notes spring 2016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/>
        </p:nvSpPr>
        <p:spPr>
          <a:xfrm>
            <a:off x="7263653" y="479570"/>
            <a:ext cx="1187824" cy="407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7401" marR="4483" lvl="0" indent="-347401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US" sz="105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Lennart Johnsson 2016-01-19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010770" y="484906"/>
            <a:ext cx="5980018" cy="26699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6705" marR="0" lvl="0" indent="-6005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COSC4364</a:t>
            </a:r>
          </a:p>
          <a:p>
            <a:pPr marL="1155948" marR="0" lvl="0" indent="-248" algn="l" rtl="0">
              <a:spcBef>
                <a:spcPts val="427"/>
              </a:spcBef>
              <a:spcAft>
                <a:spcPts val="0"/>
              </a:spcAft>
              <a:buSzPct val="25000"/>
              <a:buNone/>
            </a:pPr>
            <a:r>
              <a:rPr lang="en-US" sz="38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of Precision</a:t>
            </a:r>
          </a:p>
          <a:p>
            <a:pPr marL="313781" marR="0" lvl="0" indent="-313781" algn="l" rtl="0">
              <a:spcBef>
                <a:spcPts val="3296"/>
              </a:spcBef>
              <a:spcAft>
                <a:spcPts val="0"/>
              </a:spcAft>
              <a:buClr>
                <a:schemeClr val="dk1"/>
              </a:buClr>
              <a:buSzPct val="100857"/>
              <a:buFont typeface="Arial"/>
              <a:buChar char="•"/>
            </a:pP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cont’d</a:t>
            </a:r>
          </a:p>
          <a:p>
            <a:pPr marL="493645" marR="0" lvl="0" indent="-11045" algn="ctr" rtl="0">
              <a:spcBef>
                <a:spcPts val="618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0.1036x+0.2122y=0.7381</a:t>
            </a:r>
          </a:p>
          <a:p>
            <a:pPr marL="493645" marR="0" lvl="0" indent="-11045" algn="ctr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0.2081x+0.4247y=0.9327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225253" y="3236758"/>
            <a:ext cx="6183965" cy="7604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4483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with Gaussian elimination using 10 digits of precision using rounding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1225283" y="4049637"/>
            <a:ext cx="1460687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 1</a:t>
            </a:r>
            <a:r>
              <a:rPr lang="en-US" sz="2449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2808641" y="4065101"/>
            <a:ext cx="5466790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eq. by (0.2081/0.1036) ≈ 2.008687259 = m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1225258" y="4426155"/>
            <a:ext cx="5583891" cy="17075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subtract from 2</a:t>
            </a:r>
            <a:r>
              <a:rPr lang="en-US" sz="2449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 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eq.</a:t>
            </a:r>
          </a:p>
          <a:p>
            <a:pPr marL="99177" marR="0" lvl="0" indent="-10277" algn="l" rtl="0">
              <a:spcBef>
                <a:spcPts val="1593"/>
              </a:spcBef>
              <a:spcAft>
                <a:spcPts val="0"/>
              </a:spcAft>
              <a:buSzPct val="25000"/>
              <a:buNone/>
            </a:pPr>
            <a:r>
              <a:rPr lang="en-US" sz="16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(0.2081 – 0.1036*m)x+(0.4247‐m*0.2122)y = 0.9327‐m*0.7381</a:t>
            </a:r>
          </a:p>
          <a:p>
            <a:pPr marL="603469" marR="0" lvl="0" indent="-6568" algn="l" rtl="0">
              <a:spcBef>
                <a:spcPts val="251"/>
              </a:spcBef>
              <a:spcAft>
                <a:spcPts val="0"/>
              </a:spcAft>
              <a:buSzPct val="25000"/>
              <a:buNone/>
            </a:pPr>
            <a:r>
              <a:rPr lang="en-US" sz="16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 0.2081	0.4262434363	1.482612066</a:t>
            </a:r>
          </a:p>
          <a:p>
            <a:pPr marL="2464305" marR="0" lvl="0" indent="-505" algn="l" rtl="0">
              <a:spcBef>
                <a:spcPts val="401"/>
              </a:spcBef>
              <a:buSzPct val="25000"/>
              <a:buNone/>
            </a:pPr>
            <a:r>
              <a:rPr lang="en-US" sz="16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‐0.0015434363 y = ‐ 0.5499120656</a:t>
            </a:r>
          </a:p>
          <a:p>
            <a:pPr marL="0" marR="310419" lvl="0" indent="0" algn="r" rtl="0">
              <a:spcBef>
                <a:spcPts val="0"/>
              </a:spcBef>
              <a:buSzPct val="25000"/>
              <a:buNone/>
            </a:pPr>
            <a:r>
              <a:rPr lang="en-US" sz="167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356.2907427</a:t>
            </a:r>
          </a:p>
        </p:txBody>
      </p:sp>
      <p:sp>
        <p:nvSpPr>
          <p:cNvPr id="718" name="Shape 718"/>
          <p:cNvSpPr/>
          <p:nvPr/>
        </p:nvSpPr>
        <p:spPr>
          <a:xfrm>
            <a:off x="1410580" y="5158964"/>
            <a:ext cx="1648945" cy="150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73" y="61561"/>
                </a:moveTo>
                <a:lnTo>
                  <a:pt x="1273" y="55673"/>
                </a:lnTo>
                <a:lnTo>
                  <a:pt x="1175" y="54602"/>
                </a:lnTo>
                <a:lnTo>
                  <a:pt x="1175" y="54067"/>
                </a:lnTo>
                <a:lnTo>
                  <a:pt x="669" y="23662"/>
                </a:lnTo>
                <a:lnTo>
                  <a:pt x="588" y="5888"/>
                </a:lnTo>
                <a:lnTo>
                  <a:pt x="588" y="0"/>
                </a:lnTo>
                <a:lnTo>
                  <a:pt x="1" y="0"/>
                </a:lnTo>
                <a:lnTo>
                  <a:pt x="93" y="28637"/>
                </a:lnTo>
                <a:lnTo>
                  <a:pt x="539" y="55137"/>
                </a:lnTo>
                <a:lnTo>
                  <a:pt x="637" y="56743"/>
                </a:lnTo>
                <a:lnTo>
                  <a:pt x="637" y="57279"/>
                </a:lnTo>
                <a:lnTo>
                  <a:pt x="735" y="58885"/>
                </a:lnTo>
                <a:lnTo>
                  <a:pt x="881" y="60491"/>
                </a:lnTo>
                <a:lnTo>
                  <a:pt x="930" y="60491"/>
                </a:lnTo>
                <a:lnTo>
                  <a:pt x="930" y="61026"/>
                </a:lnTo>
                <a:lnTo>
                  <a:pt x="979" y="61026"/>
                </a:lnTo>
                <a:lnTo>
                  <a:pt x="1061" y="61475"/>
                </a:lnTo>
                <a:lnTo>
                  <a:pt x="1273" y="61561"/>
                </a:lnTo>
                <a:close/>
              </a:path>
              <a:path w="120000" h="120000" extrusionOk="0">
                <a:moveTo>
                  <a:pt x="1240" y="54602"/>
                </a:moveTo>
                <a:lnTo>
                  <a:pt x="1175" y="53531"/>
                </a:lnTo>
                <a:lnTo>
                  <a:pt x="1175" y="54602"/>
                </a:lnTo>
                <a:lnTo>
                  <a:pt x="1240" y="54602"/>
                </a:lnTo>
                <a:close/>
              </a:path>
              <a:path w="120000" h="120000" extrusionOk="0">
                <a:moveTo>
                  <a:pt x="1240" y="54959"/>
                </a:moveTo>
                <a:lnTo>
                  <a:pt x="1224" y="54602"/>
                </a:lnTo>
                <a:lnTo>
                  <a:pt x="1175" y="54602"/>
                </a:lnTo>
                <a:lnTo>
                  <a:pt x="1240" y="54959"/>
                </a:lnTo>
                <a:close/>
              </a:path>
              <a:path w="120000" h="120000" extrusionOk="0">
                <a:moveTo>
                  <a:pt x="1273" y="55673"/>
                </a:moveTo>
                <a:lnTo>
                  <a:pt x="1240" y="54959"/>
                </a:lnTo>
                <a:lnTo>
                  <a:pt x="1175" y="54602"/>
                </a:lnTo>
                <a:lnTo>
                  <a:pt x="1273" y="55673"/>
                </a:lnTo>
                <a:close/>
              </a:path>
              <a:path w="120000" h="120000" extrusionOk="0">
                <a:moveTo>
                  <a:pt x="1273" y="55137"/>
                </a:moveTo>
                <a:lnTo>
                  <a:pt x="1240" y="54602"/>
                </a:lnTo>
                <a:lnTo>
                  <a:pt x="1224" y="54602"/>
                </a:lnTo>
                <a:lnTo>
                  <a:pt x="1273" y="55137"/>
                </a:lnTo>
                <a:close/>
              </a:path>
              <a:path w="120000" h="120000" extrusionOk="0">
                <a:moveTo>
                  <a:pt x="1273" y="55137"/>
                </a:moveTo>
                <a:lnTo>
                  <a:pt x="1224" y="54602"/>
                </a:lnTo>
                <a:lnTo>
                  <a:pt x="1240" y="54959"/>
                </a:lnTo>
                <a:lnTo>
                  <a:pt x="1273" y="55137"/>
                </a:lnTo>
                <a:close/>
              </a:path>
              <a:path w="120000" h="120000" extrusionOk="0">
                <a:moveTo>
                  <a:pt x="59971" y="72024"/>
                </a:moveTo>
                <a:lnTo>
                  <a:pt x="59939" y="70662"/>
                </a:lnTo>
                <a:lnTo>
                  <a:pt x="59891" y="67450"/>
                </a:lnTo>
                <a:lnTo>
                  <a:pt x="59793" y="64238"/>
                </a:lnTo>
                <a:lnTo>
                  <a:pt x="59744" y="61561"/>
                </a:lnTo>
                <a:lnTo>
                  <a:pt x="59646" y="59420"/>
                </a:lnTo>
                <a:lnTo>
                  <a:pt x="59597" y="58885"/>
                </a:lnTo>
                <a:lnTo>
                  <a:pt x="59548" y="57279"/>
                </a:lnTo>
                <a:lnTo>
                  <a:pt x="59499" y="57279"/>
                </a:lnTo>
                <a:lnTo>
                  <a:pt x="59499" y="56743"/>
                </a:lnTo>
                <a:lnTo>
                  <a:pt x="59401" y="56208"/>
                </a:lnTo>
                <a:lnTo>
                  <a:pt x="59352" y="55673"/>
                </a:lnTo>
                <a:lnTo>
                  <a:pt x="59297" y="55602"/>
                </a:lnTo>
                <a:lnTo>
                  <a:pt x="59254" y="55137"/>
                </a:lnTo>
                <a:lnTo>
                  <a:pt x="59157" y="55137"/>
                </a:lnTo>
                <a:lnTo>
                  <a:pt x="59108" y="54602"/>
                </a:lnTo>
                <a:lnTo>
                  <a:pt x="1240" y="54602"/>
                </a:lnTo>
                <a:lnTo>
                  <a:pt x="1273" y="55137"/>
                </a:lnTo>
                <a:lnTo>
                  <a:pt x="1273" y="61561"/>
                </a:lnTo>
                <a:lnTo>
                  <a:pt x="58961" y="61561"/>
                </a:lnTo>
                <a:lnTo>
                  <a:pt x="58961" y="61026"/>
                </a:lnTo>
                <a:lnTo>
                  <a:pt x="59010" y="61204"/>
                </a:lnTo>
                <a:lnTo>
                  <a:pt x="59010" y="61026"/>
                </a:lnTo>
                <a:lnTo>
                  <a:pt x="59034" y="61294"/>
                </a:lnTo>
                <a:lnTo>
                  <a:pt x="59108" y="61561"/>
                </a:lnTo>
                <a:lnTo>
                  <a:pt x="59108" y="63596"/>
                </a:lnTo>
                <a:lnTo>
                  <a:pt x="59616" y="95959"/>
                </a:lnTo>
                <a:lnTo>
                  <a:pt x="59695" y="116699"/>
                </a:lnTo>
                <a:lnTo>
                  <a:pt x="59695" y="99034"/>
                </a:lnTo>
                <a:lnTo>
                  <a:pt x="59793" y="88327"/>
                </a:lnTo>
                <a:lnTo>
                  <a:pt x="59891" y="78691"/>
                </a:lnTo>
                <a:lnTo>
                  <a:pt x="59939" y="74409"/>
                </a:lnTo>
                <a:lnTo>
                  <a:pt x="59971" y="72024"/>
                </a:lnTo>
                <a:close/>
              </a:path>
              <a:path w="120000" h="120000" extrusionOk="0">
                <a:moveTo>
                  <a:pt x="1273" y="55673"/>
                </a:moveTo>
                <a:lnTo>
                  <a:pt x="1273" y="55137"/>
                </a:lnTo>
                <a:lnTo>
                  <a:pt x="1240" y="54959"/>
                </a:lnTo>
                <a:lnTo>
                  <a:pt x="1273" y="55673"/>
                </a:lnTo>
                <a:close/>
              </a:path>
              <a:path w="120000" h="120000" extrusionOk="0">
                <a:moveTo>
                  <a:pt x="59034" y="61427"/>
                </a:moveTo>
                <a:lnTo>
                  <a:pt x="59024" y="61255"/>
                </a:lnTo>
                <a:lnTo>
                  <a:pt x="58961" y="61026"/>
                </a:lnTo>
                <a:lnTo>
                  <a:pt x="59034" y="61427"/>
                </a:lnTo>
                <a:close/>
              </a:path>
              <a:path w="120000" h="120000" extrusionOk="0">
                <a:moveTo>
                  <a:pt x="59042" y="61561"/>
                </a:moveTo>
                <a:lnTo>
                  <a:pt x="59034" y="61427"/>
                </a:lnTo>
                <a:lnTo>
                  <a:pt x="58961" y="61026"/>
                </a:lnTo>
                <a:lnTo>
                  <a:pt x="58961" y="61561"/>
                </a:lnTo>
                <a:lnTo>
                  <a:pt x="59042" y="61561"/>
                </a:lnTo>
                <a:close/>
              </a:path>
              <a:path w="120000" h="120000" extrusionOk="0">
                <a:moveTo>
                  <a:pt x="59034" y="61294"/>
                </a:moveTo>
                <a:lnTo>
                  <a:pt x="59010" y="61026"/>
                </a:lnTo>
                <a:lnTo>
                  <a:pt x="59024" y="61255"/>
                </a:lnTo>
                <a:lnTo>
                  <a:pt x="59034" y="61294"/>
                </a:lnTo>
                <a:close/>
              </a:path>
              <a:path w="120000" h="120000" extrusionOk="0">
                <a:moveTo>
                  <a:pt x="59024" y="61255"/>
                </a:moveTo>
                <a:lnTo>
                  <a:pt x="59010" y="61026"/>
                </a:lnTo>
                <a:lnTo>
                  <a:pt x="59010" y="61204"/>
                </a:lnTo>
                <a:lnTo>
                  <a:pt x="59024" y="61255"/>
                </a:lnTo>
                <a:close/>
              </a:path>
              <a:path w="120000" h="120000" extrusionOk="0">
                <a:moveTo>
                  <a:pt x="59059" y="61561"/>
                </a:moveTo>
                <a:lnTo>
                  <a:pt x="59034" y="61294"/>
                </a:lnTo>
                <a:lnTo>
                  <a:pt x="59024" y="61255"/>
                </a:lnTo>
                <a:lnTo>
                  <a:pt x="59034" y="61427"/>
                </a:lnTo>
                <a:lnTo>
                  <a:pt x="59059" y="61561"/>
                </a:lnTo>
                <a:close/>
              </a:path>
              <a:path w="120000" h="120000" extrusionOk="0">
                <a:moveTo>
                  <a:pt x="59108" y="61561"/>
                </a:moveTo>
                <a:lnTo>
                  <a:pt x="59034" y="61294"/>
                </a:lnTo>
                <a:lnTo>
                  <a:pt x="59059" y="61561"/>
                </a:lnTo>
                <a:lnTo>
                  <a:pt x="59108" y="61561"/>
                </a:lnTo>
                <a:close/>
              </a:path>
              <a:path w="120000" h="120000" extrusionOk="0">
                <a:moveTo>
                  <a:pt x="59059" y="61561"/>
                </a:moveTo>
                <a:lnTo>
                  <a:pt x="59034" y="61427"/>
                </a:lnTo>
                <a:lnTo>
                  <a:pt x="59042" y="61561"/>
                </a:lnTo>
                <a:lnTo>
                  <a:pt x="59059" y="61561"/>
                </a:lnTo>
                <a:close/>
              </a:path>
              <a:path w="120000" h="120000" extrusionOk="0">
                <a:moveTo>
                  <a:pt x="59108" y="62632"/>
                </a:moveTo>
                <a:lnTo>
                  <a:pt x="59108" y="61561"/>
                </a:lnTo>
                <a:lnTo>
                  <a:pt x="59042" y="61561"/>
                </a:lnTo>
                <a:lnTo>
                  <a:pt x="59108" y="62632"/>
                </a:lnTo>
                <a:close/>
              </a:path>
              <a:path w="120000" h="120000" extrusionOk="0">
                <a:moveTo>
                  <a:pt x="59108" y="63596"/>
                </a:moveTo>
                <a:lnTo>
                  <a:pt x="59108" y="62632"/>
                </a:lnTo>
                <a:lnTo>
                  <a:pt x="59059" y="62097"/>
                </a:lnTo>
                <a:lnTo>
                  <a:pt x="59108" y="63596"/>
                </a:lnTo>
                <a:close/>
              </a:path>
              <a:path w="120000" h="120000" extrusionOk="0">
                <a:moveTo>
                  <a:pt x="60282" y="116164"/>
                </a:moveTo>
                <a:lnTo>
                  <a:pt x="60282" y="104387"/>
                </a:lnTo>
                <a:lnTo>
                  <a:pt x="60233" y="99034"/>
                </a:lnTo>
                <a:lnTo>
                  <a:pt x="60233" y="93680"/>
                </a:lnTo>
                <a:lnTo>
                  <a:pt x="60184" y="88327"/>
                </a:lnTo>
                <a:lnTo>
                  <a:pt x="60135" y="83509"/>
                </a:lnTo>
                <a:lnTo>
                  <a:pt x="60037" y="74944"/>
                </a:lnTo>
                <a:lnTo>
                  <a:pt x="59971" y="72024"/>
                </a:lnTo>
                <a:lnTo>
                  <a:pt x="59939" y="74409"/>
                </a:lnTo>
                <a:lnTo>
                  <a:pt x="59891" y="78691"/>
                </a:lnTo>
                <a:lnTo>
                  <a:pt x="59793" y="88327"/>
                </a:lnTo>
                <a:lnTo>
                  <a:pt x="59695" y="99034"/>
                </a:lnTo>
                <a:lnTo>
                  <a:pt x="59695" y="116164"/>
                </a:lnTo>
                <a:lnTo>
                  <a:pt x="60282" y="116164"/>
                </a:lnTo>
                <a:close/>
              </a:path>
              <a:path w="120000" h="120000" extrusionOk="0">
                <a:moveTo>
                  <a:pt x="60282" y="118305"/>
                </a:moveTo>
                <a:lnTo>
                  <a:pt x="60282" y="116164"/>
                </a:lnTo>
                <a:lnTo>
                  <a:pt x="59695" y="116164"/>
                </a:lnTo>
                <a:lnTo>
                  <a:pt x="59695" y="118305"/>
                </a:lnTo>
                <a:lnTo>
                  <a:pt x="59793" y="119911"/>
                </a:lnTo>
                <a:lnTo>
                  <a:pt x="60135" y="119911"/>
                </a:lnTo>
                <a:lnTo>
                  <a:pt x="60282" y="118305"/>
                </a:lnTo>
                <a:close/>
              </a:path>
              <a:path w="120000" h="120000" extrusionOk="0">
                <a:moveTo>
                  <a:pt x="118737" y="54602"/>
                </a:moveTo>
                <a:lnTo>
                  <a:pt x="60820" y="54602"/>
                </a:lnTo>
                <a:lnTo>
                  <a:pt x="60820" y="55137"/>
                </a:lnTo>
                <a:lnTo>
                  <a:pt x="60673" y="55137"/>
                </a:lnTo>
                <a:lnTo>
                  <a:pt x="60576" y="56208"/>
                </a:lnTo>
                <a:lnTo>
                  <a:pt x="60478" y="56743"/>
                </a:lnTo>
                <a:lnTo>
                  <a:pt x="60478" y="57279"/>
                </a:lnTo>
                <a:lnTo>
                  <a:pt x="60429" y="57279"/>
                </a:lnTo>
                <a:lnTo>
                  <a:pt x="60331" y="58885"/>
                </a:lnTo>
                <a:lnTo>
                  <a:pt x="60331" y="59420"/>
                </a:lnTo>
                <a:lnTo>
                  <a:pt x="60233" y="61561"/>
                </a:lnTo>
                <a:lnTo>
                  <a:pt x="60135" y="64238"/>
                </a:lnTo>
                <a:lnTo>
                  <a:pt x="60086" y="67450"/>
                </a:lnTo>
                <a:lnTo>
                  <a:pt x="59988" y="70662"/>
                </a:lnTo>
                <a:lnTo>
                  <a:pt x="59971" y="72024"/>
                </a:lnTo>
                <a:lnTo>
                  <a:pt x="60037" y="74944"/>
                </a:lnTo>
                <a:lnTo>
                  <a:pt x="60135" y="83509"/>
                </a:lnTo>
                <a:lnTo>
                  <a:pt x="60184" y="88327"/>
                </a:lnTo>
                <a:lnTo>
                  <a:pt x="60233" y="93680"/>
                </a:lnTo>
                <a:lnTo>
                  <a:pt x="60233" y="99034"/>
                </a:lnTo>
                <a:lnTo>
                  <a:pt x="60282" y="104387"/>
                </a:lnTo>
                <a:lnTo>
                  <a:pt x="60282" y="116699"/>
                </a:lnTo>
                <a:lnTo>
                  <a:pt x="60330" y="99343"/>
                </a:lnTo>
                <a:lnTo>
                  <a:pt x="60387" y="90426"/>
                </a:lnTo>
                <a:lnTo>
                  <a:pt x="60458" y="81523"/>
                </a:lnTo>
                <a:lnTo>
                  <a:pt x="60589" y="72755"/>
                </a:lnTo>
                <a:lnTo>
                  <a:pt x="60820" y="64238"/>
                </a:lnTo>
                <a:lnTo>
                  <a:pt x="60869" y="62097"/>
                </a:lnTo>
                <a:lnTo>
                  <a:pt x="60869" y="61561"/>
                </a:lnTo>
                <a:lnTo>
                  <a:pt x="60967" y="61026"/>
                </a:lnTo>
                <a:lnTo>
                  <a:pt x="60967" y="61561"/>
                </a:lnTo>
                <a:lnTo>
                  <a:pt x="118655" y="61561"/>
                </a:lnTo>
                <a:lnTo>
                  <a:pt x="118655" y="55673"/>
                </a:lnTo>
                <a:lnTo>
                  <a:pt x="118704" y="55137"/>
                </a:lnTo>
                <a:lnTo>
                  <a:pt x="118737" y="54602"/>
                </a:lnTo>
                <a:close/>
              </a:path>
              <a:path w="120000" h="120000" extrusionOk="0">
                <a:moveTo>
                  <a:pt x="60967" y="61026"/>
                </a:moveTo>
                <a:lnTo>
                  <a:pt x="60869" y="61561"/>
                </a:lnTo>
                <a:lnTo>
                  <a:pt x="60918" y="61561"/>
                </a:lnTo>
                <a:lnTo>
                  <a:pt x="60967" y="61026"/>
                </a:lnTo>
                <a:close/>
              </a:path>
              <a:path w="120000" h="120000" extrusionOk="0">
                <a:moveTo>
                  <a:pt x="60934" y="61561"/>
                </a:moveTo>
                <a:lnTo>
                  <a:pt x="60869" y="61561"/>
                </a:lnTo>
                <a:lnTo>
                  <a:pt x="60869" y="62632"/>
                </a:lnTo>
                <a:lnTo>
                  <a:pt x="60934" y="61561"/>
                </a:lnTo>
                <a:close/>
              </a:path>
              <a:path w="120000" h="120000" extrusionOk="0">
                <a:moveTo>
                  <a:pt x="60967" y="61026"/>
                </a:moveTo>
                <a:lnTo>
                  <a:pt x="60918" y="61561"/>
                </a:lnTo>
                <a:lnTo>
                  <a:pt x="60934" y="61561"/>
                </a:lnTo>
                <a:lnTo>
                  <a:pt x="60967" y="61026"/>
                </a:lnTo>
                <a:close/>
              </a:path>
              <a:path w="120000" h="120000" extrusionOk="0">
                <a:moveTo>
                  <a:pt x="60967" y="61561"/>
                </a:moveTo>
                <a:lnTo>
                  <a:pt x="60967" y="61026"/>
                </a:lnTo>
                <a:lnTo>
                  <a:pt x="60934" y="61561"/>
                </a:lnTo>
                <a:lnTo>
                  <a:pt x="60967" y="61561"/>
                </a:lnTo>
                <a:close/>
              </a:path>
              <a:path w="120000" h="120000" extrusionOk="0">
                <a:moveTo>
                  <a:pt x="118802" y="54602"/>
                </a:moveTo>
                <a:lnTo>
                  <a:pt x="118704" y="55137"/>
                </a:lnTo>
                <a:lnTo>
                  <a:pt x="118655" y="55673"/>
                </a:lnTo>
                <a:lnTo>
                  <a:pt x="118802" y="54602"/>
                </a:lnTo>
                <a:close/>
              </a:path>
              <a:path w="120000" h="120000" extrusionOk="0">
                <a:moveTo>
                  <a:pt x="118802" y="61561"/>
                </a:moveTo>
                <a:lnTo>
                  <a:pt x="118802" y="54602"/>
                </a:lnTo>
                <a:lnTo>
                  <a:pt x="118655" y="55673"/>
                </a:lnTo>
                <a:lnTo>
                  <a:pt x="118655" y="61561"/>
                </a:lnTo>
                <a:lnTo>
                  <a:pt x="118802" y="61561"/>
                </a:lnTo>
                <a:close/>
              </a:path>
              <a:path w="120000" h="120000" extrusionOk="0">
                <a:moveTo>
                  <a:pt x="118753" y="54602"/>
                </a:moveTo>
                <a:lnTo>
                  <a:pt x="118737" y="54602"/>
                </a:lnTo>
                <a:lnTo>
                  <a:pt x="118704" y="55137"/>
                </a:lnTo>
                <a:lnTo>
                  <a:pt x="118753" y="54602"/>
                </a:lnTo>
                <a:close/>
              </a:path>
              <a:path w="120000" h="120000" extrusionOk="0">
                <a:moveTo>
                  <a:pt x="118802" y="54602"/>
                </a:moveTo>
                <a:lnTo>
                  <a:pt x="118753" y="54602"/>
                </a:lnTo>
                <a:lnTo>
                  <a:pt x="118704" y="55137"/>
                </a:lnTo>
                <a:lnTo>
                  <a:pt x="118802" y="54602"/>
                </a:lnTo>
                <a:close/>
              </a:path>
              <a:path w="120000" h="120000" extrusionOk="0">
                <a:moveTo>
                  <a:pt x="118802" y="54602"/>
                </a:moveTo>
                <a:lnTo>
                  <a:pt x="118802" y="53531"/>
                </a:lnTo>
                <a:lnTo>
                  <a:pt x="118737" y="54602"/>
                </a:lnTo>
                <a:lnTo>
                  <a:pt x="118802" y="54602"/>
                </a:lnTo>
                <a:close/>
              </a:path>
              <a:path w="120000" h="120000" extrusionOk="0">
                <a:moveTo>
                  <a:pt x="119976" y="5888"/>
                </a:moveTo>
                <a:lnTo>
                  <a:pt x="119976" y="0"/>
                </a:lnTo>
                <a:lnTo>
                  <a:pt x="119389" y="0"/>
                </a:lnTo>
                <a:lnTo>
                  <a:pt x="119372" y="8310"/>
                </a:lnTo>
                <a:lnTo>
                  <a:pt x="119272" y="26167"/>
                </a:lnTo>
                <a:lnTo>
                  <a:pt x="119193" y="35085"/>
                </a:lnTo>
                <a:lnTo>
                  <a:pt x="119062" y="43837"/>
                </a:lnTo>
                <a:lnTo>
                  <a:pt x="118851" y="52461"/>
                </a:lnTo>
                <a:lnTo>
                  <a:pt x="118753" y="54067"/>
                </a:lnTo>
                <a:lnTo>
                  <a:pt x="118802" y="53531"/>
                </a:lnTo>
                <a:lnTo>
                  <a:pt x="118802" y="61561"/>
                </a:lnTo>
                <a:lnTo>
                  <a:pt x="118900" y="61561"/>
                </a:lnTo>
                <a:lnTo>
                  <a:pt x="118949" y="61026"/>
                </a:lnTo>
                <a:lnTo>
                  <a:pt x="118998" y="61026"/>
                </a:lnTo>
                <a:lnTo>
                  <a:pt x="119047" y="60491"/>
                </a:lnTo>
                <a:lnTo>
                  <a:pt x="119095" y="60491"/>
                </a:lnTo>
                <a:lnTo>
                  <a:pt x="119193" y="59420"/>
                </a:lnTo>
                <a:lnTo>
                  <a:pt x="119193" y="58885"/>
                </a:lnTo>
                <a:lnTo>
                  <a:pt x="119242" y="58885"/>
                </a:lnTo>
                <a:lnTo>
                  <a:pt x="119291" y="57279"/>
                </a:lnTo>
                <a:lnTo>
                  <a:pt x="119340" y="57279"/>
                </a:lnTo>
                <a:lnTo>
                  <a:pt x="119340" y="56743"/>
                </a:lnTo>
                <a:lnTo>
                  <a:pt x="119546" y="50285"/>
                </a:lnTo>
                <a:lnTo>
                  <a:pt x="119716" y="41544"/>
                </a:lnTo>
                <a:lnTo>
                  <a:pt x="119835" y="32698"/>
                </a:lnTo>
                <a:lnTo>
                  <a:pt x="119912" y="23781"/>
                </a:lnTo>
                <a:lnTo>
                  <a:pt x="119955" y="14832"/>
                </a:lnTo>
                <a:lnTo>
                  <a:pt x="119976" y="58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3375885" y="5185857"/>
            <a:ext cx="1532403" cy="1378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16" y="61463"/>
                </a:moveTo>
                <a:lnTo>
                  <a:pt x="1316" y="55024"/>
                </a:lnTo>
                <a:lnTo>
                  <a:pt x="1210" y="54439"/>
                </a:lnTo>
                <a:lnTo>
                  <a:pt x="1210" y="53853"/>
                </a:lnTo>
                <a:lnTo>
                  <a:pt x="714" y="21115"/>
                </a:lnTo>
                <a:lnTo>
                  <a:pt x="684" y="11707"/>
                </a:lnTo>
                <a:lnTo>
                  <a:pt x="631" y="0"/>
                </a:lnTo>
                <a:lnTo>
                  <a:pt x="0" y="0"/>
                </a:lnTo>
                <a:lnTo>
                  <a:pt x="28" y="15734"/>
                </a:lnTo>
                <a:lnTo>
                  <a:pt x="92" y="25609"/>
                </a:lnTo>
                <a:lnTo>
                  <a:pt x="186" y="36441"/>
                </a:lnTo>
                <a:lnTo>
                  <a:pt x="339" y="46743"/>
                </a:lnTo>
                <a:lnTo>
                  <a:pt x="579" y="55024"/>
                </a:lnTo>
                <a:lnTo>
                  <a:pt x="631" y="56780"/>
                </a:lnTo>
                <a:lnTo>
                  <a:pt x="631" y="57365"/>
                </a:lnTo>
                <a:lnTo>
                  <a:pt x="684" y="57365"/>
                </a:lnTo>
                <a:lnTo>
                  <a:pt x="737" y="59121"/>
                </a:lnTo>
                <a:lnTo>
                  <a:pt x="789" y="59121"/>
                </a:lnTo>
                <a:lnTo>
                  <a:pt x="789" y="59707"/>
                </a:lnTo>
                <a:lnTo>
                  <a:pt x="895" y="60292"/>
                </a:lnTo>
                <a:lnTo>
                  <a:pt x="895" y="60878"/>
                </a:lnTo>
                <a:lnTo>
                  <a:pt x="947" y="60878"/>
                </a:lnTo>
                <a:lnTo>
                  <a:pt x="1000" y="61463"/>
                </a:lnTo>
                <a:lnTo>
                  <a:pt x="1316" y="61463"/>
                </a:lnTo>
                <a:close/>
              </a:path>
              <a:path w="120000" h="120000" extrusionOk="0">
                <a:moveTo>
                  <a:pt x="1281" y="54439"/>
                </a:moveTo>
                <a:lnTo>
                  <a:pt x="1210" y="53268"/>
                </a:lnTo>
                <a:lnTo>
                  <a:pt x="1210" y="54439"/>
                </a:lnTo>
                <a:lnTo>
                  <a:pt x="1281" y="54439"/>
                </a:lnTo>
                <a:close/>
              </a:path>
              <a:path w="120000" h="120000" extrusionOk="0">
                <a:moveTo>
                  <a:pt x="1316" y="55024"/>
                </a:moveTo>
                <a:lnTo>
                  <a:pt x="1263" y="54439"/>
                </a:lnTo>
                <a:lnTo>
                  <a:pt x="1210" y="54439"/>
                </a:lnTo>
                <a:lnTo>
                  <a:pt x="1316" y="55024"/>
                </a:lnTo>
                <a:close/>
              </a:path>
              <a:path w="120000" h="120000" extrusionOk="0">
                <a:moveTo>
                  <a:pt x="1316" y="55024"/>
                </a:moveTo>
                <a:lnTo>
                  <a:pt x="1281" y="54439"/>
                </a:lnTo>
                <a:lnTo>
                  <a:pt x="1263" y="54439"/>
                </a:lnTo>
                <a:lnTo>
                  <a:pt x="1316" y="55024"/>
                </a:lnTo>
                <a:close/>
              </a:path>
              <a:path w="120000" h="120000" extrusionOk="0">
                <a:moveTo>
                  <a:pt x="59653" y="104195"/>
                </a:moveTo>
                <a:lnTo>
                  <a:pt x="59653" y="58536"/>
                </a:lnTo>
                <a:lnTo>
                  <a:pt x="59548" y="57365"/>
                </a:lnTo>
                <a:lnTo>
                  <a:pt x="59548" y="56780"/>
                </a:lnTo>
                <a:lnTo>
                  <a:pt x="59390" y="55024"/>
                </a:lnTo>
                <a:lnTo>
                  <a:pt x="59284" y="55024"/>
                </a:lnTo>
                <a:lnTo>
                  <a:pt x="59232" y="54439"/>
                </a:lnTo>
                <a:lnTo>
                  <a:pt x="1281" y="54439"/>
                </a:lnTo>
                <a:lnTo>
                  <a:pt x="1316" y="55024"/>
                </a:lnTo>
                <a:lnTo>
                  <a:pt x="1316" y="61463"/>
                </a:lnTo>
                <a:lnTo>
                  <a:pt x="58968" y="61463"/>
                </a:lnTo>
                <a:lnTo>
                  <a:pt x="58968" y="60878"/>
                </a:lnTo>
                <a:lnTo>
                  <a:pt x="59047" y="61463"/>
                </a:lnTo>
                <a:lnTo>
                  <a:pt x="59126" y="61463"/>
                </a:lnTo>
                <a:lnTo>
                  <a:pt x="59126" y="63705"/>
                </a:lnTo>
                <a:lnTo>
                  <a:pt x="59176" y="65269"/>
                </a:lnTo>
                <a:lnTo>
                  <a:pt x="59390" y="74399"/>
                </a:lnTo>
                <a:lnTo>
                  <a:pt x="59523" y="84603"/>
                </a:lnTo>
                <a:lnTo>
                  <a:pt x="59602" y="94892"/>
                </a:lnTo>
                <a:lnTo>
                  <a:pt x="59653" y="104195"/>
                </a:lnTo>
                <a:close/>
              </a:path>
              <a:path w="120000" h="120000" extrusionOk="0">
                <a:moveTo>
                  <a:pt x="59047" y="61463"/>
                </a:moveTo>
                <a:lnTo>
                  <a:pt x="58968" y="60878"/>
                </a:lnTo>
                <a:lnTo>
                  <a:pt x="59021" y="61462"/>
                </a:lnTo>
                <a:lnTo>
                  <a:pt x="59047" y="61463"/>
                </a:lnTo>
                <a:close/>
              </a:path>
              <a:path w="120000" h="120000" extrusionOk="0">
                <a:moveTo>
                  <a:pt x="59021" y="61463"/>
                </a:moveTo>
                <a:lnTo>
                  <a:pt x="58968" y="60878"/>
                </a:lnTo>
                <a:lnTo>
                  <a:pt x="58968" y="61463"/>
                </a:lnTo>
                <a:lnTo>
                  <a:pt x="59021" y="61463"/>
                </a:lnTo>
                <a:close/>
              </a:path>
              <a:path w="120000" h="120000" extrusionOk="0">
                <a:moveTo>
                  <a:pt x="59126" y="62048"/>
                </a:moveTo>
                <a:lnTo>
                  <a:pt x="59047" y="61463"/>
                </a:lnTo>
                <a:lnTo>
                  <a:pt x="59021" y="61463"/>
                </a:lnTo>
                <a:lnTo>
                  <a:pt x="59126" y="62048"/>
                </a:lnTo>
                <a:close/>
              </a:path>
              <a:path w="120000" h="120000" extrusionOk="0">
                <a:moveTo>
                  <a:pt x="59126" y="62634"/>
                </a:moveTo>
                <a:lnTo>
                  <a:pt x="59126" y="62048"/>
                </a:lnTo>
                <a:lnTo>
                  <a:pt x="59021" y="61463"/>
                </a:lnTo>
                <a:lnTo>
                  <a:pt x="59126" y="62634"/>
                </a:lnTo>
                <a:close/>
              </a:path>
              <a:path w="120000" h="120000" extrusionOk="0">
                <a:moveTo>
                  <a:pt x="59126" y="62048"/>
                </a:moveTo>
                <a:lnTo>
                  <a:pt x="59126" y="61463"/>
                </a:lnTo>
                <a:lnTo>
                  <a:pt x="59047" y="61463"/>
                </a:lnTo>
                <a:lnTo>
                  <a:pt x="59126" y="62048"/>
                </a:lnTo>
                <a:close/>
              </a:path>
              <a:path w="120000" h="120000" extrusionOk="0">
                <a:moveTo>
                  <a:pt x="59126" y="63705"/>
                </a:moveTo>
                <a:lnTo>
                  <a:pt x="59126" y="62634"/>
                </a:lnTo>
                <a:lnTo>
                  <a:pt x="59074" y="62048"/>
                </a:lnTo>
                <a:lnTo>
                  <a:pt x="59126" y="63705"/>
                </a:lnTo>
                <a:close/>
              </a:path>
              <a:path w="120000" h="120000" extrusionOk="0">
                <a:moveTo>
                  <a:pt x="60000" y="70273"/>
                </a:moveTo>
                <a:lnTo>
                  <a:pt x="59758" y="61463"/>
                </a:lnTo>
                <a:lnTo>
                  <a:pt x="59706" y="59121"/>
                </a:lnTo>
                <a:lnTo>
                  <a:pt x="59653" y="59121"/>
                </a:lnTo>
                <a:lnTo>
                  <a:pt x="59653" y="115902"/>
                </a:lnTo>
                <a:lnTo>
                  <a:pt x="59706" y="104195"/>
                </a:lnTo>
                <a:lnTo>
                  <a:pt x="59736" y="94429"/>
                </a:lnTo>
                <a:lnTo>
                  <a:pt x="59793" y="84615"/>
                </a:lnTo>
                <a:lnTo>
                  <a:pt x="59906" y="74879"/>
                </a:lnTo>
                <a:lnTo>
                  <a:pt x="60000" y="70273"/>
                </a:lnTo>
                <a:close/>
              </a:path>
              <a:path w="120000" h="120000" extrusionOk="0">
                <a:moveTo>
                  <a:pt x="60337" y="115902"/>
                </a:moveTo>
                <a:lnTo>
                  <a:pt x="60235" y="90571"/>
                </a:lnTo>
                <a:lnTo>
                  <a:pt x="60153" y="80324"/>
                </a:lnTo>
                <a:lnTo>
                  <a:pt x="60003" y="70376"/>
                </a:lnTo>
                <a:lnTo>
                  <a:pt x="60000" y="70273"/>
                </a:lnTo>
                <a:lnTo>
                  <a:pt x="59906" y="74879"/>
                </a:lnTo>
                <a:lnTo>
                  <a:pt x="59793" y="84615"/>
                </a:lnTo>
                <a:lnTo>
                  <a:pt x="59736" y="94429"/>
                </a:lnTo>
                <a:lnTo>
                  <a:pt x="59706" y="104195"/>
                </a:lnTo>
                <a:lnTo>
                  <a:pt x="59653" y="115902"/>
                </a:lnTo>
                <a:lnTo>
                  <a:pt x="60337" y="115902"/>
                </a:lnTo>
                <a:close/>
              </a:path>
              <a:path w="120000" h="120000" extrusionOk="0">
                <a:moveTo>
                  <a:pt x="60337" y="118243"/>
                </a:moveTo>
                <a:lnTo>
                  <a:pt x="60337" y="115902"/>
                </a:lnTo>
                <a:lnTo>
                  <a:pt x="59653" y="115902"/>
                </a:lnTo>
                <a:lnTo>
                  <a:pt x="59653" y="118243"/>
                </a:lnTo>
                <a:lnTo>
                  <a:pt x="59811" y="120000"/>
                </a:lnTo>
                <a:lnTo>
                  <a:pt x="60179" y="120000"/>
                </a:lnTo>
                <a:lnTo>
                  <a:pt x="60337" y="118243"/>
                </a:lnTo>
                <a:close/>
              </a:path>
              <a:path w="120000" h="120000" extrusionOk="0">
                <a:moveTo>
                  <a:pt x="118710" y="54439"/>
                </a:moveTo>
                <a:lnTo>
                  <a:pt x="60759" y="54439"/>
                </a:lnTo>
                <a:lnTo>
                  <a:pt x="60706" y="55024"/>
                </a:lnTo>
                <a:lnTo>
                  <a:pt x="60597" y="55058"/>
                </a:lnTo>
                <a:lnTo>
                  <a:pt x="60443" y="56780"/>
                </a:lnTo>
                <a:lnTo>
                  <a:pt x="60443" y="57365"/>
                </a:lnTo>
                <a:lnTo>
                  <a:pt x="60337" y="58536"/>
                </a:lnTo>
                <a:lnTo>
                  <a:pt x="60337" y="59121"/>
                </a:lnTo>
                <a:lnTo>
                  <a:pt x="60285" y="59121"/>
                </a:lnTo>
                <a:lnTo>
                  <a:pt x="60101" y="65347"/>
                </a:lnTo>
                <a:lnTo>
                  <a:pt x="60000" y="70273"/>
                </a:lnTo>
                <a:lnTo>
                  <a:pt x="60003" y="70376"/>
                </a:lnTo>
                <a:lnTo>
                  <a:pt x="60153" y="80324"/>
                </a:lnTo>
                <a:lnTo>
                  <a:pt x="60235" y="90571"/>
                </a:lnTo>
                <a:lnTo>
                  <a:pt x="60337" y="115902"/>
                </a:lnTo>
                <a:lnTo>
                  <a:pt x="60350" y="103019"/>
                </a:lnTo>
                <a:lnTo>
                  <a:pt x="60478" y="83521"/>
                </a:lnTo>
                <a:lnTo>
                  <a:pt x="60597" y="73885"/>
                </a:lnTo>
                <a:lnTo>
                  <a:pt x="60811" y="64390"/>
                </a:lnTo>
                <a:lnTo>
                  <a:pt x="60864" y="63218"/>
                </a:lnTo>
                <a:lnTo>
                  <a:pt x="60864" y="61463"/>
                </a:lnTo>
                <a:lnTo>
                  <a:pt x="60943" y="61463"/>
                </a:lnTo>
                <a:lnTo>
                  <a:pt x="61022" y="60878"/>
                </a:lnTo>
                <a:lnTo>
                  <a:pt x="61022" y="61463"/>
                </a:lnTo>
                <a:lnTo>
                  <a:pt x="118674" y="61463"/>
                </a:lnTo>
                <a:lnTo>
                  <a:pt x="118674" y="55024"/>
                </a:lnTo>
                <a:lnTo>
                  <a:pt x="118710" y="54439"/>
                </a:lnTo>
                <a:close/>
              </a:path>
              <a:path w="120000" h="120000" extrusionOk="0">
                <a:moveTo>
                  <a:pt x="60943" y="61463"/>
                </a:moveTo>
                <a:lnTo>
                  <a:pt x="60864" y="61463"/>
                </a:lnTo>
                <a:lnTo>
                  <a:pt x="60864" y="62048"/>
                </a:lnTo>
                <a:lnTo>
                  <a:pt x="60943" y="61463"/>
                </a:lnTo>
                <a:close/>
              </a:path>
              <a:path w="120000" h="120000" extrusionOk="0">
                <a:moveTo>
                  <a:pt x="60969" y="61462"/>
                </a:moveTo>
                <a:lnTo>
                  <a:pt x="60943" y="61463"/>
                </a:lnTo>
                <a:lnTo>
                  <a:pt x="60864" y="62048"/>
                </a:lnTo>
                <a:lnTo>
                  <a:pt x="60969" y="61462"/>
                </a:lnTo>
                <a:close/>
              </a:path>
              <a:path w="120000" h="120000" extrusionOk="0">
                <a:moveTo>
                  <a:pt x="60969" y="61463"/>
                </a:moveTo>
                <a:lnTo>
                  <a:pt x="60864" y="62048"/>
                </a:lnTo>
                <a:lnTo>
                  <a:pt x="60864" y="62634"/>
                </a:lnTo>
                <a:lnTo>
                  <a:pt x="60969" y="61463"/>
                </a:lnTo>
                <a:close/>
              </a:path>
              <a:path w="120000" h="120000" extrusionOk="0">
                <a:moveTo>
                  <a:pt x="60917" y="62048"/>
                </a:moveTo>
                <a:lnTo>
                  <a:pt x="60864" y="62634"/>
                </a:lnTo>
                <a:lnTo>
                  <a:pt x="60864" y="63218"/>
                </a:lnTo>
                <a:lnTo>
                  <a:pt x="60917" y="62048"/>
                </a:lnTo>
                <a:close/>
              </a:path>
              <a:path w="120000" h="120000" extrusionOk="0">
                <a:moveTo>
                  <a:pt x="61022" y="60878"/>
                </a:moveTo>
                <a:lnTo>
                  <a:pt x="60943" y="61463"/>
                </a:lnTo>
                <a:lnTo>
                  <a:pt x="60969" y="61463"/>
                </a:lnTo>
                <a:lnTo>
                  <a:pt x="61022" y="60878"/>
                </a:lnTo>
                <a:close/>
              </a:path>
              <a:path w="120000" h="120000" extrusionOk="0">
                <a:moveTo>
                  <a:pt x="61022" y="61463"/>
                </a:moveTo>
                <a:lnTo>
                  <a:pt x="61022" y="60878"/>
                </a:lnTo>
                <a:lnTo>
                  <a:pt x="60969" y="61463"/>
                </a:lnTo>
                <a:lnTo>
                  <a:pt x="61022" y="61463"/>
                </a:lnTo>
                <a:close/>
              </a:path>
              <a:path w="120000" h="120000" extrusionOk="0">
                <a:moveTo>
                  <a:pt x="118727" y="54439"/>
                </a:moveTo>
                <a:lnTo>
                  <a:pt x="118710" y="54439"/>
                </a:lnTo>
                <a:lnTo>
                  <a:pt x="118674" y="55024"/>
                </a:lnTo>
                <a:lnTo>
                  <a:pt x="118727" y="54439"/>
                </a:lnTo>
                <a:close/>
              </a:path>
              <a:path w="120000" h="120000" extrusionOk="0">
                <a:moveTo>
                  <a:pt x="118780" y="54439"/>
                </a:moveTo>
                <a:lnTo>
                  <a:pt x="118727" y="54439"/>
                </a:lnTo>
                <a:lnTo>
                  <a:pt x="118674" y="55024"/>
                </a:lnTo>
                <a:lnTo>
                  <a:pt x="118780" y="54439"/>
                </a:lnTo>
                <a:close/>
              </a:path>
              <a:path w="120000" h="120000" extrusionOk="0">
                <a:moveTo>
                  <a:pt x="119991" y="11707"/>
                </a:moveTo>
                <a:lnTo>
                  <a:pt x="119991" y="0"/>
                </a:lnTo>
                <a:lnTo>
                  <a:pt x="119359" y="0"/>
                </a:lnTo>
                <a:lnTo>
                  <a:pt x="119268" y="23288"/>
                </a:lnTo>
                <a:lnTo>
                  <a:pt x="119194" y="32964"/>
                </a:lnTo>
                <a:lnTo>
                  <a:pt x="119056" y="42544"/>
                </a:lnTo>
                <a:lnTo>
                  <a:pt x="118832" y="52097"/>
                </a:lnTo>
                <a:lnTo>
                  <a:pt x="118780" y="53853"/>
                </a:lnTo>
                <a:lnTo>
                  <a:pt x="118780" y="54439"/>
                </a:lnTo>
                <a:lnTo>
                  <a:pt x="118674" y="55024"/>
                </a:lnTo>
                <a:lnTo>
                  <a:pt x="118674" y="61463"/>
                </a:lnTo>
                <a:lnTo>
                  <a:pt x="118990" y="61463"/>
                </a:lnTo>
                <a:lnTo>
                  <a:pt x="119043" y="60878"/>
                </a:lnTo>
                <a:lnTo>
                  <a:pt x="119096" y="60878"/>
                </a:lnTo>
                <a:lnTo>
                  <a:pt x="119096" y="60292"/>
                </a:lnTo>
                <a:lnTo>
                  <a:pt x="119201" y="59707"/>
                </a:lnTo>
                <a:lnTo>
                  <a:pt x="119201" y="59121"/>
                </a:lnTo>
                <a:lnTo>
                  <a:pt x="119254" y="59121"/>
                </a:lnTo>
                <a:lnTo>
                  <a:pt x="119306" y="57365"/>
                </a:lnTo>
                <a:lnTo>
                  <a:pt x="119359" y="57365"/>
                </a:lnTo>
                <a:lnTo>
                  <a:pt x="119359" y="56780"/>
                </a:lnTo>
                <a:lnTo>
                  <a:pt x="119563" y="50787"/>
                </a:lnTo>
                <a:lnTo>
                  <a:pt x="119740" y="41280"/>
                </a:lnTo>
                <a:lnTo>
                  <a:pt x="119855" y="31148"/>
                </a:lnTo>
                <a:lnTo>
                  <a:pt x="119931" y="21066"/>
                </a:lnTo>
                <a:lnTo>
                  <a:pt x="119991" y="11707"/>
                </a:lnTo>
                <a:close/>
              </a:path>
              <a:path w="120000" h="120000" extrusionOk="0">
                <a:moveTo>
                  <a:pt x="118780" y="54439"/>
                </a:moveTo>
                <a:lnTo>
                  <a:pt x="118780" y="53268"/>
                </a:lnTo>
                <a:lnTo>
                  <a:pt x="118710" y="54439"/>
                </a:lnTo>
                <a:lnTo>
                  <a:pt x="118780" y="544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5273935" y="5185857"/>
            <a:ext cx="1508311" cy="1378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83" y="53853"/>
                </a:moveTo>
                <a:lnTo>
                  <a:pt x="1127" y="50167"/>
                </a:lnTo>
                <a:lnTo>
                  <a:pt x="932" y="40374"/>
                </a:lnTo>
                <a:lnTo>
                  <a:pt x="826" y="31194"/>
                </a:lnTo>
                <a:lnTo>
                  <a:pt x="695" y="11707"/>
                </a:lnTo>
                <a:lnTo>
                  <a:pt x="695" y="0"/>
                </a:lnTo>
                <a:lnTo>
                  <a:pt x="0" y="0"/>
                </a:lnTo>
                <a:lnTo>
                  <a:pt x="189" y="36066"/>
                </a:lnTo>
                <a:lnTo>
                  <a:pt x="695" y="57365"/>
                </a:lnTo>
                <a:lnTo>
                  <a:pt x="802" y="59121"/>
                </a:lnTo>
                <a:lnTo>
                  <a:pt x="802" y="59707"/>
                </a:lnTo>
                <a:lnTo>
                  <a:pt x="909" y="60292"/>
                </a:lnTo>
                <a:lnTo>
                  <a:pt x="962" y="60878"/>
                </a:lnTo>
                <a:lnTo>
                  <a:pt x="1016" y="60878"/>
                </a:lnTo>
                <a:lnTo>
                  <a:pt x="1069" y="61463"/>
                </a:lnTo>
                <a:lnTo>
                  <a:pt x="1230" y="61463"/>
                </a:lnTo>
                <a:lnTo>
                  <a:pt x="1230" y="53268"/>
                </a:lnTo>
                <a:lnTo>
                  <a:pt x="1283" y="53853"/>
                </a:lnTo>
                <a:close/>
              </a:path>
              <a:path w="120000" h="120000" extrusionOk="0">
                <a:moveTo>
                  <a:pt x="1301" y="54439"/>
                </a:moveTo>
                <a:lnTo>
                  <a:pt x="1230" y="53268"/>
                </a:lnTo>
                <a:lnTo>
                  <a:pt x="1230" y="54439"/>
                </a:lnTo>
                <a:lnTo>
                  <a:pt x="1301" y="54439"/>
                </a:lnTo>
                <a:close/>
              </a:path>
              <a:path w="120000" h="120000" extrusionOk="0">
                <a:moveTo>
                  <a:pt x="1310" y="54731"/>
                </a:moveTo>
                <a:lnTo>
                  <a:pt x="1283" y="54439"/>
                </a:lnTo>
                <a:lnTo>
                  <a:pt x="1230" y="54439"/>
                </a:lnTo>
                <a:lnTo>
                  <a:pt x="1310" y="54731"/>
                </a:lnTo>
                <a:close/>
              </a:path>
              <a:path w="120000" h="120000" extrusionOk="0">
                <a:moveTo>
                  <a:pt x="1337" y="61463"/>
                </a:moveTo>
                <a:lnTo>
                  <a:pt x="1337" y="55024"/>
                </a:lnTo>
                <a:lnTo>
                  <a:pt x="1310" y="54731"/>
                </a:lnTo>
                <a:lnTo>
                  <a:pt x="1230" y="54439"/>
                </a:lnTo>
                <a:lnTo>
                  <a:pt x="1230" y="61463"/>
                </a:lnTo>
                <a:lnTo>
                  <a:pt x="1337" y="61463"/>
                </a:lnTo>
                <a:close/>
              </a:path>
              <a:path w="120000" h="120000" extrusionOk="0">
                <a:moveTo>
                  <a:pt x="1310" y="54584"/>
                </a:moveTo>
                <a:lnTo>
                  <a:pt x="1301" y="54439"/>
                </a:lnTo>
                <a:lnTo>
                  <a:pt x="1283" y="54439"/>
                </a:lnTo>
                <a:lnTo>
                  <a:pt x="1310" y="54584"/>
                </a:lnTo>
                <a:close/>
              </a:path>
              <a:path w="120000" h="120000" extrusionOk="0">
                <a:moveTo>
                  <a:pt x="1321" y="54773"/>
                </a:moveTo>
                <a:lnTo>
                  <a:pt x="1310" y="54584"/>
                </a:lnTo>
                <a:lnTo>
                  <a:pt x="1283" y="54439"/>
                </a:lnTo>
                <a:lnTo>
                  <a:pt x="1310" y="54731"/>
                </a:lnTo>
                <a:lnTo>
                  <a:pt x="1321" y="54773"/>
                </a:lnTo>
                <a:close/>
              </a:path>
              <a:path w="120000" h="120000" extrusionOk="0">
                <a:moveTo>
                  <a:pt x="59643" y="104195"/>
                </a:moveTo>
                <a:lnTo>
                  <a:pt x="59643" y="58536"/>
                </a:lnTo>
                <a:lnTo>
                  <a:pt x="59536" y="57365"/>
                </a:lnTo>
                <a:lnTo>
                  <a:pt x="59536" y="56780"/>
                </a:lnTo>
                <a:lnTo>
                  <a:pt x="59375" y="55024"/>
                </a:lnTo>
                <a:lnTo>
                  <a:pt x="59268" y="55024"/>
                </a:lnTo>
                <a:lnTo>
                  <a:pt x="59215" y="54439"/>
                </a:lnTo>
                <a:lnTo>
                  <a:pt x="1301" y="54439"/>
                </a:lnTo>
                <a:lnTo>
                  <a:pt x="1310" y="54584"/>
                </a:lnTo>
                <a:lnTo>
                  <a:pt x="1390" y="55024"/>
                </a:lnTo>
                <a:lnTo>
                  <a:pt x="1390" y="61463"/>
                </a:lnTo>
                <a:lnTo>
                  <a:pt x="58947" y="61463"/>
                </a:lnTo>
                <a:lnTo>
                  <a:pt x="58947" y="60878"/>
                </a:lnTo>
                <a:lnTo>
                  <a:pt x="59028" y="61463"/>
                </a:lnTo>
                <a:lnTo>
                  <a:pt x="59108" y="61463"/>
                </a:lnTo>
                <a:lnTo>
                  <a:pt x="59108" y="63705"/>
                </a:lnTo>
                <a:lnTo>
                  <a:pt x="59158" y="65269"/>
                </a:lnTo>
                <a:lnTo>
                  <a:pt x="59375" y="74399"/>
                </a:lnTo>
                <a:lnTo>
                  <a:pt x="59511" y="84603"/>
                </a:lnTo>
                <a:lnTo>
                  <a:pt x="59591" y="94892"/>
                </a:lnTo>
                <a:lnTo>
                  <a:pt x="59643" y="104195"/>
                </a:lnTo>
                <a:close/>
              </a:path>
              <a:path w="120000" h="120000" extrusionOk="0">
                <a:moveTo>
                  <a:pt x="1390" y="55024"/>
                </a:moveTo>
                <a:lnTo>
                  <a:pt x="1310" y="54584"/>
                </a:lnTo>
                <a:lnTo>
                  <a:pt x="1321" y="54773"/>
                </a:lnTo>
                <a:lnTo>
                  <a:pt x="1390" y="55024"/>
                </a:lnTo>
                <a:close/>
              </a:path>
              <a:path w="120000" h="120000" extrusionOk="0">
                <a:moveTo>
                  <a:pt x="1337" y="55024"/>
                </a:moveTo>
                <a:lnTo>
                  <a:pt x="1321" y="54773"/>
                </a:lnTo>
                <a:lnTo>
                  <a:pt x="1310" y="54731"/>
                </a:lnTo>
                <a:lnTo>
                  <a:pt x="1337" y="55024"/>
                </a:lnTo>
                <a:close/>
              </a:path>
              <a:path w="120000" h="120000" extrusionOk="0">
                <a:moveTo>
                  <a:pt x="1390" y="61463"/>
                </a:moveTo>
                <a:lnTo>
                  <a:pt x="1390" y="55024"/>
                </a:lnTo>
                <a:lnTo>
                  <a:pt x="1321" y="54773"/>
                </a:lnTo>
                <a:lnTo>
                  <a:pt x="1337" y="55024"/>
                </a:lnTo>
                <a:lnTo>
                  <a:pt x="1337" y="61463"/>
                </a:lnTo>
                <a:lnTo>
                  <a:pt x="1390" y="61463"/>
                </a:lnTo>
                <a:close/>
              </a:path>
              <a:path w="120000" h="120000" extrusionOk="0">
                <a:moveTo>
                  <a:pt x="59028" y="61463"/>
                </a:moveTo>
                <a:lnTo>
                  <a:pt x="58947" y="60878"/>
                </a:lnTo>
                <a:lnTo>
                  <a:pt x="59001" y="61462"/>
                </a:lnTo>
                <a:lnTo>
                  <a:pt x="59028" y="61463"/>
                </a:lnTo>
                <a:close/>
              </a:path>
              <a:path w="120000" h="120000" extrusionOk="0">
                <a:moveTo>
                  <a:pt x="59001" y="61463"/>
                </a:moveTo>
                <a:lnTo>
                  <a:pt x="58947" y="60878"/>
                </a:lnTo>
                <a:lnTo>
                  <a:pt x="58947" y="61463"/>
                </a:lnTo>
                <a:lnTo>
                  <a:pt x="59001" y="61463"/>
                </a:lnTo>
                <a:close/>
              </a:path>
              <a:path w="120000" h="120000" extrusionOk="0">
                <a:moveTo>
                  <a:pt x="59108" y="62048"/>
                </a:moveTo>
                <a:lnTo>
                  <a:pt x="59028" y="61463"/>
                </a:lnTo>
                <a:lnTo>
                  <a:pt x="59001" y="61463"/>
                </a:lnTo>
                <a:lnTo>
                  <a:pt x="59108" y="62048"/>
                </a:lnTo>
                <a:close/>
              </a:path>
              <a:path w="120000" h="120000" extrusionOk="0">
                <a:moveTo>
                  <a:pt x="59108" y="62634"/>
                </a:moveTo>
                <a:lnTo>
                  <a:pt x="59108" y="62048"/>
                </a:lnTo>
                <a:lnTo>
                  <a:pt x="59001" y="61463"/>
                </a:lnTo>
                <a:lnTo>
                  <a:pt x="59108" y="62634"/>
                </a:lnTo>
                <a:close/>
              </a:path>
              <a:path w="120000" h="120000" extrusionOk="0">
                <a:moveTo>
                  <a:pt x="59108" y="62048"/>
                </a:moveTo>
                <a:lnTo>
                  <a:pt x="59108" y="61463"/>
                </a:lnTo>
                <a:lnTo>
                  <a:pt x="59028" y="61463"/>
                </a:lnTo>
                <a:lnTo>
                  <a:pt x="59108" y="62048"/>
                </a:lnTo>
                <a:close/>
              </a:path>
              <a:path w="120000" h="120000" extrusionOk="0">
                <a:moveTo>
                  <a:pt x="59108" y="63705"/>
                </a:moveTo>
                <a:lnTo>
                  <a:pt x="59108" y="62634"/>
                </a:lnTo>
                <a:lnTo>
                  <a:pt x="59054" y="62048"/>
                </a:lnTo>
                <a:lnTo>
                  <a:pt x="59108" y="63705"/>
                </a:lnTo>
                <a:close/>
              </a:path>
              <a:path w="120000" h="120000" extrusionOk="0">
                <a:moveTo>
                  <a:pt x="59996" y="70276"/>
                </a:moveTo>
                <a:lnTo>
                  <a:pt x="59750" y="61463"/>
                </a:lnTo>
                <a:lnTo>
                  <a:pt x="59696" y="59121"/>
                </a:lnTo>
                <a:lnTo>
                  <a:pt x="59643" y="59121"/>
                </a:lnTo>
                <a:lnTo>
                  <a:pt x="59643" y="115902"/>
                </a:lnTo>
                <a:lnTo>
                  <a:pt x="59696" y="104195"/>
                </a:lnTo>
                <a:lnTo>
                  <a:pt x="59727" y="94429"/>
                </a:lnTo>
                <a:lnTo>
                  <a:pt x="59786" y="84615"/>
                </a:lnTo>
                <a:lnTo>
                  <a:pt x="59900" y="74879"/>
                </a:lnTo>
                <a:lnTo>
                  <a:pt x="59996" y="70276"/>
                </a:lnTo>
                <a:close/>
              </a:path>
              <a:path w="120000" h="120000" extrusionOk="0">
                <a:moveTo>
                  <a:pt x="60338" y="115902"/>
                </a:moveTo>
                <a:lnTo>
                  <a:pt x="60235" y="90573"/>
                </a:lnTo>
                <a:lnTo>
                  <a:pt x="60151" y="80328"/>
                </a:lnTo>
                <a:lnTo>
                  <a:pt x="59999" y="70380"/>
                </a:lnTo>
                <a:lnTo>
                  <a:pt x="59996" y="70276"/>
                </a:lnTo>
                <a:lnTo>
                  <a:pt x="59900" y="74879"/>
                </a:lnTo>
                <a:lnTo>
                  <a:pt x="59786" y="84615"/>
                </a:lnTo>
                <a:lnTo>
                  <a:pt x="59727" y="94429"/>
                </a:lnTo>
                <a:lnTo>
                  <a:pt x="59696" y="104195"/>
                </a:lnTo>
                <a:lnTo>
                  <a:pt x="59643" y="115902"/>
                </a:lnTo>
                <a:lnTo>
                  <a:pt x="60338" y="115902"/>
                </a:lnTo>
                <a:close/>
              </a:path>
              <a:path w="120000" h="120000" extrusionOk="0">
                <a:moveTo>
                  <a:pt x="60338" y="118243"/>
                </a:moveTo>
                <a:lnTo>
                  <a:pt x="60338" y="115902"/>
                </a:lnTo>
                <a:lnTo>
                  <a:pt x="59643" y="115902"/>
                </a:lnTo>
                <a:lnTo>
                  <a:pt x="59643" y="118243"/>
                </a:lnTo>
                <a:lnTo>
                  <a:pt x="59803" y="120000"/>
                </a:lnTo>
                <a:lnTo>
                  <a:pt x="60178" y="120000"/>
                </a:lnTo>
                <a:lnTo>
                  <a:pt x="60338" y="118243"/>
                </a:lnTo>
                <a:close/>
              </a:path>
              <a:path w="120000" h="120000" extrusionOk="0">
                <a:moveTo>
                  <a:pt x="118680" y="54439"/>
                </a:moveTo>
                <a:lnTo>
                  <a:pt x="60766" y="54439"/>
                </a:lnTo>
                <a:lnTo>
                  <a:pt x="60713" y="55024"/>
                </a:lnTo>
                <a:lnTo>
                  <a:pt x="60603" y="55058"/>
                </a:lnTo>
                <a:lnTo>
                  <a:pt x="60445" y="56780"/>
                </a:lnTo>
                <a:lnTo>
                  <a:pt x="60445" y="57365"/>
                </a:lnTo>
                <a:lnTo>
                  <a:pt x="60338" y="58536"/>
                </a:lnTo>
                <a:lnTo>
                  <a:pt x="60338" y="59121"/>
                </a:lnTo>
                <a:lnTo>
                  <a:pt x="60285" y="59121"/>
                </a:lnTo>
                <a:lnTo>
                  <a:pt x="60098" y="65347"/>
                </a:lnTo>
                <a:lnTo>
                  <a:pt x="59996" y="70276"/>
                </a:lnTo>
                <a:lnTo>
                  <a:pt x="59999" y="70380"/>
                </a:lnTo>
                <a:lnTo>
                  <a:pt x="60151" y="80328"/>
                </a:lnTo>
                <a:lnTo>
                  <a:pt x="60235" y="90573"/>
                </a:lnTo>
                <a:lnTo>
                  <a:pt x="60338" y="115902"/>
                </a:lnTo>
                <a:lnTo>
                  <a:pt x="60352" y="103019"/>
                </a:lnTo>
                <a:lnTo>
                  <a:pt x="60481" y="83521"/>
                </a:lnTo>
                <a:lnTo>
                  <a:pt x="60603" y="73885"/>
                </a:lnTo>
                <a:lnTo>
                  <a:pt x="60820" y="64390"/>
                </a:lnTo>
                <a:lnTo>
                  <a:pt x="60873" y="63219"/>
                </a:lnTo>
                <a:lnTo>
                  <a:pt x="60873" y="61463"/>
                </a:lnTo>
                <a:lnTo>
                  <a:pt x="60953" y="61463"/>
                </a:lnTo>
                <a:lnTo>
                  <a:pt x="61034" y="60878"/>
                </a:lnTo>
                <a:lnTo>
                  <a:pt x="61034" y="61463"/>
                </a:lnTo>
                <a:lnTo>
                  <a:pt x="118591" y="61463"/>
                </a:lnTo>
                <a:lnTo>
                  <a:pt x="118591" y="55024"/>
                </a:lnTo>
                <a:lnTo>
                  <a:pt x="118671" y="54584"/>
                </a:lnTo>
                <a:lnTo>
                  <a:pt x="118680" y="54439"/>
                </a:lnTo>
                <a:close/>
              </a:path>
              <a:path w="120000" h="120000" extrusionOk="0">
                <a:moveTo>
                  <a:pt x="60953" y="61463"/>
                </a:moveTo>
                <a:lnTo>
                  <a:pt x="60873" y="61463"/>
                </a:lnTo>
                <a:lnTo>
                  <a:pt x="60873" y="62048"/>
                </a:lnTo>
                <a:lnTo>
                  <a:pt x="60953" y="61463"/>
                </a:lnTo>
                <a:close/>
              </a:path>
              <a:path w="120000" h="120000" extrusionOk="0">
                <a:moveTo>
                  <a:pt x="60980" y="61463"/>
                </a:moveTo>
                <a:lnTo>
                  <a:pt x="60953" y="61463"/>
                </a:lnTo>
                <a:lnTo>
                  <a:pt x="60873" y="62048"/>
                </a:lnTo>
                <a:lnTo>
                  <a:pt x="60980" y="61463"/>
                </a:lnTo>
                <a:close/>
              </a:path>
              <a:path w="120000" h="120000" extrusionOk="0">
                <a:moveTo>
                  <a:pt x="60980" y="61463"/>
                </a:moveTo>
                <a:lnTo>
                  <a:pt x="60873" y="62048"/>
                </a:lnTo>
                <a:lnTo>
                  <a:pt x="60873" y="62634"/>
                </a:lnTo>
                <a:lnTo>
                  <a:pt x="60980" y="61463"/>
                </a:lnTo>
                <a:close/>
              </a:path>
              <a:path w="120000" h="120000" extrusionOk="0">
                <a:moveTo>
                  <a:pt x="60927" y="62048"/>
                </a:moveTo>
                <a:lnTo>
                  <a:pt x="60873" y="62634"/>
                </a:lnTo>
                <a:lnTo>
                  <a:pt x="60873" y="63219"/>
                </a:lnTo>
                <a:lnTo>
                  <a:pt x="60927" y="62048"/>
                </a:lnTo>
                <a:close/>
              </a:path>
              <a:path w="120000" h="120000" extrusionOk="0">
                <a:moveTo>
                  <a:pt x="61034" y="60878"/>
                </a:moveTo>
                <a:lnTo>
                  <a:pt x="60953" y="61463"/>
                </a:lnTo>
                <a:lnTo>
                  <a:pt x="60980" y="61463"/>
                </a:lnTo>
                <a:lnTo>
                  <a:pt x="61034" y="60878"/>
                </a:lnTo>
                <a:close/>
              </a:path>
              <a:path w="120000" h="120000" extrusionOk="0">
                <a:moveTo>
                  <a:pt x="61034" y="61463"/>
                </a:moveTo>
                <a:lnTo>
                  <a:pt x="61034" y="60878"/>
                </a:lnTo>
                <a:lnTo>
                  <a:pt x="60980" y="61463"/>
                </a:lnTo>
                <a:lnTo>
                  <a:pt x="61034" y="61463"/>
                </a:lnTo>
                <a:close/>
              </a:path>
              <a:path w="120000" h="120000" extrusionOk="0">
                <a:moveTo>
                  <a:pt x="118671" y="54584"/>
                </a:moveTo>
                <a:lnTo>
                  <a:pt x="118591" y="55024"/>
                </a:lnTo>
                <a:lnTo>
                  <a:pt x="118660" y="54773"/>
                </a:lnTo>
                <a:lnTo>
                  <a:pt x="118671" y="54584"/>
                </a:lnTo>
                <a:close/>
              </a:path>
              <a:path w="120000" h="120000" extrusionOk="0">
                <a:moveTo>
                  <a:pt x="118751" y="61463"/>
                </a:moveTo>
                <a:lnTo>
                  <a:pt x="118751" y="54439"/>
                </a:lnTo>
                <a:lnTo>
                  <a:pt x="118671" y="54731"/>
                </a:lnTo>
                <a:lnTo>
                  <a:pt x="118644" y="55024"/>
                </a:lnTo>
                <a:lnTo>
                  <a:pt x="118644" y="54828"/>
                </a:lnTo>
                <a:lnTo>
                  <a:pt x="118591" y="55024"/>
                </a:lnTo>
                <a:lnTo>
                  <a:pt x="118591" y="61463"/>
                </a:lnTo>
                <a:lnTo>
                  <a:pt x="118644" y="61463"/>
                </a:lnTo>
                <a:lnTo>
                  <a:pt x="118644" y="55024"/>
                </a:lnTo>
                <a:lnTo>
                  <a:pt x="118660" y="54773"/>
                </a:lnTo>
                <a:lnTo>
                  <a:pt x="118660" y="61463"/>
                </a:lnTo>
                <a:lnTo>
                  <a:pt x="118751" y="61463"/>
                </a:lnTo>
                <a:close/>
              </a:path>
              <a:path w="120000" h="120000" extrusionOk="0">
                <a:moveTo>
                  <a:pt x="118671" y="54731"/>
                </a:moveTo>
                <a:lnTo>
                  <a:pt x="118660" y="54773"/>
                </a:lnTo>
                <a:lnTo>
                  <a:pt x="118644" y="55024"/>
                </a:lnTo>
                <a:lnTo>
                  <a:pt x="118671" y="54731"/>
                </a:lnTo>
                <a:close/>
              </a:path>
              <a:path w="120000" h="120000" extrusionOk="0">
                <a:moveTo>
                  <a:pt x="118698" y="54439"/>
                </a:moveTo>
                <a:lnTo>
                  <a:pt x="118671" y="54584"/>
                </a:lnTo>
                <a:lnTo>
                  <a:pt x="118660" y="54773"/>
                </a:lnTo>
                <a:lnTo>
                  <a:pt x="118671" y="54731"/>
                </a:lnTo>
                <a:lnTo>
                  <a:pt x="118698" y="54439"/>
                </a:lnTo>
                <a:close/>
              </a:path>
              <a:path w="120000" h="120000" extrusionOk="0">
                <a:moveTo>
                  <a:pt x="118698" y="54439"/>
                </a:moveTo>
                <a:lnTo>
                  <a:pt x="118680" y="54439"/>
                </a:lnTo>
                <a:lnTo>
                  <a:pt x="118671" y="54584"/>
                </a:lnTo>
                <a:lnTo>
                  <a:pt x="118698" y="54439"/>
                </a:lnTo>
                <a:close/>
              </a:path>
              <a:path w="120000" h="120000" extrusionOk="0">
                <a:moveTo>
                  <a:pt x="118751" y="54439"/>
                </a:moveTo>
                <a:lnTo>
                  <a:pt x="118698" y="54439"/>
                </a:lnTo>
                <a:lnTo>
                  <a:pt x="118671" y="54731"/>
                </a:lnTo>
                <a:lnTo>
                  <a:pt x="118751" y="54439"/>
                </a:lnTo>
                <a:close/>
              </a:path>
              <a:path w="120000" h="120000" extrusionOk="0">
                <a:moveTo>
                  <a:pt x="118751" y="54439"/>
                </a:moveTo>
                <a:lnTo>
                  <a:pt x="118751" y="53268"/>
                </a:lnTo>
                <a:lnTo>
                  <a:pt x="118680" y="54439"/>
                </a:lnTo>
                <a:lnTo>
                  <a:pt x="118751" y="54439"/>
                </a:lnTo>
                <a:close/>
              </a:path>
              <a:path w="120000" h="120000" extrusionOk="0">
                <a:moveTo>
                  <a:pt x="119982" y="0"/>
                </a:moveTo>
                <a:lnTo>
                  <a:pt x="119286" y="0"/>
                </a:lnTo>
                <a:lnTo>
                  <a:pt x="119281" y="13419"/>
                </a:lnTo>
                <a:lnTo>
                  <a:pt x="119228" y="23189"/>
                </a:lnTo>
                <a:lnTo>
                  <a:pt x="119135" y="32911"/>
                </a:lnTo>
                <a:lnTo>
                  <a:pt x="118996" y="42557"/>
                </a:lnTo>
                <a:lnTo>
                  <a:pt x="118805" y="52097"/>
                </a:lnTo>
                <a:lnTo>
                  <a:pt x="118698" y="53853"/>
                </a:lnTo>
                <a:lnTo>
                  <a:pt x="118751" y="53268"/>
                </a:lnTo>
                <a:lnTo>
                  <a:pt x="118751" y="61463"/>
                </a:lnTo>
                <a:lnTo>
                  <a:pt x="118912" y="61463"/>
                </a:lnTo>
                <a:lnTo>
                  <a:pt x="118965" y="60878"/>
                </a:lnTo>
                <a:lnTo>
                  <a:pt x="119019" y="60878"/>
                </a:lnTo>
                <a:lnTo>
                  <a:pt x="119072" y="60292"/>
                </a:lnTo>
                <a:lnTo>
                  <a:pt x="119179" y="59707"/>
                </a:lnTo>
                <a:lnTo>
                  <a:pt x="119179" y="59121"/>
                </a:lnTo>
                <a:lnTo>
                  <a:pt x="119286" y="57365"/>
                </a:lnTo>
                <a:lnTo>
                  <a:pt x="119340" y="56780"/>
                </a:lnTo>
                <a:lnTo>
                  <a:pt x="119511" y="51094"/>
                </a:lnTo>
                <a:lnTo>
                  <a:pt x="119717" y="41706"/>
                </a:lnTo>
                <a:lnTo>
                  <a:pt x="119838" y="31231"/>
                </a:lnTo>
                <a:lnTo>
                  <a:pt x="119900" y="20841"/>
                </a:lnTo>
                <a:lnTo>
                  <a:pt x="119928" y="11707"/>
                </a:lnTo>
                <a:lnTo>
                  <a:pt x="1199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138544" y="6382250"/>
            <a:ext cx="1983235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Johnsson L., Lecture notes spring 2016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/>
        </p:nvSpPr>
        <p:spPr>
          <a:xfrm>
            <a:off x="7263653" y="479570"/>
            <a:ext cx="1187824" cy="407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7401" marR="4483" lvl="0" indent="-347401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US" sz="105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Lennart Johnsson 2016-01-19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1010770" y="484906"/>
            <a:ext cx="5999629" cy="1832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07092" marR="0" lvl="0" indent="-11792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COSC4364</a:t>
            </a:r>
          </a:p>
          <a:p>
            <a:pPr marL="1155948" marR="0" lvl="0" indent="-248" algn="l" rtl="0">
              <a:spcBef>
                <a:spcPts val="427"/>
              </a:spcBef>
              <a:spcAft>
                <a:spcPts val="0"/>
              </a:spcAft>
              <a:buSzPct val="25000"/>
              <a:buNone/>
            </a:pPr>
            <a:r>
              <a:rPr lang="en-US" sz="38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of Precision</a:t>
            </a:r>
          </a:p>
          <a:p>
            <a:pPr marL="313781" marR="0" lvl="0" indent="-313781" algn="l" rtl="0">
              <a:spcBef>
                <a:spcPts val="3296"/>
              </a:spcBef>
              <a:buClr>
                <a:schemeClr val="dk1"/>
              </a:buClr>
              <a:buSzPct val="100857"/>
              <a:buFont typeface="Arial"/>
              <a:buChar char="•"/>
            </a:pP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for which the variation in the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1010591" y="2341542"/>
            <a:ext cx="6846794" cy="2262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3781" marR="4483" lvl="0" indent="-898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due to small changes in the input data also are small are said to be </a:t>
            </a:r>
            <a:r>
              <a:rPr lang="en-US" sz="282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well‐posed</a:t>
            </a: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13221" marR="437053" lvl="0" indent="-313221" algn="l" rtl="0">
              <a:spcBef>
                <a:spcPts val="675"/>
              </a:spcBef>
              <a:buClr>
                <a:schemeClr val="dk1"/>
              </a:buClr>
              <a:buSzPct val="100857"/>
              <a:buFont typeface="Arial"/>
              <a:buChar char="•"/>
            </a:pP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for which the variation in the solution due to small changes in the input data may be large are said to be </a:t>
            </a:r>
            <a:r>
              <a:rPr lang="en-US" sz="282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ill‐posed</a:t>
            </a: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729" name="Shape 729"/>
          <p:cNvSpPr/>
          <p:nvPr/>
        </p:nvSpPr>
        <p:spPr>
          <a:xfrm>
            <a:off x="1836866" y="4619737"/>
            <a:ext cx="5470936" cy="15040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138544" y="6382250"/>
            <a:ext cx="1983235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Johnsson L., Lecture notes spring 2016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can count in binary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2 Number Representation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15213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11101101101101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1.20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1.0011001100110011[0011]…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1.5213 X 10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as 1.1101101101101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77" name="Shape 77"/>
          <p:cNvSpPr/>
          <p:nvPr/>
        </p:nvSpPr>
        <p:spPr>
          <a:xfrm>
            <a:off x="281762" y="6394648"/>
            <a:ext cx="8580473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/>
        </p:nvSpPr>
        <p:spPr>
          <a:xfrm>
            <a:off x="7263653" y="479570"/>
            <a:ext cx="1187824" cy="407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7401" marR="4483" lvl="0" indent="-347401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US" sz="105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Lennart Johnsson 2016-01-19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3565712" y="484906"/>
            <a:ext cx="1614207" cy="9747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COSC4364</a:t>
            </a:r>
          </a:p>
          <a:p>
            <a:pPr marL="409037" marR="0" lvl="0" indent="-2637" algn="l" rtl="0">
              <a:spcBef>
                <a:spcPts val="427"/>
              </a:spcBef>
              <a:buSzPct val="25000"/>
              <a:buNone/>
            </a:pPr>
            <a:r>
              <a:rPr lang="en-US" sz="38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1010770" y="1755133"/>
            <a:ext cx="7092202" cy="31974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3781" marR="0" lvl="0" indent="-31378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857"/>
              <a:buFont typeface="Arial"/>
              <a:buChar char="•"/>
            </a:pPr>
            <a:r>
              <a:rPr lang="en-US" sz="282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Absolute</a:t>
            </a:r>
          </a:p>
          <a:p>
            <a:pPr marL="666786" marR="0" lvl="1" indent="-260386" algn="l" rtl="0">
              <a:spcBef>
                <a:spcPts val="618"/>
              </a:spcBef>
              <a:spcAft>
                <a:spcPts val="0"/>
              </a:spcAft>
              <a:buClr>
                <a:schemeClr val="dk1"/>
              </a:buClr>
              <a:buSzPct val="98840"/>
              <a:buFont typeface="Arial"/>
              <a:buChar char="•"/>
            </a:pP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|True value – Approximate value|</a:t>
            </a:r>
          </a:p>
          <a:p>
            <a:pPr marL="313781" marR="0" lvl="0" indent="-313781" algn="l" rtl="0">
              <a:spcBef>
                <a:spcPts val="653"/>
              </a:spcBef>
              <a:spcAft>
                <a:spcPts val="0"/>
              </a:spcAft>
              <a:buClr>
                <a:srgbClr val="FF0000"/>
              </a:buClr>
              <a:buSzPct val="100857"/>
              <a:buFont typeface="Arial"/>
              <a:buChar char="•"/>
            </a:pPr>
            <a:r>
              <a:rPr lang="en-US" sz="282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Relative</a:t>
            </a:r>
          </a:p>
          <a:p>
            <a:pPr marL="666786" marR="0" lvl="1" indent="-260386" algn="l" rtl="0">
              <a:spcBef>
                <a:spcPts val="618"/>
              </a:spcBef>
              <a:spcAft>
                <a:spcPts val="0"/>
              </a:spcAft>
              <a:buClr>
                <a:schemeClr val="dk1"/>
              </a:buClr>
              <a:buSzPct val="98840"/>
              <a:buFont typeface="Arial"/>
              <a:buChar char="•"/>
            </a:pPr>
            <a:r>
              <a:rPr lang="en-US" sz="24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(|True value – Approximate value|)/|True value|</a:t>
            </a:r>
          </a:p>
          <a:p>
            <a:pPr marL="0" marR="0" lvl="0" indent="0" algn="l" rtl="0">
              <a:spcBef>
                <a:spcPts val="6"/>
              </a:spcBef>
              <a:buNone/>
            </a:pPr>
            <a:endParaRPr sz="295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2923" marR="4483" lvl="0" indent="-9723" algn="l" rtl="0">
              <a:spcBef>
                <a:spcPts val="0"/>
              </a:spcBef>
              <a:buSzPct val="25000"/>
              <a:buNone/>
            </a:pP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value is not always known.	If not then the best known value is used as a substitute.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138544" y="6382250"/>
            <a:ext cx="1983235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Johnsson L., Lecture notes spring 2016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7263653" y="479570"/>
            <a:ext cx="1187824" cy="407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7401" marR="4483" lvl="0" indent="-347401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US" sz="105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Lennart Johnsson 2016-01-19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3565712" y="484906"/>
            <a:ext cx="1396813" cy="3259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1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COSC4364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1615763" y="5399067"/>
            <a:ext cx="6045573" cy="7604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4483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most cases the relative error is the more relevant error information of the two measures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1735566" y="934290"/>
            <a:ext cx="5672417" cy="5975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38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and Relative Errors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414144" y="2497075"/>
            <a:ext cx="2990849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error: 0.001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1414112" y="2948905"/>
            <a:ext cx="2085415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error: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3689369" y="2967842"/>
            <a:ext cx="1058396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0.00075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1010770" y="3417189"/>
            <a:ext cx="3737161" cy="12720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3781" marR="0" lvl="0" indent="-3137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857"/>
              <a:buFont typeface="Arial"/>
              <a:buChar char="•"/>
            </a:pP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value</a:t>
            </a:r>
          </a:p>
          <a:p>
            <a:pPr marL="1981866" marR="0" lvl="0" indent="-666" algn="l" rtl="0">
              <a:spcBef>
                <a:spcPts val="22"/>
              </a:spcBef>
              <a:spcAft>
                <a:spcPts val="0"/>
              </a:spcAft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Approx. value</a:t>
            </a:r>
          </a:p>
          <a:p>
            <a:pPr marL="414079" marR="0" lvl="0" indent="-7678" algn="l" rtl="0">
              <a:spcBef>
                <a:spcPts val="591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error: 0.001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5044805" y="3472087"/>
            <a:ext cx="1047190" cy="7732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0.001,</a:t>
            </a:r>
          </a:p>
          <a:p>
            <a:pPr marL="11206" marR="0" lvl="0" indent="-11206" algn="l" rtl="0">
              <a:spcBef>
                <a:spcPts val="93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0.002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1414058" y="4745432"/>
            <a:ext cx="2456890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error:	1</a:t>
            </a:r>
          </a:p>
        </p:txBody>
      </p:sp>
      <p:graphicFrame>
        <p:nvGraphicFramePr>
          <p:cNvPr id="753" name="Shape 753"/>
          <p:cNvGraphicFramePr/>
          <p:nvPr/>
        </p:nvGraphicFramePr>
        <p:xfrm>
          <a:off x="991158" y="1575838"/>
          <a:ext cx="5119950" cy="869575"/>
        </p:xfrm>
        <a:graphic>
          <a:graphicData uri="http://schemas.openxmlformats.org/drawingml/2006/table">
            <a:tbl>
              <a:tblPr firstRow="1" bandRow="1">
                <a:noFill/>
                <a:tableStyleId>{11798621-9F2D-4971-9699-1426EB72C69E}</a:tableStyleId>
              </a:tblPr>
              <a:tblGrid>
                <a:gridCol w="20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775">
                <a:tc>
                  <a:txBody>
                    <a:bodyPr/>
                    <a:lstStyle/>
                    <a:p>
                      <a:pPr marL="377825" marR="0" lvl="0" indent="-3524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2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1.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lvl="0" indent="-381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value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-1206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1.333,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 marR="0" lvl="0" indent="-57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Approx. value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-1206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1.334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4" name="Shape 754"/>
          <p:cNvSpPr txBox="1"/>
          <p:nvPr/>
        </p:nvSpPr>
        <p:spPr>
          <a:xfrm>
            <a:off x="138544" y="6382250"/>
            <a:ext cx="1983235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Johnsson L., Lecture notes spring 2016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/>
        </p:nvSpPr>
        <p:spPr>
          <a:xfrm>
            <a:off x="7263653" y="479570"/>
            <a:ext cx="1187824" cy="4075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7401" marR="4483" lvl="0" indent="-347401" algn="l" rtl="0">
              <a:lnSpc>
                <a:spcPct val="125000"/>
              </a:lnSpc>
              <a:spcBef>
                <a:spcPts val="0"/>
              </a:spcBef>
              <a:buSzPct val="25000"/>
              <a:buNone/>
            </a:pPr>
            <a:r>
              <a:rPr lang="en-US" sz="105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Lennart Johnsson 2016-01-19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3565712" y="484906"/>
            <a:ext cx="1396813" cy="3259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1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COSC4364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1615763" y="5399067"/>
            <a:ext cx="6045573" cy="7604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4483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most cases the relative error is the more relevant error information of the two measures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010770" y="934290"/>
            <a:ext cx="6397438" cy="1643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735705" marR="0" lvl="0" indent="-11804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8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and Relative Errors</a:t>
            </a:r>
          </a:p>
          <a:p>
            <a:pPr marL="11206" marR="0" lvl="0" indent="-11206" algn="l" rtl="0">
              <a:spcBef>
                <a:spcPts val="1178"/>
              </a:spcBef>
              <a:spcAft>
                <a:spcPts val="0"/>
              </a:spcAft>
              <a:buSzPct val="25000"/>
              <a:buNone/>
            </a:pPr>
            <a:r>
              <a:rPr lang="en-US" sz="28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3.	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0.00347. Rounded x</a:t>
            </a:r>
            <a:r>
              <a:rPr lang="en-US" sz="2449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0.0035</a:t>
            </a:r>
          </a:p>
          <a:p>
            <a:pPr marL="414079" marR="0" lvl="0" indent="-7678" algn="l" rtl="0">
              <a:spcBef>
                <a:spcPts val="618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error: 0.00003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1414120" y="2572368"/>
            <a:ext cx="2085415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error: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3689376" y="2591308"/>
            <a:ext cx="3555626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0.00003/0.00347 = 0.00865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1010770" y="3040673"/>
            <a:ext cx="5908300" cy="8917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13781" marR="0" lvl="0" indent="-3137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857"/>
              <a:buFont typeface="Arial"/>
              <a:buChar char="•"/>
            </a:pPr>
            <a:r>
              <a:rPr lang="en-US" sz="28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4: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30.158. Rounded x</a:t>
            </a:r>
            <a:r>
              <a:rPr lang="en-US" sz="2449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30.16</a:t>
            </a:r>
          </a:p>
          <a:p>
            <a:pPr marL="414079" marR="0" lvl="0" indent="-7678" algn="l" rtl="0">
              <a:spcBef>
                <a:spcPts val="618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error: 0.002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414130" y="3992378"/>
            <a:ext cx="2085415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error: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3689387" y="4011317"/>
            <a:ext cx="3094503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0.002/30.158=0.000066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1279712" y="4726678"/>
            <a:ext cx="6386793" cy="380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206" marR="0" lvl="0" indent="-11206" algn="l" rtl="0">
              <a:spcBef>
                <a:spcPts val="0"/>
              </a:spcBef>
              <a:buSzPct val="25000"/>
              <a:buNone/>
            </a:pPr>
            <a:r>
              <a:rPr lang="en-US" sz="247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 has 2 significant digits, Example 4 has 4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138544" y="6382250"/>
            <a:ext cx="1983235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Johnsson L., Lecture notes spring 2016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1000" y="323850"/>
            <a:ext cx="8763000" cy="573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conversion Example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ap="flat" cmpd="dbl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=      15213: 00111011 01101101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    -15213: 11000100 10010011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875" y="1779588"/>
            <a:ext cx="5535613" cy="484288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281762" y="6394648"/>
            <a:ext cx="858047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Byte Values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= 8 bits</a:t>
            </a:r>
          </a:p>
          <a:p>
            <a:pPr marL="5524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00000000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11111111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5524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Decimal: 0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255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marL="5524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 00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FF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</a:p>
          <a:p>
            <a:pPr marL="8382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16 number representation</a:t>
            </a:r>
          </a:p>
          <a:p>
            <a:pPr marL="8382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characters ‘0’ to ‘9’ and ‘A’ to ‘F’</a:t>
            </a:r>
          </a:p>
          <a:p>
            <a:pPr marL="8382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represent memory addresses</a:t>
            </a:r>
          </a:p>
          <a:p>
            <a:pPr marL="1181100" marR="0" lvl="3" indent="-2286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6553200" y="1105738"/>
            <a:ext cx="1852103" cy="4591799"/>
            <a:chOff x="0" y="0"/>
            <a:chExt cx="1166" cy="2891"/>
          </a:xfrm>
        </p:grpSpPr>
        <p:grpSp>
          <p:nvGrpSpPr>
            <p:cNvPr id="93" name="Shape 93"/>
            <p:cNvGrpSpPr/>
            <p:nvPr/>
          </p:nvGrpSpPr>
          <p:grpSpPr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4" name="Shape 94"/>
              <p:cNvGrpSpPr/>
              <p:nvPr/>
            </p:nvGrpSpPr>
            <p:grpSpPr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95" name="Shape 95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6" name="Shape 96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</a:t>
                  </a:r>
                </a:p>
              </p:txBody>
            </p:sp>
          </p:grpSp>
          <p:grpSp>
            <p:nvGrpSpPr>
              <p:cNvPr id="97" name="Shape 97"/>
              <p:cNvGrpSpPr/>
              <p:nvPr/>
            </p:nvGrpSpPr>
            <p:grpSpPr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98" name="Shape 98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</a:t>
                  </a:r>
                </a:p>
              </p:txBody>
            </p:sp>
          </p:grpSp>
          <p:grpSp>
            <p:nvGrpSpPr>
              <p:cNvPr id="100" name="Shape 100"/>
              <p:cNvGrpSpPr/>
              <p:nvPr/>
            </p:nvGrpSpPr>
            <p:grpSpPr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01" name="Shape 101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2" name="Shape 102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0000</a:t>
                  </a:r>
                </a:p>
              </p:txBody>
            </p:sp>
          </p:grpSp>
          <p:grpSp>
            <p:nvGrpSpPr>
              <p:cNvPr id="103" name="Shape 103"/>
              <p:cNvGrpSpPr/>
              <p:nvPr/>
            </p:nvGrpSpPr>
            <p:grpSpPr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04" name="Shape 104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</a:t>
                  </a:r>
                </a:p>
              </p:txBody>
            </p:sp>
          </p:grpSp>
          <p:grpSp>
            <p:nvGrpSpPr>
              <p:cNvPr id="106" name="Shape 106"/>
              <p:cNvGrpSpPr/>
              <p:nvPr/>
            </p:nvGrpSpPr>
            <p:grpSpPr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07" name="Shape 107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08" name="Shape 108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</a:t>
                  </a:r>
                </a:p>
              </p:txBody>
            </p:sp>
          </p:grpSp>
          <p:grpSp>
            <p:nvGrpSpPr>
              <p:cNvPr id="109" name="Shape 109"/>
              <p:cNvGrpSpPr/>
              <p:nvPr/>
            </p:nvGrpSpPr>
            <p:grpSpPr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10" name="Shape 110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1" name="Shape 111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0001</a:t>
                  </a:r>
                </a:p>
              </p:txBody>
            </p:sp>
          </p:grpSp>
          <p:grpSp>
            <p:nvGrpSpPr>
              <p:cNvPr id="112" name="Shape 112"/>
              <p:cNvGrpSpPr/>
              <p:nvPr/>
            </p:nvGrpSpPr>
            <p:grpSpPr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13" name="Shape 113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4" name="Shape 114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2</a:t>
                  </a:r>
                </a:p>
              </p:txBody>
            </p:sp>
          </p:grpSp>
          <p:grpSp>
            <p:nvGrpSpPr>
              <p:cNvPr id="115" name="Shape 115"/>
              <p:cNvGrpSpPr/>
              <p:nvPr/>
            </p:nvGrpSpPr>
            <p:grpSpPr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16" name="Shape 116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2</a:t>
                  </a:r>
                </a:p>
              </p:txBody>
            </p:sp>
          </p:grpSp>
          <p:grpSp>
            <p:nvGrpSpPr>
              <p:cNvPr id="118" name="Shape 118"/>
              <p:cNvGrpSpPr/>
              <p:nvPr/>
            </p:nvGrpSpPr>
            <p:grpSpPr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19" name="Shape 119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0010</a:t>
                  </a:r>
                </a:p>
              </p:txBody>
            </p:sp>
          </p:grpSp>
          <p:grpSp>
            <p:nvGrpSpPr>
              <p:cNvPr id="121" name="Shape 121"/>
              <p:cNvGrpSpPr/>
              <p:nvPr/>
            </p:nvGrpSpPr>
            <p:grpSpPr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22" name="Shape 122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23" name="Shape 123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3</a:t>
                  </a:r>
                </a:p>
              </p:txBody>
            </p:sp>
          </p:grpSp>
          <p:grpSp>
            <p:nvGrpSpPr>
              <p:cNvPr id="124" name="Shape 124"/>
              <p:cNvGrpSpPr/>
              <p:nvPr/>
            </p:nvGrpSpPr>
            <p:grpSpPr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25" name="Shape 125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26" name="Shape 126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3</a:t>
                  </a:r>
                </a:p>
              </p:txBody>
            </p:sp>
          </p:grpSp>
          <p:grpSp>
            <p:nvGrpSpPr>
              <p:cNvPr id="127" name="Shape 127"/>
              <p:cNvGrpSpPr/>
              <p:nvPr/>
            </p:nvGrpSpPr>
            <p:grpSpPr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8" name="Shape 128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0011</a:t>
                  </a:r>
                </a:p>
              </p:txBody>
            </p:sp>
          </p:grpSp>
          <p:grpSp>
            <p:nvGrpSpPr>
              <p:cNvPr id="130" name="Shape 130"/>
              <p:cNvGrpSpPr/>
              <p:nvPr/>
            </p:nvGrpSpPr>
            <p:grpSpPr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31" name="Shape 131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4</a:t>
                  </a:r>
                </a:p>
              </p:txBody>
            </p:sp>
          </p:grpSp>
          <p:grpSp>
            <p:nvGrpSpPr>
              <p:cNvPr id="133" name="Shape 133"/>
              <p:cNvGrpSpPr/>
              <p:nvPr/>
            </p:nvGrpSpPr>
            <p:grpSpPr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34" name="Shape 134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4</a:t>
                  </a:r>
                </a:p>
              </p:txBody>
            </p:sp>
          </p:grpSp>
          <p:grpSp>
            <p:nvGrpSpPr>
              <p:cNvPr id="136" name="Shape 136"/>
              <p:cNvGrpSpPr/>
              <p:nvPr/>
            </p:nvGrpSpPr>
            <p:grpSpPr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37" name="Shape 137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0100</a:t>
                  </a:r>
                </a:p>
              </p:txBody>
            </p:sp>
          </p:grpSp>
          <p:grpSp>
            <p:nvGrpSpPr>
              <p:cNvPr id="139" name="Shape 139"/>
              <p:cNvGrpSpPr/>
              <p:nvPr/>
            </p:nvGrpSpPr>
            <p:grpSpPr>
              <a:xfrm>
                <a:off x="0" y="719"/>
                <a:ext cx="288" cy="224"/>
                <a:chOff x="0" y="0"/>
                <a:chExt cx="288" cy="224"/>
              </a:xfrm>
            </p:grpSpPr>
            <p:sp>
              <p:nvSpPr>
                <p:cNvPr id="140" name="Shape 140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5</a:t>
                  </a:r>
                </a:p>
              </p:txBody>
            </p:sp>
          </p:grpSp>
          <p:grpSp>
            <p:nvGrpSpPr>
              <p:cNvPr id="142" name="Shape 142"/>
              <p:cNvGrpSpPr/>
              <p:nvPr/>
            </p:nvGrpSpPr>
            <p:grpSpPr>
              <a:xfrm>
                <a:off x="288" y="719"/>
                <a:ext cx="288" cy="224"/>
                <a:chOff x="0" y="0"/>
                <a:chExt cx="288" cy="224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5</a:t>
                  </a:r>
                </a:p>
              </p:txBody>
            </p:sp>
          </p:grpSp>
          <p:grpSp>
            <p:nvGrpSpPr>
              <p:cNvPr id="145" name="Shape 145"/>
              <p:cNvGrpSpPr/>
              <p:nvPr/>
            </p:nvGrpSpPr>
            <p:grpSpPr>
              <a:xfrm>
                <a:off x="576" y="719"/>
                <a:ext cx="528" cy="224"/>
                <a:chOff x="0" y="0"/>
                <a:chExt cx="528" cy="224"/>
              </a:xfrm>
            </p:grpSpPr>
            <p:sp>
              <p:nvSpPr>
                <p:cNvPr id="146" name="Shape 146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0101</a:t>
                  </a:r>
                </a:p>
              </p:txBody>
            </p:sp>
          </p:grpSp>
          <p:grpSp>
            <p:nvGrpSpPr>
              <p:cNvPr id="148" name="Shape 148"/>
              <p:cNvGrpSpPr/>
              <p:nvPr/>
            </p:nvGrpSpPr>
            <p:grpSpPr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49" name="Shape 149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6</a:t>
                  </a:r>
                </a:p>
              </p:txBody>
            </p:sp>
          </p:grpSp>
          <p:grpSp>
            <p:nvGrpSpPr>
              <p:cNvPr id="151" name="Shape 151"/>
              <p:cNvGrpSpPr/>
              <p:nvPr/>
            </p:nvGrpSpPr>
            <p:grpSpPr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52" name="Shape 152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6</a:t>
                  </a:r>
                </a:p>
              </p:txBody>
            </p:sp>
          </p:grpSp>
          <p:grpSp>
            <p:nvGrpSpPr>
              <p:cNvPr id="154" name="Shape 154"/>
              <p:cNvGrpSpPr/>
              <p:nvPr/>
            </p:nvGrpSpPr>
            <p:grpSpPr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55" name="Shape 155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0110</a:t>
                  </a:r>
                </a:p>
              </p:txBody>
            </p:sp>
          </p:grpSp>
          <p:grpSp>
            <p:nvGrpSpPr>
              <p:cNvPr id="157" name="Shape 157"/>
              <p:cNvGrpSpPr/>
              <p:nvPr/>
            </p:nvGrpSpPr>
            <p:grpSpPr>
              <a:xfrm>
                <a:off x="0" y="1007"/>
                <a:ext cx="288" cy="224"/>
                <a:chOff x="0" y="0"/>
                <a:chExt cx="288" cy="224"/>
              </a:xfrm>
            </p:grpSpPr>
            <p:sp>
              <p:nvSpPr>
                <p:cNvPr id="158" name="Shape 158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9" name="Shape 159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7</a:t>
                  </a:r>
                </a:p>
              </p:txBody>
            </p:sp>
          </p:grpSp>
          <p:grpSp>
            <p:nvGrpSpPr>
              <p:cNvPr id="160" name="Shape 160"/>
              <p:cNvGrpSpPr/>
              <p:nvPr/>
            </p:nvGrpSpPr>
            <p:grpSpPr>
              <a:xfrm>
                <a:off x="288" y="1007"/>
                <a:ext cx="288" cy="224"/>
                <a:chOff x="0" y="0"/>
                <a:chExt cx="288" cy="224"/>
              </a:xfrm>
            </p:grpSpPr>
            <p:sp>
              <p:nvSpPr>
                <p:cNvPr id="161" name="Shape 161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2" name="Shape 162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7</a:t>
                  </a:r>
                </a:p>
              </p:txBody>
            </p:sp>
          </p:grpSp>
          <p:grpSp>
            <p:nvGrpSpPr>
              <p:cNvPr id="163" name="Shape 163"/>
              <p:cNvGrpSpPr/>
              <p:nvPr/>
            </p:nvGrpSpPr>
            <p:grpSpPr>
              <a:xfrm>
                <a:off x="576" y="1007"/>
                <a:ext cx="528" cy="224"/>
                <a:chOff x="0" y="0"/>
                <a:chExt cx="528" cy="224"/>
              </a:xfrm>
            </p:grpSpPr>
            <p:sp>
              <p:nvSpPr>
                <p:cNvPr id="164" name="Shape 164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0111</a:t>
                  </a:r>
                </a:p>
              </p:txBody>
            </p:sp>
          </p:grpSp>
          <p:grpSp>
            <p:nvGrpSpPr>
              <p:cNvPr id="166" name="Shape 166"/>
              <p:cNvGrpSpPr/>
              <p:nvPr/>
            </p:nvGrpSpPr>
            <p:grpSpPr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67" name="Shape 167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8" name="Shape 168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8</a:t>
                  </a:r>
                </a:p>
              </p:txBody>
            </p:sp>
          </p:grpSp>
          <p:grpSp>
            <p:nvGrpSpPr>
              <p:cNvPr id="169" name="Shape 169"/>
              <p:cNvGrpSpPr/>
              <p:nvPr/>
            </p:nvGrpSpPr>
            <p:grpSpPr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70" name="Shape 170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8</a:t>
                  </a:r>
                </a:p>
              </p:txBody>
            </p:sp>
          </p:grpSp>
          <p:grpSp>
            <p:nvGrpSpPr>
              <p:cNvPr id="172" name="Shape 172"/>
              <p:cNvGrpSpPr/>
              <p:nvPr/>
            </p:nvGrpSpPr>
            <p:grpSpPr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73" name="Shape 173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4" name="Shape 174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1000</a:t>
                  </a:r>
                </a:p>
              </p:txBody>
            </p:sp>
          </p:grpSp>
          <p:grpSp>
            <p:nvGrpSpPr>
              <p:cNvPr id="175" name="Shape 175"/>
              <p:cNvGrpSpPr/>
              <p:nvPr/>
            </p:nvGrpSpPr>
            <p:grpSpPr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9</a:t>
                  </a:r>
                </a:p>
              </p:txBody>
            </p:sp>
          </p:grpSp>
          <p:grpSp>
            <p:nvGrpSpPr>
              <p:cNvPr id="178" name="Shape 178"/>
              <p:cNvGrpSpPr/>
              <p:nvPr/>
            </p:nvGrpSpPr>
            <p:grpSpPr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179" name="Shape 179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9</a:t>
                  </a:r>
                </a:p>
              </p:txBody>
            </p:sp>
          </p:grpSp>
          <p:grpSp>
            <p:nvGrpSpPr>
              <p:cNvPr id="181" name="Shape 181"/>
              <p:cNvGrpSpPr/>
              <p:nvPr/>
            </p:nvGrpSpPr>
            <p:grpSpPr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182" name="Shape 182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1001</a:t>
                  </a:r>
                </a:p>
              </p:txBody>
            </p:sp>
          </p:grpSp>
          <p:grpSp>
            <p:nvGrpSpPr>
              <p:cNvPr id="184" name="Shape 184"/>
              <p:cNvGrpSpPr/>
              <p:nvPr/>
            </p:nvGrpSpPr>
            <p:grpSpPr>
              <a:xfrm>
                <a:off x="0" y="1439"/>
                <a:ext cx="288" cy="224"/>
                <a:chOff x="0" y="0"/>
                <a:chExt cx="288" cy="224"/>
              </a:xfrm>
            </p:grpSpPr>
            <p:sp>
              <p:nvSpPr>
                <p:cNvPr id="185" name="Shape 185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A</a:t>
                  </a:r>
                </a:p>
              </p:txBody>
            </p:sp>
          </p:grpSp>
          <p:grpSp>
            <p:nvGrpSpPr>
              <p:cNvPr id="187" name="Shape 187"/>
              <p:cNvGrpSpPr/>
              <p:nvPr/>
            </p:nvGrpSpPr>
            <p:grpSpPr>
              <a:xfrm>
                <a:off x="288" y="1439"/>
                <a:ext cx="288" cy="224"/>
                <a:chOff x="0" y="0"/>
                <a:chExt cx="288" cy="224"/>
              </a:xfrm>
            </p:grpSpPr>
            <p:sp>
              <p:nvSpPr>
                <p:cNvPr id="188" name="Shape 188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7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10</a:t>
                  </a:r>
                </a:p>
              </p:txBody>
            </p:sp>
          </p:grpSp>
          <p:grpSp>
            <p:nvGrpSpPr>
              <p:cNvPr id="190" name="Shape 190"/>
              <p:cNvGrpSpPr/>
              <p:nvPr/>
            </p:nvGrpSpPr>
            <p:grpSpPr>
              <a:xfrm>
                <a:off x="576" y="1439"/>
                <a:ext cx="528" cy="224"/>
                <a:chOff x="0" y="0"/>
                <a:chExt cx="528" cy="224"/>
              </a:xfrm>
            </p:grpSpPr>
            <p:sp>
              <p:nvSpPr>
                <p:cNvPr id="191" name="Shape 191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1010</a:t>
                  </a:r>
                </a:p>
              </p:txBody>
            </p:sp>
          </p:grpSp>
          <p:grpSp>
            <p:nvGrpSpPr>
              <p:cNvPr id="193" name="Shape 193"/>
              <p:cNvGrpSpPr/>
              <p:nvPr/>
            </p:nvGrpSpPr>
            <p:grpSpPr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194" name="Shape 194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B</a:t>
                  </a:r>
                </a:p>
              </p:txBody>
            </p:sp>
          </p:grpSp>
          <p:grpSp>
            <p:nvGrpSpPr>
              <p:cNvPr id="196" name="Shape 196"/>
              <p:cNvGrpSpPr/>
              <p:nvPr/>
            </p:nvGrpSpPr>
            <p:grpSpPr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197" name="Shape 197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>
                  <a:off x="7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11</a:t>
                  </a:r>
                </a:p>
              </p:txBody>
            </p:sp>
          </p:grpSp>
          <p:grpSp>
            <p:nvGrpSpPr>
              <p:cNvPr id="199" name="Shape 199"/>
              <p:cNvGrpSpPr/>
              <p:nvPr/>
            </p:nvGrpSpPr>
            <p:grpSpPr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200" name="Shape 200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1011</a:t>
                  </a:r>
                </a:p>
              </p:txBody>
            </p:sp>
          </p:grpSp>
          <p:grpSp>
            <p:nvGrpSpPr>
              <p:cNvPr id="202" name="Shape 202"/>
              <p:cNvGrpSpPr/>
              <p:nvPr/>
            </p:nvGrpSpPr>
            <p:grpSpPr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C</a:t>
                  </a:r>
                </a:p>
              </p:txBody>
            </p:sp>
          </p:grpSp>
          <p:grpSp>
            <p:nvGrpSpPr>
              <p:cNvPr id="205" name="Shape 205"/>
              <p:cNvGrpSpPr/>
              <p:nvPr/>
            </p:nvGrpSpPr>
            <p:grpSpPr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7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12</a:t>
                  </a:r>
                </a:p>
              </p:txBody>
            </p:sp>
          </p:grpSp>
          <p:grpSp>
            <p:nvGrpSpPr>
              <p:cNvPr id="208" name="Shape 208"/>
              <p:cNvGrpSpPr/>
              <p:nvPr/>
            </p:nvGrpSpPr>
            <p:grpSpPr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209" name="Shape 209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1100</a:t>
                  </a:r>
                </a:p>
              </p:txBody>
            </p:sp>
          </p:grpSp>
          <p:grpSp>
            <p:nvGrpSpPr>
              <p:cNvPr id="211" name="Shape 211"/>
              <p:cNvGrpSpPr/>
              <p:nvPr/>
            </p:nvGrpSpPr>
            <p:grpSpPr>
              <a:xfrm>
                <a:off x="0" y="1871"/>
                <a:ext cx="288" cy="224"/>
                <a:chOff x="0" y="0"/>
                <a:chExt cx="288" cy="224"/>
              </a:xfrm>
            </p:grpSpPr>
            <p:sp>
              <p:nvSpPr>
                <p:cNvPr id="212" name="Shape 212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D</a:t>
                  </a:r>
                </a:p>
              </p:txBody>
            </p:sp>
          </p:grpSp>
          <p:grpSp>
            <p:nvGrpSpPr>
              <p:cNvPr id="214" name="Shape 214"/>
              <p:cNvGrpSpPr/>
              <p:nvPr/>
            </p:nvGrpSpPr>
            <p:grpSpPr>
              <a:xfrm>
                <a:off x="288" y="1871"/>
                <a:ext cx="288" cy="224"/>
                <a:chOff x="0" y="0"/>
                <a:chExt cx="288" cy="224"/>
              </a:xfrm>
            </p:grpSpPr>
            <p:sp>
              <p:nvSpPr>
                <p:cNvPr id="215" name="Shape 215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6" name="Shape 216"/>
                <p:cNvSpPr/>
                <p:nvPr/>
              </p:nvSpPr>
              <p:spPr>
                <a:xfrm>
                  <a:off x="7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13</a:t>
                  </a:r>
                </a:p>
              </p:txBody>
            </p:sp>
          </p:grpSp>
          <p:grpSp>
            <p:nvGrpSpPr>
              <p:cNvPr id="217" name="Shape 217"/>
              <p:cNvGrpSpPr/>
              <p:nvPr/>
            </p:nvGrpSpPr>
            <p:grpSpPr>
              <a:xfrm>
                <a:off x="576" y="1871"/>
                <a:ext cx="528" cy="224"/>
                <a:chOff x="0" y="0"/>
                <a:chExt cx="528" cy="224"/>
              </a:xfrm>
            </p:grpSpPr>
            <p:sp>
              <p:nvSpPr>
                <p:cNvPr id="218" name="Shape 218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1101</a:t>
                  </a:r>
                </a:p>
              </p:txBody>
            </p:sp>
          </p:grpSp>
          <p:grpSp>
            <p:nvGrpSpPr>
              <p:cNvPr id="220" name="Shape 220"/>
              <p:cNvGrpSpPr/>
              <p:nvPr/>
            </p:nvGrpSpPr>
            <p:grpSpPr>
              <a:xfrm>
                <a:off x="0" y="2015"/>
                <a:ext cx="288" cy="224"/>
                <a:chOff x="0" y="0"/>
                <a:chExt cx="288" cy="224"/>
              </a:xfrm>
            </p:grpSpPr>
            <p:sp>
              <p:nvSpPr>
                <p:cNvPr id="221" name="Shape 221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2" name="Shape 222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E</a:t>
                  </a:r>
                </a:p>
              </p:txBody>
            </p:sp>
          </p:grpSp>
          <p:grpSp>
            <p:nvGrpSpPr>
              <p:cNvPr id="223" name="Shape 223"/>
              <p:cNvGrpSpPr/>
              <p:nvPr/>
            </p:nvGrpSpPr>
            <p:grpSpPr>
              <a:xfrm>
                <a:off x="288" y="2015"/>
                <a:ext cx="288" cy="224"/>
                <a:chOff x="0" y="0"/>
                <a:chExt cx="288" cy="224"/>
              </a:xfrm>
            </p:grpSpPr>
            <p:sp>
              <p:nvSpPr>
                <p:cNvPr id="224" name="Shape 224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7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14</a:t>
                  </a:r>
                </a:p>
              </p:txBody>
            </p:sp>
          </p:grpSp>
          <p:grpSp>
            <p:nvGrpSpPr>
              <p:cNvPr id="226" name="Shape 226"/>
              <p:cNvGrpSpPr/>
              <p:nvPr/>
            </p:nvGrpSpPr>
            <p:grpSpPr>
              <a:xfrm>
                <a:off x="576" y="2015"/>
                <a:ext cx="528" cy="224"/>
                <a:chOff x="0" y="0"/>
                <a:chExt cx="528" cy="224"/>
              </a:xfrm>
            </p:grpSpPr>
            <p:sp>
              <p:nvSpPr>
                <p:cNvPr id="227" name="Shape 227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1110</a:t>
                  </a:r>
                </a:p>
              </p:txBody>
            </p:sp>
          </p:grpSp>
          <p:grpSp>
            <p:nvGrpSpPr>
              <p:cNvPr id="229" name="Shape 229"/>
              <p:cNvGrpSpPr/>
              <p:nvPr/>
            </p:nvGrpSpPr>
            <p:grpSpPr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50" y="0"/>
                  <a:ext cx="184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F</a:t>
                  </a:r>
                </a:p>
              </p:txBody>
            </p:sp>
          </p:grpSp>
          <p:grpSp>
            <p:nvGrpSpPr>
              <p:cNvPr id="232" name="Shape 232"/>
              <p:cNvGrpSpPr/>
              <p:nvPr/>
            </p:nvGrpSpPr>
            <p:grpSpPr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233" name="Shape 233"/>
                <p:cNvSpPr/>
                <p:nvPr/>
              </p:nvSpPr>
              <p:spPr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7" y="0"/>
                  <a:ext cx="271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15</a:t>
                  </a:r>
                </a:p>
              </p:txBody>
            </p:sp>
          </p:grpSp>
          <p:grpSp>
            <p:nvGrpSpPr>
              <p:cNvPr id="235" name="Shape 235"/>
              <p:cNvGrpSpPr/>
              <p:nvPr/>
            </p:nvGrpSpPr>
            <p:grpSpPr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6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4200" b="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41" y="0"/>
                  <a:ext cx="442" cy="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50800" tIns="50800" rIns="91425" bIns="508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1">
                      <a:solidFill>
                        <a:srgbClr val="000066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1111</a:t>
                  </a:r>
                </a:p>
              </p:txBody>
            </p:sp>
          </p:grpSp>
        </p:grpSp>
        <p:sp>
          <p:nvSpPr>
            <p:cNvPr id="238" name="Shape 238"/>
            <p:cNvSpPr/>
            <p:nvPr/>
          </p:nvSpPr>
          <p:spPr>
            <a:xfrm rot="-2340000">
              <a:off x="50" y="266"/>
              <a:ext cx="361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Hex</a:t>
              </a:r>
            </a:p>
          </p:txBody>
        </p:sp>
        <p:sp>
          <p:nvSpPr>
            <p:cNvPr id="239" name="Shape 239"/>
            <p:cNvSpPr/>
            <p:nvPr/>
          </p:nvSpPr>
          <p:spPr>
            <a:xfrm rot="-2340000">
              <a:off x="307" y="176"/>
              <a:ext cx="648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Decimal</a:t>
              </a:r>
            </a:p>
          </p:txBody>
        </p:sp>
        <p:sp>
          <p:nvSpPr>
            <p:cNvPr id="240" name="Shape 240"/>
            <p:cNvSpPr/>
            <p:nvPr/>
          </p:nvSpPr>
          <p:spPr>
            <a:xfrm rot="-2340000">
              <a:off x="606" y="210"/>
              <a:ext cx="546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50800" tIns="50800" rIns="91425" bIns="50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Binary</a:t>
              </a:r>
            </a:p>
          </p:txBody>
        </p:sp>
      </p:grpSp>
      <p:sp>
        <p:nvSpPr>
          <p:cNvPr id="241" name="Shape 241"/>
          <p:cNvSpPr/>
          <p:nvPr/>
        </p:nvSpPr>
        <p:spPr>
          <a:xfrm>
            <a:off x="281762" y="6394648"/>
            <a:ext cx="8580473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564843" y="241708"/>
            <a:ext cx="7592092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Algebra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04700" y="1168104"/>
            <a:ext cx="7896225" cy="4972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George Boole in 19th Century</a:t>
            </a:r>
          </a:p>
          <a:p>
            <a:pPr marL="5524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Algebraic representation of logic</a:t>
            </a:r>
          </a:p>
          <a:p>
            <a:pPr marL="838200" marR="0" lvl="2" indent="-228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“True” as 1 and “False” as 0</a:t>
            </a:r>
          </a:p>
        </p:txBody>
      </p:sp>
      <p:sp>
        <p:nvSpPr>
          <p:cNvPr id="248" name="Shape 248"/>
          <p:cNvSpPr/>
          <p:nvPr/>
        </p:nvSpPr>
        <p:spPr>
          <a:xfrm>
            <a:off x="525325" y="2409530"/>
            <a:ext cx="3746499" cy="82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</a:p>
          <a:p>
            <a:pPr marL="0" marR="0" lvl="0" indent="0" algn="l" rtl="0">
              <a:spcBef>
                <a:spcPts val="575"/>
              </a:spcBef>
              <a:buClr>
                <a:srgbClr val="980002"/>
              </a:buClr>
              <a:buSzPct val="60000"/>
              <a:buFont typeface="Noto Sans Symbols"/>
              <a:buChar char="■"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A&amp;B = 1 when both A=1 and B=1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r="77623"/>
          <a:stretch/>
        </p:blipFill>
        <p:spPr>
          <a:xfrm>
            <a:off x="792025" y="3235030"/>
            <a:ext cx="1397000" cy="1376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4627425" y="2409530"/>
            <a:ext cx="3746499" cy="82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  <a:p>
            <a:pPr marL="0" marR="0" lvl="0" indent="0" algn="l" rtl="0">
              <a:spcBef>
                <a:spcPts val="575"/>
              </a:spcBef>
              <a:buClr>
                <a:srgbClr val="980002"/>
              </a:buClr>
              <a:buSzPct val="60000"/>
              <a:buFont typeface="Noto Sans Symbols"/>
              <a:buChar char="■"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A|B = 1 when either A=1 or B=1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 r="77623"/>
          <a:stretch/>
        </p:blipFill>
        <p:spPr>
          <a:xfrm>
            <a:off x="4970325" y="3242967"/>
            <a:ext cx="1397000" cy="137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5">
            <a:alphaModFix/>
          </a:blip>
          <a:srcRect r="77623"/>
          <a:stretch/>
        </p:blipFill>
        <p:spPr>
          <a:xfrm>
            <a:off x="792025" y="5267030"/>
            <a:ext cx="1397000" cy="1376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525325" y="4441530"/>
            <a:ext cx="2095499" cy="82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</a:p>
          <a:p>
            <a:pPr marL="0" marR="0" lvl="0" indent="0" algn="l" rtl="0">
              <a:spcBef>
                <a:spcPts val="575"/>
              </a:spcBef>
              <a:buClr>
                <a:srgbClr val="980002"/>
              </a:buClr>
              <a:buSzPct val="60000"/>
              <a:buFont typeface="Noto Sans Symbols"/>
              <a:buChar char="■"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~A = 1 when A=0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6">
            <a:alphaModFix/>
          </a:blip>
          <a:srcRect r="77623"/>
          <a:stretch/>
        </p:blipFill>
        <p:spPr>
          <a:xfrm>
            <a:off x="4970325" y="5274967"/>
            <a:ext cx="1397000" cy="1376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3776525" y="4441530"/>
            <a:ext cx="5181600" cy="82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Exclusive-Or (Xor)</a:t>
            </a:r>
          </a:p>
          <a:p>
            <a:pPr marL="0" marR="0" lvl="0" indent="0" algn="l" rtl="0">
              <a:spcBef>
                <a:spcPts val="575"/>
              </a:spcBef>
              <a:buClr>
                <a:srgbClr val="980002"/>
              </a:buClr>
              <a:buSzPct val="60000"/>
              <a:buFont typeface="Noto Sans Symbols"/>
              <a:buChar char="■"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A^B = 1 when either A=1 or B=1, but not both</a:t>
            </a:r>
          </a:p>
        </p:txBody>
      </p:sp>
      <p:sp>
        <p:nvSpPr>
          <p:cNvPr id="256" name="Shape 256"/>
          <p:cNvSpPr/>
          <p:nvPr/>
        </p:nvSpPr>
        <p:spPr>
          <a:xfrm>
            <a:off x="281762" y="6408503"/>
            <a:ext cx="85804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9063" marR="0" lvl="0" indent="-119063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Boolean Algebras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 on Bit Vectors</a:t>
            </a:r>
          </a:p>
          <a:p>
            <a:pPr marL="5524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applied bitwise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Properties of Boolean Algebra Apply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	Intersection (and)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		Union (or)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^		Symmetric difference (xor)</a:t>
            </a:r>
          </a:p>
          <a:p>
            <a:pPr marL="742950" marR="0" lvl="1" indent="-285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		Complement (not)</a:t>
            </a:r>
          </a:p>
        </p:txBody>
      </p:sp>
      <p:sp>
        <p:nvSpPr>
          <p:cNvPr id="263" name="Shape 263"/>
          <p:cNvSpPr/>
          <p:nvPr/>
        </p:nvSpPr>
        <p:spPr>
          <a:xfrm>
            <a:off x="787400" y="2488050"/>
            <a:ext cx="1677987" cy="977899"/>
          </a:xfrm>
          <a:prstGeom prst="rect">
            <a:avLst/>
          </a:prstGeom>
          <a:noFill/>
          <a:ln>
            <a:noFill/>
          </a:ln>
        </p:spPr>
        <p:txBody>
          <a:bodyPr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  01101001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&amp; 01010101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01000001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863600" y="3119875"/>
            <a:ext cx="1524000" cy="1587"/>
          </a:xfrm>
          <a:prstGeom prst="straightConnector1">
            <a:avLst/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Shape 265"/>
          <p:cNvSpPr/>
          <p:nvPr/>
        </p:nvSpPr>
        <p:spPr>
          <a:xfrm>
            <a:off x="2616200" y="2488050"/>
            <a:ext cx="1677987" cy="977899"/>
          </a:xfrm>
          <a:prstGeom prst="rect">
            <a:avLst/>
          </a:prstGeom>
          <a:noFill/>
          <a:ln>
            <a:noFill/>
          </a:ln>
        </p:spPr>
        <p:txBody>
          <a:bodyPr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  01101001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| 01010101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01111101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x="2692400" y="3119875"/>
            <a:ext cx="1524000" cy="1587"/>
          </a:xfrm>
          <a:prstGeom prst="straightConnector1">
            <a:avLst/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Shape 267"/>
          <p:cNvSpPr/>
          <p:nvPr/>
        </p:nvSpPr>
        <p:spPr>
          <a:xfrm>
            <a:off x="4445000" y="2488050"/>
            <a:ext cx="1677987" cy="977899"/>
          </a:xfrm>
          <a:prstGeom prst="rect">
            <a:avLst/>
          </a:prstGeom>
          <a:noFill/>
          <a:ln>
            <a:noFill/>
          </a:ln>
        </p:spPr>
        <p:txBody>
          <a:bodyPr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  01101001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^ 01010101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00111100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4597400" y="3119875"/>
            <a:ext cx="1524000" cy="1587"/>
          </a:xfrm>
          <a:prstGeom prst="straightConnector1">
            <a:avLst/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/>
          <p:nvPr/>
        </p:nvSpPr>
        <p:spPr>
          <a:xfrm>
            <a:off x="6348412" y="2488050"/>
            <a:ext cx="1682511" cy="1025921"/>
          </a:xfrm>
          <a:prstGeom prst="rect">
            <a:avLst/>
          </a:prstGeom>
          <a:noFill/>
          <a:ln>
            <a:noFill/>
          </a:ln>
        </p:spPr>
        <p:txBody>
          <a:bodyPr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1">
              <a:solidFill>
                <a:srgbClr val="0000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~ 01010101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000066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20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10101010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6426200" y="3119875"/>
            <a:ext cx="1600199" cy="1587"/>
          </a:xfrm>
          <a:prstGeom prst="straightConnector1">
            <a:avLst/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Shape 271"/>
          <p:cNvSpPr/>
          <p:nvPr/>
        </p:nvSpPr>
        <p:spPr>
          <a:xfrm>
            <a:off x="787400" y="3173850"/>
            <a:ext cx="1677987" cy="3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 01000001</a:t>
            </a:r>
          </a:p>
        </p:txBody>
      </p:sp>
      <p:sp>
        <p:nvSpPr>
          <p:cNvPr id="272" name="Shape 272"/>
          <p:cNvSpPr/>
          <p:nvPr/>
        </p:nvSpPr>
        <p:spPr>
          <a:xfrm>
            <a:off x="2921000" y="3173850"/>
            <a:ext cx="1373188" cy="3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01111101</a:t>
            </a:r>
          </a:p>
        </p:txBody>
      </p:sp>
      <p:sp>
        <p:nvSpPr>
          <p:cNvPr id="273" name="Shape 273"/>
          <p:cNvSpPr/>
          <p:nvPr/>
        </p:nvSpPr>
        <p:spPr>
          <a:xfrm>
            <a:off x="4749800" y="3173850"/>
            <a:ext cx="1373188" cy="3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00111100</a:t>
            </a:r>
          </a:p>
        </p:txBody>
      </p:sp>
      <p:sp>
        <p:nvSpPr>
          <p:cNvPr id="274" name="Shape 274"/>
          <p:cNvSpPr/>
          <p:nvPr/>
        </p:nvSpPr>
        <p:spPr>
          <a:xfrm>
            <a:off x="6654800" y="3173850"/>
            <a:ext cx="1373188" cy="3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91425" bIns="50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10101010</a:t>
            </a:r>
          </a:p>
        </p:txBody>
      </p:sp>
      <p:sp>
        <p:nvSpPr>
          <p:cNvPr id="275" name="Shape 275"/>
          <p:cNvSpPr/>
          <p:nvPr/>
        </p:nvSpPr>
        <p:spPr>
          <a:xfrm>
            <a:off x="281762" y="6408503"/>
            <a:ext cx="85804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Lecture notes - Introduction to Computer Systems, Fall 2015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algebra example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0853" y="3689203"/>
            <a:ext cx="1828800" cy="228284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generate color pictures on a video screen or liquid crystal display by mixing three different colors of light: red, green, and blue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445" y="3689203"/>
            <a:ext cx="3200399" cy="229217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61678" y="6404114"/>
            <a:ext cx="5134739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Systems: A Programmer's Perspective, 3/E (CS:APP3e)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Randal E. Bryant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David R. O'Hallaron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CDS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2515</Words>
  <Application>Microsoft Office PowerPoint</Application>
  <PresentationFormat>On-screen Show (4:3)</PresentationFormat>
  <Paragraphs>648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Noto Sans Symbols</vt:lpstr>
      <vt:lpstr>Arimo</vt:lpstr>
      <vt:lpstr>Calibri</vt:lpstr>
      <vt:lpstr>Helvetica Neue</vt:lpstr>
      <vt:lpstr>Gill Sans</vt:lpstr>
      <vt:lpstr>Times New Roman</vt:lpstr>
      <vt:lpstr>Courier</vt:lpstr>
      <vt:lpstr>Arial</vt:lpstr>
      <vt:lpstr>Courier New</vt:lpstr>
      <vt:lpstr>CACDS_template</vt:lpstr>
      <vt:lpstr>Numbers and computers</vt:lpstr>
      <vt:lpstr>Agenda</vt:lpstr>
      <vt:lpstr>Everything is bits</vt:lpstr>
      <vt:lpstr>For example, can count in binary</vt:lpstr>
      <vt:lpstr>Binary conversion Example</vt:lpstr>
      <vt:lpstr>Encoding Byte Values</vt:lpstr>
      <vt:lpstr>PowerPoint Presentation</vt:lpstr>
      <vt:lpstr>General Boolean Algebras</vt:lpstr>
      <vt:lpstr>Boolean algebra example</vt:lpstr>
      <vt:lpstr>FORTRAN punch card for Z(1) = Y + W(1)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Reality of Numbers</vt:lpstr>
      <vt:lpstr>Reality of Numbers</vt:lpstr>
      <vt:lpstr>Reality of Numbers</vt:lpstr>
      <vt:lpstr>Reality of Numbers</vt:lpstr>
      <vt:lpstr>Reality of Numbers</vt:lpstr>
      <vt:lpstr>Reality of Numbers</vt:lpstr>
      <vt:lpstr>Reality of Numbers</vt:lpstr>
      <vt:lpstr>Numbers in Science and Engineering</vt:lpstr>
      <vt:lpstr>Digital Machine Representation</vt:lpstr>
      <vt:lpstr>Integers</vt:lpstr>
      <vt:lpstr>Integers</vt:lpstr>
      <vt:lpstr>Integers:  Representation</vt:lpstr>
      <vt:lpstr>Machine Integer Arithmetic </vt:lpstr>
      <vt:lpstr>Signed Integers: Two's Complement</vt:lpstr>
      <vt:lpstr>Encoding Integers</vt:lpstr>
      <vt:lpstr>Integers</vt:lpstr>
      <vt:lpstr>Accuracy and Precision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and computers</dc:title>
  <cp:lastModifiedBy>krishnapriya peddi</cp:lastModifiedBy>
  <cp:revision>1</cp:revision>
  <dcterms:modified xsi:type="dcterms:W3CDTF">2017-07-06T14:34:53Z</dcterms:modified>
</cp:coreProperties>
</file>