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9" autoAdjust="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D216-F9A6-44CF-B6C4-828FCCFDE251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E266A-266D-4D3F-A3B2-5C0CE7B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91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057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30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448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342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150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54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878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189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151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0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 used for kernel development</a:t>
            </a:r>
          </a:p>
        </p:txBody>
      </p:sp>
    </p:spTree>
    <p:extLst>
      <p:ext uri="{BB962C8B-B14F-4D97-AF65-F5344CB8AC3E}">
        <p14:creationId xmlns:p14="http://schemas.microsoft.com/office/powerpoint/2010/main" val="2871842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70918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06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802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699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308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06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908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81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2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0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80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73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20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6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43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7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1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3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D7CD-1DC3-43F0-8303-85265B5DC95B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9428-2B60-421A-A900-67ED8FDDC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UHCACD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xxx@xxx.uh.ed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Oz-fSDYlFc" TargetMode="External"/><Relationship Id="rId2" Type="http://schemas.openxmlformats.org/officeDocument/2006/relationships/hyperlink" Target="https://youtu.be/smGalmxPVYc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en.wikipedia.org/wiki/Computer_archit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Compiler" TargetMode="External"/><Relationship Id="rId5" Type="http://schemas.openxmlformats.org/officeDocument/2006/relationships/hyperlink" Target="https://en.wikipedia.org/wiki/International_Organization_for_Standardization" TargetMode="External"/><Relationship Id="rId10" Type="http://schemas.openxmlformats.org/officeDocument/2006/relationships/hyperlink" Target="https://en.wikipedia.org/wiki/Python_(programming_language)" TargetMode="External"/><Relationship Id="rId4" Type="http://schemas.openxmlformats.org/officeDocument/2006/relationships/hyperlink" Target="https://en.wikipedia.org/wiki/American_National_Standards_Institute" TargetMode="External"/><Relationship Id="rId9" Type="http://schemas.openxmlformats.org/officeDocument/2006/relationships/hyperlink" Target="https://en.wikipedia.org/wiki/Java_(programming_language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hef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1921750" y="1357551"/>
            <a:ext cx="8508598" cy="535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5549" y="272351"/>
            <a:ext cx="8508599" cy="106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1853276" y="2500550"/>
            <a:ext cx="8444099" cy="699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3600" b="1">
                <a:solidFill>
                  <a:schemeClr val="dk1"/>
                </a:solidFill>
              </a:rPr>
              <a:t>Introduction to C programming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3600">
                <a:solidFill>
                  <a:schemeClr val="dk1"/>
                </a:solidFill>
              </a:rPr>
              <a:t>Vistas in Advanced Computing Program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4032300" y="3419825"/>
            <a:ext cx="4127400" cy="10464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Martín Huarte-Espinosa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mhuartee</a:t>
            </a:r>
            <a:r>
              <a:rPr lang="en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@central.uh.ed</a:t>
            </a:r>
            <a:r>
              <a:rPr lang="en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0484" y="5331926"/>
            <a:ext cx="1689874" cy="137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9650" y="3816563"/>
            <a:ext cx="17145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6803850" y="4775676"/>
            <a:ext cx="1785900" cy="1378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r>
              <a:rPr lang="en" b="1">
                <a:solidFill>
                  <a:srgbClr val="6FA8DC"/>
                </a:solidFill>
              </a:rPr>
              <a:t>cacdsatuh</a:t>
            </a:r>
          </a:p>
          <a:p>
            <a:pPr algn="r"/>
            <a:endParaRPr b="1">
              <a:solidFill>
                <a:srgbClr val="6FA8DC"/>
              </a:solidFill>
            </a:endParaRPr>
          </a:p>
          <a:p>
            <a:pPr algn="r"/>
            <a:endParaRPr b="1">
              <a:solidFill>
                <a:srgbClr val="6FA8DC"/>
              </a:solidFill>
            </a:endParaRPr>
          </a:p>
          <a:p>
            <a:pPr algn="r"/>
            <a:endParaRPr b="1">
              <a:solidFill>
                <a:srgbClr val="6FA8DC"/>
              </a:solidFill>
            </a:endParaRPr>
          </a:p>
          <a:p>
            <a:pPr algn="r"/>
            <a:r>
              <a:rPr lang="en" u="sng">
                <a:solidFill>
                  <a:srgbClr val="3D85C6"/>
                </a:solidFill>
                <a:hlinkClick r:id="rId8"/>
              </a:rPr>
              <a:t>@UHCACDS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657650" y="6237475"/>
            <a:ext cx="6684000" cy="7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solidFill>
                  <a:srgbClr val="0000FF"/>
                </a:solidFill>
              </a:rPr>
              <a:t>www.cacds.uh.edu</a:t>
            </a:r>
          </a:p>
        </p:txBody>
      </p:sp>
    </p:spTree>
    <p:extLst>
      <p:ext uri="{BB962C8B-B14F-4D97-AF65-F5344CB8AC3E}">
        <p14:creationId xmlns:p14="http://schemas.microsoft.com/office/powerpoint/2010/main" val="96279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981200" y="1222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Hello.c</a:t>
            </a:r>
          </a:p>
          <a:p>
            <a:pPr indent="457200"/>
            <a:endParaRPr b="0">
              <a:solidFill>
                <a:srgbClr val="FF0000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756301" y="443100"/>
            <a:ext cx="8283599" cy="53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...... */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&amp;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are </a:t>
            </a:r>
            <a:r>
              <a:rPr lang="en" sz="2400" i="1">
                <a:solidFill>
                  <a:schemeClr val="dk1"/>
                </a:solidFill>
                <a:highlight>
                  <a:srgbClr val="FFFFFF"/>
                </a:highlight>
              </a:rPr>
              <a:t>comments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; NOT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executable, ignored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by the compiler.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"#include" is a </a:t>
            </a:r>
            <a:r>
              <a:rPr lang="en" sz="2400" i="1">
                <a:solidFill>
                  <a:schemeClr val="dk1"/>
                </a:solidFill>
                <a:highlight>
                  <a:srgbClr val="FFFFFF"/>
                </a:highlight>
              </a:rPr>
              <a:t>directive,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processed before compilation. "#include &lt;stdio.h&gt;" tells the preprocessor to include the "stdio.h" header file to support input/output operations. </a:t>
            </a: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</a:rPr>
              <a:t>Present in all our programs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51" y="138301"/>
            <a:ext cx="5037873" cy="1863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96642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981200" y="1222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Hello.c</a:t>
            </a:r>
          </a:p>
          <a:p>
            <a:pPr indent="457200"/>
            <a:endParaRPr b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756301" y="443100"/>
            <a:ext cx="8283599" cy="53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...... */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&amp;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are </a:t>
            </a:r>
            <a:r>
              <a:rPr lang="en" sz="2400" i="1">
                <a:solidFill>
                  <a:schemeClr val="dk1"/>
                </a:solidFill>
                <a:highlight>
                  <a:srgbClr val="FFFFFF"/>
                </a:highlight>
              </a:rPr>
              <a:t>comments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; NOT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executable, ignored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by the compiler.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"#include" is a </a:t>
            </a:r>
            <a:r>
              <a:rPr lang="en" sz="2400" i="1">
                <a:solidFill>
                  <a:schemeClr val="dk1"/>
                </a:solidFill>
                <a:highlight>
                  <a:srgbClr val="FFFFFF"/>
                </a:highlight>
              </a:rPr>
              <a:t>directive,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processed before compilation. "#include &lt;stdio.h&gt;" tells the preprocessor to include the "stdio.h" header file to support input/output operations. </a:t>
            </a:r>
            <a:r>
              <a:rPr lang="en" sz="2400" b="1">
                <a:solidFill>
                  <a:schemeClr val="dk1"/>
                </a:solidFill>
                <a:highlight>
                  <a:srgbClr val="FFFFFF"/>
                </a:highlight>
              </a:rPr>
              <a:t>Present in all our programs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main() { ...... }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THE main() </a:t>
            </a:r>
            <a:r>
              <a:rPr lang="en" sz="2400" i="1">
                <a:solidFill>
                  <a:schemeClr val="dk1"/>
                </a:solidFill>
                <a:highlight>
                  <a:srgbClr val="FFFFFF"/>
                </a:highlight>
              </a:rPr>
              <a:t>function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. The </a:t>
            </a:r>
            <a:r>
              <a:rPr lang="en" sz="2400" i="1">
                <a:solidFill>
                  <a:schemeClr val="dk1"/>
                </a:solidFill>
                <a:highlight>
                  <a:srgbClr val="FFFFFF"/>
                </a:highlight>
              </a:rPr>
              <a:t>entry point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of program execution. main() is required to return an int (integer), hence the statement   </a:t>
            </a:r>
            <a:r>
              <a:rPr lang="en" sz="24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  at the end.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51" y="138301"/>
            <a:ext cx="5037873" cy="1863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2" name="Shape 122"/>
          <p:cNvSpPr/>
          <p:nvPr/>
        </p:nvSpPr>
        <p:spPr>
          <a:xfrm>
            <a:off x="5690175" y="1634175"/>
            <a:ext cx="1043100" cy="215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449550" y="6279725"/>
            <a:ext cx="1563000" cy="471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29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981200" y="1222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Hello.c</a:t>
            </a:r>
          </a:p>
          <a:p>
            <a:pPr indent="457200"/>
            <a:endParaRPr b="0">
              <a:solidFill>
                <a:srgbClr val="FF0000"/>
              </a:solidFill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756301" y="2043301"/>
            <a:ext cx="8830799" cy="46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printf("Hello world!\n");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is a function that prints the string "Hello world!" followed by a newline (\n) to the console. 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</a:rPr>
              <a:t>\n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brings the cursor to the beginning of the next line.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endParaRPr sz="2400">
              <a:solidFill>
                <a:srgbClr val="E31B2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51" y="138301"/>
            <a:ext cx="5037873" cy="1863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34620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981200" y="1222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Hello.c</a:t>
            </a:r>
          </a:p>
          <a:p>
            <a:pPr indent="457200"/>
            <a:endParaRPr b="0">
              <a:solidFill>
                <a:srgbClr val="FF0000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756301" y="2043301"/>
            <a:ext cx="8830799" cy="46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printf("Hello world!\n");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is a function that prints the string "Hello world!" followed by a newline (\n) to the console. 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</a:rPr>
              <a:t>\n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brings the cursor to the beginning of the next line.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0;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Terminates the main() function and returns a value of 0 to the operating system. 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</a:rPr>
              <a:t>NEEDED.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endParaRPr sz="2400"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51" y="138301"/>
            <a:ext cx="5037873" cy="1863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49106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981200" y="1222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Hello.c</a:t>
            </a:r>
          </a:p>
          <a:p>
            <a:pPr indent="457200"/>
            <a:endParaRPr b="0">
              <a:solidFill>
                <a:srgbClr val="FF0000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756301" y="2043301"/>
            <a:ext cx="8830799" cy="46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printf("Hello world!\n");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D9D9D9"/>
                </a:solidFill>
                <a:highlight>
                  <a:srgbClr val="FFFFFF"/>
                </a:highlight>
              </a:rPr>
              <a:t>is a function that p</a:t>
            </a:r>
            <a:r>
              <a:rPr lang="en" sz="2400">
                <a:solidFill>
                  <a:srgbClr val="CCCCCC"/>
                </a:solidFill>
                <a:highlight>
                  <a:srgbClr val="FFFFFF"/>
                </a:highlight>
              </a:rPr>
              <a:t>rints the string "Hello world!" followed by a newline (\n) to the console. \n brings the cursor to the beginning of the next line.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0;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D9D9D9"/>
                </a:solidFill>
                <a:highlight>
                  <a:srgbClr val="FFFFFF"/>
                </a:highlight>
              </a:rPr>
              <a:t>Terminates the main() function and returns a value of 0 to the operating system. NEEDED.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</a:rPr>
              <a:t>Note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ONLY these two lines require a semicolon 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at the end.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endParaRPr sz="2300" b="1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51" y="138301"/>
            <a:ext cx="5037873" cy="1863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10758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627026" y="170101"/>
            <a:ext cx="8853899" cy="657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Let’s add a few more lines to Hello.c.</a:t>
            </a:r>
          </a:p>
          <a:p>
            <a:endParaRPr sz="2400"/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  <a:p>
            <a:endParaRPr sz="2400"/>
          </a:p>
          <a:p>
            <a:endParaRPr sz="2400"/>
          </a:p>
          <a:p>
            <a:r>
              <a:rPr lang="en" sz="2400"/>
              <a:t>Add this</a:t>
            </a:r>
            <a:r>
              <a:rPr lang="en" sz="2400">
                <a:solidFill>
                  <a:schemeClr val="dk1"/>
                </a:solidFill>
              </a:rPr>
              <a:t> below </a:t>
            </a:r>
            <a:r>
              <a:rPr lang="en" sz="2400" i="1">
                <a:solidFill>
                  <a:schemeClr val="dk1"/>
                </a:solidFill>
              </a:rPr>
              <a:t>int main() {</a:t>
            </a:r>
          </a:p>
          <a:p>
            <a:pPr indent="457200"/>
            <a:r>
              <a:rPr lang="en" sz="2400" i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integer1;</a:t>
            </a:r>
          </a:p>
          <a:p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/>
              <a:t>Add these below </a:t>
            </a:r>
            <a:r>
              <a:rPr lang="en" sz="2400" i="1"/>
              <a:t>printf...;</a:t>
            </a:r>
          </a:p>
          <a:p>
            <a:pPr indent="387350">
              <a:buClr>
                <a:schemeClr val="dk1"/>
              </a:buClr>
              <a:buSzPct val="45833"/>
            </a:pPr>
            <a:r>
              <a:rPr lang="en" sz="2400" i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printf("Enter integer: "); </a:t>
            </a:r>
          </a:p>
          <a:p>
            <a:pPr indent="387350">
              <a:buClr>
                <a:schemeClr val="dk1"/>
              </a:buClr>
              <a:buSzPct val="45833"/>
            </a:pPr>
            <a:r>
              <a:rPr lang="en" sz="2400" i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scanf("%d", &amp;integer1);            </a:t>
            </a:r>
          </a:p>
          <a:p>
            <a:pPr indent="457200"/>
            <a:endParaRPr sz="2400" i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/>
            <a:r>
              <a:rPr lang="en" sz="2400" i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printf("%d + 1 = %d \n", integer1, integer1+1);</a:t>
            </a: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l="4662" t="39994"/>
          <a:stretch/>
        </p:blipFill>
        <p:spPr>
          <a:xfrm>
            <a:off x="5692201" y="768175"/>
            <a:ext cx="4712525" cy="117847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93566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627026" y="170101"/>
            <a:ext cx="4676699" cy="657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i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integer1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endParaRPr i="1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i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("Enter integer: "); </a:t>
            </a: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i="1">
                <a:latin typeface="Shadows Into Light"/>
                <a:ea typeface="Shadows Into Light"/>
                <a:cs typeface="Shadows Into Light"/>
                <a:sym typeface="Shadows Into Light"/>
              </a:rPr>
              <a:t>        1st part</a:t>
            </a: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scanf(“...” </a:t>
            </a:r>
            <a:r>
              <a:rPr lang="en" sz="24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  ...); </a:t>
            </a: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   				</a:t>
            </a:r>
            <a:r>
              <a:rPr lang="en" sz="2400" i="1">
                <a:latin typeface="Shadows Into Light"/>
                <a:ea typeface="Shadows Into Light"/>
                <a:cs typeface="Shadows Into Light"/>
                <a:sym typeface="Shadows Into Light"/>
              </a:rPr>
              <a:t>2nd part</a:t>
            </a: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110826" y="93901"/>
            <a:ext cx="4557299" cy="2386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>
                <a:solidFill>
                  <a:srgbClr val="FF0000"/>
                </a:solidFill>
              </a:rPr>
              <a:t>int</a:t>
            </a:r>
            <a:r>
              <a:rPr lang="en" sz="2200" b="1"/>
              <a:t> </a:t>
            </a:r>
            <a:r>
              <a:rPr lang="en" sz="2200"/>
              <a:t>used to DECLARE an integer number.</a:t>
            </a:r>
          </a:p>
          <a:p>
            <a:r>
              <a:rPr lang="en" sz="2200" b="1">
                <a:solidFill>
                  <a:srgbClr val="0000FF"/>
                </a:solidFill>
              </a:rPr>
              <a:t>integer1</a:t>
            </a:r>
            <a:r>
              <a:rPr lang="en" sz="2200"/>
              <a:t> is the variable name or IDENTIFIER.</a:t>
            </a:r>
          </a:p>
          <a:p>
            <a:endParaRPr sz="2200">
              <a:solidFill>
                <a:srgbClr val="FF0000"/>
              </a:solidFill>
            </a:endParaRPr>
          </a:p>
          <a:p>
            <a:pPr>
              <a:buClr>
                <a:schemeClr val="dk1"/>
              </a:buClr>
              <a:buSzPct val="45833"/>
            </a:pPr>
            <a:r>
              <a:rPr lang="en" sz="24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printf()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</a:rPr>
              <a:t>prompts a message.</a:t>
            </a:r>
          </a:p>
          <a:p>
            <a:endParaRPr sz="2200">
              <a:solidFill>
                <a:srgbClr val="FF0000"/>
              </a:solidFill>
            </a:endParaRPr>
          </a:p>
          <a:p>
            <a:endParaRPr sz="2200">
              <a:solidFill>
                <a:srgbClr val="FF0000"/>
              </a:solidFill>
            </a:endParaRPr>
          </a:p>
          <a:p>
            <a:endParaRPr sz="2200">
              <a:solidFill>
                <a:srgbClr val="FF0000"/>
              </a:solidFill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3957326" y="520750"/>
            <a:ext cx="2217299" cy="304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 rot="10800000" flipH="1">
            <a:off x="5920700" y="1987826"/>
            <a:ext cx="264600" cy="57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 rot="5400000">
            <a:off x="2283925" y="4211050"/>
            <a:ext cx="1444800" cy="14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5500"/>
              <a:t>{</a:t>
            </a:r>
          </a:p>
        </p:txBody>
      </p:sp>
      <p:sp>
        <p:nvSpPr>
          <p:cNvPr id="160" name="Shape 160"/>
          <p:cNvSpPr txBox="1"/>
          <p:nvPr/>
        </p:nvSpPr>
        <p:spPr>
          <a:xfrm rot="-5400000">
            <a:off x="3807925" y="3753850"/>
            <a:ext cx="1444800" cy="14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550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49896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627025" y="170100"/>
            <a:ext cx="4676700" cy="65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i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integer1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endParaRPr i="1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i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("Enter integer: "); </a:t>
            </a: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endParaRPr sz="2400" i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scanf("</a:t>
            </a:r>
            <a:r>
              <a:rPr lang="en" sz="2400" b="1" i="1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" sz="2400" b="1" i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integer1); </a:t>
            </a: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00" b="1">
                <a:latin typeface="Consolas"/>
                <a:ea typeface="Consolas"/>
                <a:cs typeface="Consolas"/>
                <a:sym typeface="Consolas"/>
              </a:rPr>
              <a:t>scanf()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chemeClr val="dk1"/>
                </a:solidFill>
              </a:rPr>
              <a:t>reads user input from keyboard and stores into Integer1. </a:t>
            </a:r>
          </a:p>
          <a:p>
            <a:endParaRPr sz="2300" b="1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00" b="1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%d </a:t>
            </a:r>
            <a:r>
              <a:rPr lang="en" sz="2300">
                <a:solidFill>
                  <a:schemeClr val="dk1"/>
                </a:solidFill>
              </a:rPr>
              <a:t>will be substituted by integer1. </a:t>
            </a:r>
          </a:p>
          <a:p>
            <a:endParaRPr sz="2300">
              <a:solidFill>
                <a:schemeClr val="dk1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110825" y="93900"/>
            <a:ext cx="4557300" cy="238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>
                <a:solidFill>
                  <a:srgbClr val="FF0000"/>
                </a:solidFill>
              </a:rPr>
              <a:t>int</a:t>
            </a:r>
            <a:r>
              <a:rPr lang="en" sz="2200" b="1"/>
              <a:t> </a:t>
            </a:r>
            <a:r>
              <a:rPr lang="en" sz="2200"/>
              <a:t>used to DECLARE an integer number.</a:t>
            </a:r>
          </a:p>
          <a:p>
            <a:r>
              <a:rPr lang="en" sz="2200" b="1">
                <a:solidFill>
                  <a:srgbClr val="0000FF"/>
                </a:solidFill>
              </a:rPr>
              <a:t>integer1</a:t>
            </a:r>
            <a:r>
              <a:rPr lang="en" sz="2200"/>
              <a:t> is the variable name or IDENTIFIER.</a:t>
            </a:r>
          </a:p>
          <a:p>
            <a:endParaRPr sz="2200">
              <a:solidFill>
                <a:srgbClr val="FF0000"/>
              </a:solidFill>
            </a:endParaRPr>
          </a:p>
          <a:p>
            <a:pPr>
              <a:buClr>
                <a:schemeClr val="dk1"/>
              </a:buClr>
              <a:buSzPct val="45833"/>
            </a:pPr>
            <a:r>
              <a:rPr lang="en" sz="24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printf()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</a:rPr>
              <a:t>prompts a message.</a:t>
            </a:r>
          </a:p>
          <a:p>
            <a:endParaRPr sz="2200">
              <a:solidFill>
                <a:srgbClr val="FF0000"/>
              </a:solidFill>
            </a:endParaRPr>
          </a:p>
          <a:p>
            <a:endParaRPr sz="2200">
              <a:solidFill>
                <a:srgbClr val="FF0000"/>
              </a:solidFill>
            </a:endParaRPr>
          </a:p>
          <a:p>
            <a:endParaRPr sz="2200">
              <a:solidFill>
                <a:srgbClr val="FF0000"/>
              </a:solidFill>
            </a:endParaRPr>
          </a:p>
        </p:txBody>
      </p:sp>
      <p:cxnSp>
        <p:nvCxnSpPr>
          <p:cNvPr id="167" name="Shape 167"/>
          <p:cNvCxnSpPr/>
          <p:nvPr/>
        </p:nvCxnSpPr>
        <p:spPr>
          <a:xfrm>
            <a:off x="3957325" y="520750"/>
            <a:ext cx="2217300" cy="304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68" name="Shape 168"/>
          <p:cNvCxnSpPr/>
          <p:nvPr/>
        </p:nvCxnSpPr>
        <p:spPr>
          <a:xfrm rot="10800000" flipH="1">
            <a:off x="5920700" y="1987825"/>
            <a:ext cx="264600" cy="57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69" name="Shape 169"/>
          <p:cNvCxnSpPr/>
          <p:nvPr/>
        </p:nvCxnSpPr>
        <p:spPr>
          <a:xfrm>
            <a:off x="2063300" y="3874450"/>
            <a:ext cx="88200" cy="27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70" name="Shape 170"/>
          <p:cNvSpPr txBox="1"/>
          <p:nvPr/>
        </p:nvSpPr>
        <p:spPr>
          <a:xfrm>
            <a:off x="6257200" y="3160950"/>
            <a:ext cx="4383600" cy="38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300">
                <a:solidFill>
                  <a:schemeClr val="dk1"/>
                </a:solidFill>
              </a:rPr>
              <a:t>An ampersand </a:t>
            </a:r>
            <a:r>
              <a:rPr lang="en" sz="23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2300">
                <a:solidFill>
                  <a:schemeClr val="dk1"/>
                </a:solidFill>
              </a:rPr>
              <a:t>, before 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integer1</a:t>
            </a:r>
            <a:r>
              <a:rPr lang="en" sz="2300">
                <a:solidFill>
                  <a:schemeClr val="dk1"/>
                </a:solidFill>
              </a:rPr>
              <a:t> stands for address-of operator. </a:t>
            </a:r>
          </a:p>
          <a:p>
            <a:endParaRPr sz="2300" b="1">
              <a:solidFill>
                <a:srgbClr val="FF0000"/>
              </a:solidFill>
            </a:endParaRPr>
          </a:p>
          <a:p>
            <a:r>
              <a:rPr lang="en" sz="2300" b="1">
                <a:solidFill>
                  <a:srgbClr val="FF0000"/>
                </a:solidFill>
              </a:rPr>
              <a:t>A missing “&amp;” in scanf() is a common error</a:t>
            </a:r>
            <a:r>
              <a:rPr lang="en" sz="2300">
                <a:solidFill>
                  <a:schemeClr val="dk1"/>
                </a:solidFill>
              </a:rPr>
              <a:t>, leads to abnormal program termination.</a:t>
            </a:r>
          </a:p>
          <a:p>
            <a:r>
              <a:rPr lang="en" sz="23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“Segmentation fault (core dumped)”.</a:t>
            </a:r>
          </a:p>
        </p:txBody>
      </p:sp>
      <p:sp>
        <p:nvSpPr>
          <p:cNvPr id="171" name="Shape 171"/>
          <p:cNvSpPr/>
          <p:nvPr/>
        </p:nvSpPr>
        <p:spPr>
          <a:xfrm rot="10800000" flipH="1">
            <a:off x="3847201" y="2975573"/>
            <a:ext cx="4939705" cy="432326"/>
          </a:xfrm>
          <a:custGeom>
            <a:avLst/>
            <a:gdLst/>
            <a:ahLst/>
            <a:cxnLst/>
            <a:rect l="0" t="0" r="0" b="0"/>
            <a:pathLst>
              <a:path w="99161" h="8245" extrusionOk="0">
                <a:moveTo>
                  <a:pt x="0" y="883"/>
                </a:moveTo>
                <a:cubicBezTo>
                  <a:pt x="2132" y="2059"/>
                  <a:pt x="-2132" y="7059"/>
                  <a:pt x="12795" y="7942"/>
                </a:cubicBezTo>
                <a:cubicBezTo>
                  <a:pt x="27722" y="8824"/>
                  <a:pt x="75225" y="7500"/>
                  <a:pt x="89565" y="6177"/>
                </a:cubicBezTo>
                <a:cubicBezTo>
                  <a:pt x="103904" y="4853"/>
                  <a:pt x="97285" y="1029"/>
                  <a:pt x="9883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401952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627026" y="170101"/>
            <a:ext cx="8853899" cy="8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</a:t>
            </a:r>
          </a:p>
          <a:p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printf("</a:t>
            </a:r>
            <a:r>
              <a:rPr lang="en" sz="24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 + 1 = </a:t>
            </a:r>
            <a:r>
              <a:rPr lang="en" sz="24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i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 i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, integer1, integer1+1);</a:t>
            </a: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>
                <a:solidFill>
                  <a:schemeClr val="dk1"/>
                </a:solidFill>
              </a:rPr>
              <a:t>1st argument always between </a:t>
            </a:r>
            <a:r>
              <a:rPr lang="en" sz="2400" i="1">
                <a:solidFill>
                  <a:schemeClr val="dk1"/>
                </a:solidFill>
              </a:rPr>
              <a:t>“”</a:t>
            </a:r>
          </a:p>
          <a:p>
            <a:pPr marL="457200" indent="-381000"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each</a:t>
            </a:r>
            <a:r>
              <a:rPr lang="en" sz="2400" i="1">
                <a:solidFill>
                  <a:srgbClr val="FF0000"/>
                </a:solidFill>
              </a:rPr>
              <a:t> </a:t>
            </a:r>
            <a:r>
              <a:rPr lang="en" sz="2400" b="1" i="1">
                <a:solidFill>
                  <a:srgbClr val="FF0000"/>
                </a:solidFill>
              </a:rPr>
              <a:t>%d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will be substituted by integers after the </a:t>
            </a:r>
            <a:r>
              <a:rPr lang="en" sz="2400" i="1">
                <a:solidFill>
                  <a:schemeClr val="dk1"/>
                </a:solidFill>
              </a:rPr>
              <a:t>“,</a:t>
            </a:r>
          </a:p>
          <a:p>
            <a:pPr marL="457200" indent="-381000"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Text (</a:t>
            </a:r>
            <a:r>
              <a:rPr lang="en">
                <a:solidFill>
                  <a:schemeClr val="dk1"/>
                </a:solidFill>
              </a:rPr>
              <a:t> + 1 = </a:t>
            </a:r>
            <a:r>
              <a:rPr lang="en" sz="2400">
                <a:solidFill>
                  <a:schemeClr val="dk1"/>
                </a:solidFill>
              </a:rPr>
              <a:t>) is printed as is</a:t>
            </a:r>
          </a:p>
          <a:p>
            <a:pPr marL="457200" indent="-381000">
              <a:buClr>
                <a:schemeClr val="dk1"/>
              </a:buClr>
              <a:buSzPct val="100000"/>
              <a:buChar char="-"/>
            </a:pPr>
            <a:r>
              <a:rPr lang="en" sz="2400" b="1" i="1">
                <a:solidFill>
                  <a:srgbClr val="0000FF"/>
                </a:solidFill>
              </a:rPr>
              <a:t>\n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brings the cursor (jumps) to the next line. </a:t>
            </a:r>
          </a:p>
          <a:p>
            <a:endParaRPr sz="2400"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indent="457200"/>
            <a:r>
              <a:rPr lang="en" sz="2400">
                <a:solidFill>
                  <a:schemeClr val="dk1"/>
                </a:solidFill>
              </a:rPr>
              <a:t>2nd argument always after (</a:t>
            </a:r>
            <a:r>
              <a:rPr lang="en" sz="24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“...”,</a:t>
            </a:r>
          </a:p>
          <a:p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" sz="2400" i="1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 b="1" i="1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2400" i="1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+ 1 = </a:t>
            </a:r>
            <a:r>
              <a:rPr lang="en" sz="2400" b="1" i="1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2400" i="1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\n"</a:t>
            </a:r>
            <a:r>
              <a:rPr lang="en" sz="24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integer1, integer1+1);</a:t>
            </a: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  <a:p>
            <a:endParaRPr sz="2400">
              <a:solidFill>
                <a:srgbClr val="EFEFEF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195350" y="5413976"/>
            <a:ext cx="3643918" cy="206125"/>
          </a:xfrm>
          <a:custGeom>
            <a:avLst/>
            <a:gdLst/>
            <a:ahLst/>
            <a:cxnLst/>
            <a:rect l="0" t="0" r="0" b="0"/>
            <a:pathLst>
              <a:path w="99161" h="8245" extrusionOk="0">
                <a:moveTo>
                  <a:pt x="0" y="883"/>
                </a:moveTo>
                <a:cubicBezTo>
                  <a:pt x="2132" y="2059"/>
                  <a:pt x="-2132" y="7059"/>
                  <a:pt x="12795" y="7942"/>
                </a:cubicBezTo>
                <a:cubicBezTo>
                  <a:pt x="27722" y="8824"/>
                  <a:pt x="75225" y="7500"/>
                  <a:pt x="89565" y="6177"/>
                </a:cubicBezTo>
                <a:cubicBezTo>
                  <a:pt x="103904" y="4853"/>
                  <a:pt x="97285" y="1029"/>
                  <a:pt x="9883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178" name="Shape 178"/>
          <p:cNvSpPr/>
          <p:nvPr/>
        </p:nvSpPr>
        <p:spPr>
          <a:xfrm>
            <a:off x="4761601" y="5413975"/>
            <a:ext cx="3901737" cy="432326"/>
          </a:xfrm>
          <a:custGeom>
            <a:avLst/>
            <a:gdLst/>
            <a:ahLst/>
            <a:cxnLst/>
            <a:rect l="0" t="0" r="0" b="0"/>
            <a:pathLst>
              <a:path w="99161" h="8245" extrusionOk="0">
                <a:moveTo>
                  <a:pt x="0" y="883"/>
                </a:moveTo>
                <a:cubicBezTo>
                  <a:pt x="2132" y="2059"/>
                  <a:pt x="-2132" y="7059"/>
                  <a:pt x="12795" y="7942"/>
                </a:cubicBezTo>
                <a:cubicBezTo>
                  <a:pt x="27722" y="8824"/>
                  <a:pt x="75225" y="7500"/>
                  <a:pt x="89565" y="6177"/>
                </a:cubicBezTo>
                <a:cubicBezTo>
                  <a:pt x="103904" y="4853"/>
                  <a:pt x="97285" y="1029"/>
                  <a:pt x="9883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179" name="Shape 179"/>
          <p:cNvSpPr/>
          <p:nvPr/>
        </p:nvSpPr>
        <p:spPr>
          <a:xfrm rot="-5400000">
            <a:off x="4055051" y="-250975"/>
            <a:ext cx="358799" cy="2575800"/>
          </a:xfrm>
          <a:prstGeom prst="leftBrace">
            <a:avLst>
              <a:gd name="adj1" fmla="val 8333"/>
              <a:gd name="adj2" fmla="val 4936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 rot="-5400000" flipH="1">
            <a:off x="7456901" y="3140074"/>
            <a:ext cx="358799" cy="3575700"/>
          </a:xfrm>
          <a:prstGeom prst="leftBrace">
            <a:avLst>
              <a:gd name="adj1" fmla="val 8333"/>
              <a:gd name="adj2" fmla="val 4936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031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1876776" y="295826"/>
            <a:ext cx="8526299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The program should look like this:</a:t>
            </a:r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pPr>
              <a:buClr>
                <a:schemeClr val="dk1"/>
              </a:buClr>
            </a:pPr>
            <a:endParaRPr sz="2400"/>
          </a:p>
          <a:p>
            <a:endParaRPr sz="2400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825" y="1309125"/>
            <a:ext cx="7077527" cy="42917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7" name="Shape 187"/>
          <p:cNvSpPr txBox="1"/>
          <p:nvPr/>
        </p:nvSpPr>
        <p:spPr>
          <a:xfrm>
            <a:off x="1524000" y="5862051"/>
            <a:ext cx="9011700" cy="89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 b="1">
                <a:solidFill>
                  <a:srgbClr val="FF0000"/>
                </a:solidFill>
              </a:rPr>
              <a:t>NOTE</a:t>
            </a:r>
          </a:p>
          <a:p>
            <a:pPr algn="ctr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 b="1">
                <a:solidFill>
                  <a:srgbClr val="FF0000"/>
                </a:solidFill>
              </a:rPr>
              <a:t>All declaration and execution lines MUST end with ;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9486900" y="851925"/>
            <a:ext cx="1168800" cy="42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0" b="1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965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 idx="4294967295"/>
          </p:nvPr>
        </p:nvSpPr>
        <p:spPr>
          <a:xfrm>
            <a:off x="2046050" y="850188"/>
            <a:ext cx="8229600" cy="11429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/>
              <a:t>Why C?</a:t>
            </a:r>
          </a:p>
          <a:p>
            <a:pPr algn="ctr">
              <a:spcBef>
                <a:spcPts val="0"/>
              </a:spcBef>
            </a:pPr>
            <a:endParaRPr/>
          </a:p>
          <a:p>
            <a:pPr algn="just">
              <a:spcBef>
                <a:spcPts val="0"/>
              </a:spcBef>
            </a:pPr>
            <a:r>
              <a:rPr lang="en" sz="2400"/>
              <a:t>500,000 lines of C code are powering NASA’s Mars Curiosity Rover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475" y="2031212"/>
            <a:ext cx="6483458" cy="4560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47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981201" y="664851"/>
            <a:ext cx="8615999" cy="6051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2400"/>
              <a:t>The last program is saved in 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template2.c.</a:t>
            </a:r>
          </a:p>
          <a:p>
            <a:pPr>
              <a:buNone/>
            </a:pPr>
            <a:endParaRPr sz="2400"/>
          </a:p>
          <a:p>
            <a:pPr>
              <a:buNone/>
            </a:pPr>
            <a:r>
              <a:rPr lang="en" sz="2400"/>
              <a:t>Add further lines to our program.</a:t>
            </a:r>
          </a:p>
          <a:p>
            <a:pPr>
              <a:buNone/>
            </a:pPr>
            <a:endParaRPr sz="2400"/>
          </a:p>
          <a:p>
            <a:pPr>
              <a:buNone/>
            </a:pPr>
            <a:r>
              <a:rPr lang="en" sz="2400" b="1"/>
              <a:t>Add code</a:t>
            </a:r>
            <a:r>
              <a:rPr lang="en" sz="2400"/>
              <a:t> so that:</a:t>
            </a:r>
          </a:p>
          <a:p>
            <a:pPr marL="457200" indent="0">
              <a:buNone/>
            </a:pPr>
            <a:r>
              <a:rPr lang="en" sz="2400"/>
              <a:t>- You keep the “Hello…” line but it’s not executed</a:t>
            </a:r>
          </a:p>
          <a:p>
            <a:pPr marL="457200" indent="0">
              <a:buNone/>
            </a:pPr>
            <a:r>
              <a:rPr lang="en" sz="2400"/>
              <a:t>- The program reads 2 integer numbers, instead of just one</a:t>
            </a:r>
          </a:p>
          <a:p>
            <a:pPr marL="457200" indent="0">
              <a:buNone/>
            </a:pPr>
            <a:r>
              <a:rPr lang="en" sz="2400"/>
              <a:t>- The program has an integer variable called </a:t>
            </a:r>
            <a:r>
              <a:rPr lang="en" sz="2400" i="1"/>
              <a:t>sum</a:t>
            </a:r>
            <a:r>
              <a:rPr lang="en" sz="2400"/>
              <a:t> which computes: </a:t>
            </a:r>
            <a:r>
              <a:rPr lang="en" sz="2400" i="1"/>
              <a:t>integer1+integer2</a:t>
            </a:r>
          </a:p>
          <a:p>
            <a:pPr marL="457200" indent="0">
              <a:buNone/>
            </a:pPr>
            <a:r>
              <a:rPr lang="en" sz="2400" i="1"/>
              <a:t>-</a:t>
            </a:r>
            <a:r>
              <a:rPr lang="en" sz="2400"/>
              <a:t> The program writes the integers and the sum result. </a:t>
            </a:r>
          </a:p>
          <a:p>
            <a:pPr marL="457200" indent="457200">
              <a:buNone/>
            </a:pPr>
            <a:r>
              <a:rPr lang="en" sz="2400">
                <a:solidFill>
                  <a:srgbClr val="0000FF"/>
                </a:solidFill>
              </a:rPr>
              <a:t>For example: If I enter 5 and 6, the program outputs:</a:t>
            </a:r>
          </a:p>
          <a:p>
            <a:pPr marL="457200" indent="387350">
              <a:buClr>
                <a:schemeClr val="dk1"/>
              </a:buClr>
              <a:buSzPct val="45833"/>
              <a:buNone/>
            </a:pPr>
            <a:r>
              <a:rPr lang="en" sz="2400" i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“The sum of 5 and 6 is 11.”</a:t>
            </a:r>
          </a:p>
          <a:p>
            <a:pPr marL="0" indent="0">
              <a:buNone/>
            </a:pPr>
            <a:r>
              <a:rPr lang="en" sz="2400" b="1"/>
              <a:t>Run. 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981200" y="-334962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/>
            <a:r>
              <a:rPr lang="en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48436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1855625" y="93900"/>
            <a:ext cx="8853900" cy="12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/>
              <a:t>Let’s explore: read data from keyboard, do simple math, output results on screen. </a:t>
            </a:r>
          </a:p>
          <a:p>
            <a:endParaRPr sz="2400"/>
          </a:p>
          <a:p>
            <a:endParaRPr sz="24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150" y="1378526"/>
            <a:ext cx="6608900" cy="54794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701393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t="24659" b="62601"/>
          <a:stretch/>
        </p:blipFill>
        <p:spPr>
          <a:xfrm>
            <a:off x="2463300" y="2281649"/>
            <a:ext cx="7204426" cy="76092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2463300" y="808723"/>
            <a:ext cx="7204426" cy="59730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7" name="Shape 207"/>
          <p:cNvSpPr txBox="1"/>
          <p:nvPr/>
        </p:nvSpPr>
        <p:spPr>
          <a:xfrm>
            <a:off x="1676401" y="17701"/>
            <a:ext cx="9012599" cy="12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b="1"/>
              <a:t>scanf_math.c</a:t>
            </a:r>
          </a:p>
          <a:p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938" y="3118775"/>
            <a:ext cx="5095875" cy="3695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8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r="5195"/>
          <a:stretch/>
        </p:blipFill>
        <p:spPr>
          <a:xfrm>
            <a:off x="9364676" y="-8475"/>
            <a:ext cx="1303325" cy="194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981201" y="685800"/>
            <a:ext cx="8605799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100000"/>
              </a:lnSpc>
              <a:buSzPct val="100000"/>
            </a:pPr>
            <a:r>
              <a:rPr lang="en" sz="2400">
                <a:highlight>
                  <a:srgbClr val="FFFFFF"/>
                </a:highlight>
              </a:rPr>
              <a:t>Allowed: </a:t>
            </a:r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0, …, 9, a, …, z, A, …, Z, _</a:t>
            </a:r>
          </a:p>
          <a:p>
            <a:pPr marL="457200" indent="-381000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VARIABLE = variable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; C is case sensitive.</a:t>
            </a:r>
          </a:p>
          <a:p>
            <a:pPr marL="457200" indent="-381000">
              <a:lnSpc>
                <a:spcPct val="100000"/>
              </a:lnSpc>
              <a:buClr>
                <a:srgbClr val="FF0000"/>
              </a:buClr>
              <a:buSzPct val="100000"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No blanks or commas</a:t>
            </a:r>
          </a:p>
          <a:p>
            <a:pPr marL="457200" indent="-381000">
              <a:lnSpc>
                <a:spcPct val="100000"/>
              </a:lnSpc>
              <a:buClr>
                <a:srgbClr val="FF0000"/>
              </a:buClr>
              <a:buSzPct val="100000"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First character cannot be a number</a:t>
            </a:r>
          </a:p>
          <a:p>
            <a:pPr marL="457200" indent="-381000">
              <a:lnSpc>
                <a:spcPct val="100000"/>
              </a:lnSpc>
              <a:buSzPct val="100000"/>
            </a:pPr>
            <a:r>
              <a:rPr lang="en" sz="2400">
                <a:highlight>
                  <a:srgbClr val="FFFFFF"/>
                </a:highlight>
              </a:rPr>
              <a:t>Reserved keywords (</a:t>
            </a:r>
            <a:r>
              <a:rPr lang="en" sz="2400" i="1">
                <a:highlight>
                  <a:srgbClr val="FFFFFF"/>
                </a:highlight>
              </a:rPr>
              <a:t>int, character, if, continue</a:t>
            </a:r>
            <a:r>
              <a:rPr lang="en" sz="2400">
                <a:highlight>
                  <a:srgbClr val="FFFFFF"/>
                </a:highlight>
              </a:rPr>
              <a:t>) 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not allowed</a:t>
            </a:r>
          </a:p>
          <a:p>
            <a:pPr marL="457200" indent="-38100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SzPct val="100000"/>
            </a:pPr>
            <a:r>
              <a:rPr lang="en" sz="2400">
                <a:highlight>
                  <a:srgbClr val="FFFFFF"/>
                </a:highlight>
              </a:rPr>
              <a:t>Name cannot be global identifier: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</a:pPr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Valid: 		_NAME_    _SUM_</a:t>
            </a:r>
            <a:r>
              <a:rPr lang="en" sz="2400">
                <a:highlight>
                  <a:srgbClr val="FFFFFF"/>
                </a:highlight>
              </a:rPr>
              <a:t>		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Invalid:	_DATE_    _TIME_    _FILE_</a:t>
            </a:r>
          </a:p>
          <a:p>
            <a:pPr marL="457200" indent="-381000">
              <a:lnSpc>
                <a:spcPct val="100000"/>
              </a:lnSpc>
              <a:buSzPct val="100000"/>
            </a:pPr>
            <a:r>
              <a:rPr lang="en" sz="2400">
                <a:highlight>
                  <a:srgbClr val="FFFFFF"/>
                </a:highlight>
              </a:rPr>
              <a:t>Name cannot be the same as </a:t>
            </a:r>
          </a:p>
          <a:p>
            <a:pPr>
              <a:lnSpc>
                <a:spcPct val="100000"/>
              </a:lnSpc>
              <a:buNone/>
            </a:pPr>
            <a:r>
              <a:rPr lang="en" sz="2400">
                <a:highlight>
                  <a:srgbClr val="FFFFFF"/>
                </a:highlight>
              </a:rPr>
              <a:t>another one within the scope of the </a:t>
            </a:r>
          </a:p>
          <a:p>
            <a:pPr>
              <a:lnSpc>
                <a:spcPct val="100000"/>
              </a:lnSpc>
              <a:buNone/>
            </a:pPr>
            <a:r>
              <a:rPr lang="en" sz="2400">
                <a:highlight>
                  <a:srgbClr val="FFFFFF"/>
                </a:highlight>
              </a:rPr>
              <a:t>function:</a:t>
            </a:r>
          </a:p>
          <a:p>
            <a:pPr marL="4114800" indent="457200">
              <a:lnSpc>
                <a:spcPct val="100000"/>
              </a:lnSpc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  Invalid: </a:t>
            </a:r>
          </a:p>
          <a:p>
            <a:pPr>
              <a:buNone/>
            </a:pP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981200" y="-258762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/>
            <a:r>
              <a:rPr lang="en"/>
              <a:t>Variable names or identifiers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847700" y="3816426"/>
            <a:ext cx="2739300" cy="29024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2727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#include&lt;stdio.h&gt;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var1 = 1;</a:t>
            </a:r>
            <a:b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int var1 = 2;</a:t>
            </a:r>
            <a:b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printf("%d",var1);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0;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043926" y="1118101"/>
            <a:ext cx="382799" cy="67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6452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1676401" y="17701"/>
            <a:ext cx="9012599" cy="12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b="1"/>
              <a:t>Back to scanf_math.c</a:t>
            </a:r>
          </a:p>
          <a:p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2463300" y="808723"/>
            <a:ext cx="7204426" cy="59730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24" name="Shape 224"/>
          <p:cNvSpPr txBox="1"/>
          <p:nvPr/>
        </p:nvSpPr>
        <p:spPr>
          <a:xfrm>
            <a:off x="2527500" y="907576"/>
            <a:ext cx="6960900" cy="3083699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scanf()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reads keyboard input. Stores in radius. </a:t>
            </a:r>
          </a:p>
          <a:p>
            <a:r>
              <a:rPr lang="en" sz="2400">
                <a:solidFill>
                  <a:schemeClr val="dk1"/>
                </a:solidFill>
              </a:rPr>
              <a:t>A </a:t>
            </a:r>
            <a:r>
              <a:rPr lang="en" sz="2400" i="1">
                <a:solidFill>
                  <a:schemeClr val="dk1"/>
                </a:solidFill>
              </a:rPr>
              <a:t>conversion specifier</a:t>
            </a:r>
            <a:r>
              <a:rPr lang="en" sz="2400">
                <a:solidFill>
                  <a:schemeClr val="dk1"/>
                </a:solidFill>
              </a:rPr>
              <a:t> begins with </a:t>
            </a:r>
            <a:r>
              <a:rPr lang="en" sz="24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2400">
                <a:solidFill>
                  <a:schemeClr val="dk1"/>
                </a:solidFill>
              </a:rPr>
              <a:t>, followed by a data type code. </a:t>
            </a:r>
            <a:r>
              <a:rPr lang="en" sz="2400" b="1" i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%lf</a:t>
            </a:r>
            <a:r>
              <a:rPr lang="en" sz="2400" b="1" i="1">
                <a:solidFill>
                  <a:srgbClr val="FF00FF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is for a double precision real number; stands for (l)ong (f)loat.</a:t>
            </a:r>
          </a:p>
          <a:p>
            <a:endParaRPr sz="2400" b="1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before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radius is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for address-of operator. DON’T FORGET IT.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t="56246" b="41168"/>
          <a:stretch/>
        </p:blipFill>
        <p:spPr>
          <a:xfrm>
            <a:off x="2463300" y="4146351"/>
            <a:ext cx="7204426" cy="1764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885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t="59741" b="24783"/>
          <a:stretch/>
        </p:blipFill>
        <p:spPr>
          <a:xfrm>
            <a:off x="2463300" y="4377226"/>
            <a:ext cx="7204426" cy="9242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31" name="Shape 231"/>
          <p:cNvSpPr txBox="1"/>
          <p:nvPr/>
        </p:nvSpPr>
        <p:spPr>
          <a:xfrm>
            <a:off x="1676401" y="17701"/>
            <a:ext cx="9012599" cy="12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b="1"/>
              <a:t>scanf_math.c</a:t>
            </a:r>
          </a:p>
          <a:p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</p:txBody>
      </p:sp>
      <p:sp>
        <p:nvSpPr>
          <p:cNvPr id="232" name="Shape 232"/>
          <p:cNvSpPr txBox="1"/>
          <p:nvPr/>
        </p:nvSpPr>
        <p:spPr>
          <a:xfrm>
            <a:off x="5089200" y="353626"/>
            <a:ext cx="5067000" cy="2893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>
                <a:highlight>
                  <a:srgbClr val="FFFFFF"/>
                </a:highlight>
              </a:rPr>
              <a:t>Basic arithmetics</a:t>
            </a:r>
          </a:p>
          <a:p>
            <a:endParaRPr sz="2400" b="1">
              <a:highlight>
                <a:srgbClr val="FFFFFF"/>
              </a:highlight>
            </a:endParaRPr>
          </a:p>
          <a:p>
            <a:endParaRPr sz="2400" b="1">
              <a:highlight>
                <a:srgbClr val="FFFFFF"/>
              </a:highlight>
            </a:endParaRPr>
          </a:p>
          <a:p>
            <a:endParaRPr sz="2400" b="1">
              <a:highlight>
                <a:srgbClr val="FFFFFF"/>
              </a:highlight>
            </a:endParaRPr>
          </a:p>
          <a:p>
            <a:endParaRPr sz="2400" b="1">
              <a:highlight>
                <a:srgbClr val="FFFFFF"/>
              </a:highlight>
            </a:endParaRPr>
          </a:p>
          <a:p>
            <a:r>
              <a:rPr lang="en" sz="2400" b="1">
                <a:highlight>
                  <a:srgbClr val="FFFFFF"/>
                </a:highlight>
              </a:rPr>
              <a:t>				</a:t>
            </a:r>
          </a:p>
          <a:p>
            <a:r>
              <a:rPr lang="en" sz="2400" b="1">
                <a:highlight>
                  <a:srgbClr val="FFFFFF"/>
                </a:highlight>
              </a:rPr>
              <a:t>			   </a:t>
            </a:r>
            <a:r>
              <a:rPr lang="en" sz="2400" b="1">
                <a:solidFill>
                  <a:srgbClr val="FF0000"/>
                </a:solidFill>
              </a:rPr>
              <a:t>&lt;- VERY USEFUL </a:t>
            </a:r>
          </a:p>
          <a:p>
            <a:endParaRPr sz="2400" b="1">
              <a:highlight>
                <a:srgbClr val="FFFFFF"/>
              </a:highlight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2463300" y="808723"/>
            <a:ext cx="7204426" cy="59730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graphicFrame>
        <p:nvGraphicFramePr>
          <p:cNvPr id="234" name="Shape 234"/>
          <p:cNvGraphicFramePr/>
          <p:nvPr/>
        </p:nvGraphicFramePr>
        <p:xfrm>
          <a:off x="2566901" y="887012"/>
          <a:ext cx="4116375" cy="25647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Operator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Meaning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Example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Addition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+ y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Subtraction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- y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Multiplication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* y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/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Division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/ y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%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Modulus (Remainder)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% y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++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Increment x by 1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++x or x++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--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Decrement x by 1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--x or x--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20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2463300" y="808723"/>
            <a:ext cx="7204426" cy="59730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t="79638" b="17230"/>
          <a:stretch/>
        </p:blipFill>
        <p:spPr>
          <a:xfrm>
            <a:off x="2463300" y="5565626"/>
            <a:ext cx="7204426" cy="1870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41" name="Shape 241"/>
          <p:cNvSpPr txBox="1"/>
          <p:nvPr/>
        </p:nvSpPr>
        <p:spPr>
          <a:xfrm>
            <a:off x="1676401" y="17701"/>
            <a:ext cx="9012599" cy="12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b="1"/>
              <a:t>scanf_math.c</a:t>
            </a:r>
          </a:p>
          <a:p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</p:txBody>
      </p:sp>
      <p:sp>
        <p:nvSpPr>
          <p:cNvPr id="242" name="Shape 242"/>
          <p:cNvSpPr txBox="1"/>
          <p:nvPr/>
        </p:nvSpPr>
        <p:spPr>
          <a:xfrm>
            <a:off x="3255750" y="656326"/>
            <a:ext cx="7116600" cy="4557299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" sz="2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“...”</a:t>
            </a:r>
            <a:r>
              <a:rPr lang="en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1st argument always between </a:t>
            </a:r>
            <a:r>
              <a:rPr lang="en" sz="2400" i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“”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. Consists of:</a:t>
            </a:r>
          </a:p>
          <a:p>
            <a:pPr marL="457200" indent="-381000">
              <a:buClr>
                <a:srgbClr val="0000FF"/>
              </a:buClr>
              <a:buSzPct val="100000"/>
              <a:buChar char="-"/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Text. Printed as is. </a:t>
            </a:r>
          </a:p>
          <a:p>
            <a:pPr marL="457200" indent="-381000">
              <a:buClr>
                <a:srgbClr val="0000FF"/>
              </a:buClr>
              <a:buSzPct val="100000"/>
              <a:buChar char="-"/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A </a:t>
            </a:r>
            <a:r>
              <a:rPr lang="en" sz="2400" i="1">
                <a:solidFill>
                  <a:srgbClr val="0000FF"/>
                </a:solidFill>
                <a:highlight>
                  <a:srgbClr val="FFFFFF"/>
                </a:highlight>
              </a:rPr>
              <a:t>conversion specifier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 begins with </a:t>
            </a:r>
            <a:r>
              <a:rPr lang="en" sz="2400" i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, followed by a data type code. </a:t>
            </a:r>
            <a:r>
              <a:rPr lang="en" sz="2400" i="1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 is for (d)ecimal integer.</a:t>
            </a:r>
          </a:p>
          <a:p>
            <a:pPr marL="457200" indent="-381000">
              <a:buClr>
                <a:srgbClr val="0000FF"/>
              </a:buClr>
              <a:buSzPct val="100000"/>
              <a:buChar char="-"/>
            </a:pPr>
            <a:r>
              <a:rPr lang="en" sz="2400" i="1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2400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brings the cursor (jumps) to the beginning of the next line. </a:t>
            </a:r>
          </a:p>
          <a:p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2nd argument always after (</a:t>
            </a:r>
            <a:r>
              <a:rPr lang="en" sz="2400" i="1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“...”,</a:t>
            </a:r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first </a:t>
            </a:r>
            <a:r>
              <a:rPr lang="en" sz="2400" i="1">
                <a:solidFill>
                  <a:srgbClr val="6AA84F"/>
                </a:solidFill>
                <a:highlight>
                  <a:srgbClr val="FFFFFF"/>
                </a:highlight>
              </a:rPr>
              <a:t>%d</a:t>
            </a:r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      	&lt;- integer1</a:t>
            </a:r>
          </a:p>
          <a:p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second </a:t>
            </a:r>
            <a:r>
              <a:rPr lang="en" sz="2400" i="1">
                <a:solidFill>
                  <a:srgbClr val="6AA84F"/>
                </a:solidFill>
                <a:highlight>
                  <a:srgbClr val="FFFFFF"/>
                </a:highlight>
              </a:rPr>
              <a:t>%d</a:t>
            </a:r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 	&lt;- integer2</a:t>
            </a:r>
          </a:p>
          <a:p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third </a:t>
            </a:r>
            <a:r>
              <a:rPr lang="en" sz="2400" i="1">
                <a:solidFill>
                  <a:srgbClr val="6AA84F"/>
                </a:solidFill>
                <a:highlight>
                  <a:srgbClr val="FFFFFF"/>
                </a:highlight>
              </a:rPr>
              <a:t>%d</a:t>
            </a:r>
            <a:r>
              <a:rPr lang="en" sz="2400">
                <a:solidFill>
                  <a:srgbClr val="6AA84F"/>
                </a:solidFill>
                <a:highlight>
                  <a:srgbClr val="FFFFFF"/>
                </a:highlight>
              </a:rPr>
              <a:t> 		&lt;- sum</a:t>
            </a:r>
          </a:p>
        </p:txBody>
      </p:sp>
      <p:sp>
        <p:nvSpPr>
          <p:cNvPr id="243" name="Shape 243"/>
          <p:cNvSpPr/>
          <p:nvPr/>
        </p:nvSpPr>
        <p:spPr>
          <a:xfrm>
            <a:off x="4719351" y="5794976"/>
            <a:ext cx="2280455" cy="206125"/>
          </a:xfrm>
          <a:custGeom>
            <a:avLst/>
            <a:gdLst/>
            <a:ahLst/>
            <a:cxnLst/>
            <a:rect l="0" t="0" r="0" b="0"/>
            <a:pathLst>
              <a:path w="99161" h="8245" extrusionOk="0">
                <a:moveTo>
                  <a:pt x="0" y="883"/>
                </a:moveTo>
                <a:cubicBezTo>
                  <a:pt x="2132" y="2059"/>
                  <a:pt x="-2132" y="7059"/>
                  <a:pt x="12795" y="7942"/>
                </a:cubicBezTo>
                <a:cubicBezTo>
                  <a:pt x="27722" y="8824"/>
                  <a:pt x="75225" y="7500"/>
                  <a:pt x="89565" y="6177"/>
                </a:cubicBezTo>
                <a:cubicBezTo>
                  <a:pt x="103904" y="4853"/>
                  <a:pt x="97285" y="1029"/>
                  <a:pt x="9883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244" name="Shape 244"/>
          <p:cNvSpPr/>
          <p:nvPr/>
        </p:nvSpPr>
        <p:spPr>
          <a:xfrm>
            <a:off x="5405151" y="5794976"/>
            <a:ext cx="2523151" cy="358533"/>
          </a:xfrm>
          <a:custGeom>
            <a:avLst/>
            <a:gdLst/>
            <a:ahLst/>
            <a:cxnLst/>
            <a:rect l="0" t="0" r="0" b="0"/>
            <a:pathLst>
              <a:path w="99161" h="8245" extrusionOk="0">
                <a:moveTo>
                  <a:pt x="0" y="883"/>
                </a:moveTo>
                <a:cubicBezTo>
                  <a:pt x="2132" y="2059"/>
                  <a:pt x="-2132" y="7059"/>
                  <a:pt x="12795" y="7942"/>
                </a:cubicBezTo>
                <a:cubicBezTo>
                  <a:pt x="27722" y="8824"/>
                  <a:pt x="75225" y="7500"/>
                  <a:pt x="89565" y="6177"/>
                </a:cubicBezTo>
                <a:cubicBezTo>
                  <a:pt x="103904" y="4853"/>
                  <a:pt x="97285" y="1029"/>
                  <a:pt x="9883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245" name="Shape 245"/>
          <p:cNvSpPr/>
          <p:nvPr/>
        </p:nvSpPr>
        <p:spPr>
          <a:xfrm>
            <a:off x="6014750" y="5794975"/>
            <a:ext cx="2586366" cy="566884"/>
          </a:xfrm>
          <a:custGeom>
            <a:avLst/>
            <a:gdLst/>
            <a:ahLst/>
            <a:cxnLst/>
            <a:rect l="0" t="0" r="0" b="0"/>
            <a:pathLst>
              <a:path w="99161" h="8245" extrusionOk="0">
                <a:moveTo>
                  <a:pt x="0" y="883"/>
                </a:moveTo>
                <a:cubicBezTo>
                  <a:pt x="2132" y="2059"/>
                  <a:pt x="-2132" y="7059"/>
                  <a:pt x="12795" y="7942"/>
                </a:cubicBezTo>
                <a:cubicBezTo>
                  <a:pt x="27722" y="8824"/>
                  <a:pt x="75225" y="7500"/>
                  <a:pt x="89565" y="6177"/>
                </a:cubicBezTo>
                <a:cubicBezTo>
                  <a:pt x="103904" y="4853"/>
                  <a:pt x="97285" y="1029"/>
                  <a:pt x="9883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67895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2463300" y="808723"/>
            <a:ext cx="7204426" cy="59730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t="81663" b="14467"/>
          <a:stretch/>
        </p:blipFill>
        <p:spPr>
          <a:xfrm>
            <a:off x="2463300" y="5686650"/>
            <a:ext cx="7204426" cy="23107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52" name="Shape 252"/>
          <p:cNvSpPr txBox="1"/>
          <p:nvPr/>
        </p:nvSpPr>
        <p:spPr>
          <a:xfrm>
            <a:off x="1676401" y="17701"/>
            <a:ext cx="9012599" cy="12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b="1"/>
              <a:t>scanf_math.c</a:t>
            </a:r>
          </a:p>
          <a:p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</p:txBody>
      </p:sp>
      <p:sp>
        <p:nvSpPr>
          <p:cNvPr id="253" name="Shape 253"/>
          <p:cNvSpPr txBox="1"/>
          <p:nvPr/>
        </p:nvSpPr>
        <p:spPr>
          <a:xfrm>
            <a:off x="3331950" y="808726"/>
            <a:ext cx="7116600" cy="4557299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printf();</a:t>
            </a:r>
          </a:p>
          <a:p>
            <a:pPr marL="457200" indent="-381000">
              <a:buClr>
                <a:schemeClr val="dk1"/>
              </a:buClr>
              <a:buSzPct val="100000"/>
              <a:buChar char="-"/>
            </a:pPr>
            <a:r>
              <a:rPr lang="en" sz="2400" b="1" i="1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%lf</a:t>
            </a:r>
            <a:r>
              <a:rPr lang="en" sz="2400" b="1" i="1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is for a double precision real number; stands for (l)ong (f)loat.</a:t>
            </a:r>
          </a:p>
          <a:p>
            <a:pPr marL="457200" indent="-381000">
              <a:buClr>
                <a:schemeClr val="dk1"/>
              </a:buClr>
              <a:buSzPct val="100000"/>
              <a:buChar char="-"/>
            </a:pPr>
            <a:r>
              <a:rPr lang="en" sz="2400" b="1" i="1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2400" i="1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(again)</a:t>
            </a:r>
            <a:r>
              <a:rPr lang="en" sz="2400" i="1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brings the cursor to the beginning of next line. </a:t>
            </a:r>
          </a:p>
          <a:p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657600" indent="457200"/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2nd argument: </a:t>
            </a:r>
          </a:p>
          <a:p>
            <a:pPr marL="3657600" indent="457200"/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%lf &lt;- radius  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1751" y="6023576"/>
            <a:ext cx="932857" cy="206125"/>
          </a:xfrm>
          <a:custGeom>
            <a:avLst/>
            <a:gdLst/>
            <a:ahLst/>
            <a:cxnLst/>
            <a:rect l="0" t="0" r="0" b="0"/>
            <a:pathLst>
              <a:path w="99161" h="8245" extrusionOk="0">
                <a:moveTo>
                  <a:pt x="0" y="883"/>
                </a:moveTo>
                <a:cubicBezTo>
                  <a:pt x="2132" y="2059"/>
                  <a:pt x="-2132" y="7059"/>
                  <a:pt x="12795" y="7942"/>
                </a:cubicBezTo>
                <a:cubicBezTo>
                  <a:pt x="27722" y="8824"/>
                  <a:pt x="75225" y="7500"/>
                  <a:pt x="89565" y="6177"/>
                </a:cubicBezTo>
                <a:cubicBezTo>
                  <a:pt x="103904" y="4853"/>
                  <a:pt x="97285" y="1029"/>
                  <a:pt x="9883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742306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50" y="422900"/>
            <a:ext cx="5831500" cy="4834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60" name="Shape 260"/>
          <p:cNvSpPr txBox="1"/>
          <p:nvPr/>
        </p:nvSpPr>
        <p:spPr>
          <a:xfrm>
            <a:off x="1621850" y="17700"/>
            <a:ext cx="9240300" cy="18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indent="457200"/>
            <a:r>
              <a:rPr lang="en"/>
              <a:t>Let’s write this program into codechef. Then run.</a:t>
            </a:r>
          </a:p>
          <a:p>
            <a:pPr indent="457200"/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/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/>
            <a:r>
              <a:rPr lang="en">
                <a:latin typeface="Consolas"/>
                <a:ea typeface="Consolas"/>
                <a:cs typeface="Consolas"/>
                <a:sym typeface="Consolas"/>
              </a:rPr>
              <a:t>							</a:t>
            </a:r>
          </a:p>
          <a:p>
            <a:pPr indent="457200"/>
            <a:r>
              <a:rPr lang="en">
                <a:solidFill>
                  <a:srgbClr val="FF0000"/>
                </a:solidFill>
              </a:rPr>
              <a:t>								</a:t>
            </a: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indent="457200"/>
            <a:endParaRPr>
              <a:solidFill>
                <a:srgbClr val="FF0000"/>
              </a:solidFill>
            </a:endParaRPr>
          </a:p>
          <a:p>
            <a:pPr marL="1371600" indent="457200"/>
            <a:r>
              <a:rPr lang="en">
                <a:solidFill>
                  <a:srgbClr val="FF0000"/>
                </a:solidFill>
              </a:rPr>
              <a:t>Output: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t="22510" b="46071"/>
          <a:stretch/>
        </p:blipFill>
        <p:spPr>
          <a:xfrm>
            <a:off x="4879026" y="5162325"/>
            <a:ext cx="5636349" cy="645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4">
            <a:alphaModFix/>
          </a:blip>
          <a:srcRect t="57627"/>
          <a:stretch/>
        </p:blipFill>
        <p:spPr>
          <a:xfrm>
            <a:off x="4879026" y="5883350"/>
            <a:ext cx="5636349" cy="8700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74024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464" y="320817"/>
            <a:ext cx="6518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1</a:t>
            </a:r>
            <a:br>
              <a:rPr lang="en-US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VIDEOS</a:t>
            </a:r>
            <a:endParaRPr lang="en-US" b="0" dirty="0">
              <a:effectLst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-c is awesome,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https://youtu.be/smGalmxPVYc</a:t>
            </a:r>
            <a:endParaRPr lang="en-US" b="0" dirty="0">
              <a:effectLst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-top 10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progr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Languages,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https://youtu.be/MOz-fSDYlFc</a:t>
            </a:r>
            <a:endParaRPr lang="en-US" b="0" dirty="0">
              <a:effectLst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-intro, hello world, https://youtu.be/CPjZKsUYSXg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1034" name="Picture 10" descr="https://lh6.googleusercontent.com/monufcPJokOgXIJB7AuFTqjstLBx6oeOu7ypds2ogKPDnGyrbYNywJDi9DKAHcfmSiJoQxWJqebWilnLzMhFNOoCtEoDhFajsu8WOq2mmsjB2QO22FB-eZF2wa2i4nHp6erUzv7gtX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4" y="1929363"/>
            <a:ext cx="5782802" cy="481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cO-KU891HCErDchz7BXDUGgfaLb6q4DI-BwjpbMBzg5XAAkBbqk7iDqUzopmgZFvC2ts0Ru6m028GXeAiSOFXBHIK0Bo6B7OTgxJIioWKJnN3BmqBtwPw7X7s9G7yWKUbpl_CGg1ua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15" y="2654709"/>
            <a:ext cx="6076285" cy="420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676400" y="1222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/>
            <a:r>
              <a:rPr lang="en"/>
              <a:t>Overview</a:t>
            </a:r>
          </a:p>
          <a:p>
            <a:pPr algn="ctr"/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981200" y="1219200"/>
            <a:ext cx="6810600" cy="4503000"/>
          </a:xfrm>
          <a:prstGeom prst="rect">
            <a:avLst/>
          </a:prstGeom>
          <a:noFill/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200000"/>
              </a:lnSpc>
              <a:buSzPct val="100000"/>
            </a:pPr>
            <a:r>
              <a:rPr lang="en" sz="2400"/>
              <a:t>The </a:t>
            </a:r>
            <a:r>
              <a:rPr lang="en" sz="2400" i="1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2400"/>
              <a:t> function and the very basics</a:t>
            </a:r>
          </a:p>
          <a:p>
            <a:pPr marL="457200" indent="-381000">
              <a:lnSpc>
                <a:spcPct val="200000"/>
              </a:lnSpc>
              <a:buSzPct val="100000"/>
            </a:pPr>
            <a:r>
              <a:rPr lang="en" sz="2400"/>
              <a:t>Declaring variables &amp; reading from keyboard</a:t>
            </a:r>
          </a:p>
          <a:p>
            <a:pPr marL="457200" indent="-381000">
              <a:lnSpc>
                <a:spcPct val="200000"/>
              </a:lnSpc>
              <a:buSzPct val="100000"/>
            </a:pPr>
            <a:r>
              <a:rPr lang="en" sz="2400"/>
              <a:t>Arithmetics, Math and simple arrays </a:t>
            </a:r>
          </a:p>
          <a:p>
            <a:pPr marL="457200" indent="-381000">
              <a:lnSpc>
                <a:spcPct val="200000"/>
              </a:lnSpc>
              <a:buSzPct val="100000"/>
            </a:pPr>
            <a:r>
              <a:rPr lang="en" sz="2400"/>
              <a:t>Loops, IFs and condition/logical operators</a:t>
            </a:r>
          </a:p>
          <a:p>
            <a:pPr marL="457200" indent="-381000">
              <a:lnSpc>
                <a:spcPct val="200000"/>
              </a:lnSpc>
              <a:buSzPct val="100000"/>
            </a:pPr>
            <a:r>
              <a:rPr lang="en" sz="2400"/>
              <a:t>References.</a:t>
            </a:r>
          </a:p>
          <a:p>
            <a:pPr>
              <a:lnSpc>
                <a:spcPct val="200000"/>
              </a:lnSpc>
              <a:buNone/>
            </a:pPr>
            <a:endParaRPr sz="240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275" y="1"/>
            <a:ext cx="1733851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96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v8cuB0DvCuN6hDHFBCCVaAML1gASg0xZi6H3-8X11Ka6LoktVRx3FInbhI0VL1JIIp86TsOdObw5b-KrcaZdIbpp7FHcXmlR2yIeTPd2qWGe7M3lK6dttFO8XBiSXBCzRl2jlz7jxT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0"/>
            <a:ext cx="721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46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24001" y="838200"/>
            <a:ext cx="6034499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42900" algn="just">
              <a:lnSpc>
                <a:spcPct val="140000"/>
              </a:lnSpc>
              <a:buSzPct val="100000"/>
              <a:buChar char="-"/>
            </a:pPr>
            <a:r>
              <a:rPr lang="en" sz="1800"/>
              <a:t>C stems from the language BCPL, developed by Martin Richards. Indirect influence through the language B by Ken Thompson in 1970 at Bell Labs, for the first UNIX system on a DEC PDP-7 (photo). </a:t>
            </a:r>
          </a:p>
          <a:p>
            <a:pPr marL="457200" indent="-342900" algn="just">
              <a:lnSpc>
                <a:spcPct val="140000"/>
              </a:lnSpc>
              <a:buSzPct val="100000"/>
              <a:buChar char="-"/>
            </a:pPr>
            <a:r>
              <a:rPr lang="en" sz="1800"/>
              <a:t>In 1972 Dennis Ritchie at Bell Labs writes C and in 1978 the publication of The C Programming Language by Kernighan &amp; Ritchie revolutionized the computing world.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981200" y="-258762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/>
            <a:r>
              <a:rPr lang="en"/>
              <a:t>C - Historical highlights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400" y="1036649"/>
            <a:ext cx="2855149" cy="23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3978300"/>
            <a:ext cx="9017100" cy="213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42900" algn="just">
              <a:lnSpc>
                <a:spcPct val="140000"/>
              </a:lnSpc>
              <a:buSzPct val="100000"/>
              <a:buChar char="-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Standardized by the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American National Standards Institute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since 1989 and subsequently by the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5"/>
              </a:rPr>
              <a:t>International Organization for Standardization</a:t>
            </a:r>
            <a:r>
              <a:rPr lang="en" sz="1800">
                <a:solidFill>
                  <a:srgbClr val="000000"/>
                </a:solidFill>
              </a:rPr>
              <a:t>.</a:t>
            </a:r>
          </a:p>
          <a:p>
            <a:pPr marL="457200" indent="-342900" algn="just">
              <a:lnSpc>
                <a:spcPct val="122181"/>
              </a:lnSpc>
              <a:spcAft>
                <a:spcPts val="60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One of the 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</a:rPr>
              <a:t>most widely used programming languages</a:t>
            </a:r>
          </a:p>
          <a:p>
            <a:pPr marL="457200" indent="-342900" algn="just">
              <a:lnSpc>
                <a:spcPct val="122181"/>
              </a:lnSpc>
              <a:spcAft>
                <a:spcPts val="60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Various C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6"/>
              </a:rPr>
              <a:t>compilers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available for the majority of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7"/>
              </a:rPr>
              <a:t>computer architectures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and operating systems. </a:t>
            </a:r>
          </a:p>
          <a:p>
            <a:pPr marL="457200" indent="-342900" algn="just">
              <a:lnSpc>
                <a:spcPct val="122181"/>
              </a:lnSpc>
              <a:spcAft>
                <a:spcPts val="600"/>
              </a:spcAft>
              <a:buSzPct val="100000"/>
              <a:buChar char="-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Many younger languages have borrowed directly or indirectly from C, including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8"/>
              </a:rPr>
              <a:t>C++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9"/>
              </a:rPr>
              <a:t>Java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, and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10"/>
              </a:rPr>
              <a:t>Python</a:t>
            </a: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  <a:p>
            <a:pPr algn="just">
              <a:lnSpc>
                <a:spcPct val="122181"/>
              </a:lnSpc>
              <a:spcAft>
                <a:spcPts val="600"/>
              </a:spcAft>
              <a:buNone/>
            </a:pPr>
            <a:endParaRPr sz="18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algn="just">
              <a:lnSpc>
                <a:spcPct val="140000"/>
              </a:lnSpc>
              <a:buNone/>
            </a:pPr>
            <a:endParaRPr sz="1800"/>
          </a:p>
        </p:txBody>
      </p:sp>
      <p:sp>
        <p:nvSpPr>
          <p:cNvPr id="74" name="Shape 74"/>
          <p:cNvSpPr txBox="1"/>
          <p:nvPr/>
        </p:nvSpPr>
        <p:spPr>
          <a:xfrm>
            <a:off x="8351051" y="3321675"/>
            <a:ext cx="1803599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i="1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6650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1981200" y="-182562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/>
              <a:t>C vs. C++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195375" y="1257425"/>
            <a:ext cx="8134200" cy="466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SzPct val="100000"/>
              <a:buChar char="●"/>
            </a:pPr>
            <a:r>
              <a:rPr lang="en" sz="2400"/>
              <a:t>Both are programming languages</a:t>
            </a:r>
          </a:p>
          <a:p>
            <a:endParaRPr sz="2400"/>
          </a:p>
          <a:p>
            <a:pPr marL="457200" indent="-381000">
              <a:buSzPct val="100000"/>
              <a:buChar char="●"/>
            </a:pPr>
            <a:r>
              <a:rPr lang="en" sz="2400"/>
              <a:t>Not quite the same</a:t>
            </a:r>
          </a:p>
          <a:p>
            <a:endParaRPr sz="2400"/>
          </a:p>
          <a:p>
            <a:pPr marL="457200" indent="-381000">
              <a:buSzPct val="100000"/>
              <a:buChar char="●"/>
            </a:pPr>
            <a:r>
              <a:rPr lang="en" sz="2400"/>
              <a:t>C++ is based on C</a:t>
            </a:r>
          </a:p>
          <a:p>
            <a:endParaRPr sz="2400"/>
          </a:p>
          <a:p>
            <a:pPr marL="457200" indent="-381000">
              <a:buSzPct val="100000"/>
              <a:buChar char="●"/>
            </a:pPr>
            <a:r>
              <a:rPr lang="en" sz="2400"/>
              <a:t>C++ is younger and more powerful</a:t>
            </a:r>
          </a:p>
          <a:p>
            <a:endParaRPr sz="2400"/>
          </a:p>
          <a:p>
            <a:pPr marL="457200" indent="-381000">
              <a:spcBef>
                <a:spcPts val="600"/>
              </a:spcBef>
              <a:buSzPct val="100000"/>
              <a:buChar char="●"/>
            </a:pPr>
            <a:r>
              <a:rPr lang="en" sz="2400"/>
              <a:t>Details: </a:t>
            </a:r>
            <a:r>
              <a:rPr lang="en" sz="2400" i="1">
                <a:solidFill>
                  <a:schemeClr val="dk1"/>
                </a:solidFill>
              </a:rPr>
              <a:t> http://www.cprogramming.com/tutorial/c-vs-c++.html.</a:t>
            </a:r>
          </a:p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43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222025" y="825975"/>
            <a:ext cx="8027100" cy="55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We use the website Codechef.com to write our code; compile and run them. Steps to open :</a:t>
            </a:r>
          </a:p>
          <a:p>
            <a:pPr marL="457200" indent="-342900">
              <a:buSzPct val="100000"/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https://www.codechef.com/</a:t>
            </a:r>
            <a:r>
              <a:rPr lang="en"/>
              <a:t> on your browser</a:t>
            </a:r>
          </a:p>
          <a:p>
            <a:pPr marL="457200" indent="-342900">
              <a:buSzPct val="100000"/>
              <a:buAutoNum type="arabicPeriod"/>
            </a:pPr>
            <a:r>
              <a:rPr lang="en"/>
              <a:t>Under “Practice” goto Code,Compile &amp; Run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576" y="2166476"/>
            <a:ext cx="7281601" cy="4208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06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625" y="1253249"/>
            <a:ext cx="6456649" cy="5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2885125" y="2164400"/>
            <a:ext cx="1779900" cy="441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2256925" y="756175"/>
            <a:ext cx="7900500" cy="15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3.Change the programming language to C from the dropdown</a:t>
            </a:r>
          </a:p>
        </p:txBody>
      </p:sp>
    </p:spTree>
    <p:extLst>
      <p:ext uri="{BB962C8B-B14F-4D97-AF65-F5344CB8AC3E}">
        <p14:creationId xmlns:p14="http://schemas.microsoft.com/office/powerpoint/2010/main" val="23496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/>
            <a:r>
              <a:rPr lang="en"/>
              <a:t>The very basics</a:t>
            </a:r>
          </a:p>
          <a:p>
            <a:pPr indent="457200"/>
            <a:endParaRPr b="0">
              <a:solidFill>
                <a:srgbClr val="FF0000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881900" y="756376"/>
            <a:ext cx="8428200" cy="121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" sz="2400">
                <a:solidFill>
                  <a:schemeClr val="dk1"/>
                </a:solidFill>
              </a:rPr>
              <a:t>Use a text editor to open the code file </a:t>
            </a:r>
            <a:r>
              <a:rPr lang="en" sz="2400" i="1">
                <a:solidFill>
                  <a:schemeClr val="dk1"/>
                </a:solidFill>
              </a:rPr>
              <a:t>Hello.c.</a:t>
            </a:r>
          </a:p>
          <a:p>
            <a:pPr algn="just">
              <a:spcBef>
                <a:spcPts val="600"/>
              </a:spcBef>
            </a:pPr>
            <a:r>
              <a:rPr lang="en" sz="2400">
                <a:solidFill>
                  <a:schemeClr val="dk1"/>
                </a:solidFill>
              </a:rPr>
              <a:t>This program prints “Hello world!” on the screen.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425" y="1943100"/>
            <a:ext cx="7105650" cy="2628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3446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81200" y="122237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Hello.c</a:t>
            </a:r>
          </a:p>
          <a:p>
            <a:pPr indent="457200"/>
            <a:endParaRPr b="0">
              <a:solidFill>
                <a:srgbClr val="FF0000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56301" y="443100"/>
            <a:ext cx="8283599" cy="53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...... */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highlight>
                  <a:srgbClr val="FFFFFF"/>
                </a:highlight>
              </a:rPr>
              <a:t>&amp;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en" sz="2400">
                <a:solidFill>
                  <a:srgbClr val="E31B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are </a:t>
            </a:r>
            <a:r>
              <a:rPr lang="en" sz="2400" i="1">
                <a:solidFill>
                  <a:schemeClr val="dk1"/>
                </a:solidFill>
                <a:highlight>
                  <a:srgbClr val="FFFFFF"/>
                </a:highlight>
              </a:rPr>
              <a:t>comments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; NOT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executable, ignored </a:t>
            </a:r>
          </a:p>
          <a:p>
            <a:pPr algn="just">
              <a:lnSpc>
                <a:spcPct val="143181"/>
              </a:lnSpc>
              <a:spcBef>
                <a:spcPts val="700"/>
              </a:spcBef>
              <a:spcAft>
                <a:spcPts val="400"/>
              </a:spcAft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by the compiler.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51" y="138301"/>
            <a:ext cx="5037873" cy="1863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04166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1443</Words>
  <Application>Microsoft Office PowerPoint</Application>
  <PresentationFormat>Widescreen</PresentationFormat>
  <Paragraphs>292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Georgia</vt:lpstr>
      <vt:lpstr>Shadows Into Light</vt:lpstr>
      <vt:lpstr>Office Theme</vt:lpstr>
      <vt:lpstr>Introduction to C programming Vistas in Advanced Computing Program</vt:lpstr>
      <vt:lpstr>Why C?  500,000 lines of C code are powering NASA’s Mars Curiosity Rover</vt:lpstr>
      <vt:lpstr>Overview </vt:lpstr>
      <vt:lpstr>C - Historical highlights</vt:lpstr>
      <vt:lpstr>C vs. C++</vt:lpstr>
      <vt:lpstr>PowerPoint Presentation</vt:lpstr>
      <vt:lpstr>PowerPoint Presentation</vt:lpstr>
      <vt:lpstr>The very basics </vt:lpstr>
      <vt:lpstr>Hello.c </vt:lpstr>
      <vt:lpstr>Hello.c </vt:lpstr>
      <vt:lpstr>Hello.c </vt:lpstr>
      <vt:lpstr>Hello.c </vt:lpstr>
      <vt:lpstr>Hello.c </vt:lpstr>
      <vt:lpstr>Hello.c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</vt:lpstr>
      <vt:lpstr>PowerPoint Presentation</vt:lpstr>
      <vt:lpstr>PowerPoint Presentation</vt:lpstr>
      <vt:lpstr>Variable names or identifiers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 Vistas in Advanced Computing Program</dc:title>
  <dc:creator>krishnapriya peddi</dc:creator>
  <cp:lastModifiedBy>krishnapriya peddi</cp:lastModifiedBy>
  <cp:revision>4</cp:revision>
  <dcterms:created xsi:type="dcterms:W3CDTF">2017-06-19T16:51:42Z</dcterms:created>
  <dcterms:modified xsi:type="dcterms:W3CDTF">2017-06-19T20:16:51Z</dcterms:modified>
</cp:coreProperties>
</file>