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5" r:id="rId10"/>
    <p:sldId id="266" r:id="rId11"/>
    <p:sldId id="263"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94660"/>
  </p:normalViewPr>
  <p:slideViewPr>
    <p:cSldViewPr snapToGrid="0">
      <p:cViewPr varScale="1">
        <p:scale>
          <a:sx n="51" d="100"/>
          <a:sy n="51"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entralmathteacher.wikispaces.com/Riemann+Sums(using+left,+right,+and+midpoint+evaluation+points)" TargetMode="External"/><Relationship Id="rId7" Type="http://schemas.openxmlformats.org/officeDocument/2006/relationships/hyperlink" Target="http://chandra.harvard.edu/resources/illustrations/whitedwarfs.html" TargetMode="External"/><Relationship Id="rId2" Type="http://schemas.openxmlformats.org/officeDocument/2006/relationships/hyperlink" Target="https://en.wikipedia.org/wiki/Integral" TargetMode="External"/><Relationship Id="rId1" Type="http://schemas.openxmlformats.org/officeDocument/2006/relationships/slideLayout" Target="../slideLayouts/slideLayout2.xml"/><Relationship Id="rId6" Type="http://schemas.openxmlformats.org/officeDocument/2006/relationships/hyperlink" Target="https://kr.mathworks.com/matlabcentral/mlc-downloads/downloads/submissions/55830/versions/4/screenshot.JPG" TargetMode="External"/><Relationship Id="rId5" Type="http://schemas.openxmlformats.org/officeDocument/2006/relationships/hyperlink" Target="http://mrburkemath.blogspot.com/2011/" TargetMode="External"/><Relationship Id="rId4" Type="http://schemas.openxmlformats.org/officeDocument/2006/relationships/hyperlink" Target="http://tutorial.math.lamar.edu/Classes/CalcII/ApproximatingDefIntegrals.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39F2-CF34-4E71-91C6-ABF1E8E560D5}"/>
              </a:ext>
            </a:extLst>
          </p:cNvPr>
          <p:cNvSpPr>
            <a:spLocks noGrp="1"/>
          </p:cNvSpPr>
          <p:nvPr>
            <p:ph type="ctrTitle"/>
          </p:nvPr>
        </p:nvSpPr>
        <p:spPr/>
        <p:txBody>
          <a:bodyPr>
            <a:normAutofit/>
          </a:bodyPr>
          <a:lstStyle/>
          <a:p>
            <a:pPr algn="ctr"/>
            <a:r>
              <a:rPr lang="en-US" sz="4400" dirty="0"/>
              <a:t>Numerical methods of a single Ordinary differential equation (Ode) for Integration</a:t>
            </a:r>
          </a:p>
        </p:txBody>
      </p:sp>
      <p:sp>
        <p:nvSpPr>
          <p:cNvPr id="3" name="Subtitle 2">
            <a:extLst>
              <a:ext uri="{FF2B5EF4-FFF2-40B4-BE49-F238E27FC236}">
                <a16:creationId xmlns:a16="http://schemas.microsoft.com/office/drawing/2014/main" id="{D298BC60-658C-48B1-8493-6ADB08CEC775}"/>
              </a:ext>
            </a:extLst>
          </p:cNvPr>
          <p:cNvSpPr>
            <a:spLocks noGrp="1"/>
          </p:cNvSpPr>
          <p:nvPr>
            <p:ph type="subTitle" idx="1"/>
          </p:nvPr>
        </p:nvSpPr>
        <p:spPr/>
        <p:txBody>
          <a:bodyPr/>
          <a:lstStyle/>
          <a:p>
            <a:pPr algn="ctr"/>
            <a:r>
              <a:rPr lang="en-US" dirty="0"/>
              <a:t>Vistas in advanced computing (VAC) 2017, Review sessions</a:t>
            </a:r>
          </a:p>
        </p:txBody>
      </p:sp>
      <p:sp>
        <p:nvSpPr>
          <p:cNvPr id="4" name="TextBox 3">
            <a:extLst>
              <a:ext uri="{FF2B5EF4-FFF2-40B4-BE49-F238E27FC236}">
                <a16:creationId xmlns:a16="http://schemas.microsoft.com/office/drawing/2014/main" id="{E1943A60-F35E-4124-B71C-AD0F3A331DDE}"/>
              </a:ext>
            </a:extLst>
          </p:cNvPr>
          <p:cNvSpPr txBox="1"/>
          <p:nvPr/>
        </p:nvSpPr>
        <p:spPr>
          <a:xfrm>
            <a:off x="3262865" y="4373134"/>
            <a:ext cx="6946900" cy="369332"/>
          </a:xfrm>
          <a:prstGeom prst="rect">
            <a:avLst/>
          </a:prstGeom>
          <a:noFill/>
        </p:spPr>
        <p:txBody>
          <a:bodyPr wrap="square" rtlCol="0">
            <a:spAutoFit/>
          </a:bodyPr>
          <a:lstStyle/>
          <a:p>
            <a:pPr algn="ctr"/>
            <a:r>
              <a:rPr lang="en-US" dirty="0"/>
              <a:t>Joel Chavali</a:t>
            </a:r>
          </a:p>
        </p:txBody>
      </p:sp>
    </p:spTree>
    <p:extLst>
      <p:ext uri="{BB962C8B-B14F-4D97-AF65-F5344CB8AC3E}">
        <p14:creationId xmlns:p14="http://schemas.microsoft.com/office/powerpoint/2010/main" val="2922107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EA24-1E6A-44D6-A31F-519ECEB62DEB}"/>
              </a:ext>
            </a:extLst>
          </p:cNvPr>
          <p:cNvSpPr>
            <a:spLocks noGrp="1"/>
          </p:cNvSpPr>
          <p:nvPr>
            <p:ph type="title"/>
          </p:nvPr>
        </p:nvSpPr>
        <p:spPr/>
        <p:txBody>
          <a:bodyPr/>
          <a:lstStyle/>
          <a:p>
            <a:r>
              <a:rPr lang="en-US" dirty="0"/>
              <a:t>RUNGE-KUTTA (4</a:t>
            </a:r>
            <a:r>
              <a:rPr lang="en-US" baseline="30000" dirty="0"/>
              <a:t>th</a:t>
            </a:r>
            <a:r>
              <a:rPr lang="en-US" dirty="0"/>
              <a:t> Order)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B6BD5E-C378-4009-BC4A-FAA30DB6EC5B}"/>
                  </a:ext>
                </a:extLst>
              </p:cNvPr>
              <p:cNvSpPr>
                <a:spLocks noGrp="1"/>
              </p:cNvSpPr>
              <p:nvPr>
                <p:ph idx="1"/>
              </p:nvPr>
            </p:nvSpPr>
            <p:spPr>
              <a:xfrm>
                <a:off x="1451579" y="2015732"/>
                <a:ext cx="10052849" cy="3450613"/>
              </a:xfrm>
            </p:spPr>
            <p:txBody>
              <a:bodyPr/>
              <a:lstStyle/>
              <a:p>
                <a:pPr marL="0" indent="0">
                  <a:buNone/>
                </a:pPr>
                <a:r>
                  <a:rPr lang="en-US" dirty="0"/>
                  <a:t>GENERAL INTEGRAL FORM: 	</a:t>
                </a:r>
                <a:r>
                  <a:rPr lang="en-US" i="1" dirty="0"/>
                  <a:t> 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baseline="30000">
                            <a:latin typeface="Cambria Math" panose="02040503050406030204" pitchFamily="18" charset="0"/>
                          </a:rPr>
                          <m:t>𝑛</m:t>
                        </m:r>
                      </m:sub>
                      <m:sup>
                        <m:r>
                          <a:rPr lang="en-US" i="1">
                            <a:latin typeface="Cambria Math" panose="02040503050406030204" pitchFamily="18" charset="0"/>
                          </a:rPr>
                          <m:t>𝑡</m:t>
                        </m:r>
                        <m:r>
                          <a:rPr lang="en-US" i="1" baseline="30000">
                            <a:latin typeface="Cambria Math" panose="02040503050406030204" pitchFamily="18" charset="0"/>
                          </a:rPr>
                          <m:t>𝑛</m:t>
                        </m:r>
                        <m:r>
                          <a:rPr lang="en-US" i="1" baseline="30000">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𝑑𝑡</m:t>
                        </m:r>
                      </m:e>
                    </m:nary>
                    <m:r>
                      <a:rPr lang="en-US" i="1">
                        <a:latin typeface="Cambria Math" panose="02040503050406030204" pitchFamily="18" charset="0"/>
                      </a:rPr>
                      <m:t> </m:t>
                    </m:r>
                  </m:oMath>
                </a14:m>
                <a:endParaRPr lang="en-US"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RUNGE-KUTTA: 		        u* = u</a:t>
                </a:r>
                <a:r>
                  <a:rPr lang="en-US" baseline="30000" dirty="0"/>
                  <a:t>n</a:t>
                </a:r>
                <a:r>
                  <a:rPr lang="en-US" dirty="0"/>
                  <a:t> +  </a:t>
                </a:r>
                <a:r>
                  <a:rPr lang="en-US" dirty="0" err="1"/>
                  <a:t>dt</a:t>
                </a:r>
                <a:r>
                  <a:rPr lang="en-US" dirty="0"/>
                  <a:t>/2 x f(</a:t>
                </a:r>
                <a:r>
                  <a:rPr lang="en-US" dirty="0" err="1"/>
                  <a:t>t</a:t>
                </a:r>
                <a:r>
                  <a:rPr lang="en-US" baseline="30000" dirty="0" err="1"/>
                  <a:t>n</a:t>
                </a:r>
                <a:r>
                  <a:rPr lang="en-US" dirty="0"/>
                  <a:t>, u</a:t>
                </a:r>
                <a:r>
                  <a:rPr lang="en-US" baseline="30000" dirty="0"/>
                  <a:t>n</a:t>
                </a:r>
                <a:r>
                  <a:rPr lang="en-US" dirty="0"/>
                  <a:t>)</a:t>
                </a:r>
              </a:p>
              <a:p>
                <a:pPr marL="0" indent="0" algn="ctr">
                  <a:buNone/>
                </a:pPr>
                <a:r>
                  <a:rPr lang="en-US" i="1" dirty="0"/>
                  <a:t>u** = u</a:t>
                </a:r>
                <a:r>
                  <a:rPr lang="en-US" i="1" baseline="30000" dirty="0"/>
                  <a:t>n</a:t>
                </a:r>
                <a:r>
                  <a:rPr lang="en-US" i="1" dirty="0"/>
                  <a:t> + </a:t>
                </a:r>
                <a:r>
                  <a:rPr lang="en-US" i="1" dirty="0" err="1"/>
                  <a:t>dt</a:t>
                </a:r>
                <a:r>
                  <a:rPr lang="en-US" i="1" dirty="0"/>
                  <a:t>/2 [f(</a:t>
                </a:r>
                <a:r>
                  <a:rPr lang="en-US" i="1" dirty="0" err="1"/>
                  <a:t>t</a:t>
                </a:r>
                <a:r>
                  <a:rPr lang="en-US" i="1" baseline="30000" dirty="0" err="1"/>
                  <a:t>n</a:t>
                </a:r>
                <a:r>
                  <a:rPr lang="en-US" i="1" dirty="0"/>
                  <a:t>+ ½ </a:t>
                </a:r>
                <a:r>
                  <a:rPr lang="en-US" i="1" dirty="0" err="1"/>
                  <a:t>dt</a:t>
                </a:r>
                <a:r>
                  <a:rPr lang="en-US" i="1" dirty="0"/>
                  <a:t>, u*) – f(</a:t>
                </a:r>
                <a:r>
                  <a:rPr lang="en-US" i="1" dirty="0" err="1"/>
                  <a:t>t</a:t>
                </a:r>
                <a:r>
                  <a:rPr lang="en-US" i="1" baseline="30000" dirty="0" err="1"/>
                  <a:t>n</a:t>
                </a:r>
                <a:r>
                  <a:rPr lang="en-US" i="1" dirty="0" err="1"/>
                  <a:t>,u</a:t>
                </a:r>
                <a:r>
                  <a:rPr lang="en-US" i="1" baseline="30000" dirty="0" err="1"/>
                  <a:t>n</a:t>
                </a:r>
                <a:r>
                  <a:rPr lang="en-US" i="1" dirty="0"/>
                  <a:t>) ]</a:t>
                </a:r>
              </a:p>
              <a:p>
                <a:pPr marL="0" indent="0" algn="ctr">
                  <a:buNone/>
                </a:pPr>
                <a:r>
                  <a:rPr lang="en-US" i="1" dirty="0"/>
                  <a:t>u*** = u</a:t>
                </a:r>
                <a:r>
                  <a:rPr lang="en-US" i="1" baseline="30000" dirty="0"/>
                  <a:t>n</a:t>
                </a:r>
                <a:r>
                  <a:rPr lang="en-US" i="1" dirty="0"/>
                  <a:t> + </a:t>
                </a:r>
                <a:r>
                  <a:rPr lang="en-US" i="1" dirty="0" err="1"/>
                  <a:t>dt</a:t>
                </a:r>
                <a:r>
                  <a:rPr lang="en-US" i="1" dirty="0"/>
                  <a:t> x f(</a:t>
                </a:r>
                <a:r>
                  <a:rPr lang="en-US" i="1" dirty="0" err="1"/>
                  <a:t>t</a:t>
                </a:r>
                <a:r>
                  <a:rPr lang="en-US" i="1" baseline="30000" dirty="0" err="1"/>
                  <a:t>n</a:t>
                </a:r>
                <a:r>
                  <a:rPr lang="en-US" i="1" dirty="0"/>
                  <a:t>, u**) </a:t>
                </a:r>
              </a:p>
              <a:p>
                <a:pPr marL="0" indent="0" algn="ctr">
                  <a:buNone/>
                </a:pPr>
                <a:r>
                  <a:rPr lang="en-US" i="1" dirty="0"/>
                  <a:t>	       u</a:t>
                </a:r>
                <a:r>
                  <a:rPr lang="en-US" i="1" baseline="30000" dirty="0"/>
                  <a:t>n</a:t>
                </a:r>
                <a:r>
                  <a:rPr lang="en-US" baseline="30000" dirty="0"/>
                  <a:t>+1 </a:t>
                </a:r>
                <a:r>
                  <a:rPr lang="en-US" dirty="0"/>
                  <a:t>= </a:t>
                </a:r>
                <a:r>
                  <a:rPr lang="en-US" i="1" dirty="0"/>
                  <a:t>u</a:t>
                </a:r>
                <a:r>
                  <a:rPr lang="en-US" i="1" baseline="30000" dirty="0"/>
                  <a:t>n</a:t>
                </a:r>
                <a:r>
                  <a:rPr lang="en-US" i="1" dirty="0"/>
                  <a:t> + </a:t>
                </a:r>
                <a:r>
                  <a:rPr lang="en-US" i="1" dirty="0" err="1"/>
                  <a:t>dt</a:t>
                </a:r>
                <a:r>
                  <a:rPr lang="en-US" i="1" dirty="0"/>
                  <a:t>/6 [f(</a:t>
                </a:r>
                <a:r>
                  <a:rPr lang="en-US" i="1" dirty="0" err="1"/>
                  <a:t>t</a:t>
                </a:r>
                <a:r>
                  <a:rPr lang="en-US" i="1" baseline="30000" dirty="0" err="1"/>
                  <a:t>n</a:t>
                </a:r>
                <a:r>
                  <a:rPr lang="en-US" i="1" dirty="0"/>
                  <a:t>, u</a:t>
                </a:r>
                <a:r>
                  <a:rPr lang="en-US" i="1" baseline="30000" dirty="0"/>
                  <a:t>n</a:t>
                </a:r>
                <a:r>
                  <a:rPr lang="en-US" i="1" dirty="0"/>
                  <a:t>) + 2 f(</a:t>
                </a:r>
                <a:r>
                  <a:rPr lang="en-US" i="1" dirty="0" err="1"/>
                  <a:t>t</a:t>
                </a:r>
                <a:r>
                  <a:rPr lang="en-US" i="1" baseline="30000" dirty="0" err="1"/>
                  <a:t>n</a:t>
                </a:r>
                <a:r>
                  <a:rPr lang="en-US" i="1" dirty="0"/>
                  <a:t> + ½ </a:t>
                </a:r>
                <a:r>
                  <a:rPr lang="en-US" i="1" dirty="0" err="1"/>
                  <a:t>dt</a:t>
                </a:r>
                <a:r>
                  <a:rPr lang="en-US" i="1" dirty="0"/>
                  <a:t>, u*) + 2 f(</a:t>
                </a:r>
                <a:r>
                  <a:rPr lang="en-US" i="1" dirty="0" err="1"/>
                  <a:t>t</a:t>
                </a:r>
                <a:r>
                  <a:rPr lang="en-US" i="1" baseline="30000" dirty="0" err="1"/>
                  <a:t>n</a:t>
                </a:r>
                <a:r>
                  <a:rPr lang="en-US" i="1" dirty="0"/>
                  <a:t> + ½ </a:t>
                </a:r>
                <a:r>
                  <a:rPr lang="en-US" i="1" dirty="0" err="1"/>
                  <a:t>dt</a:t>
                </a:r>
                <a:r>
                  <a:rPr lang="en-US" i="1" dirty="0"/>
                  <a:t>, u**) + f(</a:t>
                </a:r>
                <a:r>
                  <a:rPr lang="en-US" i="1" dirty="0" err="1"/>
                  <a:t>t</a:t>
                </a:r>
                <a:r>
                  <a:rPr lang="en-US" i="1" baseline="30000" dirty="0" err="1"/>
                  <a:t>n</a:t>
                </a:r>
                <a:r>
                  <a:rPr lang="en-US" i="1" dirty="0"/>
                  <a:t>, u***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BB6BD5E-C378-4009-BC4A-FAA30DB6EC5B}"/>
                  </a:ext>
                </a:extLst>
              </p:cNvPr>
              <p:cNvSpPr>
                <a:spLocks noGrp="1" noRot="1" noChangeAspect="1" noMove="1" noResize="1" noEditPoints="1" noAdjustHandles="1" noChangeArrowheads="1" noChangeShapeType="1" noTextEdit="1"/>
              </p:cNvSpPr>
              <p:nvPr>
                <p:ph idx="1"/>
              </p:nvPr>
            </p:nvSpPr>
            <p:spPr>
              <a:xfrm>
                <a:off x="1451579" y="2015732"/>
                <a:ext cx="10052849" cy="3450613"/>
              </a:xfrm>
              <a:blipFill>
                <a:blip r:embed="rId2"/>
                <a:stretch>
                  <a:fillRect l="-60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6A0D47B-7A76-41DD-A15E-C45694F26150}"/>
              </a:ext>
            </a:extLst>
          </p:cNvPr>
          <p:cNvSpPr txBox="1"/>
          <p:nvPr/>
        </p:nvSpPr>
        <p:spPr>
          <a:xfrm>
            <a:off x="8825023" y="804519"/>
            <a:ext cx="2140931" cy="523220"/>
          </a:xfrm>
          <a:prstGeom prst="rect">
            <a:avLst/>
          </a:prstGeom>
          <a:noFill/>
        </p:spPr>
        <p:txBody>
          <a:bodyPr wrap="square" rtlCol="0">
            <a:spAutoFit/>
          </a:bodyPr>
          <a:lstStyle/>
          <a:p>
            <a:r>
              <a:rPr lang="en-US" sz="2800" dirty="0"/>
              <a:t>Error: O(dt</a:t>
            </a:r>
            <a:r>
              <a:rPr lang="en-US" sz="2800" baseline="30000" dirty="0"/>
              <a:t>4</a:t>
            </a:r>
            <a:r>
              <a:rPr lang="en-US" sz="2800" dirty="0"/>
              <a:t>)</a:t>
            </a:r>
          </a:p>
        </p:txBody>
      </p:sp>
      <p:pic>
        <p:nvPicPr>
          <p:cNvPr id="6" name="Picture 5">
            <a:extLst>
              <a:ext uri="{FF2B5EF4-FFF2-40B4-BE49-F238E27FC236}">
                <a16:creationId xmlns:a16="http://schemas.microsoft.com/office/drawing/2014/main" id="{0BDDD09E-AEFA-4969-990E-06F672EB18FD}"/>
              </a:ext>
            </a:extLst>
          </p:cNvPr>
          <p:cNvPicPr>
            <a:picLocks noChangeAspect="1"/>
          </p:cNvPicPr>
          <p:nvPr/>
        </p:nvPicPr>
        <p:blipFill>
          <a:blip r:embed="rId3"/>
          <a:stretch>
            <a:fillRect/>
          </a:stretch>
        </p:blipFill>
        <p:spPr>
          <a:xfrm>
            <a:off x="385969" y="3849579"/>
            <a:ext cx="2569266" cy="2569266"/>
          </a:xfrm>
          <a:prstGeom prst="rect">
            <a:avLst/>
          </a:prstGeom>
        </p:spPr>
      </p:pic>
      <p:pic>
        <p:nvPicPr>
          <p:cNvPr id="6146" name="Picture 2" descr="https://kr.mathworks.com/matlabcentral/mlc-downloads/downloads/submissions/55830/versions/4/screenshot.JPG">
            <a:extLst>
              <a:ext uri="{FF2B5EF4-FFF2-40B4-BE49-F238E27FC236}">
                <a16:creationId xmlns:a16="http://schemas.microsoft.com/office/drawing/2014/main" id="{DF376CF9-21B7-4CF8-B43D-941EF5698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4103" y="2133599"/>
            <a:ext cx="2570325" cy="212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87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2 stars orbiting each other">
            <a:extLst>
              <a:ext uri="{FF2B5EF4-FFF2-40B4-BE49-F238E27FC236}">
                <a16:creationId xmlns:a16="http://schemas.microsoft.com/office/drawing/2014/main" id="{820BC906-D7F1-4772-9E69-621B5E71F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7098"/>
            <a:ext cx="12192000" cy="77731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9645A7-2861-4DE6-B052-FF6A5DFC9889}"/>
              </a:ext>
            </a:extLst>
          </p:cNvPr>
          <p:cNvSpPr>
            <a:spLocks noGrp="1"/>
          </p:cNvSpPr>
          <p:nvPr>
            <p:ph type="title"/>
          </p:nvPr>
        </p:nvSpPr>
        <p:spPr>
          <a:xfrm>
            <a:off x="1451579" y="804519"/>
            <a:ext cx="9603275" cy="1049235"/>
          </a:xfrm>
        </p:spPr>
        <p:txBody>
          <a:bodyPr/>
          <a:lstStyle/>
          <a:p>
            <a:r>
              <a:rPr lang="en-US" dirty="0"/>
              <a:t>Systems of Ode(s)</a:t>
            </a:r>
          </a:p>
        </p:txBody>
      </p:sp>
      <p:sp>
        <p:nvSpPr>
          <p:cNvPr id="3" name="Content Placeholder 2">
            <a:extLst>
              <a:ext uri="{FF2B5EF4-FFF2-40B4-BE49-F238E27FC236}">
                <a16:creationId xmlns:a16="http://schemas.microsoft.com/office/drawing/2014/main" id="{4353638D-C487-4C5D-A5EC-A50436DBCB0B}"/>
              </a:ext>
            </a:extLst>
          </p:cNvPr>
          <p:cNvSpPr>
            <a:spLocks noGrp="1"/>
          </p:cNvSpPr>
          <p:nvPr>
            <p:ph idx="1"/>
          </p:nvPr>
        </p:nvSpPr>
        <p:spPr/>
        <p:txBody>
          <a:bodyPr/>
          <a:lstStyle/>
          <a:p>
            <a:r>
              <a:rPr lang="en-US" dirty="0">
                <a:solidFill>
                  <a:schemeClr val="bg1"/>
                </a:solidFill>
              </a:rPr>
              <a:t>Each step is based of the last. Similar to the Gauss Seidel method, each u*</a:t>
            </a:r>
          </a:p>
          <a:p>
            <a:r>
              <a:rPr lang="en-US" dirty="0">
                <a:solidFill>
                  <a:schemeClr val="bg1"/>
                </a:solidFill>
              </a:rPr>
              <a:t>A picture to describe what is going on?</a:t>
            </a:r>
          </a:p>
          <a:p>
            <a:pPr lvl="1"/>
            <a:r>
              <a:rPr lang="en-US" dirty="0">
                <a:solidFill>
                  <a:schemeClr val="bg1"/>
                </a:solidFill>
              </a:rPr>
              <a:t>Imagine 2 stars orbiting each other.  To determine each one’s position you need data from the other star. </a:t>
            </a:r>
          </a:p>
          <a:p>
            <a:pPr lvl="1"/>
            <a:r>
              <a:rPr lang="en-US" dirty="0">
                <a:solidFill>
                  <a:schemeClr val="bg1"/>
                </a:solidFill>
              </a:rPr>
              <a:t>Similarly with systems of ODE whose dependent variables are the same,  to find each step, you need information on the other equation’s position. In that way, each step is based on the last. </a:t>
            </a:r>
          </a:p>
        </p:txBody>
      </p:sp>
    </p:spTree>
    <p:extLst>
      <p:ext uri="{BB962C8B-B14F-4D97-AF65-F5344CB8AC3E}">
        <p14:creationId xmlns:p14="http://schemas.microsoft.com/office/powerpoint/2010/main" val="178927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A3CF-BCDA-462D-A21A-83A942D9176A}"/>
              </a:ext>
            </a:extLst>
          </p:cNvPr>
          <p:cNvSpPr>
            <a:spLocks noGrp="1"/>
          </p:cNvSpPr>
          <p:nvPr>
            <p:ph type="title"/>
          </p:nvPr>
        </p:nvSpPr>
        <p:spPr/>
        <p:txBody>
          <a:bodyPr/>
          <a:lstStyle/>
          <a:p>
            <a:r>
              <a:rPr lang="en-US" dirty="0"/>
              <a:t>Systems of </a:t>
            </a:r>
            <a:r>
              <a:rPr lang="en-US"/>
              <a:t>ode </a:t>
            </a:r>
            <a:br>
              <a:rPr lang="en-US"/>
            </a:br>
            <a:r>
              <a:rPr lang="en-US"/>
              <a:t>Example</a:t>
            </a:r>
            <a:endParaRPr lang="en-US" dirty="0"/>
          </a:p>
        </p:txBody>
      </p:sp>
      <p:pic>
        <p:nvPicPr>
          <p:cNvPr id="17" name="Picture 16">
            <a:extLst>
              <a:ext uri="{FF2B5EF4-FFF2-40B4-BE49-F238E27FC236}">
                <a16:creationId xmlns:a16="http://schemas.microsoft.com/office/drawing/2014/main" id="{12EE69D0-BC86-4301-9741-C4E816EA6D89}"/>
              </a:ext>
            </a:extLst>
          </p:cNvPr>
          <p:cNvPicPr>
            <a:picLocks noChangeAspect="1"/>
          </p:cNvPicPr>
          <p:nvPr/>
        </p:nvPicPr>
        <p:blipFill>
          <a:blip r:embed="rId2"/>
          <a:stretch>
            <a:fillRect/>
          </a:stretch>
        </p:blipFill>
        <p:spPr>
          <a:xfrm>
            <a:off x="0" y="2030436"/>
            <a:ext cx="12192000" cy="4434289"/>
          </a:xfrm>
          <a:prstGeom prst="rect">
            <a:avLst/>
          </a:prstGeom>
        </p:spPr>
      </p:pic>
      <p:pic>
        <p:nvPicPr>
          <p:cNvPr id="13" name="Content Placeholder 12">
            <a:extLst>
              <a:ext uri="{FF2B5EF4-FFF2-40B4-BE49-F238E27FC236}">
                <a16:creationId xmlns:a16="http://schemas.microsoft.com/office/drawing/2014/main" id="{FD957D52-4E91-4E35-9064-078388675F27}"/>
              </a:ext>
            </a:extLst>
          </p:cNvPr>
          <p:cNvPicPr>
            <a:picLocks noGrp="1" noChangeAspect="1"/>
          </p:cNvPicPr>
          <p:nvPr>
            <p:ph idx="1"/>
          </p:nvPr>
        </p:nvPicPr>
        <p:blipFill>
          <a:blip r:embed="rId3"/>
          <a:stretch>
            <a:fillRect/>
          </a:stretch>
        </p:blipFill>
        <p:spPr>
          <a:xfrm>
            <a:off x="6356349" y="-1"/>
            <a:ext cx="5835652" cy="4253949"/>
          </a:xfrm>
        </p:spPr>
      </p:pic>
    </p:spTree>
    <p:extLst>
      <p:ext uri="{BB962C8B-B14F-4D97-AF65-F5344CB8AC3E}">
        <p14:creationId xmlns:p14="http://schemas.microsoft.com/office/powerpoint/2010/main" val="2263126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414D-3866-45A7-84EC-17CBA1284CF9}"/>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F493568-AAA3-42FD-A02C-D082377A6B0F}"/>
              </a:ext>
            </a:extLst>
          </p:cNvPr>
          <p:cNvSpPr>
            <a:spLocks noGrp="1"/>
          </p:cNvSpPr>
          <p:nvPr>
            <p:ph idx="1"/>
          </p:nvPr>
        </p:nvSpPr>
        <p:spPr/>
        <p:txBody>
          <a:bodyPr>
            <a:normAutofit fontScale="92500" lnSpcReduction="20000"/>
          </a:bodyPr>
          <a:lstStyle/>
          <a:p>
            <a:r>
              <a:rPr lang="en-US" dirty="0" err="1"/>
              <a:t>Dr</a:t>
            </a:r>
            <a:r>
              <a:rPr lang="en-US" dirty="0"/>
              <a:t> </a:t>
            </a:r>
            <a:r>
              <a:rPr lang="en-US" dirty="0" err="1"/>
              <a:t>Prosperreti</a:t>
            </a:r>
            <a:r>
              <a:rPr lang="en-US" dirty="0"/>
              <a:t> Notes: Chapter 5 and 6</a:t>
            </a:r>
          </a:p>
          <a:p>
            <a:r>
              <a:rPr lang="en-US" dirty="0"/>
              <a:t>PICTURES</a:t>
            </a:r>
          </a:p>
          <a:p>
            <a:pPr lvl="1"/>
            <a:r>
              <a:rPr lang="en-US" dirty="0">
                <a:hlinkClick r:id="rId2"/>
              </a:rPr>
              <a:t>https://en.wikipedia.org/wiki/Integral</a:t>
            </a:r>
            <a:endParaRPr lang="en-US" dirty="0"/>
          </a:p>
          <a:p>
            <a:pPr lvl="1"/>
            <a:r>
              <a:rPr lang="en-US" dirty="0">
                <a:hlinkClick r:id="rId3"/>
              </a:rPr>
              <a:t>https://centralmathteacher.wikispaces.com/Riemann+Sums%28using+left%2C+right%2C+and+midpoint+evaluation+points%29</a:t>
            </a:r>
            <a:endParaRPr lang="en-US" dirty="0"/>
          </a:p>
          <a:p>
            <a:pPr lvl="1"/>
            <a:r>
              <a:rPr lang="en-US" dirty="0">
                <a:hlinkClick r:id="rId4"/>
              </a:rPr>
              <a:t>http://tutorial.math.lamar.edu/Classes/CalcII/ApproximatingDefIntegrals.aspx</a:t>
            </a:r>
            <a:endParaRPr lang="en-US" dirty="0"/>
          </a:p>
          <a:p>
            <a:pPr lvl="1"/>
            <a:r>
              <a:rPr lang="en-US" dirty="0">
                <a:hlinkClick r:id="rId5"/>
              </a:rPr>
              <a:t>http://mrburkemath.blogspot.com/2011/</a:t>
            </a:r>
            <a:endParaRPr lang="en-US" dirty="0"/>
          </a:p>
          <a:p>
            <a:pPr lvl="1"/>
            <a:r>
              <a:rPr lang="en-US" dirty="0">
                <a:hlinkClick r:id="rId6"/>
              </a:rPr>
              <a:t>https://kr.mathworks.com/matlabcentral/mlc-downloads/downloads/submissions/55830/versions/4/screenshot.JPG</a:t>
            </a:r>
            <a:endParaRPr lang="en-US" dirty="0"/>
          </a:p>
          <a:p>
            <a:pPr lvl="1"/>
            <a:r>
              <a:rPr lang="en-US" dirty="0">
                <a:hlinkClick r:id="rId7"/>
              </a:rPr>
              <a:t>http://chandra.harvard.edu/resources/illustrations/whitedwarfs.html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21551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7F9D-C4B3-49AE-8C15-4AE372F3A688}"/>
              </a:ext>
            </a:extLst>
          </p:cNvPr>
          <p:cNvSpPr>
            <a:spLocks noGrp="1"/>
          </p:cNvSpPr>
          <p:nvPr>
            <p:ph type="title"/>
          </p:nvPr>
        </p:nvSpPr>
        <p:spPr/>
        <p:txBody>
          <a:bodyPr/>
          <a:lstStyle/>
          <a:p>
            <a:r>
              <a:rPr lang="en-US" dirty="0"/>
              <a:t>The Basics</a:t>
            </a:r>
          </a:p>
        </p:txBody>
      </p:sp>
      <p:sp>
        <p:nvSpPr>
          <p:cNvPr id="3" name="Content Placeholder 2">
            <a:extLst>
              <a:ext uri="{FF2B5EF4-FFF2-40B4-BE49-F238E27FC236}">
                <a16:creationId xmlns:a16="http://schemas.microsoft.com/office/drawing/2014/main" id="{30E6DDD3-E547-48D0-B3C6-9271764BA5DA}"/>
              </a:ext>
            </a:extLst>
          </p:cNvPr>
          <p:cNvSpPr>
            <a:spLocks noGrp="1"/>
          </p:cNvSpPr>
          <p:nvPr>
            <p:ph idx="1"/>
          </p:nvPr>
        </p:nvSpPr>
        <p:spPr/>
        <p:txBody>
          <a:bodyPr>
            <a:normAutofit fontScale="92500" lnSpcReduction="20000"/>
          </a:bodyPr>
          <a:lstStyle/>
          <a:p>
            <a:r>
              <a:rPr lang="en-US" dirty="0"/>
              <a:t>Integration is… Area under a curve</a:t>
            </a:r>
          </a:p>
          <a:p>
            <a:r>
              <a:rPr lang="en-US" dirty="0"/>
              <a:t>Normal Integration with bounds. Gives an exact answer.</a:t>
            </a:r>
          </a:p>
          <a:p>
            <a:r>
              <a:rPr lang="en-US" dirty="0"/>
              <a:t>Numerical Integration finds the area using different shapes and predictions of values when necessary.</a:t>
            </a:r>
          </a:p>
          <a:p>
            <a:endParaRPr lang="en-US" dirty="0"/>
          </a:p>
          <a:p>
            <a:r>
              <a:rPr lang="en-US" dirty="0"/>
              <a:t>How we used Numerical Integration: </a:t>
            </a:r>
          </a:p>
          <a:p>
            <a:pPr lvl="1"/>
            <a:r>
              <a:rPr lang="en-US" dirty="0"/>
              <a:t>Calculate the integrated function from a differential equation.</a:t>
            </a:r>
          </a:p>
          <a:p>
            <a:pPr lvl="1"/>
            <a:r>
              <a:rPr lang="en-US" dirty="0"/>
              <a:t>(Solved for u</a:t>
            </a:r>
            <a:r>
              <a:rPr lang="en-US" baseline="30000" dirty="0"/>
              <a:t>n+1</a:t>
            </a:r>
            <a:r>
              <a:rPr lang="en-US" dirty="0"/>
              <a:t>)</a:t>
            </a:r>
          </a:p>
          <a:p>
            <a:pPr lvl="1"/>
            <a:r>
              <a:rPr lang="en-US" dirty="0" err="1"/>
              <a:t>dt</a:t>
            </a:r>
            <a:r>
              <a:rPr lang="en-US" dirty="0"/>
              <a:t> matters!</a:t>
            </a:r>
          </a:p>
        </p:txBody>
      </p:sp>
      <p:pic>
        <p:nvPicPr>
          <p:cNvPr id="5" name="Picture 4">
            <a:extLst>
              <a:ext uri="{FF2B5EF4-FFF2-40B4-BE49-F238E27FC236}">
                <a16:creationId xmlns:a16="http://schemas.microsoft.com/office/drawing/2014/main" id="{C6E39AD6-07E0-4759-BA1E-72B7CC8A6F1B}"/>
              </a:ext>
            </a:extLst>
          </p:cNvPr>
          <p:cNvPicPr>
            <a:picLocks noChangeAspect="1"/>
          </p:cNvPicPr>
          <p:nvPr/>
        </p:nvPicPr>
        <p:blipFill>
          <a:blip r:embed="rId2"/>
          <a:stretch>
            <a:fillRect/>
          </a:stretch>
        </p:blipFill>
        <p:spPr>
          <a:xfrm rot="602734">
            <a:off x="9076415" y="618989"/>
            <a:ext cx="2071203" cy="2071203"/>
          </a:xfrm>
          <a:prstGeom prst="rect">
            <a:avLst/>
          </a:prstGeom>
        </p:spPr>
      </p:pic>
      <p:pic>
        <p:nvPicPr>
          <p:cNvPr id="7" name="Picture 6">
            <a:extLst>
              <a:ext uri="{FF2B5EF4-FFF2-40B4-BE49-F238E27FC236}">
                <a16:creationId xmlns:a16="http://schemas.microsoft.com/office/drawing/2014/main" id="{3130B23F-76C9-40FE-9EBC-521004690F94}"/>
              </a:ext>
            </a:extLst>
          </p:cNvPr>
          <p:cNvPicPr>
            <a:picLocks noChangeAspect="1"/>
          </p:cNvPicPr>
          <p:nvPr/>
        </p:nvPicPr>
        <p:blipFill>
          <a:blip r:embed="rId3"/>
          <a:stretch>
            <a:fillRect/>
          </a:stretch>
        </p:blipFill>
        <p:spPr>
          <a:xfrm rot="21003571">
            <a:off x="7929549" y="3432313"/>
            <a:ext cx="3098800" cy="2324100"/>
          </a:xfrm>
          <a:prstGeom prst="rect">
            <a:avLst/>
          </a:prstGeom>
        </p:spPr>
      </p:pic>
    </p:spTree>
    <p:extLst>
      <p:ext uri="{BB962C8B-B14F-4D97-AF65-F5344CB8AC3E}">
        <p14:creationId xmlns:p14="http://schemas.microsoft.com/office/powerpoint/2010/main" val="413802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FB22-F90C-4C37-BC47-35D53BAF0EEB}"/>
              </a:ext>
            </a:extLst>
          </p:cNvPr>
          <p:cNvSpPr>
            <a:spLocks noGrp="1"/>
          </p:cNvSpPr>
          <p:nvPr>
            <p:ph type="title"/>
          </p:nvPr>
        </p:nvSpPr>
        <p:spPr/>
        <p:txBody>
          <a:bodyPr/>
          <a:lstStyle/>
          <a:p>
            <a:r>
              <a:rPr lang="en-US" dirty="0"/>
              <a:t>Left side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20A2CC-F2D1-4051-919B-CF216888E7A0}"/>
                  </a:ext>
                </a:extLst>
              </p:cNvPr>
              <p:cNvSpPr>
                <a:spLocks noGrp="1"/>
              </p:cNvSpPr>
              <p:nvPr>
                <p:ph idx="1"/>
              </p:nvPr>
            </p:nvSpPr>
            <p:spPr/>
            <p:txBody>
              <a:bodyPr/>
              <a:lstStyle/>
              <a:p>
                <a:pPr marL="0" indent="0">
                  <a:buNone/>
                </a:pPr>
                <a:r>
                  <a:rPr lang="en-US" dirty="0"/>
                  <a:t>GENERAL INTEGRAL FORM:	</a:t>
                </a: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baseline="30000" smtClean="0">
                            <a:latin typeface="Cambria Math" panose="02040503050406030204" pitchFamily="18" charset="0"/>
                          </a:rPr>
                          <m:t>𝑛</m:t>
                        </m:r>
                      </m:sub>
                      <m:sup>
                        <m:r>
                          <a:rPr lang="en-US" b="0" i="1" smtClean="0">
                            <a:latin typeface="Cambria Math" panose="02040503050406030204" pitchFamily="18" charset="0"/>
                          </a:rPr>
                          <m:t>𝑡</m:t>
                        </m:r>
                        <m:r>
                          <a:rPr lang="en-US" b="0" i="1" baseline="30000" smtClean="0">
                            <a:latin typeface="Cambria Math" panose="02040503050406030204" pitchFamily="18" charset="0"/>
                          </a:rPr>
                          <m:t>𝑛</m:t>
                        </m:r>
                        <m:r>
                          <a:rPr lang="en-US" b="0" i="1" baseline="30000" smtClean="0">
                            <a:latin typeface="Cambria Math" panose="02040503050406030204" pitchFamily="18" charset="0"/>
                          </a:rPr>
                          <m:t>+1</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𝑑𝑡</m:t>
                        </m:r>
                      </m:e>
                    </m:nary>
                  </m:oMath>
                </a14:m>
                <a:endParaRPr lang="en-US" i="1"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Left:				</a:t>
                </a: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t>x</a:t>
                </a:r>
                <a:r>
                  <a:rPr lang="en-US" i="1" dirty="0"/>
                  <a:t> f(</a:t>
                </a:r>
                <a:r>
                  <a:rPr lang="en-US" i="1" dirty="0" err="1"/>
                  <a:t>t</a:t>
                </a:r>
                <a:r>
                  <a:rPr lang="en-US" i="1" baseline="30000" dirty="0" err="1"/>
                  <a:t>n</a:t>
                </a:r>
                <a:r>
                  <a:rPr lang="en-US" i="1" dirty="0"/>
                  <a:t>, u</a:t>
                </a:r>
                <a:r>
                  <a:rPr lang="en-US" i="1" baseline="30000" dirty="0"/>
                  <a:t>n</a:t>
                </a:r>
                <a:r>
                  <a:rPr lang="en-US" i="1" dirty="0"/>
                  <a:t>)</a:t>
                </a:r>
              </a:p>
              <a:p>
                <a:pPr marL="0" indent="0">
                  <a:buNone/>
                </a:pPr>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9920A2CC-F2D1-4051-919B-CF216888E7A0}"/>
                  </a:ext>
                </a:extLst>
              </p:cNvPr>
              <p:cNvSpPr>
                <a:spLocks noGrp="1" noRot="1" noChangeAspect="1" noMove="1" noResize="1" noEditPoints="1" noAdjustHandles="1" noChangeArrowheads="1" noChangeShapeType="1" noTextEdit="1"/>
              </p:cNvSpPr>
              <p:nvPr>
                <p:ph idx="1"/>
              </p:nvPr>
            </p:nvSpPr>
            <p:spPr>
              <a:blipFill>
                <a:blip r:embed="rId2"/>
                <a:stretch>
                  <a:fillRect l="-63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02665A2-3ECD-4C1D-BA8B-DE0978C89E6B}"/>
              </a:ext>
            </a:extLst>
          </p:cNvPr>
          <p:cNvSpPr txBox="1"/>
          <p:nvPr/>
        </p:nvSpPr>
        <p:spPr>
          <a:xfrm>
            <a:off x="9017000" y="804519"/>
            <a:ext cx="1948954" cy="523220"/>
          </a:xfrm>
          <a:prstGeom prst="rect">
            <a:avLst/>
          </a:prstGeom>
          <a:noFill/>
        </p:spPr>
        <p:txBody>
          <a:bodyPr wrap="square" rtlCol="0">
            <a:spAutoFit/>
          </a:bodyPr>
          <a:lstStyle/>
          <a:p>
            <a:r>
              <a:rPr lang="en-US" sz="2800" dirty="0"/>
              <a:t>Error: O(</a:t>
            </a:r>
            <a:r>
              <a:rPr lang="en-US" sz="2800" dirty="0" err="1"/>
              <a:t>dt</a:t>
            </a:r>
            <a:r>
              <a:rPr lang="en-US" sz="2800" dirty="0"/>
              <a:t>)</a:t>
            </a:r>
          </a:p>
        </p:txBody>
      </p:sp>
      <p:pic>
        <p:nvPicPr>
          <p:cNvPr id="1026" name="Picture 2" descr="Left Riemann Sum">
            <a:extLst>
              <a:ext uri="{FF2B5EF4-FFF2-40B4-BE49-F238E27FC236}">
                <a16:creationId xmlns:a16="http://schemas.microsoft.com/office/drawing/2014/main" id="{A6C61293-970D-455E-8C9A-5890B4069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054" y="3665975"/>
            <a:ext cx="3957932" cy="296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74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F440E6-8122-4DFA-AA1B-934DC6957410}"/>
              </a:ext>
            </a:extLst>
          </p:cNvPr>
          <p:cNvSpPr txBox="1"/>
          <p:nvPr/>
        </p:nvSpPr>
        <p:spPr>
          <a:xfrm>
            <a:off x="5008616" y="3365128"/>
            <a:ext cx="1047750" cy="523220"/>
          </a:xfrm>
          <a:prstGeom prst="rect">
            <a:avLst/>
          </a:prstGeom>
          <a:noFill/>
        </p:spPr>
        <p:txBody>
          <a:bodyPr wrap="square" rtlCol="0">
            <a:spAutoFit/>
          </a:bodyPr>
          <a:lstStyle/>
          <a:p>
            <a:r>
              <a:rPr lang="en-US" sz="1400" dirty="0"/>
              <a:t>________</a:t>
            </a:r>
          </a:p>
          <a:p>
            <a:r>
              <a:rPr lang="en-US" sz="1400" dirty="0"/>
              <a:t>      </a:t>
            </a:r>
            <a:r>
              <a:rPr lang="en-US" sz="1400" i="1" dirty="0" err="1"/>
              <a:t>dt</a:t>
            </a:r>
            <a:endParaRPr lang="en-US" sz="1400" i="1" dirty="0"/>
          </a:p>
        </p:txBody>
      </p:sp>
      <p:sp>
        <p:nvSpPr>
          <p:cNvPr id="2" name="Title 1">
            <a:extLst>
              <a:ext uri="{FF2B5EF4-FFF2-40B4-BE49-F238E27FC236}">
                <a16:creationId xmlns:a16="http://schemas.microsoft.com/office/drawing/2014/main" id="{ABE55AD2-B5BB-4AB7-BBB8-2068D8B4333E}"/>
              </a:ext>
            </a:extLst>
          </p:cNvPr>
          <p:cNvSpPr>
            <a:spLocks noGrp="1"/>
          </p:cNvSpPr>
          <p:nvPr>
            <p:ph type="title"/>
          </p:nvPr>
        </p:nvSpPr>
        <p:spPr/>
        <p:txBody>
          <a:bodyPr/>
          <a:lstStyle/>
          <a:p>
            <a:r>
              <a:rPr lang="en-US" dirty="0"/>
              <a:t>Right Side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445BD-83B5-41BD-86B1-F5D3F764C64F}"/>
                  </a:ext>
                </a:extLst>
              </p:cNvPr>
              <p:cNvSpPr>
                <a:spLocks noGrp="1"/>
              </p:cNvSpPr>
              <p:nvPr>
                <p:ph idx="1"/>
              </p:nvPr>
            </p:nvSpPr>
            <p:spPr/>
            <p:txBody>
              <a:bodyPr>
                <a:normAutofit lnSpcReduction="10000"/>
              </a:bodyPr>
              <a:lstStyle/>
              <a:p>
                <a:pPr marL="0" indent="0">
                  <a:buNone/>
                </a:pPr>
                <a:r>
                  <a:rPr lang="en-US" dirty="0"/>
                  <a:t>GENERAL INTEGRAL FORM: 	</a:t>
                </a:r>
                <a:r>
                  <a:rPr lang="en-US" i="1" dirty="0"/>
                  <a:t> 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baseline="30000">
                            <a:latin typeface="Cambria Math" panose="02040503050406030204" pitchFamily="18" charset="0"/>
                          </a:rPr>
                          <m:t>𝑛</m:t>
                        </m:r>
                      </m:sub>
                      <m:sup>
                        <m:r>
                          <a:rPr lang="en-US" i="1">
                            <a:latin typeface="Cambria Math" panose="02040503050406030204" pitchFamily="18" charset="0"/>
                          </a:rPr>
                          <m:t>𝑡</m:t>
                        </m:r>
                        <m:r>
                          <a:rPr lang="en-US" i="1" baseline="30000">
                            <a:latin typeface="Cambria Math" panose="02040503050406030204" pitchFamily="18" charset="0"/>
                          </a:rPr>
                          <m:t>𝑛</m:t>
                        </m:r>
                        <m:r>
                          <a:rPr lang="en-US" i="1" baseline="30000">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𝑑𝑡</m:t>
                        </m:r>
                      </m:e>
                    </m:nary>
                  </m:oMath>
                </a14:m>
                <a:endParaRPr lang="en-US" i="1"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 Right:				</a:t>
                </a:r>
                <a:r>
                  <a:rPr lang="en-US" i="1" dirty="0"/>
                  <a:t>u</a:t>
                </a:r>
                <a:r>
                  <a:rPr lang="en-US" i="1" baseline="30000" dirty="0"/>
                  <a:t>n</a:t>
                </a:r>
                <a:r>
                  <a:rPr lang="en-US" baseline="30000" dirty="0"/>
                  <a:t>+1</a:t>
                </a:r>
                <a:r>
                  <a:rPr lang="en-US" dirty="0"/>
                  <a:t> = </a:t>
                </a:r>
                <a:r>
                  <a:rPr lang="en-US" i="1" dirty="0"/>
                  <a:t>u</a:t>
                </a:r>
                <a:r>
                  <a:rPr lang="en-US" i="1" baseline="30000" dirty="0"/>
                  <a:t>n</a:t>
                </a:r>
                <a:r>
                  <a:rPr lang="en-US" i="1" dirty="0"/>
                  <a:t> + </a:t>
                </a:r>
                <a:r>
                  <a:rPr lang="en-US" i="1" dirty="0" err="1"/>
                  <a:t>dt</a:t>
                </a:r>
                <a:r>
                  <a:rPr lang="en-US" i="1" dirty="0"/>
                  <a:t> x f(t</a:t>
                </a:r>
                <a:r>
                  <a:rPr lang="en-US" i="1" baseline="30000" dirty="0"/>
                  <a:t>n+</a:t>
                </a:r>
                <a:r>
                  <a:rPr lang="en-US" baseline="30000" dirty="0"/>
                  <a:t>1</a:t>
                </a:r>
                <a:r>
                  <a:rPr lang="en-US" i="1" dirty="0"/>
                  <a:t>, u</a:t>
                </a:r>
                <a:r>
                  <a:rPr lang="en-US" i="1" baseline="30000" dirty="0"/>
                  <a:t>n+</a:t>
                </a:r>
                <a:r>
                  <a:rPr lang="en-US" baseline="30000" dirty="0"/>
                  <a:t>1</a:t>
                </a:r>
                <a:r>
                  <a:rPr lang="en-US" i="1" dirty="0"/>
                  <a:t>)</a:t>
                </a:r>
              </a:p>
              <a:p>
                <a:pPr marL="0" indent="0">
                  <a:buNone/>
                </a:pPr>
                <a:r>
                  <a:rPr lang="en-US" dirty="0"/>
                  <a:t>					= </a:t>
                </a:r>
                <a:r>
                  <a:rPr lang="en-US" i="1" dirty="0"/>
                  <a:t>f(t</a:t>
                </a:r>
                <a:r>
                  <a:rPr lang="en-US" i="1" baseline="30000" dirty="0"/>
                  <a:t>n+</a:t>
                </a:r>
                <a:r>
                  <a:rPr lang="en-US" baseline="30000" dirty="0"/>
                  <a:t>1</a:t>
                </a:r>
                <a:r>
                  <a:rPr lang="en-US" i="1" dirty="0"/>
                  <a:t>, u</a:t>
                </a:r>
                <a:r>
                  <a:rPr lang="en-US" i="1" baseline="30000" dirty="0"/>
                  <a:t>n+</a:t>
                </a:r>
                <a:r>
                  <a:rPr lang="en-US" baseline="30000" dirty="0"/>
                  <a:t>1</a:t>
                </a:r>
                <a:r>
                  <a:rPr lang="en-US" i="1" dirty="0"/>
                  <a:t>)</a:t>
                </a:r>
              </a:p>
              <a:p>
                <a:pPr marL="0" indent="0">
                  <a:buNone/>
                </a:pPr>
                <a:endParaRPr lang="en-US" dirty="0"/>
              </a:p>
              <a:p>
                <a:pPr marL="0" indent="0">
                  <a:buNone/>
                </a:pPr>
                <a:endParaRPr lang="en-US" dirty="0"/>
              </a:p>
              <a:p>
                <a:pPr marL="0" indent="0">
                  <a:buNone/>
                </a:pPr>
                <a:r>
                  <a:rPr lang="en-US" dirty="0"/>
                  <a:t>More Stable than the forward Euler Formula (left side)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65445BD-83B5-41BD-86B1-F5D3F764C64F}"/>
                  </a:ext>
                </a:extLst>
              </p:cNvPr>
              <p:cNvSpPr>
                <a:spLocks noGrp="1" noRot="1" noChangeAspect="1" noMove="1" noResize="1" noEditPoints="1" noAdjustHandles="1" noChangeArrowheads="1" noChangeShapeType="1" noTextEdit="1"/>
              </p:cNvSpPr>
              <p:nvPr>
                <p:ph idx="1"/>
              </p:nvPr>
            </p:nvSpPr>
            <p:spPr>
              <a:blipFill>
                <a:blip r:embed="rId2"/>
                <a:stretch>
                  <a:fillRect l="-635" t="-35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A356A84-34D0-4D0B-A3A1-BFBC2A521054}"/>
              </a:ext>
            </a:extLst>
          </p:cNvPr>
          <p:cNvSpPr txBox="1"/>
          <p:nvPr/>
        </p:nvSpPr>
        <p:spPr>
          <a:xfrm>
            <a:off x="5008616" y="3318961"/>
            <a:ext cx="1879600" cy="307777"/>
          </a:xfrm>
          <a:prstGeom prst="rect">
            <a:avLst/>
          </a:prstGeom>
          <a:noFill/>
        </p:spPr>
        <p:txBody>
          <a:bodyPr wrap="square" rtlCol="0">
            <a:spAutoFit/>
          </a:bodyPr>
          <a:lstStyle/>
          <a:p>
            <a:r>
              <a:rPr lang="en-US" sz="1400" i="1" dirty="0"/>
              <a:t>u</a:t>
            </a:r>
            <a:r>
              <a:rPr lang="en-US" sz="1400" i="1" baseline="30000" dirty="0"/>
              <a:t>n+</a:t>
            </a:r>
            <a:r>
              <a:rPr lang="en-US" sz="1400" baseline="30000" dirty="0"/>
              <a:t>1</a:t>
            </a:r>
            <a:r>
              <a:rPr lang="en-US" sz="1400" i="1" baseline="30000" dirty="0"/>
              <a:t> </a:t>
            </a:r>
            <a:r>
              <a:rPr lang="en-US" sz="1400" i="1" dirty="0"/>
              <a:t>– u</a:t>
            </a:r>
            <a:r>
              <a:rPr lang="en-US" sz="1400" i="1" baseline="30000" dirty="0"/>
              <a:t>n</a:t>
            </a:r>
          </a:p>
        </p:txBody>
      </p:sp>
      <p:sp>
        <p:nvSpPr>
          <p:cNvPr id="6" name="Oval 5">
            <a:extLst>
              <a:ext uri="{FF2B5EF4-FFF2-40B4-BE49-F238E27FC236}">
                <a16:creationId xmlns:a16="http://schemas.microsoft.com/office/drawing/2014/main" id="{6A7532E1-AE64-4C32-B9AE-6DFC387C5E1F}"/>
              </a:ext>
            </a:extLst>
          </p:cNvPr>
          <p:cNvSpPr/>
          <p:nvPr/>
        </p:nvSpPr>
        <p:spPr>
          <a:xfrm>
            <a:off x="4919716" y="3326199"/>
            <a:ext cx="1136650" cy="6045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B7632C8-CEF6-4B77-A197-2F06C6CAA782}"/>
              </a:ext>
            </a:extLst>
          </p:cNvPr>
          <p:cNvCxnSpPr/>
          <p:nvPr/>
        </p:nvCxnSpPr>
        <p:spPr>
          <a:xfrm flipV="1">
            <a:off x="4381500" y="3746500"/>
            <a:ext cx="538216" cy="18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A7609A0-D06A-4766-A634-A201459B218F}"/>
              </a:ext>
            </a:extLst>
          </p:cNvPr>
          <p:cNvSpPr txBox="1"/>
          <p:nvPr/>
        </p:nvSpPr>
        <p:spPr>
          <a:xfrm>
            <a:off x="3425058" y="3758000"/>
            <a:ext cx="2374900" cy="338554"/>
          </a:xfrm>
          <a:prstGeom prst="rect">
            <a:avLst/>
          </a:prstGeom>
          <a:noFill/>
        </p:spPr>
        <p:txBody>
          <a:bodyPr wrap="square" rtlCol="0">
            <a:spAutoFit/>
          </a:bodyPr>
          <a:lstStyle/>
          <a:p>
            <a:r>
              <a:rPr lang="en-US" sz="1600" dirty="0"/>
              <a:t>Derivative</a:t>
            </a:r>
          </a:p>
        </p:txBody>
      </p:sp>
      <p:sp>
        <p:nvSpPr>
          <p:cNvPr id="10" name="TextBox 9">
            <a:extLst>
              <a:ext uri="{FF2B5EF4-FFF2-40B4-BE49-F238E27FC236}">
                <a16:creationId xmlns:a16="http://schemas.microsoft.com/office/drawing/2014/main" id="{E6AD9C1F-E48F-46D8-A368-7B04168C84FF}"/>
              </a:ext>
            </a:extLst>
          </p:cNvPr>
          <p:cNvSpPr txBox="1"/>
          <p:nvPr/>
        </p:nvSpPr>
        <p:spPr>
          <a:xfrm>
            <a:off x="8991600" y="804519"/>
            <a:ext cx="1974354" cy="523220"/>
          </a:xfrm>
          <a:prstGeom prst="rect">
            <a:avLst/>
          </a:prstGeom>
          <a:noFill/>
        </p:spPr>
        <p:txBody>
          <a:bodyPr wrap="square" rtlCol="0">
            <a:spAutoFit/>
          </a:bodyPr>
          <a:lstStyle/>
          <a:p>
            <a:r>
              <a:rPr lang="en-US" sz="2800" dirty="0"/>
              <a:t>Error: O(</a:t>
            </a:r>
            <a:r>
              <a:rPr lang="en-US" sz="2800" dirty="0" err="1"/>
              <a:t>dt</a:t>
            </a:r>
            <a:r>
              <a:rPr lang="en-US" sz="2800" dirty="0"/>
              <a:t>)</a:t>
            </a:r>
          </a:p>
        </p:txBody>
      </p:sp>
      <p:pic>
        <p:nvPicPr>
          <p:cNvPr id="2050" name="Picture 2" descr="Image result for left side integral reimann sum">
            <a:extLst>
              <a:ext uri="{FF2B5EF4-FFF2-40B4-BE49-F238E27FC236}">
                <a16:creationId xmlns:a16="http://schemas.microsoft.com/office/drawing/2014/main" id="{9CE6F450-8C76-4C8C-8C32-C8434A096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457" y="3626738"/>
            <a:ext cx="3674421" cy="275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40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E211-69A0-4D1E-8F2A-F51D739DA24C}"/>
              </a:ext>
            </a:extLst>
          </p:cNvPr>
          <p:cNvSpPr>
            <a:spLocks noGrp="1"/>
          </p:cNvSpPr>
          <p:nvPr>
            <p:ph type="title"/>
          </p:nvPr>
        </p:nvSpPr>
        <p:spPr/>
        <p:txBody>
          <a:bodyPr/>
          <a:lstStyle/>
          <a:p>
            <a:r>
              <a:rPr lang="en-US" dirty="0"/>
              <a:t>Midpoint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5356CD-5452-4B40-A8A8-668F53A6FA9D}"/>
                  </a:ext>
                </a:extLst>
              </p:cNvPr>
              <p:cNvSpPr>
                <a:spLocks noGrp="1"/>
              </p:cNvSpPr>
              <p:nvPr>
                <p:ph idx="1"/>
              </p:nvPr>
            </p:nvSpPr>
            <p:spPr/>
            <p:txBody>
              <a:bodyPr>
                <a:normAutofit lnSpcReduction="10000"/>
              </a:bodyPr>
              <a:lstStyle/>
              <a:p>
                <a:pPr marL="0" indent="0">
                  <a:buNone/>
                </a:pPr>
                <a:r>
                  <a:rPr lang="en-US" dirty="0"/>
                  <a:t>GENERAL INTEGRAL FORM: 	</a:t>
                </a:r>
                <a:r>
                  <a:rPr lang="en-US" i="1" dirty="0"/>
                  <a:t> 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baseline="30000">
                            <a:latin typeface="Cambria Math" panose="02040503050406030204" pitchFamily="18" charset="0"/>
                          </a:rPr>
                          <m:t>𝑛</m:t>
                        </m:r>
                      </m:sub>
                      <m:sup>
                        <m:r>
                          <a:rPr lang="en-US" i="1">
                            <a:latin typeface="Cambria Math" panose="02040503050406030204" pitchFamily="18" charset="0"/>
                          </a:rPr>
                          <m:t>𝑡</m:t>
                        </m:r>
                        <m:r>
                          <a:rPr lang="en-US" i="1" baseline="30000">
                            <a:latin typeface="Cambria Math" panose="02040503050406030204" pitchFamily="18" charset="0"/>
                          </a:rPr>
                          <m:t>𝑛</m:t>
                        </m:r>
                        <m:r>
                          <a:rPr lang="en-US" i="1" baseline="30000">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𝑑𝑡</m:t>
                        </m:r>
                      </m:e>
                    </m:nary>
                  </m:oMath>
                </a14:m>
                <a:endParaRPr lang="en-US" i="1"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(MIDPOINT) Using u = u</a:t>
                </a:r>
                <a:r>
                  <a:rPr lang="en-US" baseline="30000" dirty="0"/>
                  <a:t>n+1/2</a:t>
                </a:r>
                <a:r>
                  <a:rPr lang="en-US" dirty="0"/>
                  <a:t> = u</a:t>
                </a:r>
                <a:r>
                  <a:rPr lang="en-US" baseline="30000" dirty="0"/>
                  <a:t>n</a:t>
                </a:r>
                <a:r>
                  <a:rPr lang="en-US" dirty="0"/>
                  <a:t> x (</a:t>
                </a:r>
                <a:r>
                  <a:rPr lang="en-US" dirty="0" err="1"/>
                  <a:t>t</a:t>
                </a:r>
                <a:r>
                  <a:rPr lang="en-US" baseline="30000" dirty="0" err="1"/>
                  <a:t>n</a:t>
                </a:r>
                <a:r>
                  <a:rPr lang="en-US" dirty="0"/>
                  <a:t> + ½ x </a:t>
                </a:r>
                <a:r>
                  <a:rPr lang="en-US" dirty="0" err="1"/>
                  <a:t>dt</a:t>
                </a:r>
                <a:r>
                  <a:rPr lang="en-US" dirty="0"/>
                  <a:t>)</a:t>
                </a:r>
              </a:p>
              <a:p>
                <a:pPr marL="0" indent="0" algn="ctr">
                  <a:buNone/>
                </a:pPr>
                <a:r>
                  <a:rPr lang="en-US" i="1" dirty="0"/>
                  <a:t>u</a:t>
                </a:r>
                <a:r>
                  <a:rPr lang="en-US" i="1" baseline="30000" dirty="0"/>
                  <a:t>n+ ½ </a:t>
                </a:r>
                <a:r>
                  <a:rPr lang="en-US" i="1" dirty="0"/>
                  <a:t>= u</a:t>
                </a:r>
                <a:r>
                  <a:rPr lang="en-US" i="1" baseline="30000" dirty="0"/>
                  <a:t>n</a:t>
                </a:r>
                <a:r>
                  <a:rPr lang="en-US" i="1" dirty="0"/>
                  <a:t> x (</a:t>
                </a:r>
                <a:r>
                  <a:rPr lang="en-US" i="1" dirty="0" err="1"/>
                  <a:t>t</a:t>
                </a:r>
                <a:r>
                  <a:rPr lang="en-US" i="1" baseline="30000" dirty="0" err="1"/>
                  <a:t>n</a:t>
                </a:r>
                <a:r>
                  <a:rPr lang="en-US" i="1" dirty="0"/>
                  <a:t> + ½ x </a:t>
                </a:r>
                <a:r>
                  <a:rPr lang="en-US" i="1" dirty="0" err="1"/>
                  <a:t>dt</a:t>
                </a:r>
                <a:r>
                  <a:rPr lang="en-US" i="1" dirty="0"/>
                  <a:t>) = u</a:t>
                </a:r>
                <a:r>
                  <a:rPr lang="en-US" i="1" baseline="30000" dirty="0"/>
                  <a:t>n</a:t>
                </a:r>
                <a:r>
                  <a:rPr lang="en-US" i="1" dirty="0"/>
                  <a:t> + ½ x </a:t>
                </a:r>
                <a:r>
                  <a:rPr lang="en-US" i="1" dirty="0" err="1"/>
                  <a:t>dt</a:t>
                </a:r>
                <a:r>
                  <a:rPr lang="en-US" i="1" dirty="0"/>
                  <a:t> x f(</a:t>
                </a:r>
                <a:r>
                  <a:rPr lang="en-US" i="1" dirty="0" err="1"/>
                  <a:t>t</a:t>
                </a:r>
                <a:r>
                  <a:rPr lang="en-US" i="1" baseline="30000" dirty="0" err="1"/>
                  <a:t>n</a:t>
                </a:r>
                <a:r>
                  <a:rPr lang="en-US" i="1" dirty="0" err="1"/>
                  <a:t>,u</a:t>
                </a:r>
                <a:r>
                  <a:rPr lang="en-US" i="1" baseline="30000" dirty="0" err="1"/>
                  <a:t>n</a:t>
                </a:r>
                <a:r>
                  <a:rPr lang="en-US" i="1" dirty="0"/>
                  <a:t>)</a:t>
                </a:r>
              </a:p>
              <a:p>
                <a:pPr marL="0" indent="0" algn="ctr">
                  <a:buNone/>
                </a:pPr>
                <a:r>
                  <a:rPr lang="en-US" i="1" dirty="0"/>
                  <a:t>u</a:t>
                </a:r>
                <a:r>
                  <a:rPr lang="en-US" i="1" baseline="30000" dirty="0"/>
                  <a:t>n</a:t>
                </a:r>
                <a:r>
                  <a:rPr lang="en-US" baseline="30000" dirty="0"/>
                  <a:t>+1</a:t>
                </a:r>
                <a:r>
                  <a:rPr lang="en-US" dirty="0"/>
                  <a:t> </a:t>
                </a:r>
                <a:r>
                  <a:rPr lang="en-US" i="1" dirty="0"/>
                  <a:t>= u</a:t>
                </a:r>
                <a:r>
                  <a:rPr lang="en-US" i="1" baseline="30000" dirty="0"/>
                  <a:t>n</a:t>
                </a:r>
                <a:r>
                  <a:rPr lang="en-US" i="1" dirty="0"/>
                  <a:t> + </a:t>
                </a:r>
                <a:r>
                  <a:rPr lang="en-US" i="1"/>
                  <a:t>dt </a:t>
                </a:r>
                <a:r>
                  <a:rPr lang="en-US" i="1" dirty="0"/>
                  <a:t>( </a:t>
                </a:r>
                <a:r>
                  <a:rPr lang="en-US" i="1" dirty="0" err="1"/>
                  <a:t>t</a:t>
                </a:r>
                <a:r>
                  <a:rPr lang="en-US" i="1" baseline="30000" dirty="0" err="1"/>
                  <a:t>n</a:t>
                </a:r>
                <a:r>
                  <a:rPr lang="en-US" i="1" baseline="30000" dirty="0"/>
                  <a:t> </a:t>
                </a:r>
                <a:r>
                  <a:rPr lang="en-US" i="1" dirty="0"/>
                  <a:t>+ ½ </a:t>
                </a:r>
                <a:r>
                  <a:rPr lang="en-US" i="1" dirty="0" err="1"/>
                  <a:t>dt</a:t>
                </a:r>
                <a:r>
                  <a:rPr lang="en-US" i="1" dirty="0"/>
                  <a:t>, u</a:t>
                </a:r>
                <a:r>
                  <a:rPr lang="en-US" i="1" baseline="30000" dirty="0"/>
                  <a:t>n</a:t>
                </a:r>
                <a:r>
                  <a:rPr lang="en-US" i="1" dirty="0"/>
                  <a:t> + ½ </a:t>
                </a:r>
                <a:r>
                  <a:rPr lang="en-US" i="1" dirty="0" err="1"/>
                  <a:t>dt</a:t>
                </a:r>
                <a:r>
                  <a:rPr lang="en-US" i="1" dirty="0"/>
                  <a:t> f(</a:t>
                </a:r>
                <a:r>
                  <a:rPr lang="en-US" i="1" dirty="0" err="1"/>
                  <a:t>t</a:t>
                </a:r>
                <a:r>
                  <a:rPr lang="en-US" i="1" baseline="30000" dirty="0" err="1"/>
                  <a:t>n</a:t>
                </a:r>
                <a:r>
                  <a:rPr lang="en-US" i="1" dirty="0"/>
                  <a:t>, u</a:t>
                </a:r>
                <a:r>
                  <a:rPr lang="en-US" i="1" baseline="30000" dirty="0"/>
                  <a:t>n</a:t>
                </a:r>
                <a:r>
                  <a:rPr lang="en-US" i="1" dirty="0"/>
                  <a:t>) )</a:t>
                </a:r>
              </a:p>
              <a:p>
                <a:pPr marL="0" indent="0">
                  <a:buNone/>
                </a:pPr>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075356CD-5452-4B40-A8A8-668F53A6FA9D}"/>
                  </a:ext>
                </a:extLst>
              </p:cNvPr>
              <p:cNvSpPr>
                <a:spLocks noGrp="1" noRot="1" noChangeAspect="1" noMove="1" noResize="1" noEditPoints="1" noAdjustHandles="1" noChangeArrowheads="1" noChangeShapeType="1" noTextEdit="1"/>
              </p:cNvSpPr>
              <p:nvPr>
                <p:ph idx="1"/>
              </p:nvPr>
            </p:nvSpPr>
            <p:spPr>
              <a:blipFill>
                <a:blip r:embed="rId2"/>
                <a:stretch>
                  <a:fillRect l="-635" t="-35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9D5A66F-DF6B-4BD0-81C2-308C6482D1D0}"/>
              </a:ext>
            </a:extLst>
          </p:cNvPr>
          <p:cNvSpPr txBox="1"/>
          <p:nvPr/>
        </p:nvSpPr>
        <p:spPr>
          <a:xfrm>
            <a:off x="9017000" y="804519"/>
            <a:ext cx="1948954" cy="523220"/>
          </a:xfrm>
          <a:prstGeom prst="rect">
            <a:avLst/>
          </a:prstGeom>
          <a:noFill/>
        </p:spPr>
        <p:txBody>
          <a:bodyPr wrap="square" rtlCol="0">
            <a:spAutoFit/>
          </a:bodyPr>
          <a:lstStyle/>
          <a:p>
            <a:r>
              <a:rPr lang="en-US" sz="2800" dirty="0"/>
              <a:t>Error: O(</a:t>
            </a:r>
            <a:r>
              <a:rPr lang="en-US" sz="2800" dirty="0" err="1"/>
              <a:t>dt</a:t>
            </a:r>
            <a:r>
              <a:rPr lang="en-US" sz="2800" dirty="0"/>
              <a:t>)</a:t>
            </a:r>
          </a:p>
        </p:txBody>
      </p:sp>
      <p:pic>
        <p:nvPicPr>
          <p:cNvPr id="3074" name="Picture 2" descr="Image result for midpoint rule integration">
            <a:extLst>
              <a:ext uri="{FF2B5EF4-FFF2-40B4-BE49-F238E27FC236}">
                <a16:creationId xmlns:a16="http://schemas.microsoft.com/office/drawing/2014/main" id="{90A7CBCD-C601-43B1-819B-D17CB94DF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3950597"/>
            <a:ext cx="325041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idpoint joke">
            <a:extLst>
              <a:ext uri="{FF2B5EF4-FFF2-40B4-BE49-F238E27FC236}">
                <a16:creationId xmlns:a16="http://schemas.microsoft.com/office/drawing/2014/main" id="{913AD5E1-8BAB-44B6-B787-6B5F3B272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45" y="3674372"/>
            <a:ext cx="24860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87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81A6-5F83-4437-A30A-C6343AA78A61}"/>
              </a:ext>
            </a:extLst>
          </p:cNvPr>
          <p:cNvSpPr>
            <a:spLocks noGrp="1"/>
          </p:cNvSpPr>
          <p:nvPr>
            <p:ph type="title"/>
          </p:nvPr>
        </p:nvSpPr>
        <p:spPr/>
        <p:txBody>
          <a:bodyPr/>
          <a:lstStyle/>
          <a:p>
            <a:r>
              <a:rPr lang="en-US" dirty="0"/>
              <a:t>Trapezoidal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A12352-2086-4CDD-8104-89D05FC22619}"/>
                  </a:ext>
                </a:extLst>
              </p:cNvPr>
              <p:cNvSpPr>
                <a:spLocks noGrp="1"/>
              </p:cNvSpPr>
              <p:nvPr>
                <p:ph idx="1"/>
              </p:nvPr>
            </p:nvSpPr>
            <p:spPr/>
            <p:txBody>
              <a:bodyPr/>
              <a:lstStyle/>
              <a:p>
                <a:pPr marL="0" indent="0">
                  <a:buNone/>
                </a:pPr>
                <a:r>
                  <a:rPr lang="en-US" dirty="0"/>
                  <a:t>GENERAL INTEGRAL FORM: 	</a:t>
                </a:r>
                <a:r>
                  <a:rPr lang="en-US" i="1" dirty="0"/>
                  <a:t> 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baseline="30000">
                            <a:latin typeface="Cambria Math" panose="02040503050406030204" pitchFamily="18" charset="0"/>
                          </a:rPr>
                          <m:t>𝑛</m:t>
                        </m:r>
                      </m:sub>
                      <m:sup>
                        <m:r>
                          <a:rPr lang="en-US" i="1">
                            <a:latin typeface="Cambria Math" panose="02040503050406030204" pitchFamily="18" charset="0"/>
                          </a:rPr>
                          <m:t>𝑡</m:t>
                        </m:r>
                        <m:r>
                          <a:rPr lang="en-US" i="1" baseline="30000">
                            <a:latin typeface="Cambria Math" panose="02040503050406030204" pitchFamily="18" charset="0"/>
                          </a:rPr>
                          <m:t>𝑛</m:t>
                        </m:r>
                        <m:r>
                          <a:rPr lang="en-US" i="1" baseline="30000">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𝑑𝑡</m:t>
                        </m:r>
                      </m:e>
                    </m:nary>
                  </m:oMath>
                </a14:m>
                <a:endParaRPr lang="en-US" i="1"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TRAPEZOIDAL:		</a:t>
                </a:r>
                <a:r>
                  <a:rPr lang="en-US" i="1" dirty="0"/>
                  <a:t>u</a:t>
                </a:r>
                <a:r>
                  <a:rPr lang="en-US" i="1" baseline="30000" dirty="0"/>
                  <a:t>n</a:t>
                </a:r>
                <a:r>
                  <a:rPr lang="en-US" baseline="30000" dirty="0"/>
                  <a:t>+1</a:t>
                </a:r>
                <a:r>
                  <a:rPr lang="en-US" dirty="0"/>
                  <a:t> = </a:t>
                </a:r>
                <a:r>
                  <a:rPr lang="en-US" i="1" dirty="0"/>
                  <a:t>u</a:t>
                </a:r>
                <a:r>
                  <a:rPr lang="en-US" i="1" baseline="30000" dirty="0"/>
                  <a:t>n</a:t>
                </a:r>
                <a:r>
                  <a:rPr lang="en-US" i="1" dirty="0"/>
                  <a:t> + </a:t>
                </a:r>
                <a:r>
                  <a:rPr lang="en-US" i="1" dirty="0" err="1"/>
                  <a:t>dt</a:t>
                </a:r>
                <a:r>
                  <a:rPr lang="en-US" i="1" dirty="0"/>
                  <a:t>/2 [ f(</a:t>
                </a:r>
                <a:r>
                  <a:rPr lang="en-US" i="1" dirty="0" err="1"/>
                  <a:t>t</a:t>
                </a:r>
                <a:r>
                  <a:rPr lang="en-US" i="1" baseline="30000" dirty="0" err="1"/>
                  <a:t>n</a:t>
                </a:r>
                <a:r>
                  <a:rPr lang="en-US" i="1" dirty="0" err="1"/>
                  <a:t>,u</a:t>
                </a:r>
                <a:r>
                  <a:rPr lang="en-US" i="1" baseline="30000" dirty="0" err="1"/>
                  <a:t>n</a:t>
                </a:r>
                <a:r>
                  <a:rPr lang="en-US" i="1" dirty="0"/>
                  <a:t>) + f(t</a:t>
                </a:r>
                <a:r>
                  <a:rPr lang="en-US" i="1" baseline="30000" dirty="0"/>
                  <a:t>n</a:t>
                </a:r>
                <a:r>
                  <a:rPr lang="en-US" baseline="30000" dirty="0"/>
                  <a:t>+1</a:t>
                </a:r>
                <a:r>
                  <a:rPr lang="en-US" dirty="0"/>
                  <a:t>,</a:t>
                </a:r>
                <a:r>
                  <a:rPr lang="en-US" i="1" dirty="0"/>
                  <a:t>u</a:t>
                </a:r>
                <a:r>
                  <a:rPr lang="en-US" i="1" baseline="30000" dirty="0"/>
                  <a:t>n</a:t>
                </a:r>
                <a:r>
                  <a:rPr lang="en-US" baseline="30000" dirty="0"/>
                  <a:t>+1</a:t>
                </a:r>
                <a:r>
                  <a:rPr lang="en-US" i="1" dirty="0"/>
                  <a:t>) ]</a:t>
                </a:r>
              </a:p>
              <a:p>
                <a:pPr marL="0" indent="0" algn="ctr">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EA12352-2086-4CDD-8104-89D05FC22619}"/>
                  </a:ext>
                </a:extLst>
              </p:cNvPr>
              <p:cNvSpPr>
                <a:spLocks noGrp="1" noRot="1" noChangeAspect="1" noMove="1" noResize="1" noEditPoints="1" noAdjustHandles="1" noChangeArrowheads="1" noChangeShapeType="1" noTextEdit="1"/>
              </p:cNvSpPr>
              <p:nvPr>
                <p:ph idx="1"/>
              </p:nvPr>
            </p:nvSpPr>
            <p:spPr>
              <a:blipFill>
                <a:blip r:embed="rId2"/>
                <a:stretch>
                  <a:fillRect l="-63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8F66001-C613-4121-9193-875D6EC49005}"/>
              </a:ext>
            </a:extLst>
          </p:cNvPr>
          <p:cNvSpPr txBox="1"/>
          <p:nvPr/>
        </p:nvSpPr>
        <p:spPr>
          <a:xfrm>
            <a:off x="8839200" y="804519"/>
            <a:ext cx="2126754" cy="523220"/>
          </a:xfrm>
          <a:prstGeom prst="rect">
            <a:avLst/>
          </a:prstGeom>
          <a:noFill/>
        </p:spPr>
        <p:txBody>
          <a:bodyPr wrap="square" rtlCol="0">
            <a:spAutoFit/>
          </a:bodyPr>
          <a:lstStyle/>
          <a:p>
            <a:r>
              <a:rPr lang="en-US" sz="2800" dirty="0"/>
              <a:t>Error: O(dt</a:t>
            </a:r>
            <a:r>
              <a:rPr lang="en-US" sz="2800" baseline="30000" dirty="0"/>
              <a:t>2</a:t>
            </a:r>
            <a:r>
              <a:rPr lang="en-US" sz="2800" dirty="0"/>
              <a:t>)</a:t>
            </a:r>
          </a:p>
        </p:txBody>
      </p:sp>
      <p:pic>
        <p:nvPicPr>
          <p:cNvPr id="4098" name="Picture 2" descr="Image result for trapezoidal rule">
            <a:extLst>
              <a:ext uri="{FF2B5EF4-FFF2-40B4-BE49-F238E27FC236}">
                <a16:creationId xmlns:a16="http://schemas.microsoft.com/office/drawing/2014/main" id="{76FAC0EA-6D4B-455D-B2FF-5EA520726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692" y="3741038"/>
            <a:ext cx="3247611" cy="2361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trapezoid joke">
            <a:extLst>
              <a:ext uri="{FF2B5EF4-FFF2-40B4-BE49-F238E27FC236}">
                <a16:creationId xmlns:a16="http://schemas.microsoft.com/office/drawing/2014/main" id="{E0CFC4F2-AAB7-402E-A307-B9BDE524A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8021" y="3741038"/>
            <a:ext cx="2600946" cy="231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69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E77D-531F-4F1F-B2C7-5ADADC63FA75}"/>
              </a:ext>
            </a:extLst>
          </p:cNvPr>
          <p:cNvSpPr>
            <a:spLocks noGrp="1"/>
          </p:cNvSpPr>
          <p:nvPr>
            <p:ph type="title"/>
          </p:nvPr>
        </p:nvSpPr>
        <p:spPr/>
        <p:txBody>
          <a:bodyPr/>
          <a:lstStyle/>
          <a:p>
            <a:r>
              <a:rPr lang="en-US" dirty="0" err="1"/>
              <a:t>Huen’s</a:t>
            </a:r>
            <a:r>
              <a:rPr lang="en-US" dirty="0"/>
              <a:t> (</a:t>
            </a:r>
            <a:r>
              <a:rPr lang="en-US" sz="2400" dirty="0"/>
              <a:t>Class: Predictor corrector</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1996D6-ADDB-41D5-ABD9-F34D90D3DC1D}"/>
                  </a:ext>
                </a:extLst>
              </p:cNvPr>
              <p:cNvSpPr>
                <a:spLocks noGrp="1"/>
              </p:cNvSpPr>
              <p:nvPr>
                <p:ph idx="1"/>
              </p:nvPr>
            </p:nvSpPr>
            <p:spPr/>
            <p:txBody>
              <a:bodyPr/>
              <a:lstStyle/>
              <a:p>
                <a:pPr marL="0" indent="0">
                  <a:buNone/>
                </a:pPr>
                <a:r>
                  <a:rPr lang="en-US" dirty="0"/>
                  <a:t>GENERAL INTEGRAL FORM: 	</a:t>
                </a:r>
                <a:r>
                  <a:rPr lang="en-US" i="1" dirty="0"/>
                  <a:t> 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baseline="30000">
                            <a:latin typeface="Cambria Math" panose="02040503050406030204" pitchFamily="18" charset="0"/>
                          </a:rPr>
                          <m:t>𝑛</m:t>
                        </m:r>
                      </m:sub>
                      <m:sup>
                        <m:r>
                          <a:rPr lang="en-US" i="1">
                            <a:latin typeface="Cambria Math" panose="02040503050406030204" pitchFamily="18" charset="0"/>
                          </a:rPr>
                          <m:t>𝑡</m:t>
                        </m:r>
                        <m:r>
                          <a:rPr lang="en-US" i="1" baseline="30000">
                            <a:latin typeface="Cambria Math" panose="02040503050406030204" pitchFamily="18" charset="0"/>
                          </a:rPr>
                          <m:t>𝑛</m:t>
                        </m:r>
                        <m:r>
                          <a:rPr lang="en-US" i="1" baseline="30000">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𝑑𝑡</m:t>
                        </m:r>
                      </m:e>
                    </m:nary>
                  </m:oMath>
                </a14:m>
                <a:endParaRPr lang="en-US" i="1"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HUEN’s: 		        </a:t>
                </a:r>
                <a:r>
                  <a:rPr lang="en-US" i="1" dirty="0"/>
                  <a:t>u* = u</a:t>
                </a:r>
                <a:r>
                  <a:rPr lang="en-US" i="1" baseline="30000" dirty="0"/>
                  <a:t>n</a:t>
                </a:r>
                <a:r>
                  <a:rPr lang="en-US" i="1" dirty="0"/>
                  <a:t> + </a:t>
                </a:r>
                <a:r>
                  <a:rPr lang="en-US" i="1" dirty="0" err="1"/>
                  <a:t>dt</a:t>
                </a:r>
                <a:r>
                  <a:rPr lang="en-US" i="1" dirty="0"/>
                  <a:t> x f(</a:t>
                </a:r>
                <a:r>
                  <a:rPr lang="en-US" i="1" dirty="0" err="1"/>
                  <a:t>t</a:t>
                </a:r>
                <a:r>
                  <a:rPr lang="en-US" i="1" baseline="30000" dirty="0" err="1"/>
                  <a:t>n</a:t>
                </a:r>
                <a:r>
                  <a:rPr lang="en-US" i="1" dirty="0"/>
                  <a:t>, u</a:t>
                </a:r>
                <a:r>
                  <a:rPr lang="en-US" i="1" baseline="30000" dirty="0"/>
                  <a:t>n</a:t>
                </a:r>
                <a:r>
                  <a:rPr lang="en-US" i="1" dirty="0"/>
                  <a:t>)</a:t>
                </a:r>
              </a:p>
              <a:p>
                <a:pPr marL="0" indent="0">
                  <a:buNone/>
                </a:pPr>
                <a:r>
                  <a:rPr lang="en-US" dirty="0"/>
                  <a:t>			</a:t>
                </a:r>
                <a:r>
                  <a:rPr lang="en-US" i="1" dirty="0"/>
                  <a:t>u</a:t>
                </a:r>
                <a:r>
                  <a:rPr lang="en-US" i="1" baseline="30000" dirty="0"/>
                  <a:t>n</a:t>
                </a:r>
                <a:r>
                  <a:rPr lang="en-US" baseline="30000" dirty="0"/>
                  <a:t>+1</a:t>
                </a:r>
                <a:r>
                  <a:rPr lang="en-US" dirty="0"/>
                  <a:t> = </a:t>
                </a:r>
                <a:r>
                  <a:rPr lang="en-US" i="1" dirty="0"/>
                  <a:t>u</a:t>
                </a:r>
                <a:r>
                  <a:rPr lang="en-US" i="1" baseline="30000" dirty="0"/>
                  <a:t>n</a:t>
                </a:r>
                <a:r>
                  <a:rPr lang="en-US" i="1" dirty="0"/>
                  <a:t> + </a:t>
                </a:r>
                <a:r>
                  <a:rPr lang="en-US" i="1" dirty="0" err="1"/>
                  <a:t>dt</a:t>
                </a:r>
                <a:r>
                  <a:rPr lang="en-US" i="1" dirty="0"/>
                  <a:t>/2 [ f(</a:t>
                </a:r>
                <a:r>
                  <a:rPr lang="en-US" i="1" dirty="0" err="1"/>
                  <a:t>t</a:t>
                </a:r>
                <a:r>
                  <a:rPr lang="en-US" i="1" baseline="30000" dirty="0" err="1"/>
                  <a:t>n</a:t>
                </a:r>
                <a:r>
                  <a:rPr lang="en-US" i="1" dirty="0" err="1"/>
                  <a:t>,u</a:t>
                </a:r>
                <a:r>
                  <a:rPr lang="en-US" i="1" baseline="30000" dirty="0" err="1"/>
                  <a:t>n</a:t>
                </a:r>
                <a:r>
                  <a:rPr lang="en-US" i="1" dirty="0"/>
                  <a:t>) + f(t</a:t>
                </a:r>
                <a:r>
                  <a:rPr lang="en-US" i="1" baseline="30000" dirty="0"/>
                  <a:t>n</a:t>
                </a:r>
                <a:r>
                  <a:rPr lang="en-US" baseline="30000" dirty="0"/>
                  <a:t>+1</a:t>
                </a:r>
                <a:r>
                  <a:rPr lang="en-US" dirty="0"/>
                  <a:t>,</a:t>
                </a:r>
                <a:r>
                  <a:rPr lang="en-US" i="1" dirty="0"/>
                  <a:t>u*) ]</a:t>
                </a:r>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01996D6-ADDB-41D5-ABD9-F34D90D3DC1D}"/>
                  </a:ext>
                </a:extLst>
              </p:cNvPr>
              <p:cNvSpPr>
                <a:spLocks noGrp="1" noRot="1" noChangeAspect="1" noMove="1" noResize="1" noEditPoints="1" noAdjustHandles="1" noChangeArrowheads="1" noChangeShapeType="1" noTextEdit="1"/>
              </p:cNvSpPr>
              <p:nvPr>
                <p:ph idx="1"/>
              </p:nvPr>
            </p:nvSpPr>
            <p:spPr>
              <a:blipFill>
                <a:blip r:embed="rId2"/>
                <a:stretch>
                  <a:fillRect l="-63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3EB31F1-3D3D-4A24-A793-15663F5EC5F7}"/>
              </a:ext>
            </a:extLst>
          </p:cNvPr>
          <p:cNvSpPr txBox="1"/>
          <p:nvPr/>
        </p:nvSpPr>
        <p:spPr>
          <a:xfrm>
            <a:off x="8846288" y="804519"/>
            <a:ext cx="2098401" cy="523220"/>
          </a:xfrm>
          <a:prstGeom prst="rect">
            <a:avLst/>
          </a:prstGeom>
          <a:noFill/>
        </p:spPr>
        <p:txBody>
          <a:bodyPr wrap="square" rtlCol="0">
            <a:spAutoFit/>
          </a:bodyPr>
          <a:lstStyle/>
          <a:p>
            <a:r>
              <a:rPr lang="en-US" sz="2800" dirty="0"/>
              <a:t>Error: O(dt</a:t>
            </a:r>
            <a:r>
              <a:rPr lang="en-US" sz="2800" baseline="30000" dirty="0"/>
              <a:t>2</a:t>
            </a:r>
            <a:r>
              <a:rPr lang="en-US" sz="2800" dirty="0"/>
              <a:t>)</a:t>
            </a:r>
          </a:p>
        </p:txBody>
      </p:sp>
      <p:pic>
        <p:nvPicPr>
          <p:cNvPr id="6" name="Picture 5">
            <a:extLst>
              <a:ext uri="{FF2B5EF4-FFF2-40B4-BE49-F238E27FC236}">
                <a16:creationId xmlns:a16="http://schemas.microsoft.com/office/drawing/2014/main" id="{A5F40559-C76D-47CE-8230-4000827B60DD}"/>
              </a:ext>
            </a:extLst>
          </p:cNvPr>
          <p:cNvPicPr>
            <a:picLocks noChangeAspect="1"/>
          </p:cNvPicPr>
          <p:nvPr/>
        </p:nvPicPr>
        <p:blipFill>
          <a:blip r:embed="rId3"/>
          <a:stretch>
            <a:fillRect/>
          </a:stretch>
        </p:blipFill>
        <p:spPr>
          <a:xfrm>
            <a:off x="8232141" y="4407827"/>
            <a:ext cx="2822713" cy="2117035"/>
          </a:xfrm>
          <a:prstGeom prst="rect">
            <a:avLst/>
          </a:prstGeom>
        </p:spPr>
      </p:pic>
    </p:spTree>
    <p:extLst>
      <p:ext uri="{BB962C8B-B14F-4D97-AF65-F5344CB8AC3E}">
        <p14:creationId xmlns:p14="http://schemas.microsoft.com/office/powerpoint/2010/main" val="234136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07077-E73B-4082-BA47-77E6024CB0E5}"/>
              </a:ext>
            </a:extLst>
          </p:cNvPr>
          <p:cNvSpPr>
            <a:spLocks noGrp="1"/>
          </p:cNvSpPr>
          <p:nvPr>
            <p:ph type="title"/>
          </p:nvPr>
        </p:nvSpPr>
        <p:spPr/>
        <p:txBody>
          <a:bodyPr/>
          <a:lstStyle/>
          <a:p>
            <a:r>
              <a:rPr lang="en-US" dirty="0"/>
              <a:t>Runge-</a:t>
            </a:r>
            <a:r>
              <a:rPr lang="en-US" dirty="0" err="1"/>
              <a:t>kutta</a:t>
            </a:r>
            <a:r>
              <a:rPr lang="en-US" dirty="0"/>
              <a:t> (general)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65138C-770E-449D-892E-C0E8CABE524F}"/>
                  </a:ext>
                </a:extLst>
              </p:cNvPr>
              <p:cNvSpPr>
                <a:spLocks noGrp="1"/>
              </p:cNvSpPr>
              <p:nvPr>
                <p:ph idx="1"/>
              </p:nvPr>
            </p:nvSpPr>
            <p:spPr/>
            <p:txBody>
              <a:bodyPr/>
              <a:lstStyle/>
              <a:p>
                <a:pPr marL="0" indent="0">
                  <a:buNone/>
                </a:pPr>
                <a:r>
                  <a:rPr lang="en-US" dirty="0"/>
                  <a:t>GENERAL INTEGRAL FORM: 	</a:t>
                </a:r>
                <a:r>
                  <a:rPr lang="en-US" i="1" dirty="0"/>
                  <a:t> 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baseline="30000">
                            <a:latin typeface="Cambria Math" panose="02040503050406030204" pitchFamily="18" charset="0"/>
                          </a:rPr>
                          <m:t>𝑛</m:t>
                        </m:r>
                      </m:sub>
                      <m:sup>
                        <m:r>
                          <a:rPr lang="en-US" i="1">
                            <a:latin typeface="Cambria Math" panose="02040503050406030204" pitchFamily="18" charset="0"/>
                          </a:rPr>
                          <m:t>𝑡</m:t>
                        </m:r>
                        <m:r>
                          <a:rPr lang="en-US" i="1" baseline="30000">
                            <a:latin typeface="Cambria Math" panose="02040503050406030204" pitchFamily="18" charset="0"/>
                          </a:rPr>
                          <m:t>𝑛</m:t>
                        </m:r>
                        <m:r>
                          <a:rPr lang="en-US" i="1" baseline="30000">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𝑑𝑡</m:t>
                        </m:r>
                      </m:e>
                    </m:nary>
                  </m:oMath>
                </a14:m>
                <a:endParaRPr lang="en-US" i="1"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RUNGE-KUTTA: 		</a:t>
                </a:r>
                <a:r>
                  <a:rPr lang="en-US" i="1" dirty="0"/>
                  <a:t>        u* = u</a:t>
                </a:r>
                <a:r>
                  <a:rPr lang="en-US" i="1" baseline="30000" dirty="0"/>
                  <a:t>n</a:t>
                </a:r>
                <a:r>
                  <a:rPr lang="en-US" i="1" dirty="0"/>
                  <a:t> + a x </a:t>
                </a:r>
                <a:r>
                  <a:rPr lang="en-US" i="1" dirty="0" err="1"/>
                  <a:t>dt</a:t>
                </a:r>
                <a:r>
                  <a:rPr lang="en-US" i="1" dirty="0"/>
                  <a:t> x f(</a:t>
                </a:r>
                <a:r>
                  <a:rPr lang="en-US" i="1" dirty="0" err="1"/>
                  <a:t>t</a:t>
                </a:r>
                <a:r>
                  <a:rPr lang="en-US" i="1" baseline="30000" dirty="0" err="1"/>
                  <a:t>n</a:t>
                </a:r>
                <a:r>
                  <a:rPr lang="en-US" i="1" dirty="0"/>
                  <a:t>, u</a:t>
                </a:r>
                <a:r>
                  <a:rPr lang="en-US" i="1" baseline="30000" dirty="0"/>
                  <a:t>n</a:t>
                </a:r>
                <a:r>
                  <a:rPr lang="en-US" i="1" dirty="0"/>
                  <a:t>) </a:t>
                </a:r>
              </a:p>
              <a:p>
                <a:pPr marL="0" indent="0">
                  <a:buNone/>
                </a:pPr>
                <a:r>
                  <a:rPr lang="en-US" dirty="0"/>
                  <a:t>	       </a:t>
                </a:r>
                <a:r>
                  <a:rPr lang="en-US" i="1" dirty="0"/>
                  <a:t>u</a:t>
                </a:r>
                <a:r>
                  <a:rPr lang="en-US" i="1" baseline="30000" dirty="0"/>
                  <a:t>n</a:t>
                </a:r>
                <a:r>
                  <a:rPr lang="en-US" baseline="30000" dirty="0"/>
                  <a:t>+1</a:t>
                </a:r>
                <a:r>
                  <a:rPr lang="en-US" dirty="0"/>
                  <a:t> = </a:t>
                </a:r>
                <a:r>
                  <a:rPr lang="en-US" i="1" dirty="0"/>
                  <a:t>u</a:t>
                </a:r>
                <a:r>
                  <a:rPr lang="en-US" i="1" baseline="30000" dirty="0"/>
                  <a:t>n</a:t>
                </a:r>
                <a:r>
                  <a:rPr lang="en-US" dirty="0"/>
                  <a:t> + </a:t>
                </a:r>
                <a:r>
                  <a:rPr lang="en-US" i="1" dirty="0" err="1"/>
                  <a:t>dt</a:t>
                </a:r>
                <a:r>
                  <a:rPr lang="en-US" i="1" dirty="0"/>
                  <a:t> [ (</a:t>
                </a:r>
                <a:r>
                  <a:rPr lang="en-US" dirty="0"/>
                  <a:t>1- </a:t>
                </a:r>
                <a:r>
                  <a:rPr lang="en-US" i="1" dirty="0"/>
                  <a:t>( ½ a) x f(</a:t>
                </a:r>
                <a:r>
                  <a:rPr lang="en-US" i="1" dirty="0" err="1"/>
                  <a:t>t</a:t>
                </a:r>
                <a:r>
                  <a:rPr lang="en-US" i="1" baseline="30000" dirty="0" err="1"/>
                  <a:t>n</a:t>
                </a:r>
                <a:r>
                  <a:rPr lang="en-US" i="1" dirty="0"/>
                  <a:t>, u</a:t>
                </a:r>
                <a:r>
                  <a:rPr lang="en-US" i="1" baseline="30000" dirty="0"/>
                  <a:t>n</a:t>
                </a:r>
                <a:r>
                  <a:rPr lang="en-US" i="1" dirty="0"/>
                  <a:t>) + ( ½ a) + f(</a:t>
                </a:r>
                <a:r>
                  <a:rPr lang="en-US" i="1" dirty="0" err="1"/>
                  <a:t>t</a:t>
                </a:r>
                <a:r>
                  <a:rPr lang="en-US" i="1" baseline="30000" dirty="0" err="1"/>
                  <a:t>n</a:t>
                </a:r>
                <a:r>
                  <a:rPr lang="en-US" i="1" dirty="0"/>
                  <a:t> + a x </a:t>
                </a:r>
                <a:r>
                  <a:rPr lang="en-US" i="1" dirty="0" err="1"/>
                  <a:t>dt</a:t>
                </a:r>
                <a:r>
                  <a:rPr lang="en-US" i="1" dirty="0"/>
                  <a:t>, u*)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E65138C-770E-449D-892E-C0E8CABE524F}"/>
                  </a:ext>
                </a:extLst>
              </p:cNvPr>
              <p:cNvSpPr>
                <a:spLocks noGrp="1" noRot="1" noChangeAspect="1" noMove="1" noResize="1" noEditPoints="1" noAdjustHandles="1" noChangeArrowheads="1" noChangeShapeType="1" noTextEdit="1"/>
              </p:cNvSpPr>
              <p:nvPr>
                <p:ph idx="1"/>
              </p:nvPr>
            </p:nvSpPr>
            <p:spPr>
              <a:blipFill>
                <a:blip r:embed="rId2"/>
                <a:stretch>
                  <a:fillRect l="-63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2C8D7D6-AC23-4238-A4A3-BC98826D3F2C}"/>
              </a:ext>
            </a:extLst>
          </p:cNvPr>
          <p:cNvSpPr txBox="1"/>
          <p:nvPr/>
        </p:nvSpPr>
        <p:spPr>
          <a:xfrm>
            <a:off x="4102100" y="4880392"/>
            <a:ext cx="4106916" cy="646331"/>
          </a:xfrm>
          <a:prstGeom prst="rect">
            <a:avLst/>
          </a:prstGeom>
          <a:noFill/>
        </p:spPr>
        <p:txBody>
          <a:bodyPr wrap="square" rtlCol="0">
            <a:spAutoFit/>
          </a:bodyPr>
          <a:lstStyle/>
          <a:p>
            <a:pPr algn="ctr"/>
            <a:r>
              <a:rPr lang="en-US" dirty="0"/>
              <a:t>When </a:t>
            </a:r>
            <a:r>
              <a:rPr lang="en-US" i="1" dirty="0"/>
              <a:t>a</a:t>
            </a:r>
            <a:r>
              <a:rPr lang="en-US" dirty="0"/>
              <a:t> = 1, you have </a:t>
            </a:r>
            <a:r>
              <a:rPr lang="en-US" dirty="0" err="1"/>
              <a:t>Huen’s</a:t>
            </a:r>
            <a:endParaRPr lang="en-US" dirty="0"/>
          </a:p>
          <a:p>
            <a:pPr algn="ctr"/>
            <a:r>
              <a:rPr lang="en-US" dirty="0"/>
              <a:t>When </a:t>
            </a:r>
            <a:r>
              <a:rPr lang="en-US" i="1" dirty="0"/>
              <a:t>a</a:t>
            </a:r>
            <a:r>
              <a:rPr lang="en-US" dirty="0"/>
              <a:t> = ½, you have the Midpoint Rule</a:t>
            </a:r>
          </a:p>
        </p:txBody>
      </p:sp>
      <p:sp>
        <p:nvSpPr>
          <p:cNvPr id="5" name="TextBox 4">
            <a:extLst>
              <a:ext uri="{FF2B5EF4-FFF2-40B4-BE49-F238E27FC236}">
                <a16:creationId xmlns:a16="http://schemas.microsoft.com/office/drawing/2014/main" id="{69B5930C-CC0D-4869-9E91-046AE9F8207A}"/>
              </a:ext>
            </a:extLst>
          </p:cNvPr>
          <p:cNvSpPr txBox="1"/>
          <p:nvPr/>
        </p:nvSpPr>
        <p:spPr>
          <a:xfrm>
            <a:off x="8814391" y="804519"/>
            <a:ext cx="2151563" cy="523220"/>
          </a:xfrm>
          <a:prstGeom prst="rect">
            <a:avLst/>
          </a:prstGeom>
          <a:noFill/>
        </p:spPr>
        <p:txBody>
          <a:bodyPr wrap="square" rtlCol="0">
            <a:spAutoFit/>
          </a:bodyPr>
          <a:lstStyle/>
          <a:p>
            <a:r>
              <a:rPr lang="en-US" sz="2800" dirty="0"/>
              <a:t>Error: O(dt</a:t>
            </a:r>
            <a:r>
              <a:rPr lang="en-US" sz="2800" baseline="30000" dirty="0"/>
              <a:t>2</a:t>
            </a:r>
            <a:r>
              <a:rPr lang="en-US" sz="2800" dirty="0"/>
              <a:t>)</a:t>
            </a:r>
          </a:p>
        </p:txBody>
      </p:sp>
    </p:spTree>
    <p:extLst>
      <p:ext uri="{BB962C8B-B14F-4D97-AF65-F5344CB8AC3E}">
        <p14:creationId xmlns:p14="http://schemas.microsoft.com/office/powerpoint/2010/main" val="63852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3439-04A3-4A7C-95D7-321AA2EAF851}"/>
              </a:ext>
            </a:extLst>
          </p:cNvPr>
          <p:cNvSpPr>
            <a:spLocks noGrp="1"/>
          </p:cNvSpPr>
          <p:nvPr>
            <p:ph type="title"/>
          </p:nvPr>
        </p:nvSpPr>
        <p:spPr/>
        <p:txBody>
          <a:bodyPr/>
          <a:lstStyle/>
          <a:p>
            <a:r>
              <a:rPr lang="en-US" dirty="0"/>
              <a:t>RUNGE-</a:t>
            </a:r>
            <a:r>
              <a:rPr lang="en-US" dirty="0" err="1"/>
              <a:t>Kutta</a:t>
            </a:r>
            <a:r>
              <a:rPr lang="en-US" dirty="0"/>
              <a:t> (3</a:t>
            </a:r>
            <a:r>
              <a:rPr lang="en-US" baseline="30000" dirty="0"/>
              <a:t>rd</a:t>
            </a:r>
            <a:r>
              <a:rPr lang="en-US" dirty="0"/>
              <a:t> Order)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E40D14-D944-4FBE-96CD-DD65D6877497}"/>
                  </a:ext>
                </a:extLst>
              </p:cNvPr>
              <p:cNvSpPr>
                <a:spLocks noGrp="1"/>
              </p:cNvSpPr>
              <p:nvPr>
                <p:ph idx="1"/>
              </p:nvPr>
            </p:nvSpPr>
            <p:spPr/>
            <p:txBody>
              <a:bodyPr/>
              <a:lstStyle/>
              <a:p>
                <a:pPr marL="0" indent="0">
                  <a:buNone/>
                </a:pPr>
                <a:r>
                  <a:rPr lang="en-US" dirty="0"/>
                  <a:t>GENERAL INTEGRAL FORM: 	</a:t>
                </a:r>
                <a:r>
                  <a:rPr lang="en-US" i="1" dirty="0"/>
                  <a:t> u</a:t>
                </a:r>
                <a:r>
                  <a:rPr lang="en-US" i="1" baseline="30000" dirty="0"/>
                  <a:t>n+</a:t>
                </a:r>
                <a:r>
                  <a:rPr lang="en-US" baseline="30000" dirty="0"/>
                  <a:t>1</a:t>
                </a:r>
                <a:r>
                  <a:rPr lang="en-US" i="1" baseline="30000" dirty="0"/>
                  <a:t> </a:t>
                </a:r>
                <a:r>
                  <a:rPr lang="en-US" i="1" dirty="0"/>
                  <a:t>= u</a:t>
                </a:r>
                <a:r>
                  <a:rPr lang="en-US" i="1" baseline="30000" dirty="0"/>
                  <a:t>n</a:t>
                </a:r>
                <a:r>
                  <a:rPr lang="en-US" i="1" dirty="0"/>
                  <a:t>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baseline="30000">
                            <a:latin typeface="Cambria Math" panose="02040503050406030204" pitchFamily="18" charset="0"/>
                          </a:rPr>
                          <m:t>𝑛</m:t>
                        </m:r>
                      </m:sub>
                      <m:sup>
                        <m:r>
                          <a:rPr lang="en-US" i="1">
                            <a:latin typeface="Cambria Math" panose="02040503050406030204" pitchFamily="18" charset="0"/>
                          </a:rPr>
                          <m:t>𝑡</m:t>
                        </m:r>
                        <m:r>
                          <a:rPr lang="en-US" i="1" baseline="30000">
                            <a:latin typeface="Cambria Math" panose="02040503050406030204" pitchFamily="18" charset="0"/>
                          </a:rPr>
                          <m:t>𝑛</m:t>
                        </m:r>
                        <m:r>
                          <a:rPr lang="en-US" i="1" baseline="30000">
                            <a:latin typeface="Cambria Math" panose="02040503050406030204" pitchFamily="18" charset="0"/>
                          </a:rPr>
                          <m:t>+1</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e>
                        </m:d>
                        <m:r>
                          <a:rPr lang="en-US" i="1">
                            <a:latin typeface="Cambria Math" panose="02040503050406030204" pitchFamily="18" charset="0"/>
                          </a:rPr>
                          <m:t> </m:t>
                        </m:r>
                        <m:r>
                          <a:rPr lang="en-US" i="1">
                            <a:latin typeface="Cambria Math" panose="02040503050406030204" pitchFamily="18" charset="0"/>
                          </a:rPr>
                          <m:t>𝑑𝑡</m:t>
                        </m:r>
                      </m:e>
                    </m:nary>
                  </m:oMath>
                </a14:m>
                <a:endParaRPr lang="en-US" i="1" dirty="0"/>
              </a:p>
              <a:p>
                <a:pPr marL="0" indent="0" algn="ctr">
                  <a:buNone/>
                </a:pPr>
                <a:r>
                  <a:rPr lang="en-US" i="1" dirty="0"/>
                  <a:t>u</a:t>
                </a:r>
                <a:r>
                  <a:rPr lang="en-US" i="1" baseline="30000" dirty="0"/>
                  <a:t>n+</a:t>
                </a:r>
                <a:r>
                  <a:rPr lang="en-US" baseline="30000" dirty="0"/>
                  <a:t>1</a:t>
                </a:r>
                <a:r>
                  <a:rPr lang="en-US" i="1" baseline="30000" dirty="0"/>
                  <a:t> </a:t>
                </a:r>
                <a:r>
                  <a:rPr lang="en-US" i="1" dirty="0"/>
                  <a:t>= u</a:t>
                </a:r>
                <a:r>
                  <a:rPr lang="en-US" i="1" baseline="30000" dirty="0"/>
                  <a:t>n</a:t>
                </a:r>
                <a:r>
                  <a:rPr lang="en-US" i="1" dirty="0"/>
                  <a:t> + </a:t>
                </a:r>
                <a:r>
                  <a:rPr lang="en-US" i="1" dirty="0" err="1"/>
                  <a:t>dt</a:t>
                </a:r>
                <a:r>
                  <a:rPr lang="en-US" i="1" dirty="0"/>
                  <a:t> </a:t>
                </a:r>
                <a:r>
                  <a:rPr lang="en-US" dirty="0">
                    <a:latin typeface="BankGothic Lt BT" panose="020B0607020203060204" pitchFamily="34" charset="0"/>
                  </a:rPr>
                  <a:t>x</a:t>
                </a:r>
                <a:r>
                  <a:rPr lang="en-US" i="1" dirty="0"/>
                  <a:t> f*</a:t>
                </a:r>
              </a:p>
              <a:p>
                <a:pPr marL="0" indent="0">
                  <a:buNone/>
                </a:pPr>
                <a:r>
                  <a:rPr lang="en-US" dirty="0"/>
                  <a:t>RUNGE-KUTTA: 		        u* = u</a:t>
                </a:r>
                <a:r>
                  <a:rPr lang="en-US" baseline="30000" dirty="0"/>
                  <a:t>n</a:t>
                </a:r>
                <a:r>
                  <a:rPr lang="en-US" dirty="0"/>
                  <a:t> +  </a:t>
                </a:r>
                <a:r>
                  <a:rPr lang="en-US" dirty="0" err="1"/>
                  <a:t>dt</a:t>
                </a:r>
                <a:r>
                  <a:rPr lang="en-US" dirty="0"/>
                  <a:t>/2 x f(</a:t>
                </a:r>
                <a:r>
                  <a:rPr lang="en-US" dirty="0" err="1"/>
                  <a:t>t</a:t>
                </a:r>
                <a:r>
                  <a:rPr lang="en-US" baseline="30000" dirty="0" err="1"/>
                  <a:t>n</a:t>
                </a:r>
                <a:r>
                  <a:rPr lang="en-US" dirty="0"/>
                  <a:t>, u</a:t>
                </a:r>
                <a:r>
                  <a:rPr lang="en-US" baseline="30000" dirty="0"/>
                  <a:t>n</a:t>
                </a:r>
                <a:r>
                  <a:rPr lang="en-US" dirty="0"/>
                  <a:t>)</a:t>
                </a:r>
              </a:p>
              <a:p>
                <a:pPr marL="0" indent="0" algn="ctr">
                  <a:buNone/>
                </a:pPr>
                <a:r>
                  <a:rPr lang="en-US" i="1" dirty="0"/>
                  <a:t>u** = u</a:t>
                </a:r>
                <a:r>
                  <a:rPr lang="en-US" i="1" baseline="30000" dirty="0"/>
                  <a:t>n</a:t>
                </a:r>
                <a:r>
                  <a:rPr lang="en-US" i="1" dirty="0"/>
                  <a:t> + </a:t>
                </a:r>
                <a:r>
                  <a:rPr lang="en-US" i="1" dirty="0" err="1"/>
                  <a:t>dt</a:t>
                </a:r>
                <a:r>
                  <a:rPr lang="en-US" i="1" dirty="0"/>
                  <a:t> [ 2 x f(</a:t>
                </a:r>
                <a:r>
                  <a:rPr lang="en-US" i="1" dirty="0" err="1"/>
                  <a:t>t</a:t>
                </a:r>
                <a:r>
                  <a:rPr lang="en-US" i="1" baseline="30000" dirty="0" err="1"/>
                  <a:t>n</a:t>
                </a:r>
                <a:r>
                  <a:rPr lang="en-US" i="1" dirty="0"/>
                  <a:t>+ ½ x </a:t>
                </a:r>
                <a:r>
                  <a:rPr lang="en-US" i="1" dirty="0" err="1"/>
                  <a:t>dt</a:t>
                </a:r>
                <a:r>
                  <a:rPr lang="en-US" i="1" dirty="0"/>
                  <a:t>, u*) – f(</a:t>
                </a:r>
                <a:r>
                  <a:rPr lang="en-US" i="1" dirty="0" err="1"/>
                  <a:t>t</a:t>
                </a:r>
                <a:r>
                  <a:rPr lang="en-US" i="1" baseline="30000" dirty="0" err="1"/>
                  <a:t>n</a:t>
                </a:r>
                <a:r>
                  <a:rPr lang="en-US" i="1" dirty="0" err="1"/>
                  <a:t>,u</a:t>
                </a:r>
                <a:r>
                  <a:rPr lang="en-US" i="1" baseline="30000" dirty="0" err="1"/>
                  <a:t>n</a:t>
                </a:r>
                <a:r>
                  <a:rPr lang="en-US" i="1" dirty="0"/>
                  <a:t>) ]</a:t>
                </a:r>
                <a:r>
                  <a:rPr lang="en-US" dirty="0"/>
                  <a:t> </a:t>
                </a:r>
              </a:p>
              <a:p>
                <a:pPr marL="0" indent="0" algn="ctr">
                  <a:buNone/>
                </a:pPr>
                <a:r>
                  <a:rPr lang="en-US" dirty="0"/>
                  <a:t>	       </a:t>
                </a:r>
                <a:r>
                  <a:rPr lang="en-US" i="1" dirty="0"/>
                  <a:t>u</a:t>
                </a:r>
                <a:r>
                  <a:rPr lang="en-US" i="1" baseline="30000" dirty="0"/>
                  <a:t>n</a:t>
                </a:r>
                <a:r>
                  <a:rPr lang="en-US" baseline="30000" dirty="0"/>
                  <a:t>+1</a:t>
                </a:r>
                <a:r>
                  <a:rPr lang="en-US" dirty="0"/>
                  <a:t> = </a:t>
                </a:r>
                <a:r>
                  <a:rPr lang="en-US" i="1" dirty="0"/>
                  <a:t>u</a:t>
                </a:r>
                <a:r>
                  <a:rPr lang="en-US" i="1" baseline="30000" dirty="0"/>
                  <a:t>n</a:t>
                </a:r>
                <a:r>
                  <a:rPr lang="en-US" i="1" dirty="0"/>
                  <a:t> + </a:t>
                </a:r>
                <a:r>
                  <a:rPr lang="en-US" i="1" dirty="0" err="1"/>
                  <a:t>dt</a:t>
                </a:r>
                <a:r>
                  <a:rPr lang="en-US" i="1" dirty="0"/>
                  <a:t>/6 [f(</a:t>
                </a:r>
                <a:r>
                  <a:rPr lang="en-US" i="1" dirty="0" err="1"/>
                  <a:t>t</a:t>
                </a:r>
                <a:r>
                  <a:rPr lang="en-US" i="1" baseline="30000" dirty="0" err="1"/>
                  <a:t>n</a:t>
                </a:r>
                <a:r>
                  <a:rPr lang="en-US" i="1" dirty="0"/>
                  <a:t>, u</a:t>
                </a:r>
                <a:r>
                  <a:rPr lang="en-US" i="1" baseline="30000" dirty="0"/>
                  <a:t>n</a:t>
                </a:r>
                <a:r>
                  <a:rPr lang="en-US" i="1" dirty="0"/>
                  <a:t>) + 4 f(</a:t>
                </a:r>
                <a:r>
                  <a:rPr lang="en-US" i="1" dirty="0" err="1"/>
                  <a:t>t</a:t>
                </a:r>
                <a:r>
                  <a:rPr lang="en-US" i="1" baseline="30000" dirty="0" err="1"/>
                  <a:t>n</a:t>
                </a:r>
                <a:r>
                  <a:rPr lang="en-US" i="1" dirty="0"/>
                  <a:t> + ½ </a:t>
                </a:r>
                <a:r>
                  <a:rPr lang="en-US" i="1" dirty="0" err="1"/>
                  <a:t>dt</a:t>
                </a:r>
                <a:r>
                  <a:rPr lang="en-US" i="1" dirty="0"/>
                  <a:t>, u*) + f(</a:t>
                </a:r>
                <a:r>
                  <a:rPr lang="en-US" i="1" dirty="0" err="1"/>
                  <a:t>t</a:t>
                </a:r>
                <a:r>
                  <a:rPr lang="en-US" i="1" baseline="30000" dirty="0" err="1"/>
                  <a:t>n</a:t>
                </a:r>
                <a:r>
                  <a:rPr lang="en-US" i="1" dirty="0"/>
                  <a:t> + </a:t>
                </a:r>
                <a:r>
                  <a:rPr lang="en-US" i="1" dirty="0" err="1"/>
                  <a:t>dt</a:t>
                </a:r>
                <a:r>
                  <a:rPr lang="en-US" i="1" dirty="0"/>
                  <a:t>, u**)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7E40D14-D944-4FBE-96CD-DD65D6877497}"/>
                  </a:ext>
                </a:extLst>
              </p:cNvPr>
              <p:cNvSpPr>
                <a:spLocks noGrp="1" noRot="1" noChangeAspect="1" noMove="1" noResize="1" noEditPoints="1" noAdjustHandles="1" noChangeArrowheads="1" noChangeShapeType="1" noTextEdit="1"/>
              </p:cNvSpPr>
              <p:nvPr>
                <p:ph idx="1"/>
              </p:nvPr>
            </p:nvSpPr>
            <p:spPr>
              <a:blipFill>
                <a:blip r:embed="rId2"/>
                <a:stretch>
                  <a:fillRect l="-63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E26F66E-FF53-4AFD-B6C8-0F26B1C68D70}"/>
              </a:ext>
            </a:extLst>
          </p:cNvPr>
          <p:cNvSpPr txBox="1"/>
          <p:nvPr/>
        </p:nvSpPr>
        <p:spPr>
          <a:xfrm>
            <a:off x="8623005" y="804519"/>
            <a:ext cx="2342949" cy="523220"/>
          </a:xfrm>
          <a:prstGeom prst="rect">
            <a:avLst/>
          </a:prstGeom>
          <a:noFill/>
        </p:spPr>
        <p:txBody>
          <a:bodyPr wrap="square" rtlCol="0">
            <a:spAutoFit/>
          </a:bodyPr>
          <a:lstStyle/>
          <a:p>
            <a:r>
              <a:rPr lang="en-US" sz="2800" dirty="0"/>
              <a:t>Error: O(dt3)</a:t>
            </a:r>
          </a:p>
        </p:txBody>
      </p:sp>
    </p:spTree>
    <p:extLst>
      <p:ext uri="{BB962C8B-B14F-4D97-AF65-F5344CB8AC3E}">
        <p14:creationId xmlns:p14="http://schemas.microsoft.com/office/powerpoint/2010/main" val="40231611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2548</TotalTime>
  <Words>431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BankGothic Lt BT</vt:lpstr>
      <vt:lpstr>Cambria Math</vt:lpstr>
      <vt:lpstr>Gill Sans MT</vt:lpstr>
      <vt:lpstr>Gallery</vt:lpstr>
      <vt:lpstr>Numerical methods of a single Ordinary differential equation (Ode) for Integration</vt:lpstr>
      <vt:lpstr>The Basics</vt:lpstr>
      <vt:lpstr>Left side </vt:lpstr>
      <vt:lpstr>Right Side</vt:lpstr>
      <vt:lpstr>Midpoint</vt:lpstr>
      <vt:lpstr>Trapezoidal</vt:lpstr>
      <vt:lpstr>Huen’s (Class: Predictor corrector)</vt:lpstr>
      <vt:lpstr>Runge-kutta (general)</vt:lpstr>
      <vt:lpstr>RUNGE-Kutta (3rd Order)</vt:lpstr>
      <vt:lpstr>RUNGE-KUTTA (4th Order)</vt:lpstr>
      <vt:lpstr>Systems of Ode(s)</vt:lpstr>
      <vt:lpstr>Systems of ode  Example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 of a single Ordinary differential equation (Ode)</dc:title>
  <dc:creator>Chavali, Joel A</dc:creator>
  <cp:lastModifiedBy>Joel Chavali</cp:lastModifiedBy>
  <cp:revision>84</cp:revision>
  <dcterms:created xsi:type="dcterms:W3CDTF">2017-07-29T16:53:26Z</dcterms:created>
  <dcterms:modified xsi:type="dcterms:W3CDTF">2017-08-01T20:24:40Z</dcterms:modified>
</cp:coreProperties>
</file>