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73" r:id="rId5"/>
    <p:sldId id="260" r:id="rId6"/>
    <p:sldId id="275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3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86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17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6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79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23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84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3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1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2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8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3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8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6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higan.gov/documents/msp/BrakeTesting-MSP_VehicleEval08_Web_221473_7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E589-505D-4DBB-8F68-FA56B47BF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1" y="493888"/>
            <a:ext cx="8001000" cy="2971801"/>
          </a:xfrm>
        </p:spPr>
        <p:txBody>
          <a:bodyPr/>
          <a:lstStyle/>
          <a:p>
            <a:r>
              <a:rPr lang="en-US" dirty="0"/>
              <a:t>Traffic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B6393-373E-42FD-8C89-B1471E07B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1: Constant Lambda</a:t>
            </a:r>
          </a:p>
          <a:p>
            <a:r>
              <a:rPr lang="en-US" dirty="0"/>
              <a:t>Joel Chavali</a:t>
            </a:r>
          </a:p>
          <a:p>
            <a:r>
              <a:rPr lang="en-US" dirty="0"/>
              <a:t>Vistas In Advanced Computing</a:t>
            </a:r>
          </a:p>
          <a:p>
            <a:r>
              <a:rPr lang="en-US" dirty="0"/>
              <a:t>August 11,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9448F-BEB0-44EA-9C23-4F8FCA69E312}"/>
              </a:ext>
            </a:extLst>
          </p:cNvPr>
          <p:cNvSpPr txBox="1"/>
          <p:nvPr/>
        </p:nvSpPr>
        <p:spPr>
          <a:xfrm>
            <a:off x="5362222" y="493888"/>
            <a:ext cx="197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Racing Theme</a:t>
            </a:r>
          </a:p>
        </p:txBody>
      </p:sp>
    </p:spTree>
    <p:extLst>
      <p:ext uri="{BB962C8B-B14F-4D97-AF65-F5344CB8AC3E}">
        <p14:creationId xmlns:p14="http://schemas.microsoft.com/office/powerpoint/2010/main" val="343646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A801-1063-47CB-908F-0943323A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from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24FC-3CEA-4F0F-86A2-9B17AE9D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Vid goes here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Drag Race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Truck Drag Race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Drag Race Christmas Tree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Tire 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08B5B-6690-41A4-8FD8-E2CF73244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Lane of cars accelerate to 42 m/s from rest.</a:t>
            </a:r>
          </a:p>
          <a:p>
            <a:r>
              <a:rPr lang="en-US" dirty="0"/>
              <a:t>Real Life, Happens briefly at lights, Highway On Ramps</a:t>
            </a:r>
          </a:p>
          <a:p>
            <a:r>
              <a:rPr lang="en-US" dirty="0"/>
              <a:t>Program Specs: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0 -&gt; 42 m/s</a:t>
            </a:r>
          </a:p>
        </p:txBody>
      </p:sp>
    </p:spTree>
    <p:extLst>
      <p:ext uri="{BB962C8B-B14F-4D97-AF65-F5344CB8AC3E}">
        <p14:creationId xmlns:p14="http://schemas.microsoft.com/office/powerpoint/2010/main" val="294166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73EE-DC16-4636-BEC0-5C32259C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Decelerating to a 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DED8-AE58-4121-ABEE-E46740C17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Vid goes here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Tire Down Side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Race Car Crash, Red Flag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AF43A-E84A-46D4-A255-C84245D14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Line of vehicles decelerates to rest at their maximum braking power. </a:t>
            </a:r>
          </a:p>
          <a:p>
            <a:r>
              <a:rPr lang="en-US" dirty="0"/>
              <a:t>Usually only in Emergency Stopping</a:t>
            </a:r>
          </a:p>
          <a:p>
            <a:r>
              <a:rPr lang="en-US" dirty="0"/>
              <a:t>	Responding to Crashes</a:t>
            </a:r>
          </a:p>
          <a:p>
            <a:r>
              <a:rPr lang="en-US" dirty="0"/>
              <a:t>	Pedestrian or Obstruction</a:t>
            </a:r>
          </a:p>
          <a:p>
            <a:r>
              <a:rPr lang="en-US" dirty="0"/>
              <a:t>Program Specs: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30 -&gt; 0 m/s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4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C30204-F1F9-4A99-B7C0-E1A2DFE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initial position (Broad)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4A511-87A0-47B7-A024-F5A3FAE2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Varying the Initial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Seperation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Distance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Optimize Traffic Loads on Roads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Model Specifications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Decelerate to Stop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Lambda: 0.9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Initial Velocity 30 m/s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E3560-71E2-4365-A56C-32F5D2A3E1A7}"/>
              </a:ext>
            </a:extLst>
          </p:cNvPr>
          <p:cNvSpPr txBox="1"/>
          <p:nvPr/>
        </p:nvSpPr>
        <p:spPr>
          <a:xfrm>
            <a:off x="9064978" y="406400"/>
            <a:ext cx="2912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Vid Goes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Cars Spread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3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771C-91D4-42DA-9E52-F14FBE2A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initial position </a:t>
            </a:r>
            <a:br>
              <a:rPr lang="en-US" dirty="0"/>
            </a:br>
            <a:r>
              <a:rPr lang="en-US" dirty="0"/>
              <a:t>(fine)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CCFC-5038-472C-A9C4-2DA130402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42245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Model Specifications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Decelerate to Stop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Lambda: 0.9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Initial Velocity 30 m/s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Min Sep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Dist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: 38 m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Practical Sep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Dist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: 50 m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Limitations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Reaction Time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Mechanical Delay</a:t>
            </a:r>
          </a:p>
          <a:p>
            <a:pPr lvl="1"/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7CC74-DB31-4BB9-86E9-93039B8B3FDA}"/>
              </a:ext>
            </a:extLst>
          </p:cNvPr>
          <p:cNvSpPr txBox="1"/>
          <p:nvPr/>
        </p:nvSpPr>
        <p:spPr>
          <a:xfrm>
            <a:off x="9369778" y="214489"/>
            <a:ext cx="3014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Vid Goes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Cars Bumper to Bumper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7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C123-489C-44A0-885B-ED35D9A0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251E-B43B-4981-8EB4-53EB6550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Increase Lambda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Quicker Reactions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Maintained Separation (Equation)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Limitations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Maintained Separation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4C658-D9CE-42B0-AA5C-9B5DF7E04BE8}"/>
              </a:ext>
            </a:extLst>
          </p:cNvPr>
          <p:cNvSpPr txBox="1"/>
          <p:nvPr/>
        </p:nvSpPr>
        <p:spPr>
          <a:xfrm>
            <a:off x="9561689" y="598311"/>
            <a:ext cx="223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Vid Goes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Show Different Worn Tires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Show Worn Brake Pads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Show Old Car, New Car?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8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BE6E-4197-4D36-915F-AA0E9B4B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conventional vs optimized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30E0-2688-4DB4-BA59-7435E945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Optimization Increases Traffic Loads on Roads.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0AA58-3855-484D-A3EB-6E9561EC0E87}"/>
              </a:ext>
            </a:extLst>
          </p:cNvPr>
          <p:cNvSpPr txBox="1"/>
          <p:nvPr/>
        </p:nvSpPr>
        <p:spPr>
          <a:xfrm>
            <a:off x="9218612" y="428978"/>
            <a:ext cx="2973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Vids Go Here (Formatting so 1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Fine Tuning Spec for Race Car in Background?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Measurement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3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5A7D-9B15-4F95-8A94-3FE6160A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DB00-F0E4-47A4-9D6C-845975C0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Humans too irregular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Automated Traffic is much more 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Precise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Knowledgeable about neighbors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Used to find maximum load of a single lane highway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Maintain Safety Above All</a:t>
            </a:r>
          </a:p>
        </p:txBody>
      </p:sp>
    </p:spTree>
    <p:extLst>
      <p:ext uri="{BB962C8B-B14F-4D97-AF65-F5344CB8AC3E}">
        <p14:creationId xmlns:p14="http://schemas.microsoft.com/office/powerpoint/2010/main" val="9317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59ED-2DFD-4BB4-AB6E-3FF35955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– Create and Run</a:t>
            </a:r>
            <a:br>
              <a:rPr lang="en-US" dirty="0"/>
            </a:br>
            <a:r>
              <a:rPr lang="en-US" dirty="0"/>
              <a:t>future goals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9D79-5553-4932-8475-DA725D46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Learned how to Create and Run Multiple Files at once w/ little user interaction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Model has capability to run with different vehicle specifications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Lambda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Initial Velocity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Initial Separation Distance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Vehicle Length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Maximum Acceleration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Maximum Velocity</a:t>
            </a:r>
          </a:p>
        </p:txBody>
      </p:sp>
    </p:spTree>
    <p:extLst>
      <p:ext uri="{BB962C8B-B14F-4D97-AF65-F5344CB8AC3E}">
        <p14:creationId xmlns:p14="http://schemas.microsoft.com/office/powerpoint/2010/main" val="507313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C822-ACB5-4E4F-8D7D-36C91923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2043"/>
            <a:ext cx="8534400" cy="1507067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9E11-83E9-45A6-A26C-F5F606A6F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9132"/>
            <a:ext cx="8534400" cy="361526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https://www.michigan.gov/documents/msp/BrakeTesting-MSP_VehicleEval08_Web_221473_7.pdf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5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F9AE-A0FD-401C-B623-F3277E86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ABDA-C22E-4385-A6E5-BCA38C42B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Model of Traffic Flow along a single lane.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Only the first vehicle varies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Following vehicle’s are dependent on the previous vehicles speed and a constant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Constant determined by user.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9526E-9BAA-4684-8DBE-1BAD59DAA67A}"/>
              </a:ext>
            </a:extLst>
          </p:cNvPr>
          <p:cNvSpPr txBox="1"/>
          <p:nvPr/>
        </p:nvSpPr>
        <p:spPr>
          <a:xfrm>
            <a:off x="7834489" y="203200"/>
            <a:ext cx="393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Race Strip</a:t>
            </a:r>
          </a:p>
        </p:txBody>
      </p:sp>
    </p:spTree>
    <p:extLst>
      <p:ext uri="{BB962C8B-B14F-4D97-AF65-F5344CB8AC3E}">
        <p14:creationId xmlns:p14="http://schemas.microsoft.com/office/powerpoint/2010/main" val="18593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319A-E87A-4C7A-BC0B-3620C197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and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E0B80-1D6B-45B9-993C-3FBE636BD0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685801"/>
                <a:ext cx="8534400" cy="380153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</a:rPr>
                  <a:t>General Equation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𝑑𝑣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𝑑𝑡</m:t>
                        </m:r>
                      </m:den>
                    </m:f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= 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𝜆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−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</a:rPr>
                  <a:t>What it means: Acceleration tied to Velocity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</a:rPr>
                  <a:t>Limited to only velocities</a:t>
                </a:r>
              </a:p>
              <a:p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</a:rPr>
                  <a:t>Discretized: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𝑑𝑣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𝑑𝑡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′</m:t>
                        </m:r>
                      </m:den>
                    </m:f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−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′)−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′−1)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𝑑𝑡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′</m:t>
                        </m:r>
                      </m:den>
                    </m:f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−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)−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−1)= 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𝑑𝑡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 ]− 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[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1+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)= 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𝑑𝑡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′ [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′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 ]+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−1)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)= 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−1)− 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𝑑𝑡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</a:schemeClr>
                                    </a:solidFill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 ]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1+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𝑑𝑡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</a:rPr>
                  <a:t>					*Major Problem O(</a:t>
                </a:r>
                <a:r>
                  <a:rPr lang="en-US" dirty="0" err="1">
                    <a:solidFill>
                      <a:schemeClr val="tx1">
                        <a:lumMod val="85000"/>
                      </a:schemeClr>
                    </a:solidFill>
                  </a:rPr>
                  <a:t>dt</a:t>
                </a:r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</a:rPr>
                  <a:t>)			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E0B80-1D6B-45B9-993C-3FBE636BD0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685801"/>
                <a:ext cx="8534400" cy="3801532"/>
              </a:xfrm>
              <a:blipFill>
                <a:blip r:embed="rId2"/>
                <a:stretch>
                  <a:fillRect t="-963" b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F5909E2-A935-40E1-9919-CBF8DBA855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021780"/>
                  </p:ext>
                </p:extLst>
              </p:nvPr>
            </p:nvGraphicFramePr>
            <p:xfrm>
              <a:off x="6640286" y="975949"/>
              <a:ext cx="3833767" cy="309530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79426">
                      <a:extLst>
                        <a:ext uri="{9D8B030D-6E8A-4147-A177-3AD203B41FA5}">
                          <a16:colId xmlns:a16="http://schemas.microsoft.com/office/drawing/2014/main" val="4259856381"/>
                        </a:ext>
                      </a:extLst>
                    </a:gridCol>
                    <a:gridCol w="2754341">
                      <a:extLst>
                        <a:ext uri="{9D8B030D-6E8A-4147-A177-3AD203B41FA5}">
                          <a16:colId xmlns:a16="http://schemas.microsoft.com/office/drawing/2014/main" val="1471265585"/>
                        </a:ext>
                      </a:extLst>
                    </a:gridCol>
                  </a:tblGrid>
                  <a:tr h="496410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Legend of Symbols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2828"/>
                      </a:ext>
                    </a:extLst>
                  </a:tr>
                  <a:tr h="9564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𝑑𝑣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Acceleration of the jth vehicle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0074399"/>
                      </a:ext>
                    </a:extLst>
                  </a:tr>
                  <a:tr h="4964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Constant that user defines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7059974"/>
                      </a:ext>
                    </a:extLst>
                  </a:tr>
                  <a:tr h="6097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Real Time Speed of Previous Car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2712415"/>
                      </a:ext>
                    </a:extLst>
                  </a:tr>
                  <a:tr h="5362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Real Time Speed of Current Car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6020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F5909E2-A935-40E1-9919-CBF8DBA855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021780"/>
                  </p:ext>
                </p:extLst>
              </p:nvPr>
            </p:nvGraphicFramePr>
            <p:xfrm>
              <a:off x="6640286" y="975949"/>
              <a:ext cx="3833767" cy="309530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79426">
                      <a:extLst>
                        <a:ext uri="{9D8B030D-6E8A-4147-A177-3AD203B41FA5}">
                          <a16:colId xmlns:a16="http://schemas.microsoft.com/office/drawing/2014/main" val="4259856381"/>
                        </a:ext>
                      </a:extLst>
                    </a:gridCol>
                    <a:gridCol w="2754341">
                      <a:extLst>
                        <a:ext uri="{9D8B030D-6E8A-4147-A177-3AD203B41FA5}">
                          <a16:colId xmlns:a16="http://schemas.microsoft.com/office/drawing/2014/main" val="1471265585"/>
                        </a:ext>
                      </a:extLst>
                    </a:gridCol>
                  </a:tblGrid>
                  <a:tr h="496410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Legend of Symbols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2828"/>
                      </a:ext>
                    </a:extLst>
                  </a:tr>
                  <a:tr h="9564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52229" r="-257062" b="-1732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Acceleration of the jth vehicle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0074399"/>
                      </a:ext>
                    </a:extLst>
                  </a:tr>
                  <a:tr h="496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291463" r="-257062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Constant that user defines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7059974"/>
                      </a:ext>
                    </a:extLst>
                  </a:tr>
                  <a:tr h="6097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321000" r="-257062" b="-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Real Time Speed of Previous Car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2712415"/>
                      </a:ext>
                    </a:extLst>
                  </a:tr>
                  <a:tr h="5362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478409" r="-257062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Real Time Speed of Current Car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6020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666ACF-33A3-432B-BEF7-83DF0A1A488C}"/>
              </a:ext>
            </a:extLst>
          </p:cNvPr>
          <p:cNvSpPr txBox="1"/>
          <p:nvPr/>
        </p:nvSpPr>
        <p:spPr>
          <a:xfrm>
            <a:off x="9572978" y="225778"/>
            <a:ext cx="208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 Clip Art</a:t>
            </a:r>
          </a:p>
          <a:p>
            <a:r>
              <a:rPr lang="en-US" dirty="0"/>
              <a:t>Scholarly by hand</a:t>
            </a:r>
          </a:p>
          <a:p>
            <a:r>
              <a:rPr lang="en-US" dirty="0"/>
              <a:t>Design of Car on Paper</a:t>
            </a:r>
          </a:p>
        </p:txBody>
      </p:sp>
    </p:spTree>
    <p:extLst>
      <p:ext uri="{BB962C8B-B14F-4D97-AF65-F5344CB8AC3E}">
        <p14:creationId xmlns:p14="http://schemas.microsoft.com/office/powerpoint/2010/main" val="252127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4AEA-9AD5-4987-BC6F-212DE0DB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Order</a:t>
            </a:r>
            <a:br>
              <a:rPr lang="en-US" dirty="0"/>
            </a:br>
            <a:r>
              <a:rPr lang="en-US" dirty="0"/>
              <a:t>Pseudocode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3C8B0-2037-4DC1-8B43-1FEF13EE7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i="1" dirty="0">
                    <a:solidFill>
                      <a:schemeClr val="tx1">
                        <a:lumMod val="85000"/>
                      </a:schemeClr>
                    </a:solidFill>
                  </a:rPr>
                  <a:t>First Step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∗</m:t>
                        </m:r>
                      </m:sup>
                    </m:sSub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=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−1</m:t>
                        </m:r>
                      </m:sup>
                    </m:sSub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𝑑𝑡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∗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𝑓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,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</a:rPr>
                  <a:t>  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</a:rPr>
                  <a:t>Second Step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∗∗</m:t>
                        </m:r>
                      </m:sup>
                    </m:sSub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=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−1</m:t>
                        </m:r>
                      </m:sup>
                    </m:sSub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𝑑𝑡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∗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𝑓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𝑑𝑡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,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∗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</a:rPr>
                  <a:t>Third Step 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∗∗∗</m:t>
                        </m:r>
                      </m:sup>
                    </m:sSub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=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−1</m:t>
                        </m:r>
                      </m:sup>
                    </m:sSub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+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𝑑𝑡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∗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𝑓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𝑑𝑡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,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∗∗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</a:rPr>
                  <a:t>  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</a:rPr>
                  <a:t>Final Step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=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−1</m:t>
                        </m:r>
                      </m:sup>
                    </m:sSubSup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𝑑𝑡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6</m:t>
                        </m:r>
                      </m:den>
                    </m:f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∗[ 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+2 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𝑑𝑡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+2 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+ </m:t>
                    </m:r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>
                                <a:lumMod val="85000"/>
                              </a:schemeClr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chemeClr val="tx1">
                            <a:lumMod val="85000"/>
                          </a:schemeClr>
                        </a:solidFill>
                      </a:rPr>
                      <m:t> ]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3C8B0-2037-4DC1-8B43-1FEF13EE7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6" t="-2530" b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8D3FF1B-3C34-4C42-B1D6-F1AFFE6A08B3}"/>
              </a:ext>
            </a:extLst>
          </p:cNvPr>
          <p:cNvSpPr txBox="1"/>
          <p:nvPr/>
        </p:nvSpPr>
        <p:spPr>
          <a:xfrm>
            <a:off x="9218612" y="541867"/>
            <a:ext cx="2239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Runge-</a:t>
            </a:r>
            <a:r>
              <a:rPr lang="en-US" dirty="0" err="1"/>
              <a:t>Kutta</a:t>
            </a:r>
            <a:endParaRPr lang="en-US" dirty="0"/>
          </a:p>
          <a:p>
            <a:r>
              <a:rPr lang="en-US" dirty="0"/>
              <a:t>Computer Code/Big Number Crunch</a:t>
            </a:r>
          </a:p>
          <a:p>
            <a:r>
              <a:rPr lang="en-US" dirty="0"/>
              <a:t>Computer Graphics Car or Unveiling</a:t>
            </a:r>
          </a:p>
        </p:txBody>
      </p:sp>
    </p:spTree>
    <p:extLst>
      <p:ext uri="{BB962C8B-B14F-4D97-AF65-F5344CB8AC3E}">
        <p14:creationId xmlns:p14="http://schemas.microsoft.com/office/powerpoint/2010/main" val="102999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227C-2354-4896-9956-1B6D871C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05EC-FEF5-416E-96D7-2223B308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Problem about Displacement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Order of Magnitude of Error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Planetary Motion Example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Code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E2730-CEF8-4544-9F54-B481BED406EC}"/>
              </a:ext>
            </a:extLst>
          </p:cNvPr>
          <p:cNvSpPr txBox="1"/>
          <p:nvPr/>
        </p:nvSpPr>
        <p:spPr>
          <a:xfrm>
            <a:off x="7315200" y="225778"/>
            <a:ext cx="215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Mounting Tires, Installing Engine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BBC1F-D75F-4363-9F87-D56A0496A134}"/>
              </a:ext>
            </a:extLst>
          </p:cNvPr>
          <p:cNvSpPr txBox="1"/>
          <p:nvPr/>
        </p:nvSpPr>
        <p:spPr>
          <a:xfrm>
            <a:off x="8511822" y="1426107"/>
            <a:ext cx="2020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Code,</a:t>
            </a:r>
          </a:p>
          <a:p>
            <a:r>
              <a:rPr lang="en-US" dirty="0"/>
              <a:t>Picture of Functions</a:t>
            </a:r>
          </a:p>
        </p:txBody>
      </p:sp>
    </p:spTree>
    <p:extLst>
      <p:ext uri="{BB962C8B-B14F-4D97-AF65-F5344CB8AC3E}">
        <p14:creationId xmlns:p14="http://schemas.microsoft.com/office/powerpoint/2010/main" val="195489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227C-2354-4896-9956-1B6D871C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05EC-FEF5-416E-96D7-2223B308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Maximum Time: 		Limit 37 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Change in Time: 	0.10 (for video purposes)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Max Acceleration: 	7.276 m/s</a:t>
            </a:r>
            <a:r>
              <a:rPr lang="en-US" baseline="30000" dirty="0">
                <a:solidFill>
                  <a:schemeClr val="tx1">
                    <a:lumMod val="85000"/>
                  </a:schemeClr>
                </a:solidFill>
              </a:rPr>
              <a:t>2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( 23.87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ft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/s</a:t>
            </a:r>
            <a:r>
              <a:rPr lang="en-US" baseline="30000" dirty="0">
                <a:solidFill>
                  <a:schemeClr val="tx1">
                    <a:lumMod val="8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)</a:t>
            </a:r>
            <a:endParaRPr lang="en-US" baseline="30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Max Velocity:		49.174 m/s ( 110 mph 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Initial Velocity: 		30.0 m/s	( 67.1 mph 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Ind. Vehicle Length: 4.80 m		( 15.7 feet 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Lambda:			 0.90 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E2730-CEF8-4544-9F54-B481BED406EC}"/>
              </a:ext>
            </a:extLst>
          </p:cNvPr>
          <p:cNvSpPr txBox="1"/>
          <p:nvPr/>
        </p:nvSpPr>
        <p:spPr>
          <a:xfrm>
            <a:off x="7315200" y="225778"/>
            <a:ext cx="215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Mounting Tires, Installing Engine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BBC1F-D75F-4363-9F87-D56A0496A134}"/>
              </a:ext>
            </a:extLst>
          </p:cNvPr>
          <p:cNvSpPr txBox="1"/>
          <p:nvPr/>
        </p:nvSpPr>
        <p:spPr>
          <a:xfrm>
            <a:off x="8511822" y="1426107"/>
            <a:ext cx="2020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Code,</a:t>
            </a:r>
          </a:p>
          <a:p>
            <a:r>
              <a:rPr lang="en-US" dirty="0"/>
              <a:t>Picture of Functions</a:t>
            </a:r>
          </a:p>
        </p:txBody>
      </p:sp>
    </p:spTree>
    <p:extLst>
      <p:ext uri="{BB962C8B-B14F-4D97-AF65-F5344CB8AC3E}">
        <p14:creationId xmlns:p14="http://schemas.microsoft.com/office/powerpoint/2010/main" val="218379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CEF5-5019-489F-91F9-8F2113C0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overviews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C260D-D843-42AA-9E4B-351A51BAF272}"/>
              </a:ext>
            </a:extLst>
          </p:cNvPr>
          <p:cNvSpPr txBox="1"/>
          <p:nvPr/>
        </p:nvSpPr>
        <p:spPr>
          <a:xfrm>
            <a:off x="3431822" y="699911"/>
            <a:ext cx="6784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 of all three things goes here. Add labels as necessary</a:t>
            </a:r>
          </a:p>
          <a:p>
            <a:r>
              <a:rPr lang="en-US" dirty="0"/>
              <a:t>Tires Strip Down the left 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3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56F-4708-488A-A266-1E2908AB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C4A3B-EF80-4B50-A046-DE6A721C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Vid goes here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Open highway picture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Line of cars, high speed( race 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Tire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91529-CA4F-4CBD-9C32-4A6C7A8C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All vehicles remain at initial velocity for the entire interval.</a:t>
            </a:r>
          </a:p>
          <a:p>
            <a:r>
              <a:rPr lang="en-US" dirty="0"/>
              <a:t>Kind of boring</a:t>
            </a:r>
          </a:p>
          <a:p>
            <a:r>
              <a:rPr lang="en-US" dirty="0"/>
              <a:t>Program Specs: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BD1B1-F5AE-4DF8-9FA4-66D4AD09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B9B73-9D81-43F9-A52D-B95C9F12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Vid goes here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NASCAR Just Start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Tires Down Side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979AAA-1EF5-413C-A772-488573174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3842633" cy="2091267"/>
          </a:xfrm>
        </p:spPr>
        <p:txBody>
          <a:bodyPr>
            <a:normAutofit/>
          </a:bodyPr>
          <a:lstStyle/>
          <a:p>
            <a:r>
              <a:rPr lang="en-US" dirty="0"/>
              <a:t>Vehicles accelerate 30% from a steady state.</a:t>
            </a:r>
          </a:p>
          <a:p>
            <a:r>
              <a:rPr lang="en-US" dirty="0"/>
              <a:t>More Realistic, Everyday Driving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Increases and Decreases in speed due to road.</a:t>
            </a:r>
          </a:p>
          <a:p>
            <a:r>
              <a:rPr lang="en-US" dirty="0"/>
              <a:t>Program Specs: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670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346</TotalTime>
  <Words>645</Words>
  <Application>Microsoft Office PowerPoint</Application>
  <PresentationFormat>Widescreen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Times New Roman</vt:lpstr>
      <vt:lpstr>Wingdings 3</vt:lpstr>
      <vt:lpstr>Slice</vt:lpstr>
      <vt:lpstr>Traffic flow</vt:lpstr>
      <vt:lpstr>Description</vt:lpstr>
      <vt:lpstr>Mathematics and equations</vt:lpstr>
      <vt:lpstr>Runge-kutta 4th Order Pseudocode </vt:lpstr>
      <vt:lpstr>Implementation</vt:lpstr>
      <vt:lpstr>Implementation – Specifications</vt:lpstr>
      <vt:lpstr>Scenario overviews</vt:lpstr>
      <vt:lpstr>Steady state</vt:lpstr>
      <vt:lpstr>Acceleration</vt:lpstr>
      <vt:lpstr>accelerating from Rest</vt:lpstr>
      <vt:lpstr>Decelerating to a stop</vt:lpstr>
      <vt:lpstr>Changing initial position (Broad)</vt:lpstr>
      <vt:lpstr>Changing initial position  (fine)</vt:lpstr>
      <vt:lpstr>Changing lambda</vt:lpstr>
      <vt:lpstr>Comparing conventional vs optimized traffic</vt:lpstr>
      <vt:lpstr>Applications Of Model</vt:lpstr>
      <vt:lpstr>Multi – Create and Run future goals of model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</dc:title>
  <dc:creator>Joel Chavali</dc:creator>
  <cp:lastModifiedBy>Joel Chavali</cp:lastModifiedBy>
  <cp:revision>56</cp:revision>
  <dcterms:created xsi:type="dcterms:W3CDTF">2017-08-03T13:26:05Z</dcterms:created>
  <dcterms:modified xsi:type="dcterms:W3CDTF">2017-08-11T03:31:04Z</dcterms:modified>
</cp:coreProperties>
</file>