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E97-27C1-4C0A-8789-42097B822B0A}" type="datetimeFigureOut">
              <a:rPr lang="fr-FR" smtClean="0"/>
              <a:t>08/03/2013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544D-0BD1-46BE-9A67-AB53F47359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E97-27C1-4C0A-8789-42097B822B0A}" type="datetimeFigureOut">
              <a:rPr lang="fr-FR" smtClean="0"/>
              <a:t>08/03/2013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544D-0BD1-46BE-9A67-AB53F47359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E97-27C1-4C0A-8789-42097B822B0A}" type="datetimeFigureOut">
              <a:rPr lang="fr-FR" smtClean="0"/>
              <a:t>08/03/2013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544D-0BD1-46BE-9A67-AB53F47359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E97-27C1-4C0A-8789-42097B822B0A}" type="datetimeFigureOut">
              <a:rPr lang="fr-FR" smtClean="0"/>
              <a:t>08/03/2013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544D-0BD1-46BE-9A67-AB53F47359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E97-27C1-4C0A-8789-42097B822B0A}" type="datetimeFigureOut">
              <a:rPr lang="fr-FR" smtClean="0"/>
              <a:t>08/03/2013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544D-0BD1-46BE-9A67-AB53F47359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E97-27C1-4C0A-8789-42097B822B0A}" type="datetimeFigureOut">
              <a:rPr lang="fr-FR" smtClean="0"/>
              <a:t>08/03/2013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544D-0BD1-46BE-9A67-AB53F47359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E97-27C1-4C0A-8789-42097B822B0A}" type="datetimeFigureOut">
              <a:rPr lang="fr-FR" smtClean="0"/>
              <a:t>08/03/2013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544D-0BD1-46BE-9A67-AB53F47359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E97-27C1-4C0A-8789-42097B822B0A}" type="datetimeFigureOut">
              <a:rPr lang="fr-FR" smtClean="0"/>
              <a:t>08/03/2013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544D-0BD1-46BE-9A67-AB53F47359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E97-27C1-4C0A-8789-42097B822B0A}" type="datetimeFigureOut">
              <a:rPr lang="fr-FR" smtClean="0"/>
              <a:t>08/03/2013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544D-0BD1-46BE-9A67-AB53F47359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E97-27C1-4C0A-8789-42097B822B0A}" type="datetimeFigureOut">
              <a:rPr lang="fr-FR" smtClean="0"/>
              <a:t>08/03/2013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544D-0BD1-46BE-9A67-AB53F47359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E97-27C1-4C0A-8789-42097B822B0A}" type="datetimeFigureOut">
              <a:rPr lang="fr-FR" smtClean="0"/>
              <a:t>08/03/2013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544D-0BD1-46BE-9A67-AB53F47359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E97-27C1-4C0A-8789-42097B822B0A}" type="datetimeFigureOut">
              <a:rPr lang="fr-FR" smtClean="0"/>
              <a:t>08/03/2013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2544D-0BD1-46BE-9A67-AB53F473593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836712"/>
            <a:ext cx="7990656" cy="2232247"/>
          </a:xfrm>
        </p:spPr>
        <p:txBody>
          <a:bodyPr>
            <a:normAutofit fontScale="90000"/>
          </a:bodyPr>
          <a:lstStyle/>
          <a:p>
            <a:r>
              <a:rPr lang="en-CA" dirty="0"/>
              <a:t>Interactions </a:t>
            </a:r>
            <a:r>
              <a:rPr lang="en-CA" dirty="0" smtClean="0"/>
              <a:t> between Proteoglycan </a:t>
            </a:r>
            <a:r>
              <a:rPr lang="en-CA" dirty="0"/>
              <a:t>and Collagen </a:t>
            </a:r>
            <a:r>
              <a:rPr lang="en-CA" dirty="0" smtClean="0"/>
              <a:t>depends on their structure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940152" y="5949280"/>
            <a:ext cx="2912368" cy="620688"/>
          </a:xfrm>
        </p:spPr>
        <p:txBody>
          <a:bodyPr/>
          <a:lstStyle/>
          <a:p>
            <a:r>
              <a:rPr lang="fr-CA" dirty="0" smtClean="0">
                <a:solidFill>
                  <a:schemeClr val="tx1"/>
                </a:solidFill>
              </a:rPr>
              <a:t>Joël Sandé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sandé\Desktop\F2_large.jpg"/>
          <p:cNvPicPr>
            <a:picLocks noChangeAspect="1" noChangeArrowheads="1"/>
          </p:cNvPicPr>
          <p:nvPr/>
        </p:nvPicPr>
        <p:blipFill>
          <a:blip r:embed="rId2" cstate="print"/>
          <a:srcRect l="50812" r="2495" b="53785"/>
          <a:stretch>
            <a:fillRect/>
          </a:stretch>
        </p:blipFill>
        <p:spPr bwMode="auto">
          <a:xfrm>
            <a:off x="6804248" y="2564904"/>
            <a:ext cx="2011081" cy="1656184"/>
          </a:xfrm>
          <a:prstGeom prst="rect">
            <a:avLst/>
          </a:prstGeom>
          <a:noFill/>
        </p:spPr>
      </p:pic>
      <p:pic>
        <p:nvPicPr>
          <p:cNvPr id="1027" name="Picture 3" descr="C:\Users\sandé\Desktop\F2_large.jpg"/>
          <p:cNvPicPr>
            <a:picLocks noChangeAspect="1" noChangeArrowheads="1"/>
          </p:cNvPicPr>
          <p:nvPr/>
        </p:nvPicPr>
        <p:blipFill>
          <a:blip r:embed="rId3" cstate="print"/>
          <a:srcRect t="205" r="72972" b="60848"/>
          <a:stretch>
            <a:fillRect/>
          </a:stretch>
        </p:blipFill>
        <p:spPr bwMode="auto">
          <a:xfrm>
            <a:off x="323528" y="2060848"/>
            <a:ext cx="1835696" cy="2200901"/>
          </a:xfrm>
          <a:prstGeom prst="rect">
            <a:avLst/>
          </a:prstGeom>
          <a:noFill/>
        </p:spPr>
      </p:pic>
      <p:pic>
        <p:nvPicPr>
          <p:cNvPr id="1029" name="Picture 5" descr="C:\Users\sandé\Desktop\imag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3356992"/>
            <a:ext cx="3319915" cy="3189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0"/>
            <a:ext cx="7859216" cy="850106"/>
          </a:xfrm>
        </p:spPr>
        <p:txBody>
          <a:bodyPr/>
          <a:lstStyle/>
          <a:p>
            <a:r>
              <a:rPr lang="fr-CA" dirty="0" err="1" smtClean="0"/>
              <a:t>References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rmAutofit/>
          </a:bodyPr>
          <a:lstStyle/>
          <a:p>
            <a:r>
              <a:rPr lang="fr-FR" sz="2000" dirty="0" err="1"/>
              <a:t>Demitrios</a:t>
            </a:r>
            <a:r>
              <a:rPr lang="fr-FR" sz="2000" dirty="0"/>
              <a:t> H. </a:t>
            </a:r>
            <a:r>
              <a:rPr lang="fr-FR" sz="2000" dirty="0" err="1"/>
              <a:t>Vynios</a:t>
            </a:r>
            <a:r>
              <a:rPr lang="fr-FR" sz="2000" dirty="0"/>
              <a:t>*, Nicoletta </a:t>
            </a:r>
            <a:r>
              <a:rPr lang="fr-FR" sz="2000" dirty="0" err="1"/>
              <a:t>Papageorgakopoulou</a:t>
            </a:r>
            <a:r>
              <a:rPr lang="fr-FR" sz="2000" dirty="0"/>
              <a:t>, Helen </a:t>
            </a:r>
            <a:r>
              <a:rPr lang="fr-FR" sz="2000" dirty="0" err="1"/>
              <a:t>Sazakli</a:t>
            </a:r>
            <a:r>
              <a:rPr lang="fr-FR" sz="2000" dirty="0"/>
              <a:t>, Constantine P. </a:t>
            </a:r>
            <a:r>
              <a:rPr lang="fr-FR" sz="2000" dirty="0" err="1" smtClean="0"/>
              <a:t>Tsiganos</a:t>
            </a:r>
            <a:r>
              <a:rPr lang="fr-FR" sz="2000" dirty="0" smtClean="0"/>
              <a:t>. </a:t>
            </a:r>
            <a:r>
              <a:rPr lang="en-US" sz="2000" b="1" dirty="0"/>
              <a:t>The interactions of cartilage proteoglycans with </a:t>
            </a:r>
            <a:r>
              <a:rPr lang="en-US" sz="2000" b="1" dirty="0" smtClean="0"/>
              <a:t>collagens are </a:t>
            </a:r>
            <a:r>
              <a:rPr lang="en-US" sz="2000" b="1" dirty="0"/>
              <a:t>determined by their </a:t>
            </a:r>
            <a:r>
              <a:rPr lang="en-US" sz="2000" b="1" dirty="0" smtClean="0"/>
              <a:t>structures. </a:t>
            </a:r>
            <a:r>
              <a:rPr lang="pl-PL" sz="2000" dirty="0"/>
              <a:t>Biochimie 83 (2001) 899−</a:t>
            </a:r>
            <a:r>
              <a:rPr lang="pl-PL" sz="2000" dirty="0" smtClean="0"/>
              <a:t>906</a:t>
            </a:r>
            <a:endParaRPr lang="fr-CA" sz="2000" dirty="0" smtClean="0"/>
          </a:p>
          <a:p>
            <a:r>
              <a:rPr lang="en-US" sz="2000" dirty="0"/>
              <a:t>Philip N. </a:t>
            </a:r>
            <a:r>
              <a:rPr lang="en-US" sz="2000" dirty="0" smtClean="0"/>
              <a:t>Lewis, </a:t>
            </a:r>
            <a:r>
              <a:rPr lang="en-US" sz="2000" dirty="0"/>
              <a:t>Christian </a:t>
            </a:r>
            <a:r>
              <a:rPr lang="en-US" sz="2000" dirty="0" err="1" smtClean="0"/>
              <a:t>Pinali</a:t>
            </a:r>
            <a:r>
              <a:rPr lang="en-US" sz="2000" dirty="0" smtClean="0"/>
              <a:t>, </a:t>
            </a:r>
            <a:r>
              <a:rPr lang="en-US" sz="2000" dirty="0"/>
              <a:t>Robert D. Young</a:t>
            </a:r>
            <a:r>
              <a:rPr lang="en-US" sz="2000" dirty="0" smtClean="0"/>
              <a:t>, </a:t>
            </a:r>
            <a:r>
              <a:rPr lang="en-US" sz="2000" dirty="0"/>
              <a:t>Keith M. Meek</a:t>
            </a:r>
            <a:r>
              <a:rPr lang="en-US" sz="2000" dirty="0" smtClean="0"/>
              <a:t>, </a:t>
            </a:r>
            <a:r>
              <a:rPr lang="en-US" sz="2000" dirty="0"/>
              <a:t>Andrew J. </a:t>
            </a:r>
            <a:r>
              <a:rPr lang="en-US" sz="2000" dirty="0" err="1"/>
              <a:t>Quantock</a:t>
            </a:r>
            <a:r>
              <a:rPr lang="en-US" sz="2000" dirty="0" smtClean="0"/>
              <a:t>, </a:t>
            </a:r>
            <a:r>
              <a:rPr lang="en-US" sz="2000" dirty="0"/>
              <a:t>and Carlo </a:t>
            </a:r>
            <a:r>
              <a:rPr lang="en-US" sz="2000" dirty="0" err="1" smtClean="0"/>
              <a:t>Knupp</a:t>
            </a:r>
            <a:r>
              <a:rPr lang="en-US" sz="2000" dirty="0" smtClean="0"/>
              <a:t>. </a:t>
            </a:r>
            <a:r>
              <a:rPr lang="en-US" sz="2000" b="1" dirty="0"/>
              <a:t>Structural Interactions between Collagen </a:t>
            </a:r>
            <a:r>
              <a:rPr lang="en-US" sz="2000" b="1" dirty="0" smtClean="0"/>
              <a:t>and Proteoglycans </a:t>
            </a:r>
            <a:r>
              <a:rPr lang="en-US" sz="2000" b="1" dirty="0"/>
              <a:t>Are Elucidated by </a:t>
            </a:r>
            <a:r>
              <a:rPr lang="en-US" sz="2000" b="1" dirty="0" smtClean="0"/>
              <a:t>Three-Dimensional Electron </a:t>
            </a:r>
            <a:r>
              <a:rPr lang="en-US" sz="2000" b="1" dirty="0"/>
              <a:t>Tomography of Bovine </a:t>
            </a:r>
            <a:r>
              <a:rPr lang="en-US" sz="2000" b="1" dirty="0" smtClean="0"/>
              <a:t>Cornea. </a:t>
            </a:r>
            <a:r>
              <a:rPr lang="en-US" sz="2000" dirty="0"/>
              <a:t>Structure 18, 239–245, February 10, 2010</a:t>
            </a:r>
            <a:endParaRPr lang="fr-FR" sz="2000" b="1" dirty="0"/>
          </a:p>
        </p:txBody>
      </p:sp>
      <p:pic>
        <p:nvPicPr>
          <p:cNvPr id="4" name="Picture 2" descr="E:\GENIE BIOMEDICAL\BMG5301 Biomecanic of Skeletal system Motion and Tissu\Presentations\untit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645024"/>
            <a:ext cx="2286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92688"/>
          </a:xfrm>
        </p:spPr>
        <p:txBody>
          <a:bodyPr>
            <a:normAutofit/>
          </a:bodyPr>
          <a:lstStyle/>
          <a:p>
            <a:r>
              <a:rPr lang="fr-CA" dirty="0" smtClean="0"/>
              <a:t>Background :</a:t>
            </a:r>
          </a:p>
          <a:p>
            <a:pPr>
              <a:buNone/>
            </a:pPr>
            <a:r>
              <a:rPr lang="fr-CA" dirty="0"/>
              <a:t> </a:t>
            </a:r>
            <a:r>
              <a:rPr lang="fr-CA" dirty="0" smtClean="0"/>
              <a:t>   Main </a:t>
            </a:r>
            <a:r>
              <a:rPr lang="fr-CA" dirty="0" err="1" smtClean="0"/>
              <a:t>proteins</a:t>
            </a:r>
            <a:r>
              <a:rPr lang="fr-CA" dirty="0" smtClean="0"/>
              <a:t> of cartilage</a:t>
            </a:r>
          </a:p>
          <a:p>
            <a:endParaRPr lang="en-CA" dirty="0" smtClean="0"/>
          </a:p>
          <a:p>
            <a:endParaRPr lang="en-CA" dirty="0"/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Purpose : Study </a:t>
            </a:r>
            <a:r>
              <a:rPr lang="en-CA" dirty="0"/>
              <a:t>interactions </a:t>
            </a:r>
            <a:r>
              <a:rPr lang="en-CA" dirty="0" smtClean="0"/>
              <a:t>+ to </a:t>
            </a:r>
            <a:r>
              <a:rPr lang="en-CA" dirty="0"/>
              <a:t>detect the parts of theirs structures involved in such </a:t>
            </a:r>
            <a:r>
              <a:rPr lang="en-CA" dirty="0" smtClean="0"/>
              <a:t>interactions</a:t>
            </a:r>
          </a:p>
          <a:p>
            <a:r>
              <a:rPr lang="en-CA" dirty="0" smtClean="0"/>
              <a:t>Method : </a:t>
            </a:r>
          </a:p>
          <a:p>
            <a:pPr lvl="1">
              <a:buFont typeface="Wingdings" pitchFamily="2" charset="2"/>
              <a:buChar char="ü"/>
            </a:pPr>
            <a:r>
              <a:rPr lang="en-CA" dirty="0"/>
              <a:t> </a:t>
            </a:r>
            <a:r>
              <a:rPr lang="en-CA" dirty="0" smtClean="0"/>
              <a:t>aggrecan</a:t>
            </a:r>
            <a:r>
              <a:rPr lang="en-CA" dirty="0"/>
              <a:t>, decorin and biglycan </a:t>
            </a:r>
            <a:r>
              <a:rPr lang="en-CA" dirty="0" smtClean="0"/>
              <a:t>as proteoglycan</a:t>
            </a:r>
          </a:p>
          <a:p>
            <a:pPr lvl="1">
              <a:buFont typeface="Wingdings" pitchFamily="2" charset="2"/>
              <a:buChar char="ü"/>
            </a:pPr>
            <a:r>
              <a:rPr lang="en-CA" dirty="0" smtClean="0"/>
              <a:t> </a:t>
            </a:r>
            <a:r>
              <a:rPr lang="en-CA" dirty="0"/>
              <a:t>collagen type I and II</a:t>
            </a:r>
            <a:endParaRPr lang="en-CA" dirty="0" smtClean="0"/>
          </a:p>
          <a:p>
            <a:pPr>
              <a:buNone/>
            </a:pPr>
            <a:endParaRPr lang="fr-FR" dirty="0"/>
          </a:p>
        </p:txBody>
      </p:sp>
      <p:pic>
        <p:nvPicPr>
          <p:cNvPr id="2052" name="Picture 4" descr="C:\Users\sandé\Desktop\cartilage-glucosamine.jpg"/>
          <p:cNvPicPr>
            <a:picLocks noChangeAspect="1" noChangeArrowheads="1"/>
          </p:cNvPicPr>
          <p:nvPr/>
        </p:nvPicPr>
        <p:blipFill>
          <a:blip r:embed="rId2" cstate="print"/>
          <a:srcRect r="2503" b="7123"/>
          <a:stretch>
            <a:fillRect/>
          </a:stretch>
        </p:blipFill>
        <p:spPr bwMode="auto">
          <a:xfrm>
            <a:off x="5436096" y="620688"/>
            <a:ext cx="3275402" cy="27363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067128" cy="634082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>Tests  &amp; </a:t>
            </a:r>
            <a:r>
              <a:rPr lang="fr-CA" dirty="0" err="1" smtClean="0"/>
              <a:t>Results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fr-CA" dirty="0" smtClean="0"/>
              <a:t>Effet of proteoglycan on </a:t>
            </a:r>
            <a:r>
              <a:rPr lang="fr-CA" dirty="0" smtClean="0">
                <a:solidFill>
                  <a:srgbClr val="0070C0"/>
                </a:solidFill>
              </a:rPr>
              <a:t>the </a:t>
            </a:r>
            <a:r>
              <a:rPr lang="en-CA" dirty="0" smtClean="0">
                <a:solidFill>
                  <a:srgbClr val="0070C0"/>
                </a:solidFill>
              </a:rPr>
              <a:t>formation </a:t>
            </a:r>
            <a:r>
              <a:rPr lang="en-CA" dirty="0"/>
              <a:t>of collagen fibrils in </a:t>
            </a:r>
            <a:r>
              <a:rPr lang="en-CA" dirty="0" smtClean="0"/>
              <a:t>vitro by </a:t>
            </a:r>
            <a:r>
              <a:rPr lang="en-CA" dirty="0"/>
              <a:t>solid phase </a:t>
            </a:r>
            <a:r>
              <a:rPr lang="en-CA" dirty="0" smtClean="0"/>
              <a:t>assay.</a:t>
            </a:r>
          </a:p>
          <a:p>
            <a:pPr>
              <a:buNone/>
            </a:pPr>
            <a:endParaRPr lang="en-CA" dirty="0" smtClean="0"/>
          </a:p>
          <a:p>
            <a:endParaRPr lang="en-CA" dirty="0"/>
          </a:p>
          <a:p>
            <a:pPr lvl="1"/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fr-F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 l="36341" t="17236" r="24089" b="12381"/>
          <a:stretch>
            <a:fillRect/>
          </a:stretch>
        </p:blipFill>
        <p:spPr bwMode="auto">
          <a:xfrm>
            <a:off x="2051720" y="2132856"/>
            <a:ext cx="453650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6804248" y="2420888"/>
            <a:ext cx="1872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 smtClean="0"/>
              <a:t>Collagen</a:t>
            </a:r>
            <a:r>
              <a:rPr lang="fr-CA" dirty="0" smtClean="0"/>
              <a:t> type I inhibed by Decorin</a:t>
            </a:r>
          </a:p>
          <a:p>
            <a:r>
              <a:rPr lang="fr-CA" dirty="0" smtClean="0"/>
              <a:t>D1D1A</a:t>
            </a:r>
          </a:p>
          <a:p>
            <a:r>
              <a:rPr lang="fr-CA" dirty="0" smtClean="0"/>
              <a:t>D1D2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876256" y="4941168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 smtClean="0"/>
              <a:t>Collagen</a:t>
            </a:r>
            <a:r>
              <a:rPr lang="fr-CA" dirty="0" smtClean="0"/>
              <a:t> type II inhibed by </a:t>
            </a:r>
            <a:r>
              <a:rPr lang="fr-CA" dirty="0" err="1" smtClean="0"/>
              <a:t>Byglican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23528" y="3717032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Formation of fibrils at 37 </a:t>
            </a:r>
            <a:r>
              <a:rPr lang="en-CA" dirty="0"/>
              <a:t>°C for about 12 h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6995120" cy="634082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>Tests &amp; </a:t>
            </a:r>
            <a:r>
              <a:rPr lang="fr-CA" dirty="0" err="1"/>
              <a:t>R</a:t>
            </a:r>
            <a:r>
              <a:rPr lang="fr-CA" dirty="0" err="1" smtClean="0"/>
              <a:t>esults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/>
          <a:lstStyle/>
          <a:p>
            <a:r>
              <a:rPr lang="en-CA" dirty="0"/>
              <a:t>S</a:t>
            </a:r>
            <a:r>
              <a:rPr lang="en-CA" dirty="0" smtClean="0"/>
              <a:t>ubmitted sample </a:t>
            </a:r>
            <a:r>
              <a:rPr lang="en-CA" dirty="0"/>
              <a:t>to </a:t>
            </a:r>
            <a:r>
              <a:rPr lang="en-CA" dirty="0" smtClean="0">
                <a:solidFill>
                  <a:srgbClr val="0070C0"/>
                </a:solidFill>
              </a:rPr>
              <a:t>immuno</a:t>
            </a:r>
            <a:r>
              <a:rPr lang="en-CA" dirty="0" smtClean="0"/>
              <a:t>chemical quantification</a:t>
            </a:r>
          </a:p>
          <a:p>
            <a:endParaRPr lang="en-CA" dirty="0"/>
          </a:p>
          <a:p>
            <a:endParaRPr lang="en-CA" dirty="0" smtClean="0"/>
          </a:p>
          <a:p>
            <a:endParaRPr lang="fr-F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 l="58873" t="21370" r="14431" b="18312"/>
          <a:stretch>
            <a:fillRect/>
          </a:stretch>
        </p:blipFill>
        <p:spPr bwMode="auto">
          <a:xfrm>
            <a:off x="2555776" y="1988840"/>
            <a:ext cx="3571291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6516216" y="2564904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Collagen type I </a:t>
            </a:r>
            <a:r>
              <a:rPr lang="en-CA" dirty="0" smtClean="0"/>
              <a:t>interact with </a:t>
            </a:r>
            <a:r>
              <a:rPr lang="en-CA" dirty="0"/>
              <a:t>decorin, D1D1A and D1D2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516216" y="4869160"/>
            <a:ext cx="1835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Collagen type </a:t>
            </a:r>
            <a:r>
              <a:rPr lang="en-CA" dirty="0" smtClean="0"/>
              <a:t>II interact with </a:t>
            </a:r>
            <a:r>
              <a:rPr lang="en-CA" dirty="0" err="1" smtClean="0"/>
              <a:t>Byglican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355160" cy="706090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>Tests &amp; </a:t>
            </a:r>
            <a:r>
              <a:rPr lang="fr-CA" dirty="0" err="1" smtClean="0"/>
              <a:t>results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544616"/>
          </a:xfrm>
        </p:spPr>
        <p:txBody>
          <a:bodyPr/>
          <a:lstStyle/>
          <a:p>
            <a:r>
              <a:rPr lang="en-CA" dirty="0"/>
              <a:t>E</a:t>
            </a:r>
            <a:r>
              <a:rPr lang="en-CA" dirty="0" smtClean="0"/>
              <a:t>ffect </a:t>
            </a:r>
            <a:r>
              <a:rPr lang="en-CA" dirty="0"/>
              <a:t>of proteoglycan core protein was then examined </a:t>
            </a: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sz="2400" dirty="0" smtClean="0"/>
          </a:p>
          <a:p>
            <a:endParaRPr lang="en-CA" sz="2400" dirty="0"/>
          </a:p>
          <a:p>
            <a:pPr>
              <a:buNone/>
            </a:pPr>
            <a:endParaRPr lang="en-CA" sz="24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 l="56636" t="16789" r="17143" b="19784"/>
          <a:stretch>
            <a:fillRect/>
          </a:stretch>
        </p:blipFill>
        <p:spPr bwMode="auto">
          <a:xfrm>
            <a:off x="2483768" y="1916832"/>
            <a:ext cx="317682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6300192" y="2204864"/>
            <a:ext cx="194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 smtClean="0"/>
              <a:t>Increasing</a:t>
            </a:r>
            <a:r>
              <a:rPr lang="fr-CA" dirty="0" smtClean="0"/>
              <a:t> of interaction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core</a:t>
            </a:r>
            <a:r>
              <a:rPr lang="fr-CA" dirty="0" smtClean="0"/>
              <a:t> </a:t>
            </a:r>
            <a:r>
              <a:rPr lang="fr-CA" dirty="0" err="1" smtClean="0"/>
              <a:t>protein</a:t>
            </a:r>
            <a:r>
              <a:rPr lang="fr-CA" dirty="0" smtClean="0"/>
              <a:t> </a:t>
            </a:r>
            <a:r>
              <a:rPr lang="fr-CA" dirty="0" err="1" smtClean="0"/>
              <a:t>than</a:t>
            </a:r>
            <a:r>
              <a:rPr lang="fr-CA" dirty="0" smtClean="0"/>
              <a:t>  in  simple in case of  Biglycan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228184" y="4365104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 smtClean="0"/>
              <a:t>Kd</a:t>
            </a:r>
            <a:r>
              <a:rPr lang="fr-CA" dirty="0" smtClean="0"/>
              <a:t> </a:t>
            </a:r>
            <a:r>
              <a:rPr lang="fr-CA" dirty="0" err="1" smtClean="0"/>
              <a:t>is</a:t>
            </a:r>
            <a:r>
              <a:rPr lang="fr-CA" dirty="0" smtClean="0"/>
              <a:t> the </a:t>
            </a:r>
            <a:r>
              <a:rPr lang="fr-CA" dirty="0" err="1" smtClean="0"/>
              <a:t>same</a:t>
            </a:r>
            <a:endParaRPr lang="fr-CA" dirty="0" smtClean="0"/>
          </a:p>
          <a:p>
            <a:r>
              <a:rPr lang="fr-CA" dirty="0" err="1" smtClean="0"/>
              <a:t>Dependant</a:t>
            </a:r>
            <a:r>
              <a:rPr lang="fr-CA" dirty="0" smtClean="0"/>
              <a:t> on the middle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11560" y="458112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A  -&gt;  B+C</a:t>
            </a:r>
          </a:p>
          <a:p>
            <a:r>
              <a:rPr lang="fr-CA" dirty="0" err="1" smtClean="0"/>
              <a:t>Kd</a:t>
            </a:r>
            <a:r>
              <a:rPr lang="fr-CA" dirty="0" smtClean="0"/>
              <a:t> = BC/A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964796" y="5661248"/>
            <a:ext cx="3179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GAG doesn’t plays any role here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283152" cy="562074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>Test &amp; </a:t>
            </a:r>
            <a:r>
              <a:rPr lang="fr-CA" dirty="0" err="1"/>
              <a:t>R</a:t>
            </a:r>
            <a:r>
              <a:rPr lang="fr-CA" dirty="0" err="1" smtClean="0"/>
              <a:t>esults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836712"/>
            <a:ext cx="8712968" cy="5616624"/>
          </a:xfrm>
        </p:spPr>
        <p:txBody>
          <a:bodyPr>
            <a:normAutofit/>
          </a:bodyPr>
          <a:lstStyle/>
          <a:p>
            <a:r>
              <a:rPr lang="en-CA" sz="2800" dirty="0" smtClean="0"/>
              <a:t>None </a:t>
            </a:r>
            <a:r>
              <a:rPr lang="en-CA" sz="2800" dirty="0"/>
              <a:t>of the squid proteoglycan </a:t>
            </a:r>
            <a:r>
              <a:rPr lang="en-CA" sz="2800" dirty="0" smtClean="0"/>
              <a:t>(</a:t>
            </a:r>
            <a:r>
              <a:rPr lang="en-CA" sz="2800" dirty="0" smtClean="0"/>
              <a:t>decorin, D1D1A and D1D2) </a:t>
            </a:r>
            <a:r>
              <a:rPr lang="en-CA" sz="2800" dirty="0" smtClean="0"/>
              <a:t>core </a:t>
            </a:r>
            <a:r>
              <a:rPr lang="en-CA" sz="2800" dirty="0"/>
              <a:t>interacts with </a:t>
            </a:r>
            <a:r>
              <a:rPr lang="en-CA" sz="2800" dirty="0" smtClean="0"/>
              <a:t>collagen -&gt;  (hypothesis) the interactions </a:t>
            </a:r>
            <a:r>
              <a:rPr lang="en-CA" sz="2800" dirty="0"/>
              <a:t>are electrostatics and mediated by the GAG </a:t>
            </a:r>
            <a:r>
              <a:rPr lang="en-CA" sz="2800" dirty="0" smtClean="0"/>
              <a:t>chain</a:t>
            </a:r>
          </a:p>
          <a:p>
            <a:r>
              <a:rPr lang="en-CA" sz="2800" dirty="0"/>
              <a:t>The source of collagen </a:t>
            </a:r>
            <a:r>
              <a:rPr lang="en-CA" sz="2800" dirty="0" smtClean="0"/>
              <a:t>type I or II </a:t>
            </a:r>
            <a:r>
              <a:rPr lang="en-CA" sz="2800" dirty="0"/>
              <a:t>did not affect the </a:t>
            </a:r>
            <a:r>
              <a:rPr lang="en-CA" sz="2800" dirty="0" smtClean="0"/>
              <a:t>interactions -&gt;   amino-acid</a:t>
            </a:r>
            <a:endParaRPr lang="fr-FR" sz="2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 l="24542" t="24407" r="51107" b="39172"/>
          <a:stretch>
            <a:fillRect/>
          </a:stretch>
        </p:blipFill>
        <p:spPr bwMode="auto">
          <a:xfrm>
            <a:off x="4932040" y="3338990"/>
            <a:ext cx="3888432" cy="3269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706090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>Model 1 </a:t>
            </a:r>
            <a:endParaRPr lang="fr-F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56369" t="41934" r="32521" b="47820"/>
          <a:stretch>
            <a:fillRect/>
          </a:stretch>
        </p:blipFill>
        <p:spPr bwMode="auto">
          <a:xfrm>
            <a:off x="5220072" y="1556792"/>
            <a:ext cx="3734131" cy="237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 l="25649" t="17516" r="32290" b="45161"/>
          <a:stretch>
            <a:fillRect/>
          </a:stretch>
        </p:blipFill>
        <p:spPr bwMode="auto">
          <a:xfrm>
            <a:off x="323528" y="1412776"/>
            <a:ext cx="4907454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611560" y="4437112"/>
            <a:ext cx="79208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/>
              <a:t>Some PGs that form bridges between fibrils bridge adjacent fibrils only tangentially, so that a PG chain often extends between more than two collagen </a:t>
            </a:r>
            <a:r>
              <a:rPr lang="en-CA" sz="2800" dirty="0" smtClean="0"/>
              <a:t>fibrils</a:t>
            </a:r>
          </a:p>
          <a:p>
            <a:endParaRPr lang="fr-FR" sz="2800" dirty="0"/>
          </a:p>
        </p:txBody>
      </p:sp>
      <p:sp>
        <p:nvSpPr>
          <p:cNvPr id="10" name="Rectangle 9"/>
          <p:cNvSpPr/>
          <p:nvPr/>
        </p:nvSpPr>
        <p:spPr>
          <a:xfrm>
            <a:off x="2411760" y="6093296"/>
            <a:ext cx="64087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they can conceivably break and reform repeatedly</a:t>
            </a:r>
            <a:endParaRPr lang="fr-FR" sz="2400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1331640" y="6309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994122"/>
          </a:xfrm>
        </p:spPr>
        <p:txBody>
          <a:bodyPr/>
          <a:lstStyle/>
          <a:p>
            <a:r>
              <a:rPr lang="fr-CA" dirty="0" smtClean="0"/>
              <a:t>Model 2</a:t>
            </a:r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25649" t="60327" r="37321" b="17516"/>
          <a:stretch>
            <a:fillRect/>
          </a:stretch>
        </p:blipFill>
        <p:spPr bwMode="auto">
          <a:xfrm>
            <a:off x="251520" y="1412776"/>
            <a:ext cx="445942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56369" t="71209" r="33083" b="19277"/>
          <a:stretch>
            <a:fillRect/>
          </a:stretch>
        </p:blipFill>
        <p:spPr bwMode="auto">
          <a:xfrm>
            <a:off x="5292080" y="1556792"/>
            <a:ext cx="3587878" cy="2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763688" y="5589240"/>
            <a:ext cx="7380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attraction exerted by the proteoglycan </a:t>
            </a:r>
            <a:r>
              <a:rPr lang="en-CA" sz="2400" dirty="0" smtClean="0"/>
              <a:t>opposing the </a:t>
            </a:r>
            <a:r>
              <a:rPr lang="en-CA" sz="2400" dirty="0" smtClean="0"/>
              <a:t>positive charges between the fibrils repulsing each other</a:t>
            </a:r>
            <a:endParaRPr lang="fr-FR" sz="2400" dirty="0"/>
          </a:p>
        </p:txBody>
      </p:sp>
      <p:sp>
        <p:nvSpPr>
          <p:cNvPr id="7" name="Rectangle 6"/>
          <p:cNvSpPr/>
          <p:nvPr/>
        </p:nvSpPr>
        <p:spPr>
          <a:xfrm>
            <a:off x="683568" y="4221088"/>
            <a:ext cx="79208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 smtClean="0"/>
              <a:t>Multiple direct proteoglycan bridge between collagen fibers</a:t>
            </a:r>
          </a:p>
          <a:p>
            <a:endParaRPr lang="fr-FR" sz="2800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539552" y="580526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922114"/>
          </a:xfrm>
        </p:spPr>
        <p:txBody>
          <a:bodyPr/>
          <a:lstStyle/>
          <a:p>
            <a:r>
              <a:rPr lang="fr-CA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CA" dirty="0" smtClean="0"/>
              <a:t>Knowing  that proteoglycan have different structures,  the interactions between those macromolecules depend strongly on their structures.</a:t>
            </a:r>
          </a:p>
          <a:p>
            <a:pPr algn="just">
              <a:buNone/>
            </a:pPr>
            <a:endParaRPr lang="en-CA" dirty="0" smtClean="0"/>
          </a:p>
          <a:p>
            <a:pPr algn="just">
              <a:buNone/>
            </a:pPr>
            <a:r>
              <a:rPr lang="en-CA" dirty="0" smtClean="0"/>
              <a:t>Collagen might play a role, but it’s mostly proteoglycan for what we know so far.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395</Words>
  <Application>Microsoft Office PowerPoint</Application>
  <PresentationFormat>Affichage à l'écran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Interactions  between Proteoglycan and Collagen depends on their structure </vt:lpstr>
      <vt:lpstr>Diapositive 2</vt:lpstr>
      <vt:lpstr>Tests  &amp; Results</vt:lpstr>
      <vt:lpstr>Tests &amp; Results</vt:lpstr>
      <vt:lpstr>Tests &amp; results</vt:lpstr>
      <vt:lpstr>Test &amp; Results</vt:lpstr>
      <vt:lpstr>Model 1 </vt:lpstr>
      <vt:lpstr>Model 2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Interactions of Proteoglycan and Collagen in Cartilage and Soft tissues</dc:title>
  <dc:creator>sandé</dc:creator>
  <cp:lastModifiedBy>sandé</cp:lastModifiedBy>
  <cp:revision>37</cp:revision>
  <dcterms:created xsi:type="dcterms:W3CDTF">2013-03-08T15:28:36Z</dcterms:created>
  <dcterms:modified xsi:type="dcterms:W3CDTF">2013-03-08T21:42:30Z</dcterms:modified>
</cp:coreProperties>
</file>