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8" r:id="rId4"/>
    <p:sldId id="258" r:id="rId5"/>
    <p:sldId id="269" r:id="rId6"/>
    <p:sldId id="270" r:id="rId7"/>
    <p:sldId id="260" r:id="rId8"/>
    <p:sldId id="262" r:id="rId9"/>
    <p:sldId id="266" r:id="rId10"/>
    <p:sldId id="271" r:id="rId11"/>
    <p:sldId id="272" r:id="rId12"/>
    <p:sldId id="273" r:id="rId13"/>
    <p:sldId id="274" r:id="rId14"/>
    <p:sldId id="277" r:id="rId15"/>
    <p:sldId id="261" r:id="rId16"/>
    <p:sldId id="278" r:id="rId17"/>
    <p:sldId id="263" r:id="rId18"/>
    <p:sldId id="275"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28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en-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CA"/>
          </a:p>
        </p:txBody>
      </p:sp>
      <p:sp>
        <p:nvSpPr>
          <p:cNvPr id="4" name="Espace réservé de la date 3"/>
          <p:cNvSpPr>
            <a:spLocks noGrp="1"/>
          </p:cNvSpPr>
          <p:nvPr>
            <p:ph type="dt" sz="half" idx="10"/>
          </p:nvPr>
        </p:nvSpPr>
        <p:spPr/>
        <p:txBody>
          <a:bodyPr/>
          <a:lstStyle/>
          <a:p>
            <a:fld id="{8DD22AA4-ECC1-4A4D-9C55-ABE8543296D5}" type="datetimeFigureOut">
              <a:rPr lang="en-CA" smtClean="0"/>
              <a:t>2018-03-03</a:t>
            </a:fld>
            <a:endParaRPr lang="en-CA"/>
          </a:p>
        </p:txBody>
      </p:sp>
      <p:sp>
        <p:nvSpPr>
          <p:cNvPr id="5" name="Espace réservé du pied de page 4"/>
          <p:cNvSpPr>
            <a:spLocks noGrp="1"/>
          </p:cNvSpPr>
          <p:nvPr>
            <p:ph type="ftr" sz="quarter" idx="11"/>
          </p:nvPr>
        </p:nvSpPr>
        <p:spPr/>
        <p:txBody>
          <a:bodyPr/>
          <a:lstStyle/>
          <a:p>
            <a:endParaRPr lang="en-CA"/>
          </a:p>
        </p:txBody>
      </p:sp>
      <p:sp>
        <p:nvSpPr>
          <p:cNvPr id="6" name="Espace réservé du numéro de diapositive 5"/>
          <p:cNvSpPr>
            <a:spLocks noGrp="1"/>
          </p:cNvSpPr>
          <p:nvPr>
            <p:ph type="sldNum" sz="quarter" idx="12"/>
          </p:nvPr>
        </p:nvSpPr>
        <p:spPr/>
        <p:txBody>
          <a:bodyPr/>
          <a:lstStyle/>
          <a:p>
            <a:fld id="{29DD3F5C-8418-4967-97D5-9118023EFD0A}" type="slidenum">
              <a:rPr lang="en-CA" smtClean="0"/>
              <a:t>‹N°›</a:t>
            </a:fld>
            <a:endParaRPr lang="en-CA"/>
          </a:p>
        </p:txBody>
      </p:sp>
    </p:spTree>
    <p:extLst>
      <p:ext uri="{BB962C8B-B14F-4D97-AF65-F5344CB8AC3E}">
        <p14:creationId xmlns:p14="http://schemas.microsoft.com/office/powerpoint/2010/main" val="1466128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CA"/>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CA"/>
          </a:p>
        </p:txBody>
      </p:sp>
      <p:sp>
        <p:nvSpPr>
          <p:cNvPr id="4" name="Espace réservé de la date 3"/>
          <p:cNvSpPr>
            <a:spLocks noGrp="1"/>
          </p:cNvSpPr>
          <p:nvPr>
            <p:ph type="dt" sz="half" idx="10"/>
          </p:nvPr>
        </p:nvSpPr>
        <p:spPr/>
        <p:txBody>
          <a:bodyPr/>
          <a:lstStyle/>
          <a:p>
            <a:fld id="{8DD22AA4-ECC1-4A4D-9C55-ABE8543296D5}" type="datetimeFigureOut">
              <a:rPr lang="en-CA" smtClean="0"/>
              <a:t>2018-03-03</a:t>
            </a:fld>
            <a:endParaRPr lang="en-CA"/>
          </a:p>
        </p:txBody>
      </p:sp>
      <p:sp>
        <p:nvSpPr>
          <p:cNvPr id="5" name="Espace réservé du pied de page 4"/>
          <p:cNvSpPr>
            <a:spLocks noGrp="1"/>
          </p:cNvSpPr>
          <p:nvPr>
            <p:ph type="ftr" sz="quarter" idx="11"/>
          </p:nvPr>
        </p:nvSpPr>
        <p:spPr/>
        <p:txBody>
          <a:bodyPr/>
          <a:lstStyle/>
          <a:p>
            <a:endParaRPr lang="en-CA"/>
          </a:p>
        </p:txBody>
      </p:sp>
      <p:sp>
        <p:nvSpPr>
          <p:cNvPr id="6" name="Espace réservé du numéro de diapositive 5"/>
          <p:cNvSpPr>
            <a:spLocks noGrp="1"/>
          </p:cNvSpPr>
          <p:nvPr>
            <p:ph type="sldNum" sz="quarter" idx="12"/>
          </p:nvPr>
        </p:nvSpPr>
        <p:spPr/>
        <p:txBody>
          <a:bodyPr/>
          <a:lstStyle/>
          <a:p>
            <a:fld id="{29DD3F5C-8418-4967-97D5-9118023EFD0A}" type="slidenum">
              <a:rPr lang="en-CA" smtClean="0"/>
              <a:t>‹N°›</a:t>
            </a:fld>
            <a:endParaRPr lang="en-CA"/>
          </a:p>
        </p:txBody>
      </p:sp>
    </p:spTree>
    <p:extLst>
      <p:ext uri="{BB962C8B-B14F-4D97-AF65-F5344CB8AC3E}">
        <p14:creationId xmlns:p14="http://schemas.microsoft.com/office/powerpoint/2010/main" val="2438705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en-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CA"/>
          </a:p>
        </p:txBody>
      </p:sp>
      <p:sp>
        <p:nvSpPr>
          <p:cNvPr id="4" name="Espace réservé de la date 3"/>
          <p:cNvSpPr>
            <a:spLocks noGrp="1"/>
          </p:cNvSpPr>
          <p:nvPr>
            <p:ph type="dt" sz="half" idx="10"/>
          </p:nvPr>
        </p:nvSpPr>
        <p:spPr/>
        <p:txBody>
          <a:bodyPr/>
          <a:lstStyle/>
          <a:p>
            <a:fld id="{8DD22AA4-ECC1-4A4D-9C55-ABE8543296D5}" type="datetimeFigureOut">
              <a:rPr lang="en-CA" smtClean="0"/>
              <a:t>2018-03-03</a:t>
            </a:fld>
            <a:endParaRPr lang="en-CA"/>
          </a:p>
        </p:txBody>
      </p:sp>
      <p:sp>
        <p:nvSpPr>
          <p:cNvPr id="5" name="Espace réservé du pied de page 4"/>
          <p:cNvSpPr>
            <a:spLocks noGrp="1"/>
          </p:cNvSpPr>
          <p:nvPr>
            <p:ph type="ftr" sz="quarter" idx="11"/>
          </p:nvPr>
        </p:nvSpPr>
        <p:spPr/>
        <p:txBody>
          <a:bodyPr/>
          <a:lstStyle/>
          <a:p>
            <a:endParaRPr lang="en-CA"/>
          </a:p>
        </p:txBody>
      </p:sp>
      <p:sp>
        <p:nvSpPr>
          <p:cNvPr id="6" name="Espace réservé du numéro de diapositive 5"/>
          <p:cNvSpPr>
            <a:spLocks noGrp="1"/>
          </p:cNvSpPr>
          <p:nvPr>
            <p:ph type="sldNum" sz="quarter" idx="12"/>
          </p:nvPr>
        </p:nvSpPr>
        <p:spPr/>
        <p:txBody>
          <a:bodyPr/>
          <a:lstStyle/>
          <a:p>
            <a:fld id="{29DD3F5C-8418-4967-97D5-9118023EFD0A}" type="slidenum">
              <a:rPr lang="en-CA" smtClean="0"/>
              <a:t>‹N°›</a:t>
            </a:fld>
            <a:endParaRPr lang="en-CA"/>
          </a:p>
        </p:txBody>
      </p:sp>
    </p:spTree>
    <p:extLst>
      <p:ext uri="{BB962C8B-B14F-4D97-AF65-F5344CB8AC3E}">
        <p14:creationId xmlns:p14="http://schemas.microsoft.com/office/powerpoint/2010/main" val="264859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CA"/>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CA"/>
          </a:p>
        </p:txBody>
      </p:sp>
      <p:sp>
        <p:nvSpPr>
          <p:cNvPr id="4" name="Espace réservé de la date 3"/>
          <p:cNvSpPr>
            <a:spLocks noGrp="1"/>
          </p:cNvSpPr>
          <p:nvPr>
            <p:ph type="dt" sz="half" idx="10"/>
          </p:nvPr>
        </p:nvSpPr>
        <p:spPr/>
        <p:txBody>
          <a:bodyPr/>
          <a:lstStyle/>
          <a:p>
            <a:fld id="{8DD22AA4-ECC1-4A4D-9C55-ABE8543296D5}" type="datetimeFigureOut">
              <a:rPr lang="en-CA" smtClean="0"/>
              <a:t>2018-03-03</a:t>
            </a:fld>
            <a:endParaRPr lang="en-CA"/>
          </a:p>
        </p:txBody>
      </p:sp>
      <p:sp>
        <p:nvSpPr>
          <p:cNvPr id="5" name="Espace réservé du pied de page 4"/>
          <p:cNvSpPr>
            <a:spLocks noGrp="1"/>
          </p:cNvSpPr>
          <p:nvPr>
            <p:ph type="ftr" sz="quarter" idx="11"/>
          </p:nvPr>
        </p:nvSpPr>
        <p:spPr/>
        <p:txBody>
          <a:bodyPr/>
          <a:lstStyle/>
          <a:p>
            <a:endParaRPr lang="en-CA"/>
          </a:p>
        </p:txBody>
      </p:sp>
      <p:sp>
        <p:nvSpPr>
          <p:cNvPr id="6" name="Espace réservé du numéro de diapositive 5"/>
          <p:cNvSpPr>
            <a:spLocks noGrp="1"/>
          </p:cNvSpPr>
          <p:nvPr>
            <p:ph type="sldNum" sz="quarter" idx="12"/>
          </p:nvPr>
        </p:nvSpPr>
        <p:spPr/>
        <p:txBody>
          <a:bodyPr/>
          <a:lstStyle/>
          <a:p>
            <a:fld id="{29DD3F5C-8418-4967-97D5-9118023EFD0A}" type="slidenum">
              <a:rPr lang="en-CA" smtClean="0"/>
              <a:t>‹N°›</a:t>
            </a:fld>
            <a:endParaRPr lang="en-CA"/>
          </a:p>
        </p:txBody>
      </p:sp>
    </p:spTree>
    <p:extLst>
      <p:ext uri="{BB962C8B-B14F-4D97-AF65-F5344CB8AC3E}">
        <p14:creationId xmlns:p14="http://schemas.microsoft.com/office/powerpoint/2010/main" val="4294513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en-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8DD22AA4-ECC1-4A4D-9C55-ABE8543296D5}" type="datetimeFigureOut">
              <a:rPr lang="en-CA" smtClean="0"/>
              <a:t>2018-03-03</a:t>
            </a:fld>
            <a:endParaRPr lang="en-CA"/>
          </a:p>
        </p:txBody>
      </p:sp>
      <p:sp>
        <p:nvSpPr>
          <p:cNvPr id="5" name="Espace réservé du pied de page 4"/>
          <p:cNvSpPr>
            <a:spLocks noGrp="1"/>
          </p:cNvSpPr>
          <p:nvPr>
            <p:ph type="ftr" sz="quarter" idx="11"/>
          </p:nvPr>
        </p:nvSpPr>
        <p:spPr/>
        <p:txBody>
          <a:bodyPr/>
          <a:lstStyle/>
          <a:p>
            <a:endParaRPr lang="en-CA"/>
          </a:p>
        </p:txBody>
      </p:sp>
      <p:sp>
        <p:nvSpPr>
          <p:cNvPr id="6" name="Espace réservé du numéro de diapositive 5"/>
          <p:cNvSpPr>
            <a:spLocks noGrp="1"/>
          </p:cNvSpPr>
          <p:nvPr>
            <p:ph type="sldNum" sz="quarter" idx="12"/>
          </p:nvPr>
        </p:nvSpPr>
        <p:spPr/>
        <p:txBody>
          <a:bodyPr/>
          <a:lstStyle/>
          <a:p>
            <a:fld id="{29DD3F5C-8418-4967-97D5-9118023EFD0A}" type="slidenum">
              <a:rPr lang="en-CA" smtClean="0"/>
              <a:t>‹N°›</a:t>
            </a:fld>
            <a:endParaRPr lang="en-CA"/>
          </a:p>
        </p:txBody>
      </p:sp>
    </p:spTree>
    <p:extLst>
      <p:ext uri="{BB962C8B-B14F-4D97-AF65-F5344CB8AC3E}">
        <p14:creationId xmlns:p14="http://schemas.microsoft.com/office/powerpoint/2010/main" val="2299480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CA"/>
          </a:p>
        </p:txBody>
      </p:sp>
      <p:sp>
        <p:nvSpPr>
          <p:cNvPr id="5" name="Espace réservé de la date 4"/>
          <p:cNvSpPr>
            <a:spLocks noGrp="1"/>
          </p:cNvSpPr>
          <p:nvPr>
            <p:ph type="dt" sz="half" idx="10"/>
          </p:nvPr>
        </p:nvSpPr>
        <p:spPr/>
        <p:txBody>
          <a:bodyPr/>
          <a:lstStyle/>
          <a:p>
            <a:fld id="{8DD22AA4-ECC1-4A4D-9C55-ABE8543296D5}" type="datetimeFigureOut">
              <a:rPr lang="en-CA" smtClean="0"/>
              <a:t>2018-03-03</a:t>
            </a:fld>
            <a:endParaRPr lang="en-CA"/>
          </a:p>
        </p:txBody>
      </p:sp>
      <p:sp>
        <p:nvSpPr>
          <p:cNvPr id="6" name="Espace réservé du pied de page 5"/>
          <p:cNvSpPr>
            <a:spLocks noGrp="1"/>
          </p:cNvSpPr>
          <p:nvPr>
            <p:ph type="ftr" sz="quarter" idx="11"/>
          </p:nvPr>
        </p:nvSpPr>
        <p:spPr/>
        <p:txBody>
          <a:bodyPr/>
          <a:lstStyle/>
          <a:p>
            <a:endParaRPr lang="en-CA"/>
          </a:p>
        </p:txBody>
      </p:sp>
      <p:sp>
        <p:nvSpPr>
          <p:cNvPr id="7" name="Espace réservé du numéro de diapositive 6"/>
          <p:cNvSpPr>
            <a:spLocks noGrp="1"/>
          </p:cNvSpPr>
          <p:nvPr>
            <p:ph type="sldNum" sz="quarter" idx="12"/>
          </p:nvPr>
        </p:nvSpPr>
        <p:spPr/>
        <p:txBody>
          <a:bodyPr/>
          <a:lstStyle/>
          <a:p>
            <a:fld id="{29DD3F5C-8418-4967-97D5-9118023EFD0A}" type="slidenum">
              <a:rPr lang="en-CA" smtClean="0"/>
              <a:t>‹N°›</a:t>
            </a:fld>
            <a:endParaRPr lang="en-CA"/>
          </a:p>
        </p:txBody>
      </p:sp>
    </p:spTree>
    <p:extLst>
      <p:ext uri="{BB962C8B-B14F-4D97-AF65-F5344CB8AC3E}">
        <p14:creationId xmlns:p14="http://schemas.microsoft.com/office/powerpoint/2010/main" val="3147599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en-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CA"/>
          </a:p>
        </p:txBody>
      </p:sp>
      <p:sp>
        <p:nvSpPr>
          <p:cNvPr id="7" name="Espace réservé de la date 6"/>
          <p:cNvSpPr>
            <a:spLocks noGrp="1"/>
          </p:cNvSpPr>
          <p:nvPr>
            <p:ph type="dt" sz="half" idx="10"/>
          </p:nvPr>
        </p:nvSpPr>
        <p:spPr/>
        <p:txBody>
          <a:bodyPr/>
          <a:lstStyle/>
          <a:p>
            <a:fld id="{8DD22AA4-ECC1-4A4D-9C55-ABE8543296D5}" type="datetimeFigureOut">
              <a:rPr lang="en-CA" smtClean="0"/>
              <a:t>2018-03-03</a:t>
            </a:fld>
            <a:endParaRPr lang="en-CA"/>
          </a:p>
        </p:txBody>
      </p:sp>
      <p:sp>
        <p:nvSpPr>
          <p:cNvPr id="8" name="Espace réservé du pied de page 7"/>
          <p:cNvSpPr>
            <a:spLocks noGrp="1"/>
          </p:cNvSpPr>
          <p:nvPr>
            <p:ph type="ftr" sz="quarter" idx="11"/>
          </p:nvPr>
        </p:nvSpPr>
        <p:spPr/>
        <p:txBody>
          <a:bodyPr/>
          <a:lstStyle/>
          <a:p>
            <a:endParaRPr lang="en-CA"/>
          </a:p>
        </p:txBody>
      </p:sp>
      <p:sp>
        <p:nvSpPr>
          <p:cNvPr id="9" name="Espace réservé du numéro de diapositive 8"/>
          <p:cNvSpPr>
            <a:spLocks noGrp="1"/>
          </p:cNvSpPr>
          <p:nvPr>
            <p:ph type="sldNum" sz="quarter" idx="12"/>
          </p:nvPr>
        </p:nvSpPr>
        <p:spPr/>
        <p:txBody>
          <a:bodyPr/>
          <a:lstStyle/>
          <a:p>
            <a:fld id="{29DD3F5C-8418-4967-97D5-9118023EFD0A}" type="slidenum">
              <a:rPr lang="en-CA" smtClean="0"/>
              <a:t>‹N°›</a:t>
            </a:fld>
            <a:endParaRPr lang="en-CA"/>
          </a:p>
        </p:txBody>
      </p:sp>
    </p:spTree>
    <p:extLst>
      <p:ext uri="{BB962C8B-B14F-4D97-AF65-F5344CB8AC3E}">
        <p14:creationId xmlns:p14="http://schemas.microsoft.com/office/powerpoint/2010/main" val="3993813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CA"/>
          </a:p>
        </p:txBody>
      </p:sp>
      <p:sp>
        <p:nvSpPr>
          <p:cNvPr id="3" name="Espace réservé de la date 2"/>
          <p:cNvSpPr>
            <a:spLocks noGrp="1"/>
          </p:cNvSpPr>
          <p:nvPr>
            <p:ph type="dt" sz="half" idx="10"/>
          </p:nvPr>
        </p:nvSpPr>
        <p:spPr/>
        <p:txBody>
          <a:bodyPr/>
          <a:lstStyle/>
          <a:p>
            <a:fld id="{8DD22AA4-ECC1-4A4D-9C55-ABE8543296D5}" type="datetimeFigureOut">
              <a:rPr lang="en-CA" smtClean="0"/>
              <a:t>2018-03-03</a:t>
            </a:fld>
            <a:endParaRPr lang="en-CA"/>
          </a:p>
        </p:txBody>
      </p:sp>
      <p:sp>
        <p:nvSpPr>
          <p:cNvPr id="4" name="Espace réservé du pied de page 3"/>
          <p:cNvSpPr>
            <a:spLocks noGrp="1"/>
          </p:cNvSpPr>
          <p:nvPr>
            <p:ph type="ftr" sz="quarter" idx="11"/>
          </p:nvPr>
        </p:nvSpPr>
        <p:spPr/>
        <p:txBody>
          <a:bodyPr/>
          <a:lstStyle/>
          <a:p>
            <a:endParaRPr lang="en-CA"/>
          </a:p>
        </p:txBody>
      </p:sp>
      <p:sp>
        <p:nvSpPr>
          <p:cNvPr id="5" name="Espace réservé du numéro de diapositive 4"/>
          <p:cNvSpPr>
            <a:spLocks noGrp="1"/>
          </p:cNvSpPr>
          <p:nvPr>
            <p:ph type="sldNum" sz="quarter" idx="12"/>
          </p:nvPr>
        </p:nvSpPr>
        <p:spPr/>
        <p:txBody>
          <a:bodyPr/>
          <a:lstStyle/>
          <a:p>
            <a:fld id="{29DD3F5C-8418-4967-97D5-9118023EFD0A}" type="slidenum">
              <a:rPr lang="en-CA" smtClean="0"/>
              <a:t>‹N°›</a:t>
            </a:fld>
            <a:endParaRPr lang="en-CA"/>
          </a:p>
        </p:txBody>
      </p:sp>
    </p:spTree>
    <p:extLst>
      <p:ext uri="{BB962C8B-B14F-4D97-AF65-F5344CB8AC3E}">
        <p14:creationId xmlns:p14="http://schemas.microsoft.com/office/powerpoint/2010/main" val="391584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DD22AA4-ECC1-4A4D-9C55-ABE8543296D5}" type="datetimeFigureOut">
              <a:rPr lang="en-CA" smtClean="0"/>
              <a:t>2018-03-03</a:t>
            </a:fld>
            <a:endParaRPr lang="en-CA"/>
          </a:p>
        </p:txBody>
      </p:sp>
      <p:sp>
        <p:nvSpPr>
          <p:cNvPr id="3" name="Espace réservé du pied de page 2"/>
          <p:cNvSpPr>
            <a:spLocks noGrp="1"/>
          </p:cNvSpPr>
          <p:nvPr>
            <p:ph type="ftr" sz="quarter" idx="11"/>
          </p:nvPr>
        </p:nvSpPr>
        <p:spPr/>
        <p:txBody>
          <a:bodyPr/>
          <a:lstStyle/>
          <a:p>
            <a:endParaRPr lang="en-CA"/>
          </a:p>
        </p:txBody>
      </p:sp>
      <p:sp>
        <p:nvSpPr>
          <p:cNvPr id="4" name="Espace réservé du numéro de diapositive 3"/>
          <p:cNvSpPr>
            <a:spLocks noGrp="1"/>
          </p:cNvSpPr>
          <p:nvPr>
            <p:ph type="sldNum" sz="quarter" idx="12"/>
          </p:nvPr>
        </p:nvSpPr>
        <p:spPr/>
        <p:txBody>
          <a:bodyPr/>
          <a:lstStyle/>
          <a:p>
            <a:fld id="{29DD3F5C-8418-4967-97D5-9118023EFD0A}" type="slidenum">
              <a:rPr lang="en-CA" smtClean="0"/>
              <a:t>‹N°›</a:t>
            </a:fld>
            <a:endParaRPr lang="en-CA"/>
          </a:p>
        </p:txBody>
      </p:sp>
    </p:spTree>
    <p:extLst>
      <p:ext uri="{BB962C8B-B14F-4D97-AF65-F5344CB8AC3E}">
        <p14:creationId xmlns:p14="http://schemas.microsoft.com/office/powerpoint/2010/main" val="2252120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en-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DD22AA4-ECC1-4A4D-9C55-ABE8543296D5}" type="datetimeFigureOut">
              <a:rPr lang="en-CA" smtClean="0"/>
              <a:t>2018-03-03</a:t>
            </a:fld>
            <a:endParaRPr lang="en-CA"/>
          </a:p>
        </p:txBody>
      </p:sp>
      <p:sp>
        <p:nvSpPr>
          <p:cNvPr id="6" name="Espace réservé du pied de page 5"/>
          <p:cNvSpPr>
            <a:spLocks noGrp="1"/>
          </p:cNvSpPr>
          <p:nvPr>
            <p:ph type="ftr" sz="quarter" idx="11"/>
          </p:nvPr>
        </p:nvSpPr>
        <p:spPr/>
        <p:txBody>
          <a:bodyPr/>
          <a:lstStyle/>
          <a:p>
            <a:endParaRPr lang="en-CA"/>
          </a:p>
        </p:txBody>
      </p:sp>
      <p:sp>
        <p:nvSpPr>
          <p:cNvPr id="7" name="Espace réservé du numéro de diapositive 6"/>
          <p:cNvSpPr>
            <a:spLocks noGrp="1"/>
          </p:cNvSpPr>
          <p:nvPr>
            <p:ph type="sldNum" sz="quarter" idx="12"/>
          </p:nvPr>
        </p:nvSpPr>
        <p:spPr/>
        <p:txBody>
          <a:bodyPr/>
          <a:lstStyle/>
          <a:p>
            <a:fld id="{29DD3F5C-8418-4967-97D5-9118023EFD0A}" type="slidenum">
              <a:rPr lang="en-CA" smtClean="0"/>
              <a:t>‹N°›</a:t>
            </a:fld>
            <a:endParaRPr lang="en-CA"/>
          </a:p>
        </p:txBody>
      </p:sp>
    </p:spTree>
    <p:extLst>
      <p:ext uri="{BB962C8B-B14F-4D97-AF65-F5344CB8AC3E}">
        <p14:creationId xmlns:p14="http://schemas.microsoft.com/office/powerpoint/2010/main" val="729091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en-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DD22AA4-ECC1-4A4D-9C55-ABE8543296D5}" type="datetimeFigureOut">
              <a:rPr lang="en-CA" smtClean="0"/>
              <a:t>2018-03-03</a:t>
            </a:fld>
            <a:endParaRPr lang="en-CA"/>
          </a:p>
        </p:txBody>
      </p:sp>
      <p:sp>
        <p:nvSpPr>
          <p:cNvPr id="6" name="Espace réservé du pied de page 5"/>
          <p:cNvSpPr>
            <a:spLocks noGrp="1"/>
          </p:cNvSpPr>
          <p:nvPr>
            <p:ph type="ftr" sz="quarter" idx="11"/>
          </p:nvPr>
        </p:nvSpPr>
        <p:spPr/>
        <p:txBody>
          <a:bodyPr/>
          <a:lstStyle/>
          <a:p>
            <a:endParaRPr lang="en-CA"/>
          </a:p>
        </p:txBody>
      </p:sp>
      <p:sp>
        <p:nvSpPr>
          <p:cNvPr id="7" name="Espace réservé du numéro de diapositive 6"/>
          <p:cNvSpPr>
            <a:spLocks noGrp="1"/>
          </p:cNvSpPr>
          <p:nvPr>
            <p:ph type="sldNum" sz="quarter" idx="12"/>
          </p:nvPr>
        </p:nvSpPr>
        <p:spPr/>
        <p:txBody>
          <a:bodyPr/>
          <a:lstStyle/>
          <a:p>
            <a:fld id="{29DD3F5C-8418-4967-97D5-9118023EFD0A}" type="slidenum">
              <a:rPr lang="en-CA" smtClean="0"/>
              <a:t>‹N°›</a:t>
            </a:fld>
            <a:endParaRPr lang="en-CA"/>
          </a:p>
        </p:txBody>
      </p:sp>
    </p:spTree>
    <p:extLst>
      <p:ext uri="{BB962C8B-B14F-4D97-AF65-F5344CB8AC3E}">
        <p14:creationId xmlns:p14="http://schemas.microsoft.com/office/powerpoint/2010/main" val="3862537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en-CA"/>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D22AA4-ECC1-4A4D-9C55-ABE8543296D5}" type="datetimeFigureOut">
              <a:rPr lang="en-CA" smtClean="0"/>
              <a:t>2018-03-03</a:t>
            </a:fld>
            <a:endParaRPr lang="en-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DD3F5C-8418-4967-97D5-9118023EFD0A}" type="slidenum">
              <a:rPr lang="en-CA" smtClean="0"/>
              <a:t>‹N°›</a:t>
            </a:fld>
            <a:endParaRPr lang="en-CA"/>
          </a:p>
        </p:txBody>
      </p:sp>
    </p:spTree>
    <p:extLst>
      <p:ext uri="{BB962C8B-B14F-4D97-AF65-F5344CB8AC3E}">
        <p14:creationId xmlns:p14="http://schemas.microsoft.com/office/powerpoint/2010/main" val="371784393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downloadexcelfiles.com/" TargetMode="External"/><Relationship Id="rId2" Type="http://schemas.openxmlformats.org/officeDocument/2006/relationships/hyperlink" Target="http://www.downloadexcelfiles.com/wo_en/download-list-cities-canada#.WpmQS-jOWM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sandejoel@yahoo.c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Canada provinces and cities</a:t>
            </a:r>
            <a:endParaRPr lang="en-CA" dirty="0"/>
          </a:p>
        </p:txBody>
      </p:sp>
      <p:sp>
        <p:nvSpPr>
          <p:cNvPr id="3" name="Sous-titre 2"/>
          <p:cNvSpPr>
            <a:spLocks noGrp="1"/>
          </p:cNvSpPr>
          <p:nvPr>
            <p:ph type="subTitle" idx="1"/>
          </p:nvPr>
        </p:nvSpPr>
        <p:spPr>
          <a:xfrm>
            <a:off x="3851920" y="5301208"/>
            <a:ext cx="4136504" cy="913656"/>
          </a:xfrm>
        </p:spPr>
        <p:txBody>
          <a:bodyPr>
            <a:normAutofit fontScale="85000" lnSpcReduction="20000"/>
          </a:bodyPr>
          <a:lstStyle/>
          <a:p>
            <a:r>
              <a:rPr lang="en-US" dirty="0" smtClean="0"/>
              <a:t>Data Analysis performed by </a:t>
            </a:r>
          </a:p>
          <a:p>
            <a:r>
              <a:rPr lang="en-US" dirty="0" smtClean="0"/>
              <a:t>Joel </a:t>
            </a:r>
            <a:r>
              <a:rPr lang="en-US" dirty="0" err="1" smtClean="0"/>
              <a:t>Sandé</a:t>
            </a:r>
            <a:endParaRPr lang="en-CA" dirty="0"/>
          </a:p>
        </p:txBody>
      </p:sp>
    </p:spTree>
    <p:extLst>
      <p:ext uri="{BB962C8B-B14F-4D97-AF65-F5344CB8AC3E}">
        <p14:creationId xmlns:p14="http://schemas.microsoft.com/office/powerpoint/2010/main" val="888193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78098"/>
          </a:xfrm>
        </p:spPr>
        <p:txBody>
          <a:bodyPr>
            <a:normAutofit/>
          </a:bodyPr>
          <a:lstStyle/>
          <a:p>
            <a:r>
              <a:rPr lang="en-CA" dirty="0" smtClean="0"/>
              <a:t>Small requests</a:t>
            </a:r>
            <a:endParaRPr lang="en-CA" dirty="0"/>
          </a:p>
        </p:txBody>
      </p:sp>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4709" t="19468" r="20970" b="17451"/>
          <a:stretch/>
        </p:blipFill>
        <p:spPr bwMode="auto">
          <a:xfrm>
            <a:off x="683566" y="1052736"/>
            <a:ext cx="7848873" cy="538059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4"/>
          <p:cNvSpPr/>
          <p:nvPr/>
        </p:nvSpPr>
        <p:spPr>
          <a:xfrm>
            <a:off x="4608002" y="4005064"/>
            <a:ext cx="2736304" cy="1477328"/>
          </a:xfrm>
          <a:prstGeom prst="rect">
            <a:avLst/>
          </a:prstGeom>
          <a:ln>
            <a:solidFill>
              <a:srgbClr val="0070C0"/>
            </a:solidFill>
          </a:ln>
        </p:spPr>
        <p:txBody>
          <a:bodyPr wrap="square">
            <a:spAutoFit/>
          </a:bodyPr>
          <a:lstStyle/>
          <a:p>
            <a:r>
              <a:rPr lang="en-CA" dirty="0" smtClean="0"/>
              <a:t> population 2011 = 883391</a:t>
            </a:r>
          </a:p>
          <a:p>
            <a:r>
              <a:rPr lang="en-CA" dirty="0" smtClean="0"/>
              <a:t> population 2006 = 812129</a:t>
            </a:r>
          </a:p>
          <a:p>
            <a:r>
              <a:rPr lang="en-CA" dirty="0" smtClean="0"/>
              <a:t> change = 8.8</a:t>
            </a:r>
          </a:p>
          <a:p>
            <a:r>
              <a:rPr lang="en-CA" dirty="0" smtClean="0"/>
              <a:t> land area = 2790.22</a:t>
            </a:r>
          </a:p>
          <a:p>
            <a:r>
              <a:rPr lang="en-CA" dirty="0" smtClean="0"/>
              <a:t> population density = 316.6</a:t>
            </a:r>
            <a:endParaRPr lang="en-CA" dirty="0"/>
          </a:p>
        </p:txBody>
      </p:sp>
      <p:sp>
        <p:nvSpPr>
          <p:cNvPr id="8" name="ZoneTexte 7"/>
          <p:cNvSpPr txBox="1"/>
          <p:nvPr/>
        </p:nvSpPr>
        <p:spPr>
          <a:xfrm>
            <a:off x="4608002" y="2064296"/>
            <a:ext cx="2694052" cy="369332"/>
          </a:xfrm>
          <a:prstGeom prst="rect">
            <a:avLst/>
          </a:prstGeom>
          <a:noFill/>
          <a:ln>
            <a:solidFill>
              <a:srgbClr val="0070C0"/>
            </a:solidFill>
          </a:ln>
        </p:spPr>
        <p:txBody>
          <a:bodyPr wrap="square" rtlCol="0">
            <a:spAutoFit/>
          </a:bodyPr>
          <a:lstStyle/>
          <a:p>
            <a:r>
              <a:rPr lang="en-CA" dirty="0"/>
              <a:t>Collect all data from a </a:t>
            </a:r>
            <a:r>
              <a:rPr lang="en-CA" dirty="0" smtClean="0"/>
              <a:t>city</a:t>
            </a:r>
            <a:endParaRPr lang="en-CA" dirty="0"/>
          </a:p>
        </p:txBody>
      </p:sp>
    </p:spTree>
    <p:extLst>
      <p:ext uri="{BB962C8B-B14F-4D97-AF65-F5344CB8AC3E}">
        <p14:creationId xmlns:p14="http://schemas.microsoft.com/office/powerpoint/2010/main" val="1070650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65542"/>
          </a:xfrm>
        </p:spPr>
        <p:txBody>
          <a:bodyPr>
            <a:normAutofit/>
          </a:bodyPr>
          <a:lstStyle/>
          <a:p>
            <a:r>
              <a:rPr lang="en-CA" dirty="0" smtClean="0"/>
              <a:t>Petite </a:t>
            </a:r>
            <a:r>
              <a:rPr lang="en-CA" dirty="0" err="1"/>
              <a:t>R</a:t>
            </a:r>
            <a:r>
              <a:rPr lang="en-CA" dirty="0" err="1" smtClean="0"/>
              <a:t>equête</a:t>
            </a:r>
            <a:endParaRPr lang="en-CA"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620" t="26002" r="34518" b="21441"/>
          <a:stretch/>
        </p:blipFill>
        <p:spPr bwMode="auto">
          <a:xfrm>
            <a:off x="466407" y="1040180"/>
            <a:ext cx="7976339" cy="4636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5569719" y="2206734"/>
            <a:ext cx="2791763" cy="369332"/>
          </a:xfrm>
          <a:prstGeom prst="rect">
            <a:avLst/>
          </a:prstGeom>
          <a:noFill/>
          <a:ln>
            <a:solidFill>
              <a:srgbClr val="0070C0"/>
            </a:solidFill>
          </a:ln>
        </p:spPr>
        <p:txBody>
          <a:bodyPr wrap="square" rtlCol="0">
            <a:spAutoFit/>
          </a:bodyPr>
          <a:lstStyle/>
          <a:p>
            <a:r>
              <a:rPr lang="en-CA" dirty="0"/>
              <a:t>Collect all </a:t>
            </a:r>
            <a:r>
              <a:rPr lang="en-CA" dirty="0" smtClean="0"/>
              <a:t>provinces names </a:t>
            </a:r>
            <a:endParaRPr lang="en-CA" dirty="0"/>
          </a:p>
        </p:txBody>
      </p:sp>
      <p:sp>
        <p:nvSpPr>
          <p:cNvPr id="6" name="ZoneTexte 5"/>
          <p:cNvSpPr txBox="1"/>
          <p:nvPr/>
        </p:nvSpPr>
        <p:spPr>
          <a:xfrm>
            <a:off x="466406" y="5679834"/>
            <a:ext cx="7976339" cy="923330"/>
          </a:xfrm>
          <a:prstGeom prst="rect">
            <a:avLst/>
          </a:prstGeom>
          <a:noFill/>
          <a:ln>
            <a:solidFill>
              <a:srgbClr val="0070C0"/>
            </a:solidFill>
          </a:ln>
        </p:spPr>
        <p:txBody>
          <a:bodyPr wrap="square" rtlCol="0">
            <a:spAutoFit/>
          </a:bodyPr>
          <a:lstStyle/>
          <a:p>
            <a:r>
              <a:rPr lang="en-CA" dirty="0"/>
              <a:t>Small function that serves me to make a separate selection.</a:t>
            </a:r>
          </a:p>
          <a:p>
            <a:r>
              <a:rPr lang="en-CA" dirty="0"/>
              <a:t>NB: This function is not necessary in the recovery of the names of cities because there is no repetition</a:t>
            </a:r>
          </a:p>
        </p:txBody>
      </p:sp>
      <p:sp>
        <p:nvSpPr>
          <p:cNvPr id="7" name="Rectangle 6"/>
          <p:cNvSpPr/>
          <p:nvPr/>
        </p:nvSpPr>
        <p:spPr>
          <a:xfrm>
            <a:off x="2123728" y="2840370"/>
            <a:ext cx="2520280" cy="360040"/>
          </a:xfrm>
          <a:prstGeom prst="rect">
            <a:avLst/>
          </a:prstGeom>
          <a:noFill/>
          <a:ln>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Connecteur droit avec flèche 8"/>
          <p:cNvCxnSpPr>
            <a:stCxn id="5122" idx="2"/>
            <a:endCxn id="7" idx="2"/>
          </p:cNvCxnSpPr>
          <p:nvPr/>
        </p:nvCxnSpPr>
        <p:spPr>
          <a:xfrm flipH="1" flipV="1">
            <a:off x="3383868" y="3200410"/>
            <a:ext cx="1070709" cy="2476016"/>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092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Petite </a:t>
            </a:r>
            <a:r>
              <a:rPr lang="en-CA" dirty="0" err="1"/>
              <a:t>R</a:t>
            </a:r>
            <a:r>
              <a:rPr lang="en-CA" dirty="0" err="1" smtClean="0"/>
              <a:t>equête</a:t>
            </a:r>
            <a:endParaRPr lang="en-CA" dirty="0"/>
          </a:p>
        </p:txBody>
      </p:sp>
      <p:sp>
        <p:nvSpPr>
          <p:cNvPr id="5" name="ZoneTexte 4"/>
          <p:cNvSpPr txBox="1"/>
          <p:nvPr/>
        </p:nvSpPr>
        <p:spPr>
          <a:xfrm>
            <a:off x="929308" y="1874441"/>
            <a:ext cx="6987570" cy="461665"/>
          </a:xfrm>
          <a:prstGeom prst="rect">
            <a:avLst/>
          </a:prstGeom>
          <a:noFill/>
        </p:spPr>
        <p:txBody>
          <a:bodyPr wrap="square" rtlCol="0">
            <a:spAutoFit/>
          </a:bodyPr>
          <a:lstStyle/>
          <a:p>
            <a:r>
              <a:rPr lang="en-CA" sz="2400" dirty="0"/>
              <a:t>Collect all </a:t>
            </a:r>
            <a:r>
              <a:rPr lang="en-CA" sz="2400" dirty="0" smtClean="0"/>
              <a:t>cities names </a:t>
            </a:r>
            <a:endParaRPr lang="en-CA" sz="2400" dirty="0"/>
          </a:p>
        </p:txBody>
      </p:sp>
      <p:pic>
        <p:nvPicPr>
          <p:cNvPr id="614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1577" t="42773" r="54983" b="35551"/>
          <a:stretch/>
        </p:blipFill>
        <p:spPr bwMode="auto">
          <a:xfrm>
            <a:off x="929308" y="2775208"/>
            <a:ext cx="6984152" cy="2546568"/>
          </a:xfrm>
          <a:prstGeom prst="rect">
            <a:avLst/>
          </a:prstGeom>
          <a:noFill/>
          <a:ln w="9525">
            <a:solidFill>
              <a:srgbClr val="00B0F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12381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06090"/>
          </a:xfrm>
        </p:spPr>
        <p:txBody>
          <a:bodyPr>
            <a:normAutofit fontScale="90000"/>
          </a:bodyPr>
          <a:lstStyle/>
          <a:p>
            <a:r>
              <a:rPr lang="en-CA" dirty="0" smtClean="0"/>
              <a:t>Grosses </a:t>
            </a:r>
            <a:r>
              <a:rPr lang="en-CA" dirty="0" err="1" smtClean="0"/>
              <a:t>Requêtes</a:t>
            </a:r>
            <a:endParaRPr lang="en-CA" dirty="0"/>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528" t="24762" r="35708" b="16126"/>
          <a:stretch/>
        </p:blipFill>
        <p:spPr bwMode="auto">
          <a:xfrm>
            <a:off x="335114" y="1268760"/>
            <a:ext cx="8227260" cy="51845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ZoneTexte 3"/>
          <p:cNvSpPr txBox="1"/>
          <p:nvPr/>
        </p:nvSpPr>
        <p:spPr>
          <a:xfrm>
            <a:off x="4283968" y="2705804"/>
            <a:ext cx="3960440" cy="2031325"/>
          </a:xfrm>
          <a:prstGeom prst="rect">
            <a:avLst/>
          </a:prstGeom>
          <a:noFill/>
          <a:ln>
            <a:solidFill>
              <a:srgbClr val="0070C0"/>
            </a:solidFill>
          </a:ln>
        </p:spPr>
        <p:txBody>
          <a:bodyPr wrap="square" rtlCol="0">
            <a:spAutoFit/>
          </a:bodyPr>
          <a:lstStyle/>
          <a:p>
            <a:r>
              <a:rPr lang="en-CA" dirty="0">
                <a:solidFill>
                  <a:srgbClr val="0070C0"/>
                </a:solidFill>
              </a:rPr>
              <a:t>Statistics for Canada's 10 Most Populous Cities:</a:t>
            </a:r>
          </a:p>
          <a:p>
            <a:endParaRPr lang="en-CA" dirty="0">
              <a:solidFill>
                <a:srgbClr val="0070C0"/>
              </a:solidFill>
            </a:endParaRPr>
          </a:p>
          <a:p>
            <a:r>
              <a:rPr lang="en-CA" dirty="0">
                <a:solidFill>
                  <a:srgbClr val="0070C0"/>
                </a:solidFill>
              </a:rPr>
              <a:t>In this function, I chose to put out the names of the cities and their respective populations. The great difficulty of this function is in the FOR loop</a:t>
            </a:r>
          </a:p>
        </p:txBody>
      </p:sp>
    </p:spTree>
    <p:extLst>
      <p:ext uri="{BB962C8B-B14F-4D97-AF65-F5344CB8AC3E}">
        <p14:creationId xmlns:p14="http://schemas.microsoft.com/office/powerpoint/2010/main" val="3023210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Visualization</a:t>
            </a:r>
            <a:endParaRPr lang="en-CA"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48" t="32106" r="50676" b="44928"/>
          <a:stretch/>
        </p:blipFill>
        <p:spPr bwMode="auto">
          <a:xfrm>
            <a:off x="539552" y="2132856"/>
            <a:ext cx="7772331" cy="213739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840704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06090"/>
          </a:xfrm>
        </p:spPr>
        <p:txBody>
          <a:bodyPr>
            <a:normAutofit fontScale="90000"/>
          </a:bodyPr>
          <a:lstStyle/>
          <a:p>
            <a:r>
              <a:rPr lang="en-CA" dirty="0" smtClean="0"/>
              <a:t>Grosse </a:t>
            </a:r>
            <a:r>
              <a:rPr lang="en-CA" dirty="0" err="1" smtClean="0"/>
              <a:t>Requête</a:t>
            </a:r>
            <a:endParaRPr lang="en-CA"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530" t="23432" r="33229" b="16605"/>
          <a:stretch/>
        </p:blipFill>
        <p:spPr bwMode="auto">
          <a:xfrm>
            <a:off x="539552" y="1916832"/>
            <a:ext cx="7924216" cy="447709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ZoneTexte 3"/>
          <p:cNvSpPr txBox="1"/>
          <p:nvPr/>
        </p:nvSpPr>
        <p:spPr>
          <a:xfrm>
            <a:off x="539552" y="980728"/>
            <a:ext cx="7924216" cy="830997"/>
          </a:xfrm>
          <a:prstGeom prst="rect">
            <a:avLst/>
          </a:prstGeom>
          <a:noFill/>
        </p:spPr>
        <p:txBody>
          <a:bodyPr wrap="square" rtlCol="0">
            <a:spAutoFit/>
          </a:bodyPr>
          <a:lstStyle/>
          <a:p>
            <a:r>
              <a:rPr lang="en-CA" sz="2400" dirty="0" smtClean="0"/>
              <a:t>Les 10 </a:t>
            </a:r>
            <a:r>
              <a:rPr lang="en-CA" sz="2400" dirty="0" err="1" smtClean="0"/>
              <a:t>villes</a:t>
            </a:r>
            <a:r>
              <a:rPr lang="en-CA" sz="2400" dirty="0" smtClean="0"/>
              <a:t> les plus </a:t>
            </a:r>
            <a:r>
              <a:rPr lang="en-CA" sz="2400" dirty="0" err="1" smtClean="0"/>
              <a:t>peuplées</a:t>
            </a:r>
            <a:r>
              <a:rPr lang="en-CA" sz="2400" dirty="0" smtClean="0"/>
              <a:t> du Canada </a:t>
            </a:r>
            <a:r>
              <a:rPr lang="en-CA" sz="2400" dirty="0" err="1" smtClean="0"/>
              <a:t>en</a:t>
            </a:r>
            <a:r>
              <a:rPr lang="en-CA" sz="2400" dirty="0" smtClean="0"/>
              <a:t> 2011 avec </a:t>
            </a:r>
            <a:r>
              <a:rPr lang="en-CA" sz="2400" dirty="0" err="1" smtClean="0"/>
              <a:t>leurs</a:t>
            </a:r>
            <a:r>
              <a:rPr lang="en-CA" sz="2400" dirty="0" smtClean="0"/>
              <a:t> populations </a:t>
            </a:r>
            <a:r>
              <a:rPr lang="en-CA" sz="2400" dirty="0" err="1" smtClean="0"/>
              <a:t>respectives</a:t>
            </a:r>
            <a:endParaRPr lang="en-CA" sz="2400" dirty="0"/>
          </a:p>
        </p:txBody>
      </p:sp>
    </p:spTree>
    <p:extLst>
      <p:ext uri="{BB962C8B-B14F-4D97-AF65-F5344CB8AC3E}">
        <p14:creationId xmlns:p14="http://schemas.microsoft.com/office/powerpoint/2010/main" val="1877856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476672"/>
            <a:ext cx="8229600" cy="1354162"/>
          </a:xfrm>
        </p:spPr>
        <p:txBody>
          <a:bodyPr>
            <a:normAutofit/>
          </a:bodyPr>
          <a:lstStyle/>
          <a:p>
            <a:r>
              <a:rPr lang="en-CA" sz="3600" dirty="0" smtClean="0"/>
              <a:t>A small and smart manipulation is needed to perform the following request</a:t>
            </a:r>
            <a:endParaRPr lang="en-CA" sz="3600"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67" t="10475" r="43822" b="27286"/>
          <a:stretch/>
        </p:blipFill>
        <p:spPr bwMode="auto">
          <a:xfrm>
            <a:off x="1187624" y="2060848"/>
            <a:ext cx="6480720" cy="420069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80028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Complex </a:t>
            </a:r>
            <a:r>
              <a:rPr lang="en-CA" dirty="0" smtClean="0"/>
              <a:t>request</a:t>
            </a:r>
            <a:endParaRPr lang="en-CA" dirty="0"/>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553" t="33227" r="23848" b="16510"/>
          <a:stretch/>
        </p:blipFill>
        <p:spPr bwMode="auto">
          <a:xfrm>
            <a:off x="1924844" y="2204864"/>
            <a:ext cx="6635934" cy="414856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4" name="ZoneTexte 3"/>
          <p:cNvSpPr txBox="1"/>
          <p:nvPr/>
        </p:nvSpPr>
        <p:spPr>
          <a:xfrm>
            <a:off x="634390" y="1462446"/>
            <a:ext cx="7926388" cy="461665"/>
          </a:xfrm>
          <a:prstGeom prst="rect">
            <a:avLst/>
          </a:prstGeom>
          <a:noFill/>
        </p:spPr>
        <p:txBody>
          <a:bodyPr wrap="square" rtlCol="0">
            <a:spAutoFit/>
          </a:bodyPr>
          <a:lstStyle/>
          <a:p>
            <a:r>
              <a:rPr lang="en-CA" sz="2400" dirty="0"/>
              <a:t>Statistics for Canada's 4 Most </a:t>
            </a:r>
            <a:r>
              <a:rPr lang="en-CA" sz="2400" dirty="0" smtClean="0"/>
              <a:t>Popular </a:t>
            </a:r>
            <a:r>
              <a:rPr lang="en-CA" sz="2400" dirty="0"/>
              <a:t>Cities</a:t>
            </a:r>
          </a:p>
        </p:txBody>
      </p:sp>
    </p:spTree>
    <p:extLst>
      <p:ext uri="{BB962C8B-B14F-4D97-AF65-F5344CB8AC3E}">
        <p14:creationId xmlns:p14="http://schemas.microsoft.com/office/powerpoint/2010/main" val="1856168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78098"/>
          </a:xfrm>
        </p:spPr>
        <p:txBody>
          <a:bodyPr/>
          <a:lstStyle/>
          <a:p>
            <a:r>
              <a:rPr lang="en-CA" dirty="0" smtClean="0"/>
              <a:t>Complex Request</a:t>
            </a:r>
            <a:endParaRPr lang="en-CA" dirty="0"/>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302" t="13933" r="34257" b="13341"/>
          <a:stretch/>
        </p:blipFill>
        <p:spPr bwMode="auto">
          <a:xfrm>
            <a:off x="491490" y="1124744"/>
            <a:ext cx="7930208" cy="5367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07504" y="980728"/>
            <a:ext cx="1080120" cy="30243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6178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Conclusion</a:t>
            </a:r>
            <a:endParaRPr lang="en-CA" dirty="0"/>
          </a:p>
        </p:txBody>
      </p:sp>
      <p:sp>
        <p:nvSpPr>
          <p:cNvPr id="3" name="Espace réservé du contenu 2"/>
          <p:cNvSpPr>
            <a:spLocks noGrp="1"/>
          </p:cNvSpPr>
          <p:nvPr>
            <p:ph idx="1"/>
          </p:nvPr>
        </p:nvSpPr>
        <p:spPr>
          <a:xfrm>
            <a:off x="467544" y="2708921"/>
            <a:ext cx="8229600" cy="864096"/>
          </a:xfrm>
        </p:spPr>
        <p:txBody>
          <a:bodyPr/>
          <a:lstStyle/>
          <a:p>
            <a:r>
              <a:rPr lang="en-CA" dirty="0"/>
              <a:t>Populations continue to grow and </a:t>
            </a:r>
            <a:r>
              <a:rPr lang="en-CA" dirty="0" smtClean="0"/>
              <a:t>grow.</a:t>
            </a:r>
            <a:endParaRPr lang="en-CA" dirty="0"/>
          </a:p>
        </p:txBody>
      </p:sp>
    </p:spTree>
    <p:extLst>
      <p:ext uri="{BB962C8B-B14F-4D97-AF65-F5344CB8AC3E}">
        <p14:creationId xmlns:p14="http://schemas.microsoft.com/office/powerpoint/2010/main" val="281270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Preface</a:t>
            </a:r>
            <a:endParaRPr lang="en-CA" dirty="0"/>
          </a:p>
        </p:txBody>
      </p:sp>
      <p:sp>
        <p:nvSpPr>
          <p:cNvPr id="3" name="Espace réservé du contenu 2"/>
          <p:cNvSpPr>
            <a:spLocks noGrp="1"/>
          </p:cNvSpPr>
          <p:nvPr>
            <p:ph idx="1"/>
          </p:nvPr>
        </p:nvSpPr>
        <p:spPr>
          <a:xfrm>
            <a:off x="457200" y="1196752"/>
            <a:ext cx="8229600" cy="4929411"/>
          </a:xfrm>
        </p:spPr>
        <p:txBody>
          <a:bodyPr/>
          <a:lstStyle/>
          <a:p>
            <a:r>
              <a:rPr lang="en-CA" dirty="0" smtClean="0"/>
              <a:t>Data of theses stats have been drawn from:</a:t>
            </a:r>
          </a:p>
          <a:p>
            <a:pPr marL="0" indent="0">
              <a:buNone/>
            </a:pPr>
            <a:r>
              <a:rPr lang="en-CA" dirty="0" smtClean="0">
                <a:hlinkClick r:id="rId2"/>
              </a:rPr>
              <a:t>http://www.downloadexcelfiles.com/wo_en/download-list-cities-canada#.WpmQS-jOWM8</a:t>
            </a:r>
            <a:endParaRPr lang="en-CA" dirty="0" smtClean="0"/>
          </a:p>
          <a:p>
            <a:pPr marL="0" indent="0">
              <a:buNone/>
            </a:pPr>
            <a:endParaRPr lang="en-CA" dirty="0" smtClean="0"/>
          </a:p>
          <a:p>
            <a:pPr marL="0" indent="0">
              <a:buNone/>
            </a:pPr>
            <a:r>
              <a:rPr lang="en-CA" dirty="0" smtClean="0"/>
              <a:t>For more information, please visit :  </a:t>
            </a:r>
            <a:r>
              <a:rPr lang="en-CA" dirty="0" smtClean="0">
                <a:hlinkClick r:id="rId3"/>
              </a:rPr>
              <a:t>www.downloadexcelfiles.com</a:t>
            </a:r>
            <a:endParaRPr lang="en-CA" dirty="0" smtClean="0"/>
          </a:p>
          <a:p>
            <a:pPr marL="0" indent="0">
              <a:buNone/>
            </a:pPr>
            <a:endParaRPr lang="en-CA" dirty="0"/>
          </a:p>
        </p:txBody>
      </p:sp>
    </p:spTree>
    <p:extLst>
      <p:ext uri="{BB962C8B-B14F-4D97-AF65-F5344CB8AC3E}">
        <p14:creationId xmlns:p14="http://schemas.microsoft.com/office/powerpoint/2010/main" val="143725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Preface</a:t>
            </a:r>
            <a:endParaRPr lang="en-CA" dirty="0"/>
          </a:p>
        </p:txBody>
      </p:sp>
      <p:sp>
        <p:nvSpPr>
          <p:cNvPr id="3" name="Espace réservé du contenu 2"/>
          <p:cNvSpPr>
            <a:spLocks noGrp="1"/>
          </p:cNvSpPr>
          <p:nvPr>
            <p:ph idx="1"/>
          </p:nvPr>
        </p:nvSpPr>
        <p:spPr/>
        <p:txBody>
          <a:bodyPr>
            <a:normAutofit fontScale="92500" lnSpcReduction="10000"/>
          </a:bodyPr>
          <a:lstStyle/>
          <a:p>
            <a:r>
              <a:rPr lang="en-CA" dirty="0"/>
              <a:t>I want this </a:t>
            </a:r>
            <a:r>
              <a:rPr lang="en-CA" dirty="0" err="1"/>
              <a:t>powerpoint</a:t>
            </a:r>
            <a:r>
              <a:rPr lang="en-CA" dirty="0"/>
              <a:t>, highlight, from a practical case, the power of analysis of the Python language and its ability to generate results in visual form</a:t>
            </a:r>
            <a:r>
              <a:rPr lang="en-CA" dirty="0" smtClean="0"/>
              <a:t>.</a:t>
            </a:r>
          </a:p>
          <a:p>
            <a:pPr marL="0" indent="0">
              <a:buNone/>
            </a:pPr>
            <a:endParaRPr lang="en-CA" dirty="0" smtClean="0"/>
          </a:p>
          <a:p>
            <a:r>
              <a:rPr lang="en-CA" dirty="0"/>
              <a:t>I will leave a link to download the csv file from where the data is drawn. The code will be available upon request from </a:t>
            </a:r>
            <a:r>
              <a:rPr lang="en-CA" dirty="0" smtClean="0">
                <a:hlinkClick r:id="rId2"/>
              </a:rPr>
              <a:t>sandejoel@yahoo.ca</a:t>
            </a:r>
            <a:endParaRPr lang="en-CA" dirty="0" smtClean="0"/>
          </a:p>
          <a:p>
            <a:pPr marL="0" indent="0">
              <a:buNone/>
            </a:pPr>
            <a:r>
              <a:rPr lang="en-CA" dirty="0" smtClean="0"/>
              <a:t> </a:t>
            </a:r>
            <a:r>
              <a:rPr lang="en-CA" dirty="0"/>
              <a:t>(Free if you are a student taking my course, or a government representative).</a:t>
            </a:r>
          </a:p>
        </p:txBody>
      </p:sp>
    </p:spTree>
    <p:extLst>
      <p:ext uri="{BB962C8B-B14F-4D97-AF65-F5344CB8AC3E}">
        <p14:creationId xmlns:p14="http://schemas.microsoft.com/office/powerpoint/2010/main" val="182129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Overview</a:t>
            </a:r>
            <a:endParaRPr lang="en-CA" dirty="0"/>
          </a:p>
        </p:txBody>
      </p:sp>
      <p:sp>
        <p:nvSpPr>
          <p:cNvPr id="3" name="Espace réservé du contenu 2"/>
          <p:cNvSpPr>
            <a:spLocks noGrp="1"/>
          </p:cNvSpPr>
          <p:nvPr>
            <p:ph idx="1"/>
          </p:nvPr>
        </p:nvSpPr>
        <p:spPr>
          <a:xfrm>
            <a:off x="467544" y="1844824"/>
            <a:ext cx="8229600" cy="3989040"/>
          </a:xfrm>
        </p:spPr>
        <p:txBody>
          <a:bodyPr/>
          <a:lstStyle/>
          <a:p>
            <a:r>
              <a:rPr lang="en-CA" dirty="0" smtClean="0"/>
              <a:t>Introduction</a:t>
            </a:r>
          </a:p>
          <a:p>
            <a:r>
              <a:rPr lang="en-CA" dirty="0" smtClean="0"/>
              <a:t>Analysis Methodology</a:t>
            </a:r>
          </a:p>
          <a:p>
            <a:r>
              <a:rPr lang="en-CA" dirty="0" smtClean="0"/>
              <a:t>Small requests</a:t>
            </a:r>
          </a:p>
          <a:p>
            <a:r>
              <a:rPr lang="en-CA" dirty="0" smtClean="0"/>
              <a:t>Complex requests</a:t>
            </a:r>
          </a:p>
          <a:p>
            <a:r>
              <a:rPr lang="en-CA" dirty="0" smtClean="0"/>
              <a:t>Conclusion</a:t>
            </a:r>
            <a:endParaRPr lang="en-CA" dirty="0"/>
          </a:p>
        </p:txBody>
      </p:sp>
    </p:spTree>
    <p:extLst>
      <p:ext uri="{BB962C8B-B14F-4D97-AF65-F5344CB8AC3E}">
        <p14:creationId xmlns:p14="http://schemas.microsoft.com/office/powerpoint/2010/main" val="2954761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332656"/>
            <a:ext cx="8229600" cy="792088"/>
          </a:xfrm>
        </p:spPr>
        <p:txBody>
          <a:bodyPr>
            <a:normAutofit/>
          </a:bodyPr>
          <a:lstStyle/>
          <a:p>
            <a:r>
              <a:rPr lang="en-CA" smtClean="0"/>
              <a:t>Analysis Methodology</a:t>
            </a:r>
            <a:endParaRPr lang="en-CA" dirty="0"/>
          </a:p>
        </p:txBody>
      </p:sp>
      <p:sp>
        <p:nvSpPr>
          <p:cNvPr id="3" name="Espace réservé du contenu 2"/>
          <p:cNvSpPr>
            <a:spLocks noGrp="1"/>
          </p:cNvSpPr>
          <p:nvPr>
            <p:ph idx="1"/>
          </p:nvPr>
        </p:nvSpPr>
        <p:spPr>
          <a:xfrm>
            <a:off x="467544" y="1268760"/>
            <a:ext cx="8229600" cy="5112568"/>
          </a:xfrm>
        </p:spPr>
        <p:txBody>
          <a:bodyPr>
            <a:normAutofit fontScale="77500" lnSpcReduction="20000"/>
          </a:bodyPr>
          <a:lstStyle/>
          <a:p>
            <a:r>
              <a:rPr lang="en-CA" sz="3400" dirty="0"/>
              <a:t>By habit, I like to make small queries (Functions) for warm-up: So we will start with this one.</a:t>
            </a:r>
          </a:p>
          <a:p>
            <a:endParaRPr lang="en-CA" sz="3400" dirty="0"/>
          </a:p>
          <a:p>
            <a:r>
              <a:rPr lang="en-CA" sz="3400" dirty="0"/>
              <a:t>In general, when these queries are established, for the future, when we have to do with larger queries, just go search them one by one or even combine them to facilitate the task during a large query .</a:t>
            </a:r>
          </a:p>
          <a:p>
            <a:endParaRPr lang="en-CA" sz="3400" dirty="0"/>
          </a:p>
          <a:p>
            <a:r>
              <a:rPr lang="en-CA" sz="3400" dirty="0"/>
              <a:t>It becomes child's play, and the code is easier to maintain. We will see in the end a case where this is not necessary.</a:t>
            </a:r>
          </a:p>
          <a:p>
            <a:endParaRPr lang="en-CA" sz="3400" dirty="0"/>
          </a:p>
          <a:p>
            <a:r>
              <a:rPr lang="en-CA" sz="3400" dirty="0"/>
              <a:t>Here we go …</a:t>
            </a:r>
            <a:endParaRPr lang="en-CA" dirty="0"/>
          </a:p>
        </p:txBody>
      </p:sp>
    </p:spTree>
    <p:extLst>
      <p:ext uri="{BB962C8B-B14F-4D97-AF65-F5344CB8AC3E}">
        <p14:creationId xmlns:p14="http://schemas.microsoft.com/office/powerpoint/2010/main" val="3330927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1700808"/>
            <a:ext cx="8229600" cy="2808312"/>
          </a:xfrm>
        </p:spPr>
        <p:txBody>
          <a:bodyPr>
            <a:normAutofit/>
          </a:bodyPr>
          <a:lstStyle/>
          <a:p>
            <a:r>
              <a:rPr lang="en-CA" dirty="0"/>
              <a:t>Canada's 10 Most Populated Cities in 2011 with their respective populations.</a:t>
            </a:r>
          </a:p>
        </p:txBody>
      </p:sp>
    </p:spTree>
    <p:extLst>
      <p:ext uri="{BB962C8B-B14F-4D97-AF65-F5344CB8AC3E}">
        <p14:creationId xmlns:p14="http://schemas.microsoft.com/office/powerpoint/2010/main" val="901371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Small Requests</a:t>
            </a:r>
            <a:endParaRPr lang="en-CA" dirty="0"/>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021" t="15569" r="64325" b="59792"/>
          <a:stretch/>
        </p:blipFill>
        <p:spPr bwMode="auto">
          <a:xfrm>
            <a:off x="951420" y="2204864"/>
            <a:ext cx="7046112" cy="308508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Rectangle 5"/>
          <p:cNvSpPr/>
          <p:nvPr/>
        </p:nvSpPr>
        <p:spPr>
          <a:xfrm>
            <a:off x="951420" y="5502344"/>
            <a:ext cx="5472608" cy="369332"/>
          </a:xfrm>
          <a:prstGeom prst="rect">
            <a:avLst/>
          </a:prstGeom>
        </p:spPr>
        <p:txBody>
          <a:bodyPr wrap="square">
            <a:spAutoFit/>
          </a:bodyPr>
          <a:lstStyle/>
          <a:p>
            <a:r>
              <a:rPr lang="en-CA" dirty="0" err="1" smtClean="0"/>
              <a:t>Population_Ville</a:t>
            </a:r>
            <a:r>
              <a:rPr lang="en-CA" dirty="0" smtClean="0"/>
              <a:t>('Calgary', 2006)</a:t>
            </a:r>
            <a:endParaRPr lang="en-CA" dirty="0"/>
          </a:p>
        </p:txBody>
      </p:sp>
      <p:sp>
        <p:nvSpPr>
          <p:cNvPr id="4" name="ZoneTexte 3"/>
          <p:cNvSpPr txBox="1"/>
          <p:nvPr/>
        </p:nvSpPr>
        <p:spPr>
          <a:xfrm>
            <a:off x="4474476" y="5996840"/>
            <a:ext cx="3553908" cy="369332"/>
          </a:xfrm>
          <a:prstGeom prst="rect">
            <a:avLst/>
          </a:prstGeom>
          <a:noFill/>
        </p:spPr>
        <p:txBody>
          <a:bodyPr wrap="square" rtlCol="0">
            <a:spAutoFit/>
          </a:bodyPr>
          <a:lstStyle/>
          <a:p>
            <a:pPr algn="ctr"/>
            <a:r>
              <a:rPr lang="en-CA" dirty="0"/>
              <a:t>The python`s </a:t>
            </a:r>
            <a:r>
              <a:rPr lang="en-CA" dirty="0" smtClean="0"/>
              <a:t>answer is 988812</a:t>
            </a:r>
            <a:endParaRPr lang="en-CA" dirty="0"/>
          </a:p>
        </p:txBody>
      </p:sp>
      <p:sp>
        <p:nvSpPr>
          <p:cNvPr id="5" name="ZoneTexte 4"/>
          <p:cNvSpPr txBox="1"/>
          <p:nvPr/>
        </p:nvSpPr>
        <p:spPr>
          <a:xfrm>
            <a:off x="951420" y="1484784"/>
            <a:ext cx="6192688" cy="369332"/>
          </a:xfrm>
          <a:prstGeom prst="rect">
            <a:avLst/>
          </a:prstGeom>
          <a:noFill/>
        </p:spPr>
        <p:txBody>
          <a:bodyPr wrap="square" rtlCol="0">
            <a:spAutoFit/>
          </a:bodyPr>
          <a:lstStyle/>
          <a:p>
            <a:r>
              <a:rPr lang="en-CA" dirty="0"/>
              <a:t>The population of a city for a given </a:t>
            </a:r>
            <a:r>
              <a:rPr lang="en-CA" dirty="0" smtClean="0"/>
              <a:t>year</a:t>
            </a:r>
            <a:endParaRPr lang="en-CA" dirty="0"/>
          </a:p>
        </p:txBody>
      </p:sp>
    </p:spTree>
    <p:extLst>
      <p:ext uri="{BB962C8B-B14F-4D97-AF65-F5344CB8AC3E}">
        <p14:creationId xmlns:p14="http://schemas.microsoft.com/office/powerpoint/2010/main" val="17208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Petite </a:t>
            </a:r>
            <a:r>
              <a:rPr lang="en-CA" dirty="0" err="1"/>
              <a:t>R</a:t>
            </a:r>
            <a:r>
              <a:rPr lang="en-CA" dirty="0" err="1" smtClean="0"/>
              <a:t>equête</a:t>
            </a:r>
            <a:endParaRPr lang="en-CA" dirty="0"/>
          </a:p>
        </p:txBody>
      </p:sp>
      <p:sp>
        <p:nvSpPr>
          <p:cNvPr id="4" name="Rectangle 3"/>
          <p:cNvSpPr/>
          <p:nvPr/>
        </p:nvSpPr>
        <p:spPr>
          <a:xfrm>
            <a:off x="1419687" y="5764614"/>
            <a:ext cx="5272598" cy="369332"/>
          </a:xfrm>
          <a:prstGeom prst="rect">
            <a:avLst/>
          </a:prstGeom>
        </p:spPr>
        <p:txBody>
          <a:bodyPr wrap="square">
            <a:spAutoFit/>
          </a:bodyPr>
          <a:lstStyle/>
          <a:p>
            <a:r>
              <a:rPr lang="en-CA" dirty="0" err="1" smtClean="0"/>
              <a:t>Population_Province</a:t>
            </a:r>
            <a:r>
              <a:rPr lang="en-CA" dirty="0" smtClean="0"/>
              <a:t>('Alberta', 2011)</a:t>
            </a:r>
            <a:endParaRPr lang="en-CA" dirty="0"/>
          </a:p>
        </p:txBody>
      </p:sp>
      <p:sp>
        <p:nvSpPr>
          <p:cNvPr id="5" name="ZoneTexte 4"/>
          <p:cNvSpPr txBox="1"/>
          <p:nvPr/>
        </p:nvSpPr>
        <p:spPr>
          <a:xfrm>
            <a:off x="1393195" y="1484784"/>
            <a:ext cx="6408712" cy="369332"/>
          </a:xfrm>
          <a:prstGeom prst="rect">
            <a:avLst/>
          </a:prstGeom>
          <a:noFill/>
        </p:spPr>
        <p:txBody>
          <a:bodyPr wrap="square" rtlCol="0">
            <a:spAutoFit/>
          </a:bodyPr>
          <a:lstStyle/>
          <a:p>
            <a:r>
              <a:rPr lang="en-CA" dirty="0"/>
              <a:t>The population of a province for a given year</a:t>
            </a:r>
          </a:p>
        </p:txBody>
      </p:sp>
      <p:sp>
        <p:nvSpPr>
          <p:cNvPr id="6" name="ZoneTexte 5"/>
          <p:cNvSpPr txBox="1"/>
          <p:nvPr/>
        </p:nvSpPr>
        <p:spPr>
          <a:xfrm>
            <a:off x="4716016" y="6137448"/>
            <a:ext cx="3672408" cy="369332"/>
          </a:xfrm>
          <a:prstGeom prst="rect">
            <a:avLst/>
          </a:prstGeom>
          <a:noFill/>
        </p:spPr>
        <p:txBody>
          <a:bodyPr wrap="square" rtlCol="0">
            <a:spAutoFit/>
          </a:bodyPr>
          <a:lstStyle/>
          <a:p>
            <a:r>
              <a:rPr lang="en-CA" dirty="0" smtClean="0"/>
              <a:t>The python`s answer is  2207686</a:t>
            </a:r>
            <a:endParaRPr lang="en-CA" dirty="0"/>
          </a:p>
        </p:txBody>
      </p:sp>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0698" t="13763" r="53033" b="53846"/>
          <a:stretch/>
        </p:blipFill>
        <p:spPr bwMode="auto">
          <a:xfrm>
            <a:off x="1403648" y="2087014"/>
            <a:ext cx="6398259" cy="335821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95684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78098"/>
          </a:xfrm>
        </p:spPr>
        <p:txBody>
          <a:bodyPr/>
          <a:lstStyle/>
          <a:p>
            <a:r>
              <a:rPr lang="en-CA" dirty="0" smtClean="0"/>
              <a:t>Petite </a:t>
            </a:r>
            <a:r>
              <a:rPr lang="en-CA" dirty="0" err="1" smtClean="0"/>
              <a:t>Requête</a:t>
            </a:r>
            <a:endParaRPr lang="en-CA" dirty="0"/>
          </a:p>
        </p:txBody>
      </p:sp>
      <p:sp>
        <p:nvSpPr>
          <p:cNvPr id="4" name="Rectangle 3"/>
          <p:cNvSpPr/>
          <p:nvPr/>
        </p:nvSpPr>
        <p:spPr>
          <a:xfrm>
            <a:off x="6164035" y="3160620"/>
            <a:ext cx="2565446" cy="369332"/>
          </a:xfrm>
          <a:prstGeom prst="rect">
            <a:avLst/>
          </a:prstGeom>
        </p:spPr>
        <p:txBody>
          <a:bodyPr wrap="none">
            <a:spAutoFit/>
          </a:bodyPr>
          <a:lstStyle/>
          <a:p>
            <a:r>
              <a:rPr lang="en-CA" dirty="0" err="1" smtClean="0"/>
              <a:t>Province_Datas</a:t>
            </a:r>
            <a:r>
              <a:rPr lang="en-CA" dirty="0" smtClean="0"/>
              <a:t>('Alberta')</a:t>
            </a:r>
            <a:endParaRPr lang="en-CA" dirty="0"/>
          </a:p>
        </p:txBody>
      </p:sp>
      <p:sp>
        <p:nvSpPr>
          <p:cNvPr id="5" name="Rectangle 4"/>
          <p:cNvSpPr/>
          <p:nvPr/>
        </p:nvSpPr>
        <p:spPr>
          <a:xfrm>
            <a:off x="6012160" y="4221088"/>
            <a:ext cx="2869196" cy="1754326"/>
          </a:xfrm>
          <a:prstGeom prst="rect">
            <a:avLst/>
          </a:prstGeom>
          <a:ln>
            <a:solidFill>
              <a:srgbClr val="0070C0"/>
            </a:solidFill>
          </a:ln>
        </p:spPr>
        <p:txBody>
          <a:bodyPr wrap="square">
            <a:spAutoFit/>
          </a:bodyPr>
          <a:lstStyle/>
          <a:p>
            <a:r>
              <a:rPr lang="en-CA" dirty="0" smtClean="0"/>
              <a:t> population 2011 = 2473572</a:t>
            </a:r>
          </a:p>
          <a:p>
            <a:r>
              <a:rPr lang="en-CA" dirty="0" smtClean="0"/>
              <a:t> population 2006 = 2207686</a:t>
            </a:r>
          </a:p>
          <a:p>
            <a:r>
              <a:rPr lang="en-CA" dirty="0" smtClean="0"/>
              <a:t> change = 18.7166666667</a:t>
            </a:r>
          </a:p>
          <a:p>
            <a:r>
              <a:rPr lang="en-CA" dirty="0" smtClean="0"/>
              <a:t> land area = 2335.86</a:t>
            </a:r>
          </a:p>
          <a:p>
            <a:r>
              <a:rPr lang="en-CA" dirty="0" smtClean="0"/>
              <a:t> population density =</a:t>
            </a:r>
          </a:p>
          <a:p>
            <a:r>
              <a:rPr lang="en-CA" dirty="0" smtClean="0"/>
              <a:t> 756.622222222</a:t>
            </a:r>
            <a:endParaRPr lang="en-CA"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964" t="15695" r="55457" b="13906"/>
          <a:stretch/>
        </p:blipFill>
        <p:spPr bwMode="auto">
          <a:xfrm>
            <a:off x="358964" y="1052736"/>
            <a:ext cx="5312115" cy="539074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ZoneTexte 5"/>
          <p:cNvSpPr txBox="1"/>
          <p:nvPr/>
        </p:nvSpPr>
        <p:spPr>
          <a:xfrm>
            <a:off x="6164035" y="1556792"/>
            <a:ext cx="2467744" cy="646331"/>
          </a:xfrm>
          <a:prstGeom prst="rect">
            <a:avLst/>
          </a:prstGeom>
          <a:noFill/>
          <a:ln>
            <a:solidFill>
              <a:srgbClr val="0070C0"/>
            </a:solidFill>
          </a:ln>
        </p:spPr>
        <p:txBody>
          <a:bodyPr wrap="square" rtlCol="0">
            <a:spAutoFit/>
          </a:bodyPr>
          <a:lstStyle/>
          <a:p>
            <a:r>
              <a:rPr lang="en-CA" dirty="0"/>
              <a:t>Collect all data from a province</a:t>
            </a:r>
          </a:p>
        </p:txBody>
      </p:sp>
    </p:spTree>
    <p:extLst>
      <p:ext uri="{BB962C8B-B14F-4D97-AF65-F5344CB8AC3E}">
        <p14:creationId xmlns:p14="http://schemas.microsoft.com/office/powerpoint/2010/main" val="337625448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546</TotalTime>
  <Words>470</Words>
  <Application>Microsoft Office PowerPoint</Application>
  <PresentationFormat>Affichage à l'écran (4:3)</PresentationFormat>
  <Paragraphs>71</Paragraphs>
  <Slides>19</Slides>
  <Notes>0</Notes>
  <HiddenSlides>0</HiddenSlides>
  <MMClips>0</MMClips>
  <ScaleCrop>false</ScaleCrop>
  <HeadingPairs>
    <vt:vector size="4" baseType="variant">
      <vt:variant>
        <vt:lpstr>Thème</vt:lpstr>
      </vt:variant>
      <vt:variant>
        <vt:i4>1</vt:i4>
      </vt:variant>
      <vt:variant>
        <vt:lpstr>Titres des diapositives</vt:lpstr>
      </vt:variant>
      <vt:variant>
        <vt:i4>19</vt:i4>
      </vt:variant>
    </vt:vector>
  </HeadingPairs>
  <TitlesOfParts>
    <vt:vector size="20" baseType="lpstr">
      <vt:lpstr>Thème Office</vt:lpstr>
      <vt:lpstr>Canada provinces and cities</vt:lpstr>
      <vt:lpstr>Preface</vt:lpstr>
      <vt:lpstr>Preface</vt:lpstr>
      <vt:lpstr>Overview</vt:lpstr>
      <vt:lpstr>Analysis Methodology</vt:lpstr>
      <vt:lpstr>Canada's 10 Most Populated Cities in 2011 with their respective populations.</vt:lpstr>
      <vt:lpstr>Small Requests</vt:lpstr>
      <vt:lpstr>Petite Requête</vt:lpstr>
      <vt:lpstr>Petite Requête</vt:lpstr>
      <vt:lpstr>Small requests</vt:lpstr>
      <vt:lpstr>Petite Requête</vt:lpstr>
      <vt:lpstr>Petite Requête</vt:lpstr>
      <vt:lpstr>Grosses Requêtes</vt:lpstr>
      <vt:lpstr>Visualization</vt:lpstr>
      <vt:lpstr>Grosse Requête</vt:lpstr>
      <vt:lpstr>A small and smart manipulation is needed to perform the following request</vt:lpstr>
      <vt:lpstr>Complex request</vt:lpstr>
      <vt:lpstr>Complex Request</vt:lpstr>
      <vt:lpstr>Conclusion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Provinces et Villes du Canada</dc:title>
  <dc:creator>Joel Sande</dc:creator>
  <cp:lastModifiedBy>Joel Sande</cp:lastModifiedBy>
  <cp:revision>26</cp:revision>
  <dcterms:created xsi:type="dcterms:W3CDTF">2018-03-02T18:36:40Z</dcterms:created>
  <dcterms:modified xsi:type="dcterms:W3CDTF">2018-03-03T21:27:25Z</dcterms:modified>
</cp:coreProperties>
</file>