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3" r:id="rId4"/>
    <p:sldId id="257" r:id="rId5"/>
    <p:sldId id="258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44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5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9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23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0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27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0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83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60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42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4C06-CFE9-481E-B683-F397C9ED2ABA}" type="datetimeFigureOut">
              <a:rPr lang="en-CA" smtClean="0"/>
              <a:t>31/01/2013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47CE-0A5E-4181-B143-8C8EE144E6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1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9" y="620688"/>
            <a:ext cx="7704856" cy="216024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DNA conservation within Bone Tissue : prediction of human eye and hair </a:t>
            </a:r>
            <a:r>
              <a:rPr lang="en-CA" dirty="0" smtClean="0"/>
              <a:t>color </a:t>
            </a:r>
            <a:r>
              <a:rPr lang="en-CA" dirty="0" smtClean="0"/>
              <a:t>from skeletal remains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6021288"/>
            <a:ext cx="3862115" cy="499825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By  Joel Sand</a:t>
            </a:r>
            <a:r>
              <a:rPr lang="fr-CA" dirty="0" smtClean="0">
                <a:solidFill>
                  <a:schemeClr val="tx1"/>
                </a:solidFill>
              </a:rPr>
              <a:t>é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GENIE BIOMEDICAL\BMG5301\tumblr_m85a0dkorE1rsjij5o1_12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80681"/>
            <a:ext cx="4194994" cy="27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ENIE BIOMEDICAL\BMG5301\74153651434A4EC91F1E6B306DE295D70A8DE231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0" y="4725144"/>
            <a:ext cx="1881647" cy="188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GENIE BIOMEDICAL\BMG5301\blonde_hair_color_idea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56348"/>
            <a:ext cx="1944216" cy="243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25" y="46093"/>
            <a:ext cx="8229600" cy="1143000"/>
          </a:xfrm>
        </p:spPr>
        <p:txBody>
          <a:bodyPr/>
          <a:lstStyle/>
          <a:p>
            <a:r>
              <a:rPr lang="fr-CA" dirty="0" smtClean="0"/>
              <a:t>DNA </a:t>
            </a:r>
            <a:r>
              <a:rPr lang="fr-CA" dirty="0" err="1" smtClean="0"/>
              <a:t>within</a:t>
            </a:r>
            <a:r>
              <a:rPr lang="fr-CA" dirty="0" smtClean="0"/>
              <a:t> </a:t>
            </a:r>
            <a:r>
              <a:rPr lang="fr-CA" dirty="0" err="1" smtClean="0"/>
              <a:t>bone</a:t>
            </a:r>
            <a:endParaRPr lang="en-CA" dirty="0"/>
          </a:p>
        </p:txBody>
      </p:sp>
      <p:pic>
        <p:nvPicPr>
          <p:cNvPr id="5" name="Picture 2" descr="E:\GENIE BIOMEDICAL\BMG5301 Biomecanic of Skeletal system Motion and Tissu\Presentations\DNA conservation within bone tissue\d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4" y="1178816"/>
            <a:ext cx="4253919" cy="30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GENIE BIOMEDICAL\BMG5301\tumblr_m85a0dkorE1rsjij5o1_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606" y="3501008"/>
            <a:ext cx="433812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81202" y="1340768"/>
            <a:ext cx="8023246" cy="529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Skeletal remains represent a unique type of biological material. Due to their unique feature, bone and teeth can be resistant to degradation and depending on the environmental storage condition, can provide a good source of DNA suitable for analyse </a:t>
            </a:r>
            <a:r>
              <a:rPr lang="en-CA" sz="2400" dirty="0">
                <a:solidFill>
                  <a:srgbClr val="FF0000"/>
                </a:solidFill>
              </a:rPr>
              <a:t>THOUSAND </a:t>
            </a:r>
            <a:r>
              <a:rPr lang="en-CA" sz="2400" dirty="0" smtClean="0">
                <a:solidFill>
                  <a:srgbClr val="FF0000"/>
                </a:solidFill>
              </a:rPr>
              <a:t> OF YEAR </a:t>
            </a:r>
            <a:r>
              <a:rPr lang="en-CA" sz="2400" dirty="0" smtClean="0"/>
              <a:t>after </a:t>
            </a:r>
            <a:r>
              <a:rPr lang="en-CA" sz="2400" dirty="0"/>
              <a:t>an organism death.</a:t>
            </a:r>
          </a:p>
          <a:p>
            <a:pPr algn="l"/>
            <a:endParaRPr lang="fr-CA" sz="2400" dirty="0" smtClean="0"/>
          </a:p>
          <a:p>
            <a:pPr algn="l"/>
            <a:r>
              <a:rPr lang="fr-CA" sz="2400" dirty="0" smtClean="0"/>
              <a:t>This </a:t>
            </a:r>
            <a:r>
              <a:rPr lang="fr-CA" sz="2400" dirty="0" err="1" smtClean="0"/>
              <a:t>paper</a:t>
            </a:r>
            <a:r>
              <a:rPr lang="fr-CA" sz="2400" dirty="0" smtClean="0"/>
              <a:t> shows </a:t>
            </a:r>
            <a:r>
              <a:rPr lang="fr-CA" sz="2400" dirty="0" err="1" smtClean="0"/>
              <a:t>that</a:t>
            </a:r>
            <a:r>
              <a:rPr lang="fr-CA" sz="2400" dirty="0" smtClean="0"/>
              <a:t> </a:t>
            </a:r>
            <a:r>
              <a:rPr lang="fr-CA" sz="2400" dirty="0" err="1" smtClean="0"/>
              <a:t>Colour</a:t>
            </a:r>
            <a:r>
              <a:rPr lang="fr-CA" sz="2400" dirty="0" smtClean="0"/>
              <a:t> of </a:t>
            </a:r>
            <a:r>
              <a:rPr lang="fr-CA" sz="2400" dirty="0" err="1" smtClean="0"/>
              <a:t>human</a:t>
            </a:r>
            <a:r>
              <a:rPr lang="fr-CA" sz="2400" dirty="0" smtClean="0"/>
              <a:t> </a:t>
            </a:r>
            <a:r>
              <a:rPr lang="fr-CA" sz="2400" dirty="0" err="1" smtClean="0"/>
              <a:t>eyes</a:t>
            </a:r>
            <a:r>
              <a:rPr lang="fr-CA" sz="2400" dirty="0" smtClean="0"/>
              <a:t> and </a:t>
            </a:r>
            <a:r>
              <a:rPr lang="fr-CA" sz="2400" dirty="0" err="1" smtClean="0"/>
              <a:t>hair</a:t>
            </a:r>
            <a:r>
              <a:rPr lang="fr-CA" sz="2400" dirty="0" smtClean="0"/>
              <a:t> </a:t>
            </a:r>
            <a:r>
              <a:rPr lang="fr-CA" sz="2400" dirty="0" err="1" smtClean="0"/>
              <a:t>can</a:t>
            </a:r>
            <a:r>
              <a:rPr lang="fr-CA" sz="2400" dirty="0" smtClean="0"/>
              <a:t> </a:t>
            </a:r>
            <a:r>
              <a:rPr lang="fr-CA" sz="2400" dirty="0" err="1" smtClean="0"/>
              <a:t>be</a:t>
            </a:r>
            <a:r>
              <a:rPr lang="fr-CA" sz="2400" dirty="0" smtClean="0"/>
              <a:t> </a:t>
            </a:r>
            <a:r>
              <a:rPr lang="fr-CA" sz="2400" dirty="0" err="1" smtClean="0"/>
              <a:t>reliably</a:t>
            </a:r>
            <a:r>
              <a:rPr lang="fr-CA" sz="2400" dirty="0" smtClean="0"/>
              <a:t> </a:t>
            </a:r>
            <a:r>
              <a:rPr lang="fr-CA" sz="2400" dirty="0" err="1" smtClean="0"/>
              <a:t>predicted</a:t>
            </a:r>
            <a:r>
              <a:rPr lang="fr-CA" sz="2400" dirty="0" smtClean="0"/>
              <a:t> </a:t>
            </a:r>
            <a:r>
              <a:rPr lang="fr-CA" sz="2400" dirty="0" err="1" smtClean="0"/>
              <a:t>using</a:t>
            </a:r>
            <a:r>
              <a:rPr lang="fr-CA" sz="2400" dirty="0" smtClean="0"/>
              <a:t> </a:t>
            </a:r>
            <a:r>
              <a:rPr lang="fr-CA" sz="2400" dirty="0" err="1" smtClean="0">
                <a:solidFill>
                  <a:srgbClr val="FF0000"/>
                </a:solidFill>
              </a:rPr>
              <a:t>HIrisPlex</a:t>
            </a:r>
            <a:r>
              <a:rPr lang="fr-CA" sz="2400" dirty="0" smtClean="0">
                <a:solidFill>
                  <a:srgbClr val="FF0000"/>
                </a:solidFill>
              </a:rPr>
              <a:t> system</a:t>
            </a:r>
            <a:r>
              <a:rPr lang="fr-CA" sz="2400" dirty="0" smtClean="0"/>
              <a:t>.</a:t>
            </a:r>
          </a:p>
          <a:p>
            <a:pPr algn="l"/>
            <a:endParaRPr lang="fr-CA" sz="2400" dirty="0" smtClean="0"/>
          </a:p>
          <a:p>
            <a:pPr algn="l"/>
            <a:r>
              <a:rPr lang="en-CA" sz="2400" dirty="0"/>
              <a:t>A</a:t>
            </a:r>
            <a:r>
              <a:rPr lang="en-CA" sz="2400" dirty="0" smtClean="0"/>
              <a:t>nalysis </a:t>
            </a:r>
            <a:r>
              <a:rPr lang="en-CA" sz="2400" dirty="0"/>
              <a:t>concerns short tandem repeats (STR) or microsatellites for direct match identification with STR profile of a huge </a:t>
            </a:r>
            <a:r>
              <a:rPr lang="en-CA" sz="2400" dirty="0" smtClean="0">
                <a:solidFill>
                  <a:srgbClr val="FF0000"/>
                </a:solidFill>
              </a:rPr>
              <a:t>genotype</a:t>
            </a:r>
            <a:r>
              <a:rPr lang="en-CA" sz="2400" dirty="0" smtClean="0"/>
              <a:t> and </a:t>
            </a:r>
            <a:r>
              <a:rPr lang="en-CA" sz="2400" dirty="0" smtClean="0">
                <a:solidFill>
                  <a:srgbClr val="FF0000"/>
                </a:solidFill>
              </a:rPr>
              <a:t>phenotype</a:t>
            </a:r>
            <a:r>
              <a:rPr lang="en-CA" sz="2400" dirty="0" smtClean="0"/>
              <a:t> database allowing </a:t>
            </a:r>
            <a:r>
              <a:rPr lang="en-CA" sz="2400" dirty="0"/>
              <a:t>parallel prediction of eyes and hair color.</a:t>
            </a:r>
          </a:p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661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581528" cy="792088"/>
          </a:xfrm>
        </p:spPr>
        <p:txBody>
          <a:bodyPr/>
          <a:lstStyle/>
          <a:p>
            <a:r>
              <a:rPr lang="en-CA" dirty="0" smtClean="0"/>
              <a:t>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11256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CA" sz="3800" dirty="0"/>
              <a:t>Sample collection </a:t>
            </a:r>
          </a:p>
          <a:p>
            <a:pPr lvl="1">
              <a:buFont typeface="Wingdings" pitchFamily="2" charset="2"/>
              <a:buChar char="ü"/>
            </a:pPr>
            <a:r>
              <a:rPr lang="en-CA" dirty="0"/>
              <a:t>They analysed 26 specimens (21 teeth and  5 bones) classified S1 to S26</a:t>
            </a:r>
          </a:p>
          <a:p>
            <a:pPr lvl="1">
              <a:buFont typeface="Wingdings" pitchFamily="2" charset="2"/>
              <a:buChar char="ü"/>
            </a:pPr>
            <a:r>
              <a:rPr lang="en-CA" dirty="0"/>
              <a:t>S1 to S3 were contemporary human remains collected 2 years after </a:t>
            </a:r>
            <a:r>
              <a:rPr lang="en-CA" dirty="0" smtClean="0"/>
              <a:t>death.</a:t>
            </a:r>
          </a:p>
          <a:p>
            <a:pPr lvl="1">
              <a:buFont typeface="Wingdings" pitchFamily="2" charset="2"/>
              <a:buChar char="ü"/>
            </a:pPr>
            <a:r>
              <a:rPr lang="en-CA" dirty="0" smtClean="0"/>
              <a:t>S11 </a:t>
            </a:r>
            <a:r>
              <a:rPr lang="en-CA" dirty="0"/>
              <a:t>was the teeth of an army general (</a:t>
            </a:r>
            <a:r>
              <a:rPr lang="en-CA" dirty="0" err="1"/>
              <a:t>Wladislaw</a:t>
            </a:r>
            <a:r>
              <a:rPr lang="en-CA" dirty="0"/>
              <a:t> </a:t>
            </a:r>
            <a:r>
              <a:rPr lang="en-CA" dirty="0" err="1"/>
              <a:t>Sikorski</a:t>
            </a:r>
            <a:r>
              <a:rPr lang="en-CA" dirty="0"/>
              <a:t> dead in 1943) at 69 </a:t>
            </a:r>
            <a:r>
              <a:rPr lang="en-CA" dirty="0" smtClean="0"/>
              <a:t>yrs.</a:t>
            </a:r>
          </a:p>
          <a:p>
            <a:pPr lvl="1">
              <a:buFont typeface="Wingdings" pitchFamily="2" charset="2"/>
              <a:buChar char="ü"/>
            </a:pPr>
            <a:r>
              <a:rPr lang="en-CA" dirty="0" smtClean="0"/>
              <a:t>S24 </a:t>
            </a:r>
            <a:r>
              <a:rPr lang="en-CA" dirty="0"/>
              <a:t>was the teeth of a woman that lived in the 14</a:t>
            </a:r>
            <a:r>
              <a:rPr lang="en-CA" baseline="30000" dirty="0"/>
              <a:t>th</a:t>
            </a:r>
            <a:r>
              <a:rPr lang="en-CA" dirty="0"/>
              <a:t> century</a:t>
            </a:r>
            <a:r>
              <a:rPr lang="en-CA" dirty="0" smtClean="0"/>
              <a:t>.</a:t>
            </a:r>
          </a:p>
          <a:p>
            <a:pPr marL="457200" lvl="1" indent="0">
              <a:buNone/>
            </a:pPr>
            <a:endParaRPr lang="en-CA" dirty="0"/>
          </a:p>
          <a:p>
            <a:pPr lvl="0"/>
            <a:r>
              <a:rPr lang="en-CA" sz="3800" dirty="0"/>
              <a:t>Precautions are taken to avoid </a:t>
            </a:r>
            <a:r>
              <a:rPr lang="en-CA" sz="3800" dirty="0" smtClean="0"/>
              <a:t>contamination</a:t>
            </a:r>
          </a:p>
          <a:p>
            <a:pPr marL="0" lvl="0" indent="0">
              <a:buNone/>
            </a:pPr>
            <a:endParaRPr lang="en-CA" dirty="0"/>
          </a:p>
          <a:p>
            <a:pPr lvl="0"/>
            <a:r>
              <a:rPr lang="en-CA" sz="3800" dirty="0"/>
              <a:t>DNA was isolated using </a:t>
            </a:r>
            <a:r>
              <a:rPr lang="en-CA" sz="3800" dirty="0" smtClean="0"/>
              <a:t>a standard </a:t>
            </a:r>
            <a:r>
              <a:rPr lang="en-CA" sz="3800" dirty="0"/>
              <a:t>organic  extraction protocol </a:t>
            </a:r>
          </a:p>
          <a:p>
            <a:pPr marL="800100" lvl="2" indent="0">
              <a:lnSpc>
                <a:spcPct val="170000"/>
              </a:lnSpc>
              <a:buNone/>
            </a:pPr>
            <a:r>
              <a:rPr lang="en-CA" sz="2900" dirty="0" smtClean="0"/>
              <a:t>15</a:t>
            </a:r>
            <a:r>
              <a:rPr lang="en-CA" sz="2900" dirty="0"/>
              <a:t>% bleach </a:t>
            </a:r>
            <a:r>
              <a:rPr lang="en-CA" sz="2900" dirty="0" smtClean="0"/>
              <a:t>  -&gt;   70</a:t>
            </a:r>
            <a:r>
              <a:rPr lang="en-CA" sz="2900" dirty="0"/>
              <a:t>% </a:t>
            </a:r>
            <a:r>
              <a:rPr lang="en-CA" sz="2900" dirty="0" smtClean="0"/>
              <a:t>ethanol    -&gt;   </a:t>
            </a:r>
            <a:r>
              <a:rPr lang="en-CA" sz="2900" dirty="0"/>
              <a:t>drying </a:t>
            </a:r>
            <a:r>
              <a:rPr lang="en-CA" sz="2900" dirty="0" smtClean="0"/>
              <a:t>   -&gt;    </a:t>
            </a:r>
            <a:r>
              <a:rPr lang="en-CA" sz="2900" dirty="0"/>
              <a:t>UV </a:t>
            </a:r>
            <a:r>
              <a:rPr lang="en-CA" sz="2900" dirty="0" smtClean="0"/>
              <a:t>irradiation   -&gt; -&gt; -&gt;  </a:t>
            </a:r>
            <a:r>
              <a:rPr lang="en-CA" sz="2900" dirty="0"/>
              <a:t>3g of bone powder for 1.5g of </a:t>
            </a:r>
            <a:r>
              <a:rPr lang="en-CA" sz="2900" dirty="0" smtClean="0"/>
              <a:t>teeth   -&gt;   incubation  -&gt; -&gt; -&gt;   final </a:t>
            </a:r>
            <a:r>
              <a:rPr lang="en-CA" sz="2900" dirty="0"/>
              <a:t>volume of 70µl submitted to PCR to duplicate the </a:t>
            </a:r>
            <a:r>
              <a:rPr lang="en-CA" sz="2900" dirty="0" smtClean="0"/>
              <a:t>DNA. </a:t>
            </a:r>
            <a:endParaRPr lang="en-CA" sz="2900" dirty="0"/>
          </a:p>
          <a:p>
            <a:pPr marL="0" indent="0">
              <a:buNone/>
            </a:pPr>
            <a:endParaRPr lang="en-CA" dirty="0"/>
          </a:p>
          <a:p>
            <a:r>
              <a:rPr lang="en-CA" sz="3800" dirty="0"/>
              <a:t>The analysis is performed using a database of thousands of Europeans and a convenient Microsoft Excel macro.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6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88640"/>
            <a:ext cx="8435280" cy="593752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                                     </a:t>
            </a:r>
            <a:r>
              <a:rPr lang="en-CA" sz="4400" dirty="0" smtClean="0"/>
              <a:t>Results</a:t>
            </a:r>
            <a:endParaRPr lang="en-CA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7" t="18589" r="11002" b="19804"/>
          <a:stretch/>
        </p:blipFill>
        <p:spPr bwMode="auto">
          <a:xfrm>
            <a:off x="683568" y="846322"/>
            <a:ext cx="7848872" cy="539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 t="11888" r="11438" b="12704"/>
          <a:stretch/>
        </p:blipFill>
        <p:spPr bwMode="auto">
          <a:xfrm>
            <a:off x="1115616" y="836712"/>
            <a:ext cx="7416824" cy="553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6632"/>
            <a:ext cx="7704856" cy="100811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                                     </a:t>
            </a:r>
            <a:r>
              <a:rPr lang="en-CA" sz="4400" dirty="0" smtClean="0"/>
              <a:t>Results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840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778098"/>
          </a:xfrm>
        </p:spPr>
        <p:txBody>
          <a:bodyPr>
            <a:normAutofit/>
          </a:bodyPr>
          <a:lstStyle/>
          <a:p>
            <a:r>
              <a:rPr lang="en-CA" dirty="0" smtClean="0"/>
              <a:t>Discussion and criticism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19256" cy="5184576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 number of cases remain unsolved because of no match between the STR profile and the reference DNA </a:t>
            </a:r>
            <a:r>
              <a:rPr lang="en-CA" sz="2400" dirty="0" err="1"/>
              <a:t>profil</a:t>
            </a:r>
            <a:r>
              <a:rPr lang="en-CA" sz="2400" dirty="0"/>
              <a:t>  database, low amount of DNA and very often heavy degradation</a:t>
            </a:r>
            <a:r>
              <a:rPr lang="en-CA" sz="2000" dirty="0" smtClean="0"/>
              <a:t>.</a:t>
            </a:r>
          </a:p>
          <a:p>
            <a:endParaRPr lang="en-CA" dirty="0"/>
          </a:p>
          <a:p>
            <a:r>
              <a:rPr lang="en-CA" sz="2400" dirty="0"/>
              <a:t>The fact that (</a:t>
            </a:r>
            <a:r>
              <a:rPr lang="en-CA" sz="2400" dirty="0" err="1"/>
              <a:t>Wladislaw</a:t>
            </a:r>
            <a:r>
              <a:rPr lang="en-CA" sz="2400" dirty="0"/>
              <a:t> </a:t>
            </a:r>
            <a:r>
              <a:rPr lang="en-CA" sz="2400" dirty="0" err="1"/>
              <a:t>Sikorski</a:t>
            </a:r>
            <a:r>
              <a:rPr lang="en-CA" sz="2400" dirty="0"/>
              <a:t>) had blue eyes and blond hair as predicted via </a:t>
            </a:r>
            <a:r>
              <a:rPr lang="en-CA" sz="2400" dirty="0" err="1"/>
              <a:t>HIrisPlex</a:t>
            </a:r>
            <a:r>
              <a:rPr lang="en-CA" sz="2400" dirty="0"/>
              <a:t> was obtained from historical scripts</a:t>
            </a:r>
            <a:r>
              <a:rPr lang="en-CA" sz="2400" dirty="0" smtClean="0"/>
              <a:t>.</a:t>
            </a:r>
          </a:p>
          <a:p>
            <a:endParaRPr lang="en-CA" sz="2400" dirty="0" smtClean="0"/>
          </a:p>
          <a:p>
            <a:r>
              <a:rPr lang="en-CA" sz="2400" dirty="0"/>
              <a:t>The sequence is too short (that cannot expression a protein, not at all) If it’s true as it seems to be, that means that difference between black eye and blue eye is completely insignificant, however crucial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575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19256" cy="4785395"/>
          </a:xfrm>
        </p:spPr>
        <p:txBody>
          <a:bodyPr>
            <a:normAutofit/>
          </a:bodyPr>
          <a:lstStyle/>
          <a:p>
            <a:r>
              <a:rPr lang="en-CA" sz="2400" dirty="0"/>
              <a:t>It can be anticipated that DNA prediction will soon because widely used in genetic studies of human remains. </a:t>
            </a:r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The </a:t>
            </a:r>
            <a:r>
              <a:rPr lang="en-CA" sz="2400" dirty="0"/>
              <a:t>recently introduced HIrisPlex system provides a convenient molecular tools for simultaneous prediction of eyes and hair colours categories from </a:t>
            </a:r>
            <a:r>
              <a:rPr lang="en-CA" sz="2400" dirty="0" smtClean="0"/>
              <a:t>Bones remains</a:t>
            </a:r>
            <a:r>
              <a:rPr lang="fr-CA" sz="2400" dirty="0" smtClean="0"/>
              <a:t>’s</a:t>
            </a:r>
            <a:r>
              <a:rPr lang="en-CA" sz="2400" dirty="0" smtClean="0"/>
              <a:t> DNA. </a:t>
            </a:r>
          </a:p>
          <a:p>
            <a:endParaRPr lang="en-CA" sz="2400" dirty="0" smtClean="0"/>
          </a:p>
          <a:p>
            <a:r>
              <a:rPr lang="en-CA" sz="2400" dirty="0" smtClean="0"/>
              <a:t>As </a:t>
            </a:r>
            <a:r>
              <a:rPr lang="en-CA" sz="2400" dirty="0"/>
              <a:t>demonstrated here, HIrisPlex system is </a:t>
            </a:r>
            <a:r>
              <a:rPr lang="en-CA" sz="2400" dirty="0" smtClean="0"/>
              <a:t>significantly </a:t>
            </a:r>
            <a:r>
              <a:rPr lang="en-CA" sz="2400" dirty="0"/>
              <a:t>sensitive to enable successful analyse of bones and teeth of various </a:t>
            </a:r>
            <a:r>
              <a:rPr lang="en-CA" sz="2400" dirty="0" smtClean="0"/>
              <a:t>ages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61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/>
              <a:t>Jolanta</a:t>
            </a:r>
            <a:r>
              <a:rPr lang="en-CA" sz="2400" dirty="0"/>
              <a:t> </a:t>
            </a:r>
            <a:r>
              <a:rPr lang="en-CA" sz="2400" dirty="0" err="1" smtClean="0"/>
              <a:t>Draus-Barini</a:t>
            </a:r>
            <a:r>
              <a:rPr lang="en-CA" sz="2400" dirty="0" smtClean="0"/>
              <a:t>, </a:t>
            </a:r>
            <a:r>
              <a:rPr lang="en-CA" sz="2400" dirty="0"/>
              <a:t>Susan </a:t>
            </a:r>
            <a:r>
              <a:rPr lang="en-CA" sz="2400" dirty="0" smtClean="0"/>
              <a:t>Walsh, </a:t>
            </a:r>
            <a:r>
              <a:rPr lang="en-CA" sz="2400" dirty="0" err="1"/>
              <a:t>Ewelina</a:t>
            </a:r>
            <a:r>
              <a:rPr lang="en-CA" sz="2400" dirty="0"/>
              <a:t> </a:t>
            </a:r>
            <a:r>
              <a:rPr lang="en-CA" sz="2400" dirty="0" err="1" smtClean="0"/>
              <a:t>Pośpiech</a:t>
            </a:r>
            <a:r>
              <a:rPr lang="en-CA" sz="2400" dirty="0" smtClean="0"/>
              <a:t>, </a:t>
            </a:r>
            <a:r>
              <a:rPr lang="en-CA" sz="2400" dirty="0"/>
              <a:t>Tomasz </a:t>
            </a:r>
            <a:r>
              <a:rPr lang="en-CA" sz="2400" dirty="0" err="1" smtClean="0"/>
              <a:t>Kupiec</a:t>
            </a:r>
            <a:r>
              <a:rPr lang="en-CA" sz="2400" dirty="0" smtClean="0"/>
              <a:t>, </a:t>
            </a:r>
            <a:r>
              <a:rPr lang="en-CA" sz="2400" dirty="0" err="1"/>
              <a:t>Henryk</a:t>
            </a:r>
            <a:r>
              <a:rPr lang="en-CA" sz="2400" dirty="0"/>
              <a:t> </a:t>
            </a:r>
            <a:r>
              <a:rPr lang="en-CA" sz="2400" dirty="0" err="1" smtClean="0"/>
              <a:t>Głąb</a:t>
            </a:r>
            <a:r>
              <a:rPr lang="en-CA" sz="2400" dirty="0" smtClean="0"/>
              <a:t>, </a:t>
            </a:r>
            <a:r>
              <a:rPr lang="en-CA" sz="2400" dirty="0" err="1"/>
              <a:t>Wojciech</a:t>
            </a:r>
            <a:r>
              <a:rPr lang="en-CA" sz="2400" dirty="0"/>
              <a:t> </a:t>
            </a:r>
            <a:r>
              <a:rPr lang="en-CA" sz="2400" dirty="0" err="1" smtClean="0"/>
              <a:t>Branicki</a:t>
            </a:r>
            <a:r>
              <a:rPr lang="en-CA" sz="2400" dirty="0" smtClean="0"/>
              <a:t> and </a:t>
            </a:r>
            <a:r>
              <a:rPr lang="en-CA" sz="2400" dirty="0"/>
              <a:t>Manfred </a:t>
            </a:r>
            <a:r>
              <a:rPr lang="en-CA" sz="2400" dirty="0" err="1" smtClean="0"/>
              <a:t>Kayser</a:t>
            </a:r>
            <a:r>
              <a:rPr lang="en-CA" sz="2400" dirty="0" smtClean="0"/>
              <a:t>. </a:t>
            </a:r>
            <a:r>
              <a:rPr lang="en-CA" sz="2400" b="1" dirty="0" smtClean="0"/>
              <a:t>Bona </a:t>
            </a:r>
            <a:r>
              <a:rPr lang="en-CA" sz="2400" b="1" dirty="0"/>
              <a:t>fide </a:t>
            </a:r>
            <a:r>
              <a:rPr lang="en-CA" sz="2400" b="1" dirty="0" smtClean="0"/>
              <a:t>colour : </a:t>
            </a:r>
            <a:r>
              <a:rPr lang="en-CA" sz="2400" b="1" dirty="0"/>
              <a:t>DNA prediction of human </a:t>
            </a:r>
            <a:r>
              <a:rPr lang="en-CA" sz="2400" b="1" dirty="0" smtClean="0"/>
              <a:t>eye and </a:t>
            </a:r>
            <a:r>
              <a:rPr lang="en-CA" sz="2400" b="1" dirty="0"/>
              <a:t>hair colour from ancient and </a:t>
            </a:r>
            <a:r>
              <a:rPr lang="en-CA" sz="2400" b="1" dirty="0" smtClean="0"/>
              <a:t>contemporary skeletal remains</a:t>
            </a:r>
            <a:r>
              <a:rPr lang="en-CA" sz="2400" dirty="0" smtClean="0"/>
              <a:t>. Investigative Genetics. 2013. </a:t>
            </a:r>
            <a:r>
              <a:rPr lang="en-CA" sz="2400" dirty="0"/>
              <a:t>4:3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717032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E:\GENIE BIOMEDICAL\BMG5301 Biomecanic of Skeletal system Motion and Tissu\Presentation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351241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475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DNA conservation within Bone Tissue : prediction of human eye and hair color from skeletal remains</vt:lpstr>
      <vt:lpstr>DNA within bone</vt:lpstr>
      <vt:lpstr>Method</vt:lpstr>
      <vt:lpstr>PowerPoint Presentation</vt:lpstr>
      <vt:lpstr>PowerPoint Presentation</vt:lpstr>
      <vt:lpstr>Discussion and criticism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conservation within Bone Tissue : prediction of human eye and hair color from skeletal remains</dc:title>
  <dc:creator>shadow</dc:creator>
  <cp:lastModifiedBy>shadow</cp:lastModifiedBy>
  <cp:revision>24</cp:revision>
  <dcterms:created xsi:type="dcterms:W3CDTF">2013-01-30T18:49:42Z</dcterms:created>
  <dcterms:modified xsi:type="dcterms:W3CDTF">2013-02-01T03:28:12Z</dcterms:modified>
</cp:coreProperties>
</file>