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1D1D-067C-42A2-B10A-A7C77A61966F}" type="datetimeFigureOut">
              <a:rPr lang="fr-FR" smtClean="0"/>
              <a:pPr/>
              <a:t>22/02/2013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83F6-9595-4CBD-8C79-7B4962F3C4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2691730"/>
          </a:xfrm>
        </p:spPr>
        <p:txBody>
          <a:bodyPr>
            <a:normAutofit/>
          </a:bodyPr>
          <a:lstStyle/>
          <a:p>
            <a:r>
              <a:rPr lang="en-US" dirty="0" err="1" smtClean="0"/>
              <a:t>Oxytocin</a:t>
            </a:r>
            <a:r>
              <a:rPr lang="en-US" dirty="0" smtClean="0"/>
              <a:t> and bone remodeling: relationship between hormones and  bone status 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71800" y="5661248"/>
            <a:ext cx="2912368" cy="98296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By  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Joel Sand</a:t>
            </a:r>
            <a:r>
              <a:rPr lang="fr-CA" dirty="0" smtClean="0">
                <a:solidFill>
                  <a:schemeClr val="tx1"/>
                </a:solidFill>
              </a:rPr>
              <a:t>é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GENIE BIOMEDICAL\BMG5301 Biomecanic of Skeletal system Motion and Tissu\Presentations\Osteoporose puberte Masse Corporelle\htn-osteoporosis.jpg"/>
          <p:cNvPicPr>
            <a:picLocks noChangeAspect="1" noChangeArrowheads="1"/>
          </p:cNvPicPr>
          <p:nvPr/>
        </p:nvPicPr>
        <p:blipFill>
          <a:blip r:embed="rId2" cstate="print"/>
          <a:srcRect b="5402"/>
          <a:stretch>
            <a:fillRect/>
          </a:stretch>
        </p:blipFill>
        <p:spPr bwMode="auto">
          <a:xfrm>
            <a:off x="5148063" y="2636912"/>
            <a:ext cx="3501511" cy="3312368"/>
          </a:xfrm>
          <a:prstGeom prst="rect">
            <a:avLst/>
          </a:prstGeom>
          <a:noFill/>
        </p:spPr>
      </p:pic>
      <p:pic>
        <p:nvPicPr>
          <p:cNvPr id="1027" name="Picture 3" descr="E:\GENIE BIOMEDICAL\BMG5301 Biomecanic of Skeletal system Motion and Tissu\Presentations\Osteoporose puberte Masse Corporelle\oxitoc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08920"/>
            <a:ext cx="2448272" cy="3868269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6300192" y="61653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 smtClean="0"/>
              <a:t>O</a:t>
            </a:r>
            <a:r>
              <a:rPr lang="fr-CA" b="1" dirty="0" err="1" smtClean="0"/>
              <a:t>steoporosis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fr-CA" dirty="0" err="1" smtClean="0"/>
              <a:t>Reference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Véronique </a:t>
            </a:r>
            <a:r>
              <a:rPr lang="fr-FR" sz="2400" dirty="0" err="1" smtClean="0"/>
              <a:t>Breuila</a:t>
            </a:r>
            <a:r>
              <a:rPr lang="fr-FR" sz="2400" dirty="0" smtClean="0"/>
              <a:t>, </a:t>
            </a:r>
            <a:r>
              <a:rPr lang="fr-FR" sz="2400" dirty="0" err="1"/>
              <a:t>Ez</a:t>
            </a:r>
            <a:r>
              <a:rPr lang="fr-FR" sz="2400" dirty="0"/>
              <a:t>-</a:t>
            </a:r>
            <a:r>
              <a:rPr lang="fr-FR" sz="2400" dirty="0" err="1"/>
              <a:t>Zoubir</a:t>
            </a:r>
            <a:r>
              <a:rPr lang="fr-FR" sz="2400" dirty="0"/>
              <a:t> </a:t>
            </a:r>
            <a:r>
              <a:rPr lang="fr-FR" sz="2400" dirty="0" err="1"/>
              <a:t>Amric</a:t>
            </a:r>
            <a:r>
              <a:rPr lang="fr-FR" sz="2400" dirty="0"/>
              <a:t>, Patricia </a:t>
            </a:r>
            <a:r>
              <a:rPr lang="fr-FR" sz="2400" dirty="0" err="1" smtClean="0"/>
              <a:t>Panaia</a:t>
            </a:r>
            <a:r>
              <a:rPr lang="fr-FR" sz="2400" dirty="0" smtClean="0"/>
              <a:t>-</a:t>
            </a:r>
            <a:r>
              <a:rPr lang="fr-FR" sz="2400" dirty="0" err="1" smtClean="0"/>
              <a:t>Ferrarid</a:t>
            </a:r>
            <a:r>
              <a:rPr lang="fr-FR" sz="2400" dirty="0" smtClean="0"/>
              <a:t>, Jean </a:t>
            </a:r>
            <a:r>
              <a:rPr lang="fr-FR" sz="2400" dirty="0" err="1"/>
              <a:t>Testae</a:t>
            </a:r>
            <a:r>
              <a:rPr lang="fr-FR" sz="2400" dirty="0"/>
              <a:t>, Christian </a:t>
            </a:r>
            <a:r>
              <a:rPr lang="fr-FR" sz="2400" dirty="0" err="1" smtClean="0"/>
              <a:t>Elabdc</a:t>
            </a:r>
            <a:r>
              <a:rPr lang="fr-FR" sz="2400" dirty="0" smtClean="0"/>
              <a:t>, Christine </a:t>
            </a:r>
            <a:r>
              <a:rPr lang="fr-FR" sz="2400" dirty="0"/>
              <a:t>Albert-</a:t>
            </a:r>
            <a:r>
              <a:rPr lang="fr-FR" sz="2400" dirty="0" err="1"/>
              <a:t>Sabonnadièrea</a:t>
            </a:r>
            <a:r>
              <a:rPr lang="fr-FR" sz="2400" dirty="0"/>
              <a:t>, Christian Hubert </a:t>
            </a:r>
            <a:r>
              <a:rPr lang="fr-FR" sz="2400" dirty="0" err="1"/>
              <a:t>Rouxa</a:t>
            </a:r>
            <a:r>
              <a:rPr lang="fr-FR" sz="2400" dirty="0"/>
              <a:t>, Gérard </a:t>
            </a:r>
            <a:r>
              <a:rPr lang="fr-FR" sz="2400" dirty="0" err="1"/>
              <a:t>Ailhaudc</a:t>
            </a:r>
            <a:r>
              <a:rPr lang="fr-FR" sz="2400" dirty="0"/>
              <a:t>, Christian </a:t>
            </a:r>
            <a:r>
              <a:rPr lang="fr-FR" sz="2400" dirty="0" err="1" smtClean="0"/>
              <a:t>Danic</a:t>
            </a:r>
            <a:r>
              <a:rPr lang="fr-FR" sz="2400" dirty="0" smtClean="0"/>
              <a:t>, Georges </a:t>
            </a:r>
            <a:r>
              <a:rPr lang="fr-FR" sz="2400" dirty="0"/>
              <a:t>F. </a:t>
            </a:r>
            <a:r>
              <a:rPr lang="fr-FR" sz="2400" dirty="0" err="1"/>
              <a:t>Carleb</a:t>
            </a:r>
            <a:r>
              <a:rPr lang="fr-FR" sz="2400" dirty="0"/>
              <a:t>, </a:t>
            </a:r>
            <a:r>
              <a:rPr lang="fr-FR" sz="2400" dirty="0" err="1"/>
              <a:t>Liana</a:t>
            </a:r>
            <a:r>
              <a:rPr lang="fr-FR" sz="2400" dirty="0"/>
              <a:t> </a:t>
            </a:r>
            <a:r>
              <a:rPr lang="fr-FR" sz="2400" dirty="0" err="1" smtClean="0"/>
              <a:t>Euller</a:t>
            </a:r>
            <a:r>
              <a:rPr lang="fr-FR" sz="2400" dirty="0" smtClean="0"/>
              <a:t>-Ziegler. </a:t>
            </a:r>
            <a:r>
              <a:rPr lang="fr-FR" sz="2400" b="1" dirty="0" smtClean="0"/>
              <a:t>Ocytocine </a:t>
            </a:r>
            <a:r>
              <a:rPr lang="fr-FR" sz="2400" b="1" dirty="0"/>
              <a:t>et remodelage osseux : relation entre hormones pituitaires, </a:t>
            </a:r>
            <a:r>
              <a:rPr lang="fr-FR" sz="2400" b="1" dirty="0" smtClean="0"/>
              <a:t>statut osseux </a:t>
            </a:r>
            <a:r>
              <a:rPr lang="fr-FR" sz="2400" b="1" dirty="0"/>
              <a:t>et composition </a:t>
            </a:r>
            <a:r>
              <a:rPr lang="fr-FR" sz="2400" b="1" dirty="0" smtClean="0"/>
              <a:t>corporelle. </a:t>
            </a:r>
            <a:r>
              <a:rPr lang="fr-FR" sz="2400" dirty="0"/>
              <a:t>Elsevier </a:t>
            </a:r>
            <a:r>
              <a:rPr lang="fr-FR" sz="2400" dirty="0" smtClean="0"/>
              <a:t>Masson, 2011.</a:t>
            </a:r>
            <a:endParaRPr lang="fr-FR" sz="2400" b="1" dirty="0"/>
          </a:p>
        </p:txBody>
      </p:sp>
      <p:pic>
        <p:nvPicPr>
          <p:cNvPr id="5" name="Picture 2" descr="E:\GENIE BIOMEDICAL\BMG5301 Biomecanic of Skeletal system Motion and Tissu\Presentations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89040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GENIE BIOMEDICAL\BMG5301 Biomecanic of Skeletal system Motion and Tissu\Presentations\Osteoporose puberte Masse Corporelle\oxitoci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59818"/>
          <a:stretch>
            <a:fillRect/>
          </a:stretch>
        </p:blipFill>
        <p:spPr bwMode="auto">
          <a:xfrm>
            <a:off x="3347864" y="764704"/>
            <a:ext cx="2055778" cy="1305158"/>
          </a:xfrm>
          <a:prstGeom prst="rect">
            <a:avLst/>
          </a:prstGeom>
          <a:noFill/>
        </p:spPr>
      </p:pic>
      <p:pic>
        <p:nvPicPr>
          <p:cNvPr id="2051" name="Picture 3" descr="E:\GENIE BIOMEDICAL\BMG5301 Biomecanic of Skeletal system Motion and Tissu\Presentations\Osteoporose puberte Masse Corporelle\appet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1935699" cy="1800200"/>
          </a:xfrm>
          <a:prstGeom prst="rect">
            <a:avLst/>
          </a:prstGeom>
          <a:noFill/>
        </p:spPr>
      </p:pic>
      <p:cxnSp>
        <p:nvCxnSpPr>
          <p:cNvPr id="7" name="Connecteur droit avec flèche 6"/>
          <p:cNvCxnSpPr/>
          <p:nvPr/>
        </p:nvCxnSpPr>
        <p:spPr>
          <a:xfrm flipH="1">
            <a:off x="2555776" y="14847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5652120" y="1484784"/>
            <a:ext cx="730898" cy="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995936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Oxytocin</a:t>
            </a:r>
            <a:endParaRPr lang="fr-FR" dirty="0"/>
          </a:p>
        </p:txBody>
      </p:sp>
      <p:pic>
        <p:nvPicPr>
          <p:cNvPr id="12" name="Picture 2" descr="E:\GENIE BIOMEDICAL\BMG5301 Biomecanic of Skeletal system Motion and Tissu\Presentations\Osteoporose puberte Masse Corporelle\htn-osteoporosis.jpg"/>
          <p:cNvPicPr>
            <a:picLocks noChangeAspect="1" noChangeArrowheads="1"/>
          </p:cNvPicPr>
          <p:nvPr/>
        </p:nvPicPr>
        <p:blipFill>
          <a:blip r:embed="rId4" cstate="print"/>
          <a:srcRect b="5402"/>
          <a:stretch>
            <a:fillRect/>
          </a:stretch>
        </p:blipFill>
        <p:spPr bwMode="auto">
          <a:xfrm>
            <a:off x="6660232" y="476672"/>
            <a:ext cx="2016121" cy="1907215"/>
          </a:xfrm>
          <a:prstGeom prst="rect">
            <a:avLst/>
          </a:prstGeom>
          <a:noFill/>
        </p:spPr>
      </p:pic>
      <p:pic>
        <p:nvPicPr>
          <p:cNvPr id="2052" name="Picture 4" descr="E:\GENIE BIOMEDICAL\BMG5301 Biomecanic of Skeletal system Motion and Tissu\Presentations\Osteoporose puberte Masse Corporelle\Lept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2564904"/>
            <a:ext cx="1544960" cy="1544960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3203848" y="40050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Leptine</a:t>
            </a:r>
            <a:endParaRPr lang="fr-FR" dirty="0"/>
          </a:p>
        </p:txBody>
      </p:sp>
      <p:pic>
        <p:nvPicPr>
          <p:cNvPr id="2053" name="Picture 5" descr="E:\GENIE BIOMEDICAL\BMG5301 Biomecanic of Skeletal system Motion and Tissu\Presentations\Osteoporose puberte Masse Corporelle\Oestrogen.jpg"/>
          <p:cNvPicPr>
            <a:picLocks noChangeAspect="1" noChangeArrowheads="1"/>
          </p:cNvPicPr>
          <p:nvPr/>
        </p:nvPicPr>
        <p:blipFill>
          <a:blip r:embed="rId6" cstate="print"/>
          <a:srcRect b="18519"/>
          <a:stretch>
            <a:fillRect/>
          </a:stretch>
        </p:blipFill>
        <p:spPr bwMode="auto">
          <a:xfrm>
            <a:off x="467544" y="2708920"/>
            <a:ext cx="1944216" cy="125609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508104" y="3212976"/>
            <a:ext cx="336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regulate</a:t>
            </a:r>
            <a:r>
              <a:rPr lang="fr-FR" dirty="0"/>
              <a:t> the </a:t>
            </a:r>
            <a:r>
              <a:rPr lang="fr-FR" dirty="0" err="1"/>
              <a:t>secretion</a:t>
            </a:r>
            <a:r>
              <a:rPr lang="fr-FR" dirty="0"/>
              <a:t> of </a:t>
            </a:r>
            <a:r>
              <a:rPr lang="fr-FR" dirty="0" err="1"/>
              <a:t>Oxytocin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99592" y="39330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Estrogen</a:t>
            </a:r>
            <a:endParaRPr lang="fr-FR" dirty="0"/>
          </a:p>
        </p:txBody>
      </p:sp>
      <p:pic>
        <p:nvPicPr>
          <p:cNvPr id="22" name="Picture 3" descr="E:\GENIE BIOMEDICAL\BMG5301 Biomecanic of Skeletal system Motion and Tissu\Presentations\Osteoporose puberte Masse Corporelle\brain-bone-pathway.jpg"/>
          <p:cNvPicPr>
            <a:picLocks noChangeAspect="1" noChangeArrowheads="1"/>
          </p:cNvPicPr>
          <p:nvPr/>
        </p:nvPicPr>
        <p:blipFill>
          <a:blip r:embed="rId7" cstate="print"/>
          <a:srcRect r="854" b="11768"/>
          <a:stretch>
            <a:fillRect/>
          </a:stretch>
        </p:blipFill>
        <p:spPr bwMode="auto">
          <a:xfrm>
            <a:off x="395537" y="4437112"/>
            <a:ext cx="2483861" cy="2276872"/>
          </a:xfrm>
          <a:prstGeom prst="rect">
            <a:avLst/>
          </a:prstGeom>
          <a:noFill/>
        </p:spPr>
      </p:pic>
      <p:pic>
        <p:nvPicPr>
          <p:cNvPr id="23" name="Picture 4" descr="E:\GENIE BIOMEDICAL\BMG5301 Biomecanic of Skeletal system Motion and Tissu\Presentations\Osteoporose puberte Masse Corporelle\Kalra_f1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4221088"/>
            <a:ext cx="2016224" cy="2430991"/>
          </a:xfrm>
          <a:prstGeom prst="rect">
            <a:avLst/>
          </a:prstGeom>
          <a:noFill/>
        </p:spPr>
      </p:pic>
      <p:sp>
        <p:nvSpPr>
          <p:cNvPr id="20" name="Forme libre 19"/>
          <p:cNvSpPr/>
          <p:nvPr/>
        </p:nvSpPr>
        <p:spPr>
          <a:xfrm rot="21294174">
            <a:off x="4681327" y="2812299"/>
            <a:ext cx="745067" cy="873276"/>
          </a:xfrm>
          <a:custGeom>
            <a:avLst/>
            <a:gdLst>
              <a:gd name="connsiteX0" fmla="*/ 0 w 745067"/>
              <a:gd name="connsiteY0" fmla="*/ 798286 h 873276"/>
              <a:gd name="connsiteX1" fmla="*/ 696686 w 745067"/>
              <a:gd name="connsiteY1" fmla="*/ 740228 h 873276"/>
              <a:gd name="connsiteX2" fmla="*/ 290286 w 745067"/>
              <a:gd name="connsiteY2" fmla="*/ 0 h 87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067" h="873276">
                <a:moveTo>
                  <a:pt x="0" y="798286"/>
                </a:moveTo>
                <a:cubicBezTo>
                  <a:pt x="324152" y="835781"/>
                  <a:pt x="648305" y="873276"/>
                  <a:pt x="696686" y="740228"/>
                </a:cubicBezTo>
                <a:cubicBezTo>
                  <a:pt x="745067" y="607180"/>
                  <a:pt x="362857" y="133047"/>
                  <a:pt x="29028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stCxn id="20" idx="2"/>
          </p:cNvCxnSpPr>
          <p:nvPr/>
        </p:nvCxnSpPr>
        <p:spPr>
          <a:xfrm flipH="1">
            <a:off x="4926943" y="2821333"/>
            <a:ext cx="6203" cy="23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932040" y="2852936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627784" y="11247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High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4128" y="11247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low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0"/>
            <a:ext cx="7859216" cy="850106"/>
          </a:xfrm>
        </p:spPr>
        <p:txBody>
          <a:bodyPr/>
          <a:lstStyle/>
          <a:p>
            <a:r>
              <a:rPr lang="fr-CA" dirty="0" err="1" smtClean="0"/>
              <a:t>Method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980728"/>
            <a:ext cx="7776864" cy="5877272"/>
          </a:xfrm>
        </p:spPr>
        <p:txBody>
          <a:bodyPr>
            <a:normAutofit/>
          </a:bodyPr>
          <a:lstStyle/>
          <a:p>
            <a:r>
              <a:rPr lang="fr-FR" sz="2800" dirty="0"/>
              <a:t>20 </a:t>
            </a:r>
            <a:r>
              <a:rPr lang="fr-FR" sz="2800" dirty="0" err="1"/>
              <a:t>postmenopausal</a:t>
            </a:r>
            <a:r>
              <a:rPr lang="fr-FR" sz="2800" dirty="0"/>
              <a:t> </a:t>
            </a:r>
            <a:r>
              <a:rPr lang="fr-FR" sz="2800" dirty="0" err="1"/>
              <a:t>women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severe</a:t>
            </a:r>
            <a:r>
              <a:rPr lang="fr-FR" sz="2800" dirty="0"/>
              <a:t> </a:t>
            </a:r>
            <a:r>
              <a:rPr lang="fr-FR" sz="2800" dirty="0" err="1"/>
              <a:t>osteoporosis</a:t>
            </a:r>
            <a:r>
              <a:rPr lang="fr-FR" sz="2800" dirty="0"/>
              <a:t> </a:t>
            </a:r>
            <a:r>
              <a:rPr lang="fr-FR" sz="2800" dirty="0" err="1"/>
              <a:t>compared</a:t>
            </a:r>
            <a:r>
              <a:rPr lang="fr-FR" sz="2800" dirty="0"/>
              <a:t> to 16 </a:t>
            </a:r>
            <a:r>
              <a:rPr lang="fr-FR" sz="2800" dirty="0" err="1"/>
              <a:t>healthy</a:t>
            </a:r>
            <a:r>
              <a:rPr lang="fr-FR" sz="2800" dirty="0"/>
              <a:t> </a:t>
            </a:r>
            <a:r>
              <a:rPr lang="fr-FR" sz="2800" dirty="0" err="1"/>
              <a:t>subjects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err="1"/>
              <a:t>controls</a:t>
            </a:r>
            <a:r>
              <a:rPr lang="fr-FR" sz="2800" dirty="0"/>
              <a:t>. 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err="1" smtClean="0"/>
              <a:t>Menopaused</a:t>
            </a:r>
            <a:r>
              <a:rPr lang="fr-FR" sz="2800" dirty="0" smtClean="0"/>
              <a:t> </a:t>
            </a:r>
            <a:r>
              <a:rPr lang="fr-FR" sz="2800" dirty="0" err="1" smtClean="0"/>
              <a:t>since</a:t>
            </a:r>
            <a:r>
              <a:rPr lang="fr-FR" sz="2800" dirty="0" smtClean="0"/>
              <a:t> </a:t>
            </a:r>
            <a:r>
              <a:rPr lang="fr-FR" sz="2800" dirty="0" err="1" smtClean="0"/>
              <a:t>at</a:t>
            </a:r>
            <a:r>
              <a:rPr lang="fr-FR" sz="2800" dirty="0" smtClean="0"/>
              <a:t> least 1 </a:t>
            </a:r>
            <a:r>
              <a:rPr lang="fr-FR" sz="2800" dirty="0" err="1" smtClean="0"/>
              <a:t>yr</a:t>
            </a:r>
            <a:r>
              <a:rPr lang="fr-FR" sz="2800" dirty="0" smtClean="0"/>
              <a:t>,   55 – 85 </a:t>
            </a:r>
            <a:r>
              <a:rPr lang="fr-FR" sz="2800" dirty="0" err="1" smtClean="0"/>
              <a:t>yrs</a:t>
            </a:r>
            <a:r>
              <a:rPr lang="fr-FR" sz="2800" dirty="0" smtClean="0"/>
              <a:t>.</a:t>
            </a:r>
          </a:p>
          <a:p>
            <a:endParaRPr lang="fr-FR" sz="2800" dirty="0" smtClean="0"/>
          </a:p>
          <a:p>
            <a:r>
              <a:rPr lang="fr-FR" sz="2800" dirty="0"/>
              <a:t>Exclusion </a:t>
            </a:r>
            <a:r>
              <a:rPr lang="fr-FR" sz="2800" dirty="0" err="1"/>
              <a:t>criteria</a:t>
            </a:r>
            <a:r>
              <a:rPr lang="fr-FR" sz="2800" dirty="0"/>
              <a:t> </a:t>
            </a:r>
            <a:r>
              <a:rPr lang="fr-FR" sz="2800" dirty="0" err="1"/>
              <a:t>were</a:t>
            </a:r>
            <a:r>
              <a:rPr lang="fr-FR" sz="2800" dirty="0"/>
              <a:t> </a:t>
            </a:r>
            <a:r>
              <a:rPr lang="fr-FR" sz="2800" dirty="0" err="1"/>
              <a:t>applied</a:t>
            </a:r>
            <a:r>
              <a:rPr lang="fr-FR" sz="2800" dirty="0"/>
              <a:t> </a:t>
            </a:r>
            <a:endParaRPr lang="fr-FR" sz="2800" dirty="0" smtClean="0"/>
          </a:p>
          <a:p>
            <a:pPr lvl="2">
              <a:buFont typeface="Wingdings" pitchFamily="2" charset="2"/>
              <a:buChar char="ü"/>
            </a:pPr>
            <a:r>
              <a:rPr lang="fr-FR" sz="2800" dirty="0" err="1" smtClean="0"/>
              <a:t>treatment</a:t>
            </a:r>
            <a:r>
              <a:rPr lang="fr-FR" sz="2800" dirty="0" smtClean="0"/>
              <a:t> </a:t>
            </a:r>
            <a:r>
              <a:rPr lang="fr-FR" sz="2800" dirty="0" err="1"/>
              <a:t>with</a:t>
            </a:r>
            <a:r>
              <a:rPr lang="fr-FR" sz="2800" dirty="0"/>
              <a:t> certain </a:t>
            </a:r>
            <a:r>
              <a:rPr lang="fr-FR" sz="2800" dirty="0" err="1" smtClean="0"/>
              <a:t>drugs</a:t>
            </a:r>
            <a:endParaRPr lang="fr-FR" sz="2800" dirty="0" smtClean="0"/>
          </a:p>
          <a:p>
            <a:pPr lvl="2">
              <a:buFont typeface="Wingdings" pitchFamily="2" charset="2"/>
              <a:buChar char="ü"/>
            </a:pPr>
            <a:r>
              <a:rPr lang="fr-FR" sz="2800" dirty="0" err="1" smtClean="0"/>
              <a:t>diseases</a:t>
            </a:r>
            <a:r>
              <a:rPr lang="fr-FR" sz="2800" dirty="0" smtClean="0"/>
              <a:t> </a:t>
            </a:r>
            <a:r>
              <a:rPr lang="fr-FR" sz="2800" dirty="0" err="1"/>
              <a:t>interfering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 smtClean="0"/>
              <a:t>bone</a:t>
            </a:r>
            <a:endParaRPr lang="fr-FR" sz="2800" dirty="0" smtClean="0"/>
          </a:p>
        </p:txBody>
      </p:sp>
      <p:pic>
        <p:nvPicPr>
          <p:cNvPr id="1027" name="Picture 3" descr="E:\GENIE BIOMEDICAL\BMG5301 Biomecanic of Skeletal system Motion and Tissu\Presentations\Osteoporose puberte Masse Corporelle\Brain Hormones TSH FSH modulating of b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120680" cy="562087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99592" y="5661248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 smtClean="0"/>
              <a:t>They</a:t>
            </a:r>
            <a:r>
              <a:rPr lang="fr-FR" sz="2000" dirty="0" smtClean="0"/>
              <a:t> </a:t>
            </a:r>
            <a:r>
              <a:rPr lang="fr-FR" sz="2000" dirty="0" err="1" smtClean="0"/>
              <a:t>study</a:t>
            </a:r>
            <a:r>
              <a:rPr lang="fr-FR" sz="2000" dirty="0" smtClean="0"/>
              <a:t> the </a:t>
            </a:r>
            <a:r>
              <a:rPr lang="fr-FR" sz="2000" dirty="0" err="1" smtClean="0"/>
              <a:t>relationship</a:t>
            </a:r>
            <a:r>
              <a:rPr lang="fr-FR" sz="2000" dirty="0" smtClean="0"/>
              <a:t> </a:t>
            </a:r>
            <a:r>
              <a:rPr lang="fr-FR" sz="2000" dirty="0" err="1" smtClean="0"/>
              <a:t>between</a:t>
            </a:r>
            <a:r>
              <a:rPr lang="fr-FR" sz="2000" dirty="0" smtClean="0"/>
              <a:t> </a:t>
            </a:r>
            <a:r>
              <a:rPr lang="fr-FR" sz="2000" dirty="0" err="1" smtClean="0"/>
              <a:t>oxytocin</a:t>
            </a:r>
            <a:r>
              <a:rPr lang="fr-FR" sz="2000" dirty="0" smtClean="0"/>
              <a:t> and </a:t>
            </a:r>
            <a:r>
              <a:rPr lang="fr-FR" sz="2000" dirty="0" err="1" smtClean="0"/>
              <a:t>other</a:t>
            </a:r>
            <a:r>
              <a:rPr lang="fr-FR" sz="2000" dirty="0" smtClean="0"/>
              <a:t> hormonal </a:t>
            </a:r>
            <a:r>
              <a:rPr lang="fr-FR" sz="2000" dirty="0" err="1" smtClean="0"/>
              <a:t>factors</a:t>
            </a:r>
            <a:r>
              <a:rPr lang="fr-FR" sz="2000" dirty="0" smtClean="0"/>
              <a:t> </a:t>
            </a:r>
            <a:r>
              <a:rPr lang="fr-FR" sz="2000" dirty="0" err="1" smtClean="0"/>
              <a:t>known</a:t>
            </a:r>
            <a:r>
              <a:rPr lang="fr-FR" sz="2000" dirty="0" smtClean="0"/>
              <a:t> to </a:t>
            </a:r>
            <a:r>
              <a:rPr lang="fr-FR" sz="2000" dirty="0" err="1" smtClean="0"/>
              <a:t>regulate</a:t>
            </a:r>
            <a:r>
              <a:rPr lang="fr-FR" sz="2000" dirty="0" smtClean="0"/>
              <a:t> </a:t>
            </a:r>
            <a:r>
              <a:rPr lang="fr-FR" sz="2000" dirty="0" err="1" smtClean="0"/>
              <a:t>bone</a:t>
            </a:r>
            <a:r>
              <a:rPr lang="fr-FR" sz="2000" dirty="0" smtClean="0"/>
              <a:t> </a:t>
            </a:r>
            <a:r>
              <a:rPr lang="fr-FR" sz="2000" dirty="0" err="1" smtClean="0"/>
              <a:t>remodeling</a:t>
            </a:r>
            <a:r>
              <a:rPr lang="fr-FR" sz="2000" dirty="0" smtClean="0"/>
              <a:t> and body composition in </a:t>
            </a:r>
            <a:r>
              <a:rPr lang="fr-FR" sz="2000" dirty="0" err="1" smtClean="0"/>
              <a:t>osteoporosis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0"/>
            <a:ext cx="7365504" cy="836712"/>
          </a:xfrm>
        </p:spPr>
        <p:txBody>
          <a:bodyPr/>
          <a:lstStyle/>
          <a:p>
            <a:r>
              <a:rPr lang="fr-CA" dirty="0" err="1" smtClean="0"/>
              <a:t>Method</a:t>
            </a:r>
            <a:endParaRPr lang="fr-FR" dirty="0"/>
          </a:p>
        </p:txBody>
      </p:sp>
      <p:pic>
        <p:nvPicPr>
          <p:cNvPr id="6146" name="Picture 2" descr="E:\GENIE BIOMEDICAL\BMG5301 Biomecanic of Skeletal system Motion and Tissu\Presentations\Osteoporose puberte Masse Corporelle\Testosteron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1736229" cy="1170206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err="1" smtClean="0"/>
              <a:t>S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erum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levels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043608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T</a:t>
            </a:r>
            <a:r>
              <a:rPr lang="fr-CA" dirty="0" err="1" smtClean="0"/>
              <a:t>estosteron</a:t>
            </a:r>
            <a:endParaRPr lang="fr-FR" dirty="0"/>
          </a:p>
        </p:txBody>
      </p:sp>
      <p:pic>
        <p:nvPicPr>
          <p:cNvPr id="8" name="Picture 3" descr="E:\GENIE BIOMEDICAL\BMG5301 Biomecanic of Skeletal system Motion and Tissu\Presentations\Osteoporose puberte Masse Corporelle\Lept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365104"/>
            <a:ext cx="1616968" cy="161696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7380312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Leptine</a:t>
            </a:r>
            <a:endParaRPr lang="fr-FR" dirty="0"/>
          </a:p>
        </p:txBody>
      </p:sp>
      <p:pic>
        <p:nvPicPr>
          <p:cNvPr id="10" name="Picture 2" descr="E:\GENIE BIOMEDICAL\BMG5301 Biomecanic of Skeletal system Motion and Tissu\Presentations\Osteoporose puberte Masse Corporelle\Follicule Stimulating Hormone.png"/>
          <p:cNvPicPr>
            <a:picLocks noChangeAspect="1" noChangeArrowheads="1"/>
          </p:cNvPicPr>
          <p:nvPr/>
        </p:nvPicPr>
        <p:blipFill>
          <a:blip r:embed="rId4" cstate="print"/>
          <a:srcRect b="23801"/>
          <a:stretch>
            <a:fillRect/>
          </a:stretch>
        </p:blipFill>
        <p:spPr bwMode="auto">
          <a:xfrm>
            <a:off x="6156176" y="1124744"/>
            <a:ext cx="2628046" cy="2002538"/>
          </a:xfrm>
          <a:prstGeom prst="rect">
            <a:avLst/>
          </a:prstGeom>
          <a:noFill/>
        </p:spPr>
      </p:pic>
      <p:pic>
        <p:nvPicPr>
          <p:cNvPr id="6147" name="Picture 3" descr="E:\GENIE BIOMEDICAL\BMG5301 Biomecanic of Skeletal system Motion and Tissu\Presentations\Osteoporose puberte Masse Corporelle\oxitocin.jpg"/>
          <p:cNvPicPr>
            <a:picLocks noChangeAspect="1" noChangeArrowheads="1"/>
          </p:cNvPicPr>
          <p:nvPr/>
        </p:nvPicPr>
        <p:blipFill>
          <a:blip r:embed="rId5" cstate="print"/>
          <a:srcRect b="59569"/>
          <a:stretch>
            <a:fillRect/>
          </a:stretch>
        </p:blipFill>
        <p:spPr bwMode="auto">
          <a:xfrm>
            <a:off x="2915816" y="1474535"/>
            <a:ext cx="2608684" cy="1666433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3995936" y="30689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Oxytocin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75648" y="31409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Follicule </a:t>
            </a:r>
            <a:r>
              <a:rPr lang="fr-CA" dirty="0" err="1" smtClean="0"/>
              <a:t>Stimulating</a:t>
            </a:r>
            <a:r>
              <a:rPr lang="fr-CA" dirty="0" smtClean="0"/>
              <a:t> Hormone (FSH)</a:t>
            </a:r>
            <a:endParaRPr lang="fr-FR" dirty="0"/>
          </a:p>
        </p:txBody>
      </p:sp>
      <p:pic>
        <p:nvPicPr>
          <p:cNvPr id="6148" name="Picture 4" descr="E:\GENIE BIOMEDICAL\BMG5301 Biomecanic of Skeletal system Motion and Tissu\Presentations\Osteoporose puberte Masse Corporelle\Luteinizing Hormo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3645024"/>
            <a:ext cx="3137290" cy="1811341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683568" y="537321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Luteinizing</a:t>
            </a:r>
            <a:r>
              <a:rPr lang="fr-CA" dirty="0" smtClean="0"/>
              <a:t> Hormone </a:t>
            </a:r>
            <a:endParaRPr lang="fr-CA" dirty="0" smtClean="0"/>
          </a:p>
          <a:p>
            <a:pPr algn="ctr"/>
            <a:r>
              <a:rPr lang="fr-CA" dirty="0" smtClean="0"/>
              <a:t>(</a:t>
            </a:r>
            <a:r>
              <a:rPr lang="fr-CA" dirty="0" smtClean="0"/>
              <a:t>LH)</a:t>
            </a:r>
            <a:endParaRPr lang="fr-FR" dirty="0"/>
          </a:p>
        </p:txBody>
      </p:sp>
      <p:pic>
        <p:nvPicPr>
          <p:cNvPr id="6150" name="Picture 6" descr="E:\GENIE BIOMEDICAL\BMG5301 Biomecanic of Skeletal system Motion and Tissu\Presentations\Osteoporose puberte Masse Corporelle\Thyroid-Stimulating-Hormone 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3356992"/>
            <a:ext cx="2580878" cy="2580878"/>
          </a:xfrm>
          <a:prstGeom prst="rect">
            <a:avLst/>
          </a:prstGeom>
          <a:noFill/>
        </p:spPr>
      </p:pic>
      <p:sp>
        <p:nvSpPr>
          <p:cNvPr id="18" name="ZoneTexte 17"/>
          <p:cNvSpPr txBox="1"/>
          <p:nvPr/>
        </p:nvSpPr>
        <p:spPr>
          <a:xfrm>
            <a:off x="3563888" y="587727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Thyroide</a:t>
            </a:r>
            <a:r>
              <a:rPr lang="fr-CA" dirty="0" smtClean="0"/>
              <a:t> </a:t>
            </a:r>
            <a:r>
              <a:rPr lang="fr-CA" dirty="0" err="1" smtClean="0"/>
              <a:t>Stimuling</a:t>
            </a:r>
            <a:r>
              <a:rPr lang="fr-CA" dirty="0" smtClean="0"/>
              <a:t> </a:t>
            </a:r>
            <a:r>
              <a:rPr lang="fr-CA" dirty="0" smtClean="0"/>
              <a:t>Hormone (TSH)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0"/>
            <a:ext cx="7283152" cy="706090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Method</a:t>
            </a:r>
            <a:endParaRPr lang="fr-FR" dirty="0"/>
          </a:p>
        </p:txBody>
      </p:sp>
      <p:pic>
        <p:nvPicPr>
          <p:cNvPr id="7171" name="Picture 3" descr="E:\GENIE BIOMEDICAL\BMG5301 Biomecanic of Skeletal system Motion and Tissu\Presentations\Osteoporose puberte Masse Corporelle\Absorptometrie biphotonique a rayon 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4241925" cy="2592288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fr-FR" sz="2800" dirty="0" err="1"/>
              <a:t>Bone</a:t>
            </a:r>
            <a:r>
              <a:rPr lang="fr-FR" sz="2800" dirty="0"/>
              <a:t> </a:t>
            </a:r>
            <a:r>
              <a:rPr lang="fr-FR" sz="2800" dirty="0" err="1"/>
              <a:t>mineral</a:t>
            </a:r>
            <a:r>
              <a:rPr lang="fr-FR" sz="2800" dirty="0"/>
              <a:t> </a:t>
            </a:r>
            <a:r>
              <a:rPr lang="fr-FR" sz="2800" dirty="0" err="1"/>
              <a:t>density</a:t>
            </a:r>
            <a:r>
              <a:rPr lang="fr-FR" sz="2800" dirty="0"/>
              <a:t> </a:t>
            </a:r>
            <a:r>
              <a:rPr lang="fr-FR" sz="2800" dirty="0" smtClean="0"/>
              <a:t>and </a:t>
            </a:r>
            <a:r>
              <a:rPr lang="fr-FR" sz="2800" dirty="0"/>
              <a:t>body composition </a:t>
            </a:r>
            <a:r>
              <a:rPr lang="fr-FR" sz="2800" dirty="0" err="1"/>
              <a:t>were</a:t>
            </a:r>
            <a:r>
              <a:rPr lang="fr-FR" sz="2800" dirty="0"/>
              <a:t> </a:t>
            </a:r>
            <a:r>
              <a:rPr lang="fr-FR" sz="2800" dirty="0" err="1"/>
              <a:t>also</a:t>
            </a:r>
            <a:r>
              <a:rPr lang="fr-FR" sz="2800" dirty="0"/>
              <a:t> </a:t>
            </a:r>
            <a:r>
              <a:rPr lang="fr-FR" sz="2800" dirty="0" err="1" smtClean="0"/>
              <a:t>determined</a:t>
            </a:r>
            <a:r>
              <a:rPr lang="fr-FR" sz="2800" dirty="0" smtClean="0"/>
              <a:t> </a:t>
            </a:r>
            <a:r>
              <a:rPr lang="fr-FR" sz="2800" dirty="0"/>
              <a:t>by X-ray </a:t>
            </a:r>
            <a:r>
              <a:rPr lang="fr-FR" sz="2800" dirty="0" err="1"/>
              <a:t>absorptiometry</a:t>
            </a:r>
            <a:r>
              <a:rPr lang="fr-FR" sz="2800" dirty="0"/>
              <a:t> (</a:t>
            </a:r>
            <a:r>
              <a:rPr lang="fr-FR" sz="2800" dirty="0" smtClean="0"/>
              <a:t>DEXA</a:t>
            </a:r>
            <a:r>
              <a:rPr lang="fr-FR" sz="2800" dirty="0" smtClean="0"/>
              <a:t>).</a:t>
            </a:r>
            <a:endParaRPr lang="fr-FR" sz="2800" dirty="0"/>
          </a:p>
        </p:txBody>
      </p:sp>
      <p:pic>
        <p:nvPicPr>
          <p:cNvPr id="7172" name="Picture 4" descr="E:\GENIE BIOMEDICAL\BMG5301 Biomecanic of Skeletal system Motion and Tissu\Presentations\Osteoporose puberte Masse Corporelle\Image Abs Biphoto Rayon X.jpg"/>
          <p:cNvPicPr>
            <a:picLocks noChangeAspect="1" noChangeArrowheads="1"/>
          </p:cNvPicPr>
          <p:nvPr/>
        </p:nvPicPr>
        <p:blipFill>
          <a:blip r:embed="rId3" cstate="print"/>
          <a:srcRect l="8362" t="388" r="8361" b="5824"/>
          <a:stretch>
            <a:fillRect/>
          </a:stretch>
        </p:blipFill>
        <p:spPr bwMode="auto">
          <a:xfrm>
            <a:off x="4860032" y="3203188"/>
            <a:ext cx="4130942" cy="34892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0"/>
            <a:ext cx="6851104" cy="908720"/>
          </a:xfrm>
        </p:spPr>
        <p:txBody>
          <a:bodyPr>
            <a:normAutofit/>
          </a:bodyPr>
          <a:lstStyle/>
          <a:p>
            <a:r>
              <a:rPr lang="fr-CA" dirty="0" err="1" smtClean="0"/>
              <a:t>Results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259632" y="1124743"/>
          <a:ext cx="6912768" cy="4968552"/>
        </p:xfrm>
        <a:graphic>
          <a:graphicData uri="http://schemas.openxmlformats.org/drawingml/2006/table">
            <a:tbl>
              <a:tblPr/>
              <a:tblGrid>
                <a:gridCol w="1963420"/>
                <a:gridCol w="1307791"/>
                <a:gridCol w="1678137"/>
                <a:gridCol w="1963420"/>
              </a:tblGrid>
              <a:tr h="4658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dirty="0">
                          <a:latin typeface="Times New Roman"/>
                          <a:ea typeface="Calibri"/>
                          <a:cs typeface="Times New Roman"/>
                        </a:rPr>
                        <a:t>Variables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Calibri"/>
                          <a:cs typeface="Times New Roman"/>
                        </a:rPr>
                        <a:t>Witnesses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>
                          <a:latin typeface="Times New Roman"/>
                          <a:ea typeface="Calibri"/>
                          <a:cs typeface="Times New Roman"/>
                        </a:rPr>
                        <a:t>Osteoporosis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b="1" i="1" dirty="0" smtClean="0">
                          <a:latin typeface="Times New Roman"/>
                          <a:ea typeface="Calibri"/>
                          <a:cs typeface="Times New Roman"/>
                        </a:rPr>
                        <a:t>              P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Number of subject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Age (yrs)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Calibri"/>
                          <a:cs typeface="Times New Roman"/>
                        </a:rPr>
                        <a:t>67.3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73.25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Calibri"/>
                          <a:cs typeface="Times New Roman"/>
                        </a:rPr>
                        <a:t>0.04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Age of puberty (yrs)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12.1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12.9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NS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Age of menopausis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50.1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47.8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NS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Duration of the fertile period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37.9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34.9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NS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latin typeface="Times New Roman"/>
                          <a:ea typeface="Calibri"/>
                          <a:cs typeface="Times New Roman"/>
                        </a:rPr>
                        <a:t>Number</a:t>
                      </a:r>
                      <a:r>
                        <a:rPr lang="fr-FR" sz="1200" dirty="0">
                          <a:latin typeface="Times New Roman"/>
                          <a:ea typeface="Calibri"/>
                          <a:cs typeface="Times New Roman"/>
                        </a:rPr>
                        <a:t> of fracturation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Calibri"/>
                          <a:cs typeface="Times New Roman"/>
                        </a:rPr>
                        <a:t>2.6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9701" t="36596" r="7202" b="29993"/>
          <a:stretch>
            <a:fillRect/>
          </a:stretch>
        </p:blipFill>
        <p:spPr bwMode="auto">
          <a:xfrm>
            <a:off x="539552" y="1196752"/>
            <a:ext cx="811976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995936" y="58052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Body Mass Indice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547664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W</a:t>
            </a:r>
            <a:r>
              <a:rPr lang="fr-CA" dirty="0" err="1" smtClean="0"/>
              <a:t>eight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31840" y="52292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Size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796136" y="5517232"/>
            <a:ext cx="104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Fat </a:t>
            </a:r>
            <a:r>
              <a:rPr lang="fr-FR" dirty="0"/>
              <a:t>mass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876256" y="54452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Lean body mass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6491064" cy="576064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Results</a:t>
            </a:r>
            <a:r>
              <a:rPr lang="fr-CA" dirty="0" smtClean="0"/>
              <a:t> and Discussion</a:t>
            </a:r>
            <a:endParaRPr lang="fr-F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0321" t="12830" r="46422" b="11863"/>
          <a:stretch>
            <a:fillRect/>
          </a:stretch>
        </p:blipFill>
        <p:spPr bwMode="auto">
          <a:xfrm>
            <a:off x="3059832" y="764704"/>
            <a:ext cx="3096344" cy="563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228184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TSH, </a:t>
            </a:r>
            <a:r>
              <a:rPr lang="fr-FR" dirty="0" err="1"/>
              <a:t>T</a:t>
            </a:r>
            <a:r>
              <a:rPr lang="fr-FR" dirty="0" err="1" smtClean="0"/>
              <a:t>estosteron</a:t>
            </a:r>
            <a:endParaRPr lang="fr-FR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724128" y="3861048"/>
            <a:ext cx="3168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knowing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that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sz="16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stragen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</a:t>
            </a:r>
            <a:r>
              <a:rPr lang="fr-FR" sz="16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eptin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regulate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Oxytocin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47864" y="32849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LH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15200" cy="70609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6166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fr-FR" dirty="0"/>
          </a:p>
          <a:p>
            <a:pPr algn="just"/>
            <a:r>
              <a:rPr lang="fr-FR" sz="3000" dirty="0" err="1"/>
              <a:t>Serum</a:t>
            </a:r>
            <a:r>
              <a:rPr lang="fr-FR" sz="3000" dirty="0"/>
              <a:t> </a:t>
            </a:r>
            <a:r>
              <a:rPr lang="fr-FR" sz="3000" dirty="0" err="1"/>
              <a:t>levels</a:t>
            </a:r>
            <a:r>
              <a:rPr lang="fr-FR" sz="3000" dirty="0"/>
              <a:t> of </a:t>
            </a:r>
            <a:r>
              <a:rPr lang="fr-FR" sz="3000" dirty="0" err="1"/>
              <a:t>oxytocin</a:t>
            </a:r>
            <a:r>
              <a:rPr lang="fr-FR" sz="3000" dirty="0"/>
              <a:t> </a:t>
            </a:r>
            <a:r>
              <a:rPr lang="fr-FR" sz="3000" dirty="0" err="1"/>
              <a:t>were</a:t>
            </a:r>
            <a:r>
              <a:rPr lang="fr-FR" sz="3000" dirty="0"/>
              <a:t> </a:t>
            </a:r>
            <a:r>
              <a:rPr lang="fr-FR" sz="3000" dirty="0" err="1"/>
              <a:t>significantly</a:t>
            </a:r>
            <a:r>
              <a:rPr lang="fr-FR" sz="3000" dirty="0"/>
              <a:t> </a:t>
            </a:r>
            <a:r>
              <a:rPr lang="fr-FR" sz="3000" dirty="0" err="1"/>
              <a:t>correlated</a:t>
            </a:r>
            <a:r>
              <a:rPr lang="fr-FR" sz="3000" dirty="0"/>
              <a:t> </a:t>
            </a:r>
            <a:r>
              <a:rPr lang="fr-FR" sz="3000" dirty="0" err="1"/>
              <a:t>with</a:t>
            </a:r>
            <a:r>
              <a:rPr lang="fr-FR" sz="3000" dirty="0"/>
              <a:t> </a:t>
            </a:r>
            <a:r>
              <a:rPr lang="fr-FR" sz="3000" dirty="0" err="1"/>
              <a:t>bone</a:t>
            </a:r>
            <a:r>
              <a:rPr lang="fr-FR" sz="3000" dirty="0"/>
              <a:t> </a:t>
            </a:r>
            <a:r>
              <a:rPr lang="fr-FR" sz="3000" dirty="0" err="1"/>
              <a:t>mineral</a:t>
            </a:r>
            <a:r>
              <a:rPr lang="fr-FR" sz="3000" dirty="0"/>
              <a:t> </a:t>
            </a:r>
            <a:r>
              <a:rPr lang="fr-FR" sz="3000" dirty="0" err="1"/>
              <a:t>density</a:t>
            </a:r>
            <a:r>
              <a:rPr lang="fr-FR" sz="3000" dirty="0"/>
              <a:t> </a:t>
            </a:r>
            <a:r>
              <a:rPr lang="fr-FR" sz="3000" dirty="0" err="1"/>
              <a:t>regardless</a:t>
            </a:r>
            <a:r>
              <a:rPr lang="fr-FR" sz="3000" dirty="0"/>
              <a:t> of </a:t>
            </a:r>
            <a:r>
              <a:rPr lang="fr-FR" sz="3000" dirty="0" err="1"/>
              <a:t>Leptin</a:t>
            </a:r>
            <a:r>
              <a:rPr lang="fr-FR" sz="3000" dirty="0"/>
              <a:t>, </a:t>
            </a:r>
            <a:r>
              <a:rPr lang="fr-FR" sz="3000" dirty="0" err="1"/>
              <a:t>Estrogen</a:t>
            </a:r>
            <a:r>
              <a:rPr lang="fr-FR" sz="3000" dirty="0"/>
              <a:t> and </a:t>
            </a:r>
            <a:r>
              <a:rPr lang="fr-FR" sz="3000" dirty="0" err="1"/>
              <a:t>age</a:t>
            </a:r>
            <a:r>
              <a:rPr lang="fr-FR" sz="3000" dirty="0" smtClean="0"/>
              <a:t>.</a:t>
            </a:r>
          </a:p>
          <a:p>
            <a:endParaRPr lang="fr-FR" sz="3000" dirty="0"/>
          </a:p>
          <a:p>
            <a:pPr algn="just"/>
            <a:r>
              <a:rPr lang="fr-FR" sz="3000" dirty="0" smtClean="0"/>
              <a:t>Lean </a:t>
            </a:r>
            <a:r>
              <a:rPr lang="fr-FR" sz="3000" dirty="0"/>
              <a:t>body mass </a:t>
            </a:r>
            <a:r>
              <a:rPr lang="fr-FR" sz="3000" dirty="0" smtClean="0"/>
              <a:t>and </a:t>
            </a:r>
            <a:r>
              <a:rPr lang="fr-FR" sz="3000" dirty="0"/>
              <a:t>fat mass </a:t>
            </a:r>
            <a:r>
              <a:rPr lang="fr-FR" sz="3000" dirty="0" err="1"/>
              <a:t>were</a:t>
            </a:r>
            <a:r>
              <a:rPr lang="fr-FR" sz="3000" dirty="0"/>
              <a:t> </a:t>
            </a:r>
            <a:r>
              <a:rPr lang="fr-FR" sz="3000" dirty="0" err="1"/>
              <a:t>lowered</a:t>
            </a:r>
            <a:r>
              <a:rPr lang="fr-FR" sz="3000" dirty="0"/>
              <a:t> in </a:t>
            </a:r>
            <a:r>
              <a:rPr lang="fr-FR" sz="3000" dirty="0" err="1"/>
              <a:t>women</a:t>
            </a:r>
            <a:r>
              <a:rPr lang="fr-FR" sz="3000" dirty="0"/>
              <a:t> OP, but not BMI, </a:t>
            </a:r>
            <a:r>
              <a:rPr lang="fr-FR" sz="3000" dirty="0" err="1"/>
              <a:t>identified</a:t>
            </a:r>
            <a:r>
              <a:rPr lang="fr-FR" sz="3000" dirty="0"/>
              <a:t> as a </a:t>
            </a:r>
            <a:r>
              <a:rPr lang="fr-FR" sz="3000" dirty="0" err="1"/>
              <a:t>risk</a:t>
            </a:r>
            <a:r>
              <a:rPr lang="fr-FR" sz="3000" dirty="0"/>
              <a:t> </a:t>
            </a:r>
            <a:r>
              <a:rPr lang="fr-FR" sz="3000" dirty="0" err="1"/>
              <a:t>classic</a:t>
            </a:r>
            <a:r>
              <a:rPr lang="fr-FR" sz="3000" dirty="0"/>
              <a:t> </a:t>
            </a:r>
            <a:r>
              <a:rPr lang="fr-FR" sz="3000" dirty="0" err="1" smtClean="0"/>
              <a:t>osteoporosis</a:t>
            </a:r>
            <a:r>
              <a:rPr lang="fr-FR" sz="3000" dirty="0" smtClean="0"/>
              <a:t>.</a:t>
            </a:r>
            <a:endParaRPr lang="fr-FR" sz="3000" dirty="0" smtClean="0"/>
          </a:p>
          <a:p>
            <a:endParaRPr lang="fr-FR" sz="3000" dirty="0" smtClean="0"/>
          </a:p>
          <a:p>
            <a:pPr algn="just"/>
            <a:r>
              <a:rPr lang="fr-FR" sz="3000" dirty="0"/>
              <a:t>The </a:t>
            </a:r>
            <a:r>
              <a:rPr lang="fr-FR" sz="3000" dirty="0" err="1"/>
              <a:t>significant</a:t>
            </a:r>
            <a:r>
              <a:rPr lang="fr-FR" sz="3000" dirty="0"/>
              <a:t> </a:t>
            </a:r>
            <a:r>
              <a:rPr lang="fr-FR" sz="3000" dirty="0" err="1"/>
              <a:t>decrease</a:t>
            </a:r>
            <a:r>
              <a:rPr lang="fr-FR" sz="3000" dirty="0"/>
              <a:t> of </a:t>
            </a:r>
            <a:r>
              <a:rPr lang="fr-FR" sz="3000" dirty="0" smtClean="0"/>
              <a:t>OT </a:t>
            </a:r>
            <a:r>
              <a:rPr lang="fr-FR" sz="3000" dirty="0"/>
              <a:t>in </a:t>
            </a:r>
            <a:r>
              <a:rPr lang="fr-FR" sz="3000" dirty="0" err="1"/>
              <a:t>serum</a:t>
            </a:r>
            <a:r>
              <a:rPr lang="fr-FR" sz="3000" dirty="0"/>
              <a:t> OP </a:t>
            </a:r>
            <a:r>
              <a:rPr lang="fr-FR" sz="3000" dirty="0" err="1"/>
              <a:t>women</a:t>
            </a:r>
            <a:r>
              <a:rPr lang="fr-FR" sz="3000" dirty="0"/>
              <a:t> </a:t>
            </a:r>
            <a:r>
              <a:rPr lang="fr-FR" sz="3000" dirty="0" err="1"/>
              <a:t>observed</a:t>
            </a:r>
            <a:r>
              <a:rPr lang="fr-FR" sz="3000" dirty="0"/>
              <a:t> in the absence of </a:t>
            </a:r>
            <a:r>
              <a:rPr lang="fr-FR" sz="3000" dirty="0" err="1"/>
              <a:t>significant</a:t>
            </a:r>
            <a:r>
              <a:rPr lang="fr-FR" sz="3000" dirty="0"/>
              <a:t> changes in </a:t>
            </a:r>
            <a:r>
              <a:rPr lang="fr-FR" sz="3000" dirty="0" err="1"/>
              <a:t>serum</a:t>
            </a:r>
            <a:r>
              <a:rPr lang="fr-FR" sz="3000" dirty="0"/>
              <a:t> </a:t>
            </a:r>
            <a:r>
              <a:rPr lang="fr-FR" sz="3000" dirty="0" err="1" smtClean="0"/>
              <a:t>estrogen</a:t>
            </a:r>
            <a:r>
              <a:rPr lang="fr-FR" sz="3000" dirty="0" smtClean="0"/>
              <a:t>, </a:t>
            </a:r>
            <a:r>
              <a:rPr lang="fr-FR" sz="3000" dirty="0" err="1" smtClean="0"/>
              <a:t>testosteron</a:t>
            </a:r>
            <a:r>
              <a:rPr lang="fr-FR" sz="3000" dirty="0" smtClean="0"/>
              <a:t> </a:t>
            </a:r>
            <a:r>
              <a:rPr lang="fr-FR" sz="3000" dirty="0" err="1"/>
              <a:t>enhances</a:t>
            </a:r>
            <a:r>
              <a:rPr lang="fr-FR" sz="3000" dirty="0"/>
              <a:t> the </a:t>
            </a:r>
            <a:r>
              <a:rPr lang="fr-FR" sz="3000" dirty="0" err="1"/>
              <a:t>role</a:t>
            </a:r>
            <a:r>
              <a:rPr lang="fr-FR" sz="3000" dirty="0"/>
              <a:t> </a:t>
            </a:r>
            <a:r>
              <a:rPr lang="fr-FR" sz="3000" dirty="0" err="1"/>
              <a:t>played</a:t>
            </a:r>
            <a:r>
              <a:rPr lang="fr-FR" sz="3000" dirty="0"/>
              <a:t> by </a:t>
            </a:r>
            <a:r>
              <a:rPr lang="fr-FR" sz="3000" dirty="0" err="1"/>
              <a:t>low</a:t>
            </a:r>
            <a:r>
              <a:rPr lang="fr-FR" sz="3000" dirty="0"/>
              <a:t> OT in </a:t>
            </a:r>
            <a:r>
              <a:rPr lang="fr-FR" sz="3000" dirty="0" smtClean="0"/>
              <a:t>OP.</a:t>
            </a:r>
            <a:endParaRPr lang="fr-FR" sz="30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0"/>
            <a:ext cx="7581528" cy="836712"/>
          </a:xfrm>
        </p:spPr>
        <p:txBody>
          <a:bodyPr/>
          <a:lstStyle/>
          <a:p>
            <a:r>
              <a:rPr lang="fr-CA" dirty="0"/>
              <a:t>C</a:t>
            </a:r>
            <a:r>
              <a:rPr lang="fr-CA" dirty="0" smtClean="0"/>
              <a:t>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54461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fr-FR" sz="2800" dirty="0" err="1"/>
              <a:t>Low</a:t>
            </a:r>
            <a:r>
              <a:rPr lang="fr-FR" sz="2800" dirty="0"/>
              <a:t> </a:t>
            </a:r>
            <a:r>
              <a:rPr lang="fr-FR" sz="2800" dirty="0" err="1"/>
              <a:t>serum</a:t>
            </a:r>
            <a:r>
              <a:rPr lang="fr-FR" sz="2800" dirty="0"/>
              <a:t> </a:t>
            </a:r>
            <a:r>
              <a:rPr lang="fr-FR" sz="2800" dirty="0" err="1"/>
              <a:t>levels</a:t>
            </a:r>
            <a:r>
              <a:rPr lang="fr-FR" sz="2800" dirty="0"/>
              <a:t> of </a:t>
            </a:r>
            <a:r>
              <a:rPr lang="fr-FR" sz="2800" dirty="0" err="1"/>
              <a:t>O</a:t>
            </a:r>
            <a:r>
              <a:rPr lang="fr-FR" sz="2800" dirty="0" err="1" smtClean="0"/>
              <a:t>xytocin</a:t>
            </a:r>
            <a:r>
              <a:rPr lang="fr-FR" sz="2800" dirty="0" smtClean="0"/>
              <a:t> </a:t>
            </a:r>
            <a:r>
              <a:rPr lang="fr-FR" sz="2800" dirty="0" err="1"/>
              <a:t>appear</a:t>
            </a:r>
            <a:r>
              <a:rPr lang="fr-FR" sz="2800" dirty="0"/>
              <a:t> to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associated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severe</a:t>
            </a:r>
            <a:r>
              <a:rPr lang="fr-FR" sz="2800" dirty="0"/>
              <a:t> </a:t>
            </a:r>
            <a:r>
              <a:rPr lang="fr-FR" sz="2800" dirty="0" err="1"/>
              <a:t>osteoporosis</a:t>
            </a:r>
            <a:r>
              <a:rPr lang="fr-FR" sz="2800" dirty="0"/>
              <a:t> </a:t>
            </a:r>
            <a:r>
              <a:rPr lang="fr-FR" sz="2800" dirty="0" err="1"/>
              <a:t>independent</a:t>
            </a:r>
            <a:r>
              <a:rPr lang="fr-FR" sz="2800" dirty="0"/>
              <a:t> of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factors</a:t>
            </a:r>
            <a:r>
              <a:rPr lang="fr-FR" sz="2800" dirty="0"/>
              <a:t> </a:t>
            </a:r>
            <a:r>
              <a:rPr lang="fr-FR" sz="2800" dirty="0" err="1"/>
              <a:t>associated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osteoporosis</a:t>
            </a:r>
            <a:r>
              <a:rPr lang="fr-FR" sz="2800" dirty="0"/>
              <a:t> or </a:t>
            </a:r>
            <a:r>
              <a:rPr lang="fr-FR" sz="2800" dirty="0" err="1"/>
              <a:t>known</a:t>
            </a:r>
            <a:r>
              <a:rPr lang="fr-FR" sz="2800" dirty="0"/>
              <a:t> to </a:t>
            </a:r>
            <a:r>
              <a:rPr lang="fr-FR" sz="2800" dirty="0" err="1"/>
              <a:t>regulate</a:t>
            </a:r>
            <a:r>
              <a:rPr lang="fr-FR" sz="2800" dirty="0"/>
              <a:t> </a:t>
            </a:r>
            <a:r>
              <a:rPr lang="fr-FR" sz="2800" dirty="0" err="1"/>
              <a:t>serum</a:t>
            </a:r>
            <a:r>
              <a:rPr lang="fr-FR" sz="2800" dirty="0"/>
              <a:t> </a:t>
            </a:r>
            <a:r>
              <a:rPr lang="fr-FR" sz="2800" dirty="0" err="1"/>
              <a:t>levels</a:t>
            </a:r>
            <a:r>
              <a:rPr lang="fr-FR" sz="2800" dirty="0"/>
              <a:t> of </a:t>
            </a:r>
            <a:r>
              <a:rPr lang="fr-FR" sz="2800" dirty="0" err="1"/>
              <a:t>O</a:t>
            </a:r>
            <a:r>
              <a:rPr lang="fr-FR" sz="2800" dirty="0" err="1" smtClean="0"/>
              <a:t>xytocin</a:t>
            </a:r>
            <a:r>
              <a:rPr lang="fr-FR" sz="2800" dirty="0"/>
              <a:t>, </a:t>
            </a:r>
            <a:r>
              <a:rPr lang="fr-FR" sz="2800" dirty="0" err="1"/>
              <a:t>such</a:t>
            </a:r>
            <a:r>
              <a:rPr lang="fr-FR" sz="2800" dirty="0"/>
              <a:t> as </a:t>
            </a:r>
            <a:r>
              <a:rPr lang="fr-FR" sz="2800" dirty="0" err="1"/>
              <a:t>E</a:t>
            </a:r>
            <a:r>
              <a:rPr lang="fr-FR" sz="2800" dirty="0" err="1" smtClean="0"/>
              <a:t>stradiol</a:t>
            </a:r>
            <a:r>
              <a:rPr lang="fr-FR" sz="2800" dirty="0" smtClean="0"/>
              <a:t> </a:t>
            </a:r>
            <a:r>
              <a:rPr lang="fr-FR" sz="2800" dirty="0"/>
              <a:t>or </a:t>
            </a:r>
            <a:r>
              <a:rPr lang="fr-FR" sz="2800" dirty="0" err="1"/>
              <a:t>L</a:t>
            </a:r>
            <a:r>
              <a:rPr lang="fr-FR" sz="2800" dirty="0" err="1" smtClean="0"/>
              <a:t>eptin</a:t>
            </a:r>
            <a:r>
              <a:rPr lang="fr-FR" sz="2800" dirty="0"/>
              <a:t>, </a:t>
            </a:r>
            <a:r>
              <a:rPr lang="fr-FR" sz="2800" dirty="0" err="1"/>
              <a:t>reinforcing</a:t>
            </a:r>
            <a:r>
              <a:rPr lang="fr-FR" sz="2800" dirty="0"/>
              <a:t> the concept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endParaRPr lang="fr-FR" sz="2800" dirty="0" smtClean="0"/>
          </a:p>
          <a:p>
            <a:pPr>
              <a:buFont typeface="Wingdings" pitchFamily="2" charset="2"/>
              <a:buChar char="ü"/>
            </a:pPr>
            <a:r>
              <a:rPr lang="fr-FR" sz="2800" dirty="0" err="1" smtClean="0"/>
              <a:t>Only</a:t>
            </a:r>
            <a:r>
              <a:rPr lang="fr-FR" sz="2800" dirty="0" smtClean="0"/>
              <a:t> a </a:t>
            </a:r>
            <a:r>
              <a:rPr lang="fr-FR" sz="2800" dirty="0" err="1" smtClean="0"/>
              <a:t>low</a:t>
            </a:r>
            <a:r>
              <a:rPr lang="fr-FR" sz="2800" dirty="0" smtClean="0"/>
              <a:t> </a:t>
            </a:r>
            <a:r>
              <a:rPr lang="fr-FR" sz="2800" dirty="0" err="1" smtClean="0"/>
              <a:t>Oxytocin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involved</a:t>
            </a:r>
            <a:r>
              <a:rPr lang="fr-FR" sz="2800" dirty="0" smtClean="0"/>
              <a:t> in </a:t>
            </a:r>
            <a:r>
              <a:rPr lang="fr-FR" sz="2800" dirty="0" err="1" smtClean="0"/>
              <a:t>osteoporosis</a:t>
            </a:r>
            <a:r>
              <a:rPr lang="fr-FR" sz="28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fr-FR" sz="2800" dirty="0" smtClean="0"/>
          </a:p>
          <a:p>
            <a:pPr>
              <a:buFont typeface="Wingdings" pitchFamily="2" charset="2"/>
              <a:buChar char="ü"/>
            </a:pPr>
            <a:r>
              <a:rPr lang="fr-FR" sz="2800" dirty="0" err="1" smtClean="0"/>
              <a:t>O</a:t>
            </a:r>
            <a:r>
              <a:rPr lang="fr-FR" sz="2800" dirty="0" err="1" smtClean="0"/>
              <a:t>xytocin</a:t>
            </a:r>
            <a:r>
              <a:rPr lang="fr-FR" sz="2800" dirty="0" smtClean="0"/>
              <a:t> </a:t>
            </a:r>
            <a:r>
              <a:rPr lang="fr-FR" sz="2800" dirty="0" err="1"/>
              <a:t>may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involved</a:t>
            </a:r>
            <a:r>
              <a:rPr lang="fr-FR" sz="2800" dirty="0"/>
              <a:t> in the </a:t>
            </a:r>
            <a:r>
              <a:rPr lang="fr-FR" sz="2800" dirty="0" err="1"/>
              <a:t>pathophysiology</a:t>
            </a:r>
            <a:r>
              <a:rPr lang="fr-FR" sz="2800" dirty="0"/>
              <a:t> of </a:t>
            </a:r>
            <a:r>
              <a:rPr lang="fr-FR" sz="2800" dirty="0" err="1"/>
              <a:t>postmenopausal</a:t>
            </a:r>
            <a:r>
              <a:rPr lang="fr-FR" sz="2800" dirty="0"/>
              <a:t> </a:t>
            </a:r>
            <a:r>
              <a:rPr lang="fr-FR" sz="2800" dirty="0" err="1" smtClean="0"/>
              <a:t>osteoporosis</a:t>
            </a:r>
            <a:r>
              <a:rPr lang="fr-FR" sz="2800" dirty="0" smtClean="0"/>
              <a:t>.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/>
              <a:t>This opens a new </a:t>
            </a:r>
            <a:r>
              <a:rPr lang="fr-FR" sz="2800" dirty="0" err="1"/>
              <a:t>therapeutic</a:t>
            </a:r>
            <a:r>
              <a:rPr lang="fr-FR" sz="2800" dirty="0"/>
              <a:t> avenue in the support of </a:t>
            </a:r>
            <a:r>
              <a:rPr lang="fr-FR" sz="2800" dirty="0" err="1" smtClean="0"/>
              <a:t>ostoeporosis</a:t>
            </a:r>
            <a:r>
              <a:rPr lang="fr-FR" sz="2800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375</Words>
  <Application>Microsoft Office PowerPoint</Application>
  <PresentationFormat>Affichage à l'écran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Oxytocin and bone remodeling: relationship between hormones and  bone status </vt:lpstr>
      <vt:lpstr>Diapositive 2</vt:lpstr>
      <vt:lpstr>Method</vt:lpstr>
      <vt:lpstr>Method</vt:lpstr>
      <vt:lpstr>Method</vt:lpstr>
      <vt:lpstr>Results</vt:lpstr>
      <vt:lpstr>Results and Discussion</vt:lpstr>
      <vt:lpstr>Discussion</vt:lpstr>
      <vt:lpstr>Conclusion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Oxytocin and bone remodeling: relationship between hormones and  bone status</dc:title>
  <dc:creator>sandé</dc:creator>
  <cp:lastModifiedBy>sandé</cp:lastModifiedBy>
  <cp:revision>39</cp:revision>
  <dcterms:created xsi:type="dcterms:W3CDTF">2013-02-21T21:32:28Z</dcterms:created>
  <dcterms:modified xsi:type="dcterms:W3CDTF">2013-02-22T16:29:03Z</dcterms:modified>
</cp:coreProperties>
</file>