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1"/>
  </p:notesMasterIdLst>
  <p:handoutMasterIdLst>
    <p:handoutMasterId r:id="rId32"/>
  </p:handoutMasterIdLst>
  <p:sldIdLst>
    <p:sldId id="256" r:id="rId2"/>
    <p:sldId id="261" r:id="rId3"/>
    <p:sldId id="258" r:id="rId4"/>
    <p:sldId id="259" r:id="rId5"/>
    <p:sldId id="262"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 id="282" r:id="rId27"/>
    <p:sldId id="283" r:id="rId28"/>
    <p:sldId id="284" r:id="rId29"/>
    <p:sldId id="285" r:id="rId3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8ACF54-BFD2-45C8-8E74-A17C61448340}" type="doc">
      <dgm:prSet loTypeId="urn:microsoft.com/office/officeart/2005/8/layout/hChevron3" loCatId="process" qsTypeId="urn:microsoft.com/office/officeart/2005/8/quickstyle/simple5" qsCatId="simple" csTypeId="urn:microsoft.com/office/officeart/2005/8/colors/accent2_4" csCatId="accent2" phldr="1"/>
      <dgm:spPr/>
      <dgm:t>
        <a:bodyPr/>
        <a:lstStyle/>
        <a:p>
          <a:endParaRPr lang="fr-FR"/>
        </a:p>
      </dgm:t>
    </dgm:pt>
    <dgm:pt modelId="{01D2F7F7-0E35-47D8-A655-9205E4A13F89}">
      <dgm:prSet/>
      <dgm:spPr/>
      <dgm:t>
        <a:bodyPr/>
        <a:lstStyle/>
        <a:p>
          <a:pPr rtl="0"/>
          <a:r>
            <a:rPr lang="fr-FR" dirty="0" smtClean="0"/>
            <a:t>Plan</a:t>
          </a:r>
          <a:endParaRPr lang="fr-FR" dirty="0"/>
        </a:p>
      </dgm:t>
    </dgm:pt>
    <dgm:pt modelId="{B1D7608F-BA3A-49E3-AEA3-08E8D244F999}" type="parTrans" cxnId="{E8525B28-58AB-4BD2-AC7E-F7CF651E412C}">
      <dgm:prSet/>
      <dgm:spPr/>
      <dgm:t>
        <a:bodyPr/>
        <a:lstStyle/>
        <a:p>
          <a:endParaRPr lang="fr-FR"/>
        </a:p>
      </dgm:t>
    </dgm:pt>
    <dgm:pt modelId="{C8E79FE8-35B3-4BB0-B67C-1D4DFB76AD67}" type="sibTrans" cxnId="{E8525B28-58AB-4BD2-AC7E-F7CF651E412C}">
      <dgm:prSet/>
      <dgm:spPr/>
      <dgm:t>
        <a:bodyPr/>
        <a:lstStyle/>
        <a:p>
          <a:endParaRPr lang="fr-FR"/>
        </a:p>
      </dgm:t>
    </dgm:pt>
    <dgm:pt modelId="{2907F3CA-AB18-4663-BB31-D60BA1CE6379}" type="pres">
      <dgm:prSet presAssocID="{108ACF54-BFD2-45C8-8E74-A17C61448340}" presName="Name0" presStyleCnt="0">
        <dgm:presLayoutVars>
          <dgm:dir/>
          <dgm:resizeHandles val="exact"/>
        </dgm:presLayoutVars>
      </dgm:prSet>
      <dgm:spPr/>
      <dgm:t>
        <a:bodyPr/>
        <a:lstStyle/>
        <a:p>
          <a:endParaRPr lang="en-CA"/>
        </a:p>
      </dgm:t>
    </dgm:pt>
    <dgm:pt modelId="{B7F73C0B-60B3-4835-960D-7BD922CE6033}" type="pres">
      <dgm:prSet presAssocID="{01D2F7F7-0E35-47D8-A655-9205E4A13F89}" presName="parTxOnly" presStyleLbl="node1" presStyleIdx="0" presStyleCnt="1">
        <dgm:presLayoutVars>
          <dgm:bulletEnabled val="1"/>
        </dgm:presLayoutVars>
      </dgm:prSet>
      <dgm:spPr/>
      <dgm:t>
        <a:bodyPr/>
        <a:lstStyle/>
        <a:p>
          <a:endParaRPr lang="en-CA"/>
        </a:p>
      </dgm:t>
    </dgm:pt>
  </dgm:ptLst>
  <dgm:cxnLst>
    <dgm:cxn modelId="{E8525B28-58AB-4BD2-AC7E-F7CF651E412C}" srcId="{108ACF54-BFD2-45C8-8E74-A17C61448340}" destId="{01D2F7F7-0E35-47D8-A655-9205E4A13F89}" srcOrd="0" destOrd="0" parTransId="{B1D7608F-BA3A-49E3-AEA3-08E8D244F999}" sibTransId="{C8E79FE8-35B3-4BB0-B67C-1D4DFB76AD67}"/>
    <dgm:cxn modelId="{3AFEB81A-2B9A-4560-8AE6-44742507422D}" type="presOf" srcId="{108ACF54-BFD2-45C8-8E74-A17C61448340}" destId="{2907F3CA-AB18-4663-BB31-D60BA1CE6379}" srcOrd="0" destOrd="0" presId="urn:microsoft.com/office/officeart/2005/8/layout/hChevron3"/>
    <dgm:cxn modelId="{35406BAE-67A4-491E-B51D-AC0C5C407485}" type="presOf" srcId="{01D2F7F7-0E35-47D8-A655-9205E4A13F89}" destId="{B7F73C0B-60B3-4835-960D-7BD922CE6033}" srcOrd="0" destOrd="0" presId="urn:microsoft.com/office/officeart/2005/8/layout/hChevron3"/>
    <dgm:cxn modelId="{6BD811E1-D47E-4A20-BD04-EDDB83AA962F}" type="presParOf" srcId="{2907F3CA-AB18-4663-BB31-D60BA1CE6379}" destId="{B7F73C0B-60B3-4835-960D-7BD922CE6033}"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4D5D92-91FB-4FD7-A451-5544749B497A}" type="doc">
      <dgm:prSet loTypeId="urn:microsoft.com/office/officeart/2005/8/layout/hChevron3" loCatId="process" qsTypeId="urn:microsoft.com/office/officeart/2005/8/quickstyle/simple5" qsCatId="simple" csTypeId="urn:microsoft.com/office/officeart/2005/8/colors/accent2_4" csCatId="accent2" phldr="1"/>
      <dgm:spPr/>
      <dgm:t>
        <a:bodyPr/>
        <a:lstStyle/>
        <a:p>
          <a:endParaRPr lang="fr-FR"/>
        </a:p>
      </dgm:t>
    </dgm:pt>
    <dgm:pt modelId="{CB81A470-FB35-4A7C-A383-46D72DE8F2E7}" type="pres">
      <dgm:prSet presAssocID="{904D5D92-91FB-4FD7-A451-5544749B497A}" presName="Name0" presStyleCnt="0">
        <dgm:presLayoutVars>
          <dgm:dir/>
          <dgm:resizeHandles val="exact"/>
        </dgm:presLayoutVars>
      </dgm:prSet>
      <dgm:spPr/>
      <dgm:t>
        <a:bodyPr/>
        <a:lstStyle/>
        <a:p>
          <a:endParaRPr lang="en-CA"/>
        </a:p>
      </dgm:t>
    </dgm:pt>
  </dgm:ptLst>
  <dgm:cxnLst>
    <dgm:cxn modelId="{1270F8CC-EBA2-441A-9839-48DF0FA3435B}" type="presOf" srcId="{904D5D92-91FB-4FD7-A451-5544749B497A}" destId="{CB81A470-FB35-4A7C-A383-46D72DE8F2E7}"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462ED7-7181-4F83-BB27-19B397181E36}" type="doc">
      <dgm:prSet loTypeId="urn:microsoft.com/office/officeart/2005/8/layout/hChevron3" loCatId="process" qsTypeId="urn:microsoft.com/office/officeart/2005/8/quickstyle/simple5" qsCatId="simple" csTypeId="urn:microsoft.com/office/officeart/2005/8/colors/accent2_4" csCatId="accent2" phldr="1"/>
      <dgm:spPr/>
      <dgm:t>
        <a:bodyPr/>
        <a:lstStyle/>
        <a:p>
          <a:endParaRPr lang="fr-FR"/>
        </a:p>
      </dgm:t>
    </dgm:pt>
    <dgm:pt modelId="{69E3497C-9757-4059-B9E4-F184B207C2F5}">
      <dgm:prSet/>
      <dgm:spPr/>
      <dgm:t>
        <a:bodyPr/>
        <a:lstStyle/>
        <a:p>
          <a:pPr rtl="0"/>
          <a:r>
            <a:rPr lang="fr-FR" dirty="0" smtClean="0"/>
            <a:t>Notions de PPI et de réseaux</a:t>
          </a:r>
          <a:endParaRPr lang="fr-FR" dirty="0"/>
        </a:p>
      </dgm:t>
    </dgm:pt>
    <dgm:pt modelId="{1004C227-064C-405E-A4DE-A7D2C773065F}" type="parTrans" cxnId="{C8F96ACC-3C5A-4930-8FB2-0D6BE9A87CAF}">
      <dgm:prSet/>
      <dgm:spPr/>
      <dgm:t>
        <a:bodyPr/>
        <a:lstStyle/>
        <a:p>
          <a:endParaRPr lang="fr-FR"/>
        </a:p>
      </dgm:t>
    </dgm:pt>
    <dgm:pt modelId="{22B2622F-A304-455A-AA47-155850DA27DC}" type="sibTrans" cxnId="{C8F96ACC-3C5A-4930-8FB2-0D6BE9A87CAF}">
      <dgm:prSet/>
      <dgm:spPr/>
      <dgm:t>
        <a:bodyPr/>
        <a:lstStyle/>
        <a:p>
          <a:endParaRPr lang="fr-FR"/>
        </a:p>
      </dgm:t>
    </dgm:pt>
    <dgm:pt modelId="{80E1B217-8EC6-400D-AEEC-D88A38568935}">
      <dgm:prSet/>
      <dgm:spPr/>
      <dgm:t>
        <a:bodyPr/>
        <a:lstStyle/>
        <a:p>
          <a:pPr rtl="0"/>
          <a:r>
            <a:rPr lang="fr-FR" dirty="0" smtClean="0"/>
            <a:t>PPI</a:t>
          </a:r>
          <a:endParaRPr lang="fr-FR" dirty="0"/>
        </a:p>
      </dgm:t>
    </dgm:pt>
    <dgm:pt modelId="{820BA762-8DF9-4D1E-92DC-B1B6B53B3A4D}" type="parTrans" cxnId="{211ACB35-DD34-4646-9724-8E6108F8B8C9}">
      <dgm:prSet/>
      <dgm:spPr/>
      <dgm:t>
        <a:bodyPr/>
        <a:lstStyle/>
        <a:p>
          <a:endParaRPr lang="fr-FR"/>
        </a:p>
      </dgm:t>
    </dgm:pt>
    <dgm:pt modelId="{2BBBE48D-1E2A-4127-88D5-6384A44930DA}" type="sibTrans" cxnId="{211ACB35-DD34-4646-9724-8E6108F8B8C9}">
      <dgm:prSet/>
      <dgm:spPr/>
      <dgm:t>
        <a:bodyPr/>
        <a:lstStyle/>
        <a:p>
          <a:endParaRPr lang="fr-FR"/>
        </a:p>
      </dgm:t>
    </dgm:pt>
    <dgm:pt modelId="{E975D339-F852-4D59-8AE4-5797992631A1}" type="pres">
      <dgm:prSet presAssocID="{6A462ED7-7181-4F83-BB27-19B397181E36}" presName="Name0" presStyleCnt="0">
        <dgm:presLayoutVars>
          <dgm:dir/>
          <dgm:resizeHandles val="exact"/>
        </dgm:presLayoutVars>
      </dgm:prSet>
      <dgm:spPr/>
      <dgm:t>
        <a:bodyPr/>
        <a:lstStyle/>
        <a:p>
          <a:endParaRPr lang="en-CA"/>
        </a:p>
      </dgm:t>
    </dgm:pt>
    <dgm:pt modelId="{DAD4618D-B71F-4685-9C70-68F24F2CE74B}" type="pres">
      <dgm:prSet presAssocID="{69E3497C-9757-4059-B9E4-F184B207C2F5}" presName="parTxOnly" presStyleLbl="node1" presStyleIdx="0" presStyleCnt="2">
        <dgm:presLayoutVars>
          <dgm:bulletEnabled val="1"/>
        </dgm:presLayoutVars>
      </dgm:prSet>
      <dgm:spPr/>
      <dgm:t>
        <a:bodyPr/>
        <a:lstStyle/>
        <a:p>
          <a:endParaRPr lang="en-CA"/>
        </a:p>
      </dgm:t>
    </dgm:pt>
    <dgm:pt modelId="{881E2F15-9CE4-49C2-83A1-0AD51F1B5EFF}" type="pres">
      <dgm:prSet presAssocID="{22B2622F-A304-455A-AA47-155850DA27DC}" presName="parSpace" presStyleCnt="0"/>
      <dgm:spPr/>
    </dgm:pt>
    <dgm:pt modelId="{7F79F13C-9D4A-4FCC-A336-D9AAB0FAC2F2}" type="pres">
      <dgm:prSet presAssocID="{80E1B217-8EC6-400D-AEEC-D88A38568935}" presName="parTxOnly" presStyleLbl="node1" presStyleIdx="1" presStyleCnt="2" custScaleX="23207" custLinFactNeighborX="35803">
        <dgm:presLayoutVars>
          <dgm:bulletEnabled val="1"/>
        </dgm:presLayoutVars>
      </dgm:prSet>
      <dgm:spPr/>
      <dgm:t>
        <a:bodyPr/>
        <a:lstStyle/>
        <a:p>
          <a:endParaRPr lang="en-CA"/>
        </a:p>
      </dgm:t>
    </dgm:pt>
  </dgm:ptLst>
  <dgm:cxnLst>
    <dgm:cxn modelId="{6C834E19-92D3-45A6-997F-34DEFDF3FCA9}" type="presOf" srcId="{69E3497C-9757-4059-B9E4-F184B207C2F5}" destId="{DAD4618D-B71F-4685-9C70-68F24F2CE74B}" srcOrd="0" destOrd="0" presId="urn:microsoft.com/office/officeart/2005/8/layout/hChevron3"/>
    <dgm:cxn modelId="{D6F9998C-5754-4D54-8E9C-5002C51E235C}" type="presOf" srcId="{6A462ED7-7181-4F83-BB27-19B397181E36}" destId="{E975D339-F852-4D59-8AE4-5797992631A1}" srcOrd="0" destOrd="0" presId="urn:microsoft.com/office/officeart/2005/8/layout/hChevron3"/>
    <dgm:cxn modelId="{C8F96ACC-3C5A-4930-8FB2-0D6BE9A87CAF}" srcId="{6A462ED7-7181-4F83-BB27-19B397181E36}" destId="{69E3497C-9757-4059-B9E4-F184B207C2F5}" srcOrd="0" destOrd="0" parTransId="{1004C227-064C-405E-A4DE-A7D2C773065F}" sibTransId="{22B2622F-A304-455A-AA47-155850DA27DC}"/>
    <dgm:cxn modelId="{211ACB35-DD34-4646-9724-8E6108F8B8C9}" srcId="{6A462ED7-7181-4F83-BB27-19B397181E36}" destId="{80E1B217-8EC6-400D-AEEC-D88A38568935}" srcOrd="1" destOrd="0" parTransId="{820BA762-8DF9-4D1E-92DC-B1B6B53B3A4D}" sibTransId="{2BBBE48D-1E2A-4127-88D5-6384A44930DA}"/>
    <dgm:cxn modelId="{011CB771-191E-40AE-AE77-9C3DFDFE5FF1}" type="presOf" srcId="{80E1B217-8EC6-400D-AEEC-D88A38568935}" destId="{7F79F13C-9D4A-4FCC-A336-D9AAB0FAC2F2}" srcOrd="0" destOrd="0" presId="urn:microsoft.com/office/officeart/2005/8/layout/hChevron3"/>
    <dgm:cxn modelId="{C93EEA87-D0C2-4190-89F9-A54F808389F1}" type="presParOf" srcId="{E975D339-F852-4D59-8AE4-5797992631A1}" destId="{DAD4618D-B71F-4685-9C70-68F24F2CE74B}" srcOrd="0" destOrd="0" presId="urn:microsoft.com/office/officeart/2005/8/layout/hChevron3"/>
    <dgm:cxn modelId="{BF4C02F7-0B8C-4BBD-BACB-EBF11C6C49B6}" type="presParOf" srcId="{E975D339-F852-4D59-8AE4-5797992631A1}" destId="{881E2F15-9CE4-49C2-83A1-0AD51F1B5EFF}" srcOrd="1" destOrd="0" presId="urn:microsoft.com/office/officeart/2005/8/layout/hChevron3"/>
    <dgm:cxn modelId="{B73F87E6-F60D-46D0-815D-E8AD966C35A3}" type="presParOf" srcId="{E975D339-F852-4D59-8AE4-5797992631A1}" destId="{7F79F13C-9D4A-4FCC-A336-D9AAB0FAC2F2}"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73C0B-60B3-4835-960D-7BD922CE6033}">
      <dsp:nvSpPr>
        <dsp:cNvPr id="0" name=""/>
        <dsp:cNvSpPr/>
      </dsp:nvSpPr>
      <dsp:spPr>
        <a:xfrm>
          <a:off x="4464" y="0"/>
          <a:ext cx="9135070" cy="432048"/>
        </a:xfrm>
        <a:prstGeom prst="homePlate">
          <a:avLst/>
        </a:prstGeom>
        <a:gradFill rotWithShape="0">
          <a:gsLst>
            <a:gs pos="0">
              <a:schemeClr val="accent2">
                <a:shade val="50000"/>
                <a:hueOff val="0"/>
                <a:satOff val="0"/>
                <a:lumOff val="0"/>
                <a:alphaOff val="0"/>
                <a:tint val="43000"/>
                <a:satMod val="165000"/>
              </a:schemeClr>
            </a:gs>
            <a:gs pos="55000">
              <a:schemeClr val="accent2">
                <a:shade val="50000"/>
                <a:hueOff val="0"/>
                <a:satOff val="0"/>
                <a:lumOff val="0"/>
                <a:alphaOff val="0"/>
                <a:tint val="83000"/>
                <a:satMod val="155000"/>
              </a:schemeClr>
            </a:gs>
            <a:gs pos="100000">
              <a:schemeClr val="accent2">
                <a:shade val="5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2">
              <a:shade val="50000"/>
              <a:hueOff val="0"/>
              <a:satOff val="0"/>
              <a:lumOff val="0"/>
              <a:alphaOff val="0"/>
              <a:satMod val="115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2682" tIns="61341" rIns="30671" bIns="61341" numCol="1" spcCol="1270" anchor="ctr" anchorCtr="0">
          <a:noAutofit/>
        </a:bodyPr>
        <a:lstStyle/>
        <a:p>
          <a:pPr lvl="0" algn="ctr" defTabSz="1022350" rtl="0">
            <a:lnSpc>
              <a:spcPct val="90000"/>
            </a:lnSpc>
            <a:spcBef>
              <a:spcPct val="0"/>
            </a:spcBef>
            <a:spcAft>
              <a:spcPct val="35000"/>
            </a:spcAft>
          </a:pPr>
          <a:r>
            <a:rPr lang="fr-FR" sz="2300" kern="1200" dirty="0" smtClean="0"/>
            <a:t>Plan</a:t>
          </a:r>
          <a:endParaRPr lang="fr-FR" sz="2300" kern="1200" dirty="0"/>
        </a:p>
      </dsp:txBody>
      <dsp:txXfrm>
        <a:off x="4464" y="0"/>
        <a:ext cx="9027058" cy="4320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4618D-B71F-4685-9C70-68F24F2CE74B}">
      <dsp:nvSpPr>
        <dsp:cNvPr id="0" name=""/>
        <dsp:cNvSpPr/>
      </dsp:nvSpPr>
      <dsp:spPr>
        <a:xfrm>
          <a:off x="832" y="0"/>
          <a:ext cx="8858250" cy="432048"/>
        </a:xfrm>
        <a:prstGeom prst="homePlate">
          <a:avLst/>
        </a:prstGeom>
        <a:gradFill rotWithShape="0">
          <a:gsLst>
            <a:gs pos="0">
              <a:schemeClr val="accent2">
                <a:shade val="50000"/>
                <a:hueOff val="0"/>
                <a:satOff val="0"/>
                <a:lumOff val="0"/>
                <a:alphaOff val="0"/>
                <a:tint val="43000"/>
                <a:satMod val="165000"/>
              </a:schemeClr>
            </a:gs>
            <a:gs pos="55000">
              <a:schemeClr val="accent2">
                <a:shade val="50000"/>
                <a:hueOff val="0"/>
                <a:satOff val="0"/>
                <a:lumOff val="0"/>
                <a:alphaOff val="0"/>
                <a:tint val="83000"/>
                <a:satMod val="155000"/>
              </a:schemeClr>
            </a:gs>
            <a:gs pos="100000">
              <a:schemeClr val="accent2">
                <a:shade val="5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2">
              <a:shade val="50000"/>
              <a:hueOff val="0"/>
              <a:satOff val="0"/>
              <a:lumOff val="0"/>
              <a:alphaOff val="0"/>
              <a:satMod val="115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2682" tIns="61341" rIns="30671" bIns="61341" numCol="1" spcCol="1270" anchor="ctr" anchorCtr="0">
          <a:noAutofit/>
        </a:bodyPr>
        <a:lstStyle/>
        <a:p>
          <a:pPr lvl="0" algn="ctr" defTabSz="1022350" rtl="0">
            <a:lnSpc>
              <a:spcPct val="90000"/>
            </a:lnSpc>
            <a:spcBef>
              <a:spcPct val="0"/>
            </a:spcBef>
            <a:spcAft>
              <a:spcPct val="35000"/>
            </a:spcAft>
          </a:pPr>
          <a:r>
            <a:rPr lang="fr-FR" sz="2300" kern="1200" dirty="0" smtClean="0"/>
            <a:t>Notions de PPI et de réseaux</a:t>
          </a:r>
          <a:endParaRPr lang="fr-FR" sz="2300" kern="1200" dirty="0"/>
        </a:p>
      </dsp:txBody>
      <dsp:txXfrm>
        <a:off x="832" y="0"/>
        <a:ext cx="8750238" cy="432048"/>
      </dsp:txXfrm>
    </dsp:sp>
    <dsp:sp modelId="{7F79F13C-9D4A-4FCC-A336-D9AAB0FAC2F2}">
      <dsp:nvSpPr>
        <dsp:cNvPr id="0" name=""/>
        <dsp:cNvSpPr/>
      </dsp:nvSpPr>
      <dsp:spPr>
        <a:xfrm>
          <a:off x="7088265" y="0"/>
          <a:ext cx="2055734" cy="432048"/>
        </a:xfrm>
        <a:prstGeom prst="chevron">
          <a:avLst/>
        </a:prstGeom>
        <a:gradFill rotWithShape="0">
          <a:gsLst>
            <a:gs pos="0">
              <a:schemeClr val="accent2">
                <a:shade val="50000"/>
                <a:hueOff val="107891"/>
                <a:satOff val="-22585"/>
                <a:lumOff val="52538"/>
                <a:alphaOff val="0"/>
                <a:tint val="43000"/>
                <a:satMod val="165000"/>
              </a:schemeClr>
            </a:gs>
            <a:gs pos="55000">
              <a:schemeClr val="accent2">
                <a:shade val="50000"/>
                <a:hueOff val="107891"/>
                <a:satOff val="-22585"/>
                <a:lumOff val="52538"/>
                <a:alphaOff val="0"/>
                <a:tint val="83000"/>
                <a:satMod val="155000"/>
              </a:schemeClr>
            </a:gs>
            <a:gs pos="100000">
              <a:schemeClr val="accent2">
                <a:shade val="50000"/>
                <a:hueOff val="107891"/>
                <a:satOff val="-22585"/>
                <a:lumOff val="52538"/>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accent2">
              <a:shade val="50000"/>
              <a:hueOff val="107891"/>
              <a:satOff val="-22585"/>
              <a:lumOff val="52538"/>
              <a:alphaOff val="0"/>
              <a:satMod val="115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rtl="0">
            <a:lnSpc>
              <a:spcPct val="90000"/>
            </a:lnSpc>
            <a:spcBef>
              <a:spcPct val="0"/>
            </a:spcBef>
            <a:spcAft>
              <a:spcPct val="35000"/>
            </a:spcAft>
          </a:pPr>
          <a:r>
            <a:rPr lang="fr-FR" sz="2300" kern="1200" dirty="0" smtClean="0"/>
            <a:t>PPI</a:t>
          </a:r>
          <a:endParaRPr lang="fr-FR" sz="2300" kern="1200" dirty="0"/>
        </a:p>
      </dsp:txBody>
      <dsp:txXfrm>
        <a:off x="7304289" y="0"/>
        <a:ext cx="1623686" cy="43204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2BFD47-1423-40AC-8EEB-C17181A4AA75}" type="datetimeFigureOut">
              <a:rPr lang="fr-FR" smtClean="0"/>
              <a:pPr/>
              <a:t>06/03/2018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67CCF8-5105-485A-A5C7-8141C9954917}" type="slidenum">
              <a:rPr lang="fr-FR" smtClean="0"/>
              <a:pPr/>
              <a:t>‹N°›</a:t>
            </a:fld>
            <a:endParaRPr lang="fr-FR"/>
          </a:p>
        </p:txBody>
      </p:sp>
    </p:spTree>
    <p:extLst>
      <p:ext uri="{BB962C8B-B14F-4D97-AF65-F5344CB8AC3E}">
        <p14:creationId xmlns:p14="http://schemas.microsoft.com/office/powerpoint/2010/main" val="1596259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8407DE-9F8C-4C9F-B54B-96B72F004C31}" type="datetimeFigureOut">
              <a:rPr lang="fr-FR" smtClean="0"/>
              <a:pPr/>
              <a:t>06/03/2018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5ADB09-B528-40A5-9290-051F304C5B48}" type="slidenum">
              <a:rPr lang="fr-FR" smtClean="0"/>
              <a:pPr/>
              <a:t>‹N°›</a:t>
            </a:fld>
            <a:endParaRPr lang="fr-FR"/>
          </a:p>
        </p:txBody>
      </p:sp>
    </p:spTree>
    <p:extLst>
      <p:ext uri="{BB962C8B-B14F-4D97-AF65-F5344CB8AC3E}">
        <p14:creationId xmlns:p14="http://schemas.microsoft.com/office/powerpoint/2010/main" val="378969332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85ADB09-B528-40A5-9290-051F304C5B48}" type="slidenum">
              <a:rPr lang="fr-FR" smtClean="0"/>
              <a:pPr/>
              <a:t>1</a:t>
            </a:fld>
            <a:endParaRPr lang="fr-FR"/>
          </a:p>
        </p:txBody>
      </p:sp>
      <p:sp>
        <p:nvSpPr>
          <p:cNvPr id="5" name="Espace réservé du pied de page 4"/>
          <p:cNvSpPr>
            <a:spLocks noGrp="1"/>
          </p:cNvSpPr>
          <p:nvPr>
            <p:ph type="ftr" sz="quarter" idx="1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085ADB09-B528-40A5-9290-051F304C5B48}"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085ADB09-B528-40A5-9290-051F304C5B48}"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085ADB09-B528-40A5-9290-051F304C5B48}"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085ADB09-B528-40A5-9290-051F304C5B48}"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085ADB09-B528-40A5-9290-051F304C5B48}" type="slidenum">
              <a:rPr lang="fr-FR" smtClean="0"/>
              <a:pPr/>
              <a:t>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085ADB09-B528-40A5-9290-051F304C5B48}" type="slidenum">
              <a:rPr lang="fr-FR" smtClean="0"/>
              <a:pPr/>
              <a:t>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085ADB09-B528-40A5-9290-051F304C5B48}" type="slidenum">
              <a:rPr lang="fr-FR" smtClean="0"/>
              <a:pPr/>
              <a:t>9</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085ADB09-B528-40A5-9290-051F304C5B48}"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fld id="{8E260793-8BA6-45F6-81D3-9414FB74632A}" type="datetime1">
              <a:rPr lang="fr-FR" smtClean="0"/>
              <a:pPr/>
              <a:t>06/03/2018</a:t>
            </a:fld>
            <a:endParaRPr lang="fr-FR"/>
          </a:p>
        </p:txBody>
      </p:sp>
      <p:sp>
        <p:nvSpPr>
          <p:cNvPr id="17" name="Espace réservé du pied de page 16"/>
          <p:cNvSpPr>
            <a:spLocks noGrp="1"/>
          </p:cNvSpPr>
          <p:nvPr>
            <p:ph type="ftr" sz="quarter" idx="11"/>
          </p:nvPr>
        </p:nvSpPr>
        <p:spPr>
          <a:xfrm>
            <a:off x="5410200" y="4205288"/>
            <a:ext cx="1295400" cy="457200"/>
          </a:xfrm>
        </p:spPr>
        <p:txBody>
          <a:bodyPr/>
          <a:lstStyle/>
          <a:p>
            <a:r>
              <a:rPr lang="fr-FR" dirty="0" smtClean="0"/>
              <a:t>Jacques Dieye (UQAM)</a:t>
            </a:r>
            <a:endParaRPr lang="fr-FR" dirty="0"/>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66B1F51-9466-4AB4-9ADA-CED1AF1C07A5}"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6A0B7A9-EA24-46F6-9387-AA073AF3EA63}" type="datetime1">
              <a:rPr lang="fr-FR" smtClean="0"/>
              <a:pPr/>
              <a:t>06/03/2018</a:t>
            </a:fld>
            <a:endParaRPr lang="fr-FR"/>
          </a:p>
        </p:txBody>
      </p:sp>
      <p:sp>
        <p:nvSpPr>
          <p:cNvPr id="5" name="Espace réservé du pied de page 4"/>
          <p:cNvSpPr>
            <a:spLocks noGrp="1"/>
          </p:cNvSpPr>
          <p:nvPr>
            <p:ph type="ftr" sz="quarter" idx="11"/>
          </p:nvPr>
        </p:nvSpPr>
        <p:spPr/>
        <p:txBody>
          <a:bodyPr/>
          <a:lstStyle/>
          <a:p>
            <a:r>
              <a:rPr lang="fr-FR" dirty="0" smtClean="0"/>
              <a:t>Jacques Dieye (UQAM)</a:t>
            </a:r>
            <a:endParaRPr lang="fr-FR" dirty="0"/>
          </a:p>
        </p:txBody>
      </p:sp>
      <p:sp>
        <p:nvSpPr>
          <p:cNvPr id="6" name="Espace réservé du numéro de diapositive 5"/>
          <p:cNvSpPr>
            <a:spLocks noGrp="1"/>
          </p:cNvSpPr>
          <p:nvPr>
            <p:ph type="sldNum" sz="quarter" idx="12"/>
          </p:nvPr>
        </p:nvSpPr>
        <p:spPr/>
        <p:txBody>
          <a:bodyPr/>
          <a:lstStyle/>
          <a:p>
            <a:fld id="{166B1F51-9466-4AB4-9ADA-CED1AF1C07A5}"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A5E8AEC-47ED-484D-AA01-100AF6696F7A}" type="datetime1">
              <a:rPr lang="fr-FR" smtClean="0"/>
              <a:pPr/>
              <a:t>06/03/2018</a:t>
            </a:fld>
            <a:endParaRPr lang="fr-FR"/>
          </a:p>
        </p:txBody>
      </p:sp>
      <p:sp>
        <p:nvSpPr>
          <p:cNvPr id="5" name="Espace réservé du pied de page 4"/>
          <p:cNvSpPr>
            <a:spLocks noGrp="1"/>
          </p:cNvSpPr>
          <p:nvPr>
            <p:ph type="ftr" sz="quarter" idx="11"/>
          </p:nvPr>
        </p:nvSpPr>
        <p:spPr/>
        <p:txBody>
          <a:bodyPr/>
          <a:lstStyle/>
          <a:p>
            <a:r>
              <a:rPr lang="fr-FR" dirty="0" smtClean="0"/>
              <a:t>Jacques Dieye (UQAM)</a:t>
            </a:r>
            <a:endParaRPr lang="fr-FR" dirty="0"/>
          </a:p>
        </p:txBody>
      </p:sp>
      <p:sp>
        <p:nvSpPr>
          <p:cNvPr id="6" name="Espace réservé du numéro de diapositive 5"/>
          <p:cNvSpPr>
            <a:spLocks noGrp="1"/>
          </p:cNvSpPr>
          <p:nvPr>
            <p:ph type="sldNum" sz="quarter" idx="12"/>
          </p:nvPr>
        </p:nvSpPr>
        <p:spPr/>
        <p:txBody>
          <a:bodyPr/>
          <a:lstStyle/>
          <a:p>
            <a:fld id="{166B1F51-9466-4AB4-9ADA-CED1AF1C07A5}"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C68DD58-0C12-41D4-82A0-AC08C6427206}" type="datetime1">
              <a:rPr lang="fr-FR" smtClean="0"/>
              <a:pPr/>
              <a:t>06/03/2018</a:t>
            </a:fld>
            <a:endParaRPr lang="fr-FR"/>
          </a:p>
        </p:txBody>
      </p:sp>
      <p:sp>
        <p:nvSpPr>
          <p:cNvPr id="5" name="Espace réservé du pied de page 4"/>
          <p:cNvSpPr>
            <a:spLocks noGrp="1"/>
          </p:cNvSpPr>
          <p:nvPr>
            <p:ph type="ftr" sz="quarter" idx="11"/>
          </p:nvPr>
        </p:nvSpPr>
        <p:spPr/>
        <p:txBody>
          <a:bodyPr/>
          <a:lstStyle/>
          <a:p>
            <a:r>
              <a:rPr lang="fr-FR" dirty="0" smtClean="0"/>
              <a:t>Jacques Dieye (UQAM)</a:t>
            </a:r>
            <a:endParaRPr lang="fr-FR" dirty="0"/>
          </a:p>
        </p:txBody>
      </p:sp>
      <p:sp>
        <p:nvSpPr>
          <p:cNvPr id="6" name="Espace réservé du numéro de diapositive 5"/>
          <p:cNvSpPr>
            <a:spLocks noGrp="1"/>
          </p:cNvSpPr>
          <p:nvPr>
            <p:ph type="sldNum" sz="quarter" idx="12"/>
          </p:nvPr>
        </p:nvSpPr>
        <p:spPr/>
        <p:txBody>
          <a:bodyPr/>
          <a:lstStyle/>
          <a:p>
            <a:fld id="{166B1F51-9466-4AB4-9ADA-CED1AF1C07A5}"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CEC35CCB-DB81-4A24-8AEA-2CB921F2AB1A}" type="datetime1">
              <a:rPr lang="fr-FR" smtClean="0"/>
              <a:pPr/>
              <a:t>06/03/2018</a:t>
            </a:fld>
            <a:endParaRPr lang="fr-FR"/>
          </a:p>
        </p:txBody>
      </p:sp>
      <p:sp>
        <p:nvSpPr>
          <p:cNvPr id="5" name="Espace réservé du pied de page 4"/>
          <p:cNvSpPr>
            <a:spLocks noGrp="1"/>
          </p:cNvSpPr>
          <p:nvPr>
            <p:ph type="ftr" sz="quarter" idx="11"/>
          </p:nvPr>
        </p:nvSpPr>
        <p:spPr/>
        <p:txBody>
          <a:bodyPr/>
          <a:lstStyle/>
          <a:p>
            <a:r>
              <a:rPr lang="fr-FR" dirty="0" smtClean="0"/>
              <a:t>Jacques Dieye (UQAM)</a:t>
            </a:r>
            <a:endParaRPr lang="fr-FR" dirty="0"/>
          </a:p>
        </p:txBody>
      </p:sp>
      <p:sp>
        <p:nvSpPr>
          <p:cNvPr id="6" name="Espace réservé du numéro de diapositive 5"/>
          <p:cNvSpPr>
            <a:spLocks noGrp="1"/>
          </p:cNvSpPr>
          <p:nvPr>
            <p:ph type="sldNum" sz="quarter" idx="12"/>
          </p:nvPr>
        </p:nvSpPr>
        <p:spPr/>
        <p:txBody>
          <a:bodyPr/>
          <a:lstStyle/>
          <a:p>
            <a:fld id="{166B1F51-9466-4AB4-9ADA-CED1AF1C07A5}"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FB53D18-7142-490C-8FD2-62D02571A68E}" type="datetime1">
              <a:rPr lang="fr-FR" smtClean="0"/>
              <a:pPr/>
              <a:t>06/03/2018</a:t>
            </a:fld>
            <a:endParaRPr lang="fr-FR"/>
          </a:p>
        </p:txBody>
      </p:sp>
      <p:sp>
        <p:nvSpPr>
          <p:cNvPr id="6" name="Espace réservé du pied de page 5"/>
          <p:cNvSpPr>
            <a:spLocks noGrp="1"/>
          </p:cNvSpPr>
          <p:nvPr>
            <p:ph type="ftr" sz="quarter" idx="11"/>
          </p:nvPr>
        </p:nvSpPr>
        <p:spPr/>
        <p:txBody>
          <a:bodyPr/>
          <a:lstStyle/>
          <a:p>
            <a:r>
              <a:rPr lang="fr-FR" dirty="0" smtClean="0"/>
              <a:t>Jacques Dieye (UQAM)</a:t>
            </a:r>
            <a:endParaRPr lang="fr-FR" dirty="0"/>
          </a:p>
        </p:txBody>
      </p:sp>
      <p:sp>
        <p:nvSpPr>
          <p:cNvPr id="7" name="Espace réservé du numéro de diapositive 6"/>
          <p:cNvSpPr>
            <a:spLocks noGrp="1"/>
          </p:cNvSpPr>
          <p:nvPr>
            <p:ph type="sldNum" sz="quarter" idx="12"/>
          </p:nvPr>
        </p:nvSpPr>
        <p:spPr/>
        <p:txBody>
          <a:bodyPr/>
          <a:lstStyle/>
          <a:p>
            <a:fld id="{166B1F51-9466-4AB4-9ADA-CED1AF1C07A5}"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e la date 25"/>
          <p:cNvSpPr>
            <a:spLocks noGrp="1"/>
          </p:cNvSpPr>
          <p:nvPr>
            <p:ph type="dt" sz="half" idx="10"/>
          </p:nvPr>
        </p:nvSpPr>
        <p:spPr/>
        <p:txBody>
          <a:bodyPr rtlCol="0"/>
          <a:lstStyle/>
          <a:p>
            <a:fld id="{632AD58B-1CFA-4B3F-8027-281D5A7CCC8E}" type="datetime1">
              <a:rPr lang="fr-FR" smtClean="0"/>
              <a:pPr/>
              <a:t>06/03/2018</a:t>
            </a:fld>
            <a:endParaRPr lang="fr-FR"/>
          </a:p>
        </p:txBody>
      </p:sp>
      <p:sp>
        <p:nvSpPr>
          <p:cNvPr id="27" name="Espace réservé du numéro de diapositive 26"/>
          <p:cNvSpPr>
            <a:spLocks noGrp="1"/>
          </p:cNvSpPr>
          <p:nvPr>
            <p:ph type="sldNum" sz="quarter" idx="11"/>
          </p:nvPr>
        </p:nvSpPr>
        <p:spPr/>
        <p:txBody>
          <a:bodyPr rtlCol="0"/>
          <a:lstStyle/>
          <a:p>
            <a:fld id="{166B1F51-9466-4AB4-9ADA-CED1AF1C07A5}" type="slidenum">
              <a:rPr lang="fr-FR" smtClean="0"/>
              <a:pPr/>
              <a:t>‹N°›</a:t>
            </a:fld>
            <a:endParaRPr lang="fr-FR"/>
          </a:p>
        </p:txBody>
      </p:sp>
      <p:sp>
        <p:nvSpPr>
          <p:cNvPr id="28" name="Espace réservé du pied de page 27"/>
          <p:cNvSpPr>
            <a:spLocks noGrp="1"/>
          </p:cNvSpPr>
          <p:nvPr>
            <p:ph type="ftr" sz="quarter" idx="12"/>
          </p:nvPr>
        </p:nvSpPr>
        <p:spPr/>
        <p:txBody>
          <a:bodyPr rtlCol="0"/>
          <a:lstStyle/>
          <a:p>
            <a:r>
              <a:rPr lang="fr-FR" dirty="0" smtClean="0"/>
              <a:t>Jacques Dieye (UQAM)</a:t>
            </a: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fld id="{96C28115-D623-462B-8787-DCA77623FBC1}" type="datetime1">
              <a:rPr lang="fr-FR" smtClean="0"/>
              <a:pPr/>
              <a:t>06/03/2018</a:t>
            </a:fld>
            <a:endParaRPr lang="fr-FR"/>
          </a:p>
        </p:txBody>
      </p:sp>
      <p:sp>
        <p:nvSpPr>
          <p:cNvPr id="4" name="Espace réservé du pied de page 3"/>
          <p:cNvSpPr>
            <a:spLocks noGrp="1"/>
          </p:cNvSpPr>
          <p:nvPr>
            <p:ph type="ftr" sz="quarter" idx="11"/>
          </p:nvPr>
        </p:nvSpPr>
        <p:spPr>
          <a:xfrm>
            <a:off x="5257800" y="612648"/>
            <a:ext cx="1325880" cy="457200"/>
          </a:xfrm>
        </p:spPr>
        <p:txBody>
          <a:bodyPr/>
          <a:lstStyle/>
          <a:p>
            <a:r>
              <a:rPr lang="fr-FR" dirty="0" smtClean="0"/>
              <a:t>Jacques Dieye (UQAM)</a:t>
            </a:r>
            <a:endParaRPr lang="fr-FR" dirty="0"/>
          </a:p>
        </p:txBody>
      </p:sp>
      <p:sp>
        <p:nvSpPr>
          <p:cNvPr id="5" name="Espace réservé du numéro de diapositive 4"/>
          <p:cNvSpPr>
            <a:spLocks noGrp="1"/>
          </p:cNvSpPr>
          <p:nvPr>
            <p:ph type="sldNum" sz="quarter" idx="12"/>
          </p:nvPr>
        </p:nvSpPr>
        <p:spPr>
          <a:xfrm>
            <a:off x="8174736" y="2272"/>
            <a:ext cx="762000" cy="365760"/>
          </a:xfrm>
        </p:spPr>
        <p:txBody>
          <a:bodyPr/>
          <a:lstStyle/>
          <a:p>
            <a:fld id="{166B1F51-9466-4AB4-9ADA-CED1AF1C07A5}"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461B382-87F2-46F0-A625-CF2F8FBE9F01}" type="datetime1">
              <a:rPr lang="fr-FR" smtClean="0"/>
              <a:pPr/>
              <a:t>06/03/2018</a:t>
            </a:fld>
            <a:endParaRPr lang="fr-FR"/>
          </a:p>
        </p:txBody>
      </p:sp>
      <p:sp>
        <p:nvSpPr>
          <p:cNvPr id="3" name="Espace réservé du pied de page 2"/>
          <p:cNvSpPr>
            <a:spLocks noGrp="1"/>
          </p:cNvSpPr>
          <p:nvPr>
            <p:ph type="ftr" sz="quarter" idx="11"/>
          </p:nvPr>
        </p:nvSpPr>
        <p:spPr/>
        <p:txBody>
          <a:bodyPr/>
          <a:lstStyle/>
          <a:p>
            <a:r>
              <a:rPr lang="fr-FR" dirty="0" smtClean="0"/>
              <a:t>Jacques Dieye (UQAM)</a:t>
            </a:r>
            <a:endParaRPr lang="fr-FR" dirty="0"/>
          </a:p>
        </p:txBody>
      </p:sp>
      <p:sp>
        <p:nvSpPr>
          <p:cNvPr id="4" name="Espace réservé du numéro de diapositive 3"/>
          <p:cNvSpPr>
            <a:spLocks noGrp="1"/>
          </p:cNvSpPr>
          <p:nvPr>
            <p:ph type="sldNum" sz="quarter" idx="12"/>
          </p:nvPr>
        </p:nvSpPr>
        <p:spPr/>
        <p:txBody>
          <a:bodyPr/>
          <a:lstStyle/>
          <a:p>
            <a:fld id="{166B1F51-9466-4AB4-9ADA-CED1AF1C07A5}"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9EB3C73-0A59-4250-90A8-617F38AC7282}" type="datetime1">
              <a:rPr lang="fr-FR" smtClean="0"/>
              <a:pPr/>
              <a:t>06/03/2018</a:t>
            </a:fld>
            <a:endParaRPr lang="fr-FR"/>
          </a:p>
        </p:txBody>
      </p:sp>
      <p:sp>
        <p:nvSpPr>
          <p:cNvPr id="6" name="Espace réservé du pied de page 5"/>
          <p:cNvSpPr>
            <a:spLocks noGrp="1"/>
          </p:cNvSpPr>
          <p:nvPr>
            <p:ph type="ftr" sz="quarter" idx="11"/>
          </p:nvPr>
        </p:nvSpPr>
        <p:spPr/>
        <p:txBody>
          <a:bodyPr/>
          <a:lstStyle/>
          <a:p>
            <a:r>
              <a:rPr lang="fr-FR" dirty="0" smtClean="0"/>
              <a:t>Jacques Dieye (UQAM)</a:t>
            </a:r>
            <a:endParaRPr lang="fr-FR" dirty="0"/>
          </a:p>
        </p:txBody>
      </p:sp>
      <p:sp>
        <p:nvSpPr>
          <p:cNvPr id="7" name="Espace réservé du numéro de diapositive 6"/>
          <p:cNvSpPr>
            <a:spLocks noGrp="1"/>
          </p:cNvSpPr>
          <p:nvPr>
            <p:ph type="sldNum" sz="quarter" idx="12"/>
          </p:nvPr>
        </p:nvSpPr>
        <p:spPr/>
        <p:txBody>
          <a:bodyPr/>
          <a:lstStyle/>
          <a:p>
            <a:fld id="{166B1F51-9466-4AB4-9ADA-CED1AF1C07A5}"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B914BE4A-7AD1-4E01-8756-AAC6447783D8}" type="datetime1">
              <a:rPr lang="fr-FR" smtClean="0"/>
              <a:pPr/>
              <a:t>06/03/2018</a:t>
            </a:fld>
            <a:endParaRPr lang="fr-FR"/>
          </a:p>
        </p:txBody>
      </p:sp>
      <p:sp>
        <p:nvSpPr>
          <p:cNvPr id="6" name="Espace réservé du pied de page 5"/>
          <p:cNvSpPr>
            <a:spLocks noGrp="1"/>
          </p:cNvSpPr>
          <p:nvPr>
            <p:ph type="ftr" sz="quarter" idx="11"/>
          </p:nvPr>
        </p:nvSpPr>
        <p:spPr/>
        <p:txBody>
          <a:bodyPr/>
          <a:lstStyle/>
          <a:p>
            <a:r>
              <a:rPr lang="fr-FR" dirty="0" smtClean="0"/>
              <a:t>Jacques Dieye (UQAM)</a:t>
            </a:r>
            <a:endParaRPr lang="fr-FR" dirty="0"/>
          </a:p>
        </p:txBody>
      </p:sp>
      <p:sp>
        <p:nvSpPr>
          <p:cNvPr id="7" name="Espace réservé du numéro de diapositive 6"/>
          <p:cNvSpPr>
            <a:spLocks noGrp="1"/>
          </p:cNvSpPr>
          <p:nvPr>
            <p:ph type="sldNum" sz="quarter" idx="12"/>
          </p:nvPr>
        </p:nvSpPr>
        <p:spPr/>
        <p:txBody>
          <a:bodyPr/>
          <a:lstStyle/>
          <a:p>
            <a:fld id="{166B1F51-9466-4AB4-9ADA-CED1AF1C07A5}"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571AEF5-C59A-4D77-BAE2-305FA2FF89D6}" type="datetime1">
              <a:rPr lang="fr-FR" smtClean="0"/>
              <a:pPr/>
              <a:t>06/03/2018</a:t>
            </a:fld>
            <a:endParaRPr lang="fr-FR"/>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fr-FR" dirty="0" smtClean="0"/>
              <a:t>Jacques Dieye (UQAM)</a:t>
            </a:r>
            <a:endParaRPr lang="fr-FR" dirty="0"/>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66B1F51-9466-4AB4-9ADA-CED1AF1C07A5}"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536" y="980728"/>
            <a:ext cx="8496944" cy="1828800"/>
          </a:xfrm>
          <a:solidFill>
            <a:schemeClr val="accent2"/>
          </a:solidFill>
          <a:effectLst>
            <a:outerShdw blurRad="63500" sx="102000" sy="102000" algn="ctr" rotWithShape="0">
              <a:prstClr val="black">
                <a:alpha val="40000"/>
              </a:prstClr>
            </a:outerShdw>
          </a:effectLst>
        </p:spPr>
        <p:txBody>
          <a:bodyPr>
            <a:noAutofit/>
          </a:bodyPr>
          <a:lstStyle/>
          <a:p>
            <a:pPr algn="ctr"/>
            <a:r>
              <a:rPr lang="fr-FR" sz="3600" dirty="0" smtClean="0">
                <a:cs typeface="Aharoni" pitchFamily="2" charset="-79"/>
              </a:rPr>
              <a:t>Comment la structure globale d’un réseau d’interactions de protéines évolue?</a:t>
            </a:r>
            <a:endParaRPr lang="fr-FR" sz="2800" dirty="0">
              <a:cs typeface="Aharoni" pitchFamily="2" charset="-79"/>
            </a:endParaRPr>
          </a:p>
        </p:txBody>
      </p:sp>
      <p:sp>
        <p:nvSpPr>
          <p:cNvPr id="3" name="Sous-titre 2"/>
          <p:cNvSpPr>
            <a:spLocks noGrp="1"/>
          </p:cNvSpPr>
          <p:nvPr>
            <p:ph type="subTitle" idx="1"/>
          </p:nvPr>
        </p:nvSpPr>
        <p:spPr>
          <a:xfrm>
            <a:off x="4644008" y="5373216"/>
            <a:ext cx="4032448" cy="1104528"/>
          </a:xfrm>
        </p:spPr>
        <p:txBody>
          <a:bodyPr>
            <a:normAutofit fontScale="70000" lnSpcReduction="20000"/>
          </a:bodyPr>
          <a:lstStyle/>
          <a:p>
            <a:pPr algn="ctr"/>
            <a:r>
              <a:rPr lang="fr-FR" dirty="0" smtClean="0"/>
              <a:t>Par  Joel  </a:t>
            </a:r>
            <a:r>
              <a:rPr lang="fr-FR" dirty="0" err="1" smtClean="0"/>
              <a:t>Sandé</a:t>
            </a:r>
            <a:r>
              <a:rPr lang="fr-FR" dirty="0" smtClean="0"/>
              <a:t> and Jacques </a:t>
            </a:r>
            <a:r>
              <a:rPr lang="fr-FR" dirty="0" err="1" smtClean="0"/>
              <a:t>Diby</a:t>
            </a:r>
            <a:endParaRPr lang="fr-FR" dirty="0" smtClean="0"/>
          </a:p>
          <a:p>
            <a:pPr algn="ctr"/>
            <a:endParaRPr lang="fr-FR" dirty="0"/>
          </a:p>
          <a:p>
            <a:pPr algn="ctr"/>
            <a:r>
              <a:rPr lang="fr-FR" dirty="0" smtClean="0"/>
              <a:t>Basé sur </a:t>
            </a:r>
            <a:r>
              <a:rPr lang="fr-FR" smtClean="0"/>
              <a:t>un article </a:t>
            </a:r>
            <a:r>
              <a:rPr lang="fr-FR" dirty="0" smtClean="0"/>
              <a:t>de </a:t>
            </a:r>
          </a:p>
          <a:p>
            <a:pPr algn="ctr"/>
            <a:r>
              <a:rPr lang="fr-FR" dirty="0" smtClean="0"/>
              <a:t>Andreas </a:t>
            </a:r>
            <a:r>
              <a:rPr lang="fr-FR" dirty="0" smtClean="0"/>
              <a:t>Wagner</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784976" cy="5233768"/>
          </a:xfrm>
        </p:spPr>
        <p:txBody>
          <a:bodyPr>
            <a:normAutofit/>
          </a:bodyPr>
          <a:lstStyle/>
          <a:p>
            <a:pPr>
              <a:buClr>
                <a:schemeClr val="accent2"/>
              </a:buClr>
              <a:buNone/>
            </a:pPr>
            <a:endParaRPr lang="fr-FR" sz="1800" dirty="0" smtClean="0">
              <a:latin typeface="+mj-lt"/>
            </a:endParaRPr>
          </a:p>
          <a:p>
            <a:pPr algn="ctr">
              <a:buClr>
                <a:schemeClr val="accent2"/>
              </a:buClr>
              <a:buNone/>
            </a:pPr>
            <a:r>
              <a:rPr lang="fr-FR" dirty="0" smtClean="0">
                <a:solidFill>
                  <a:schemeClr val="accent2"/>
                </a:solidFill>
                <a:effectLst>
                  <a:outerShdw blurRad="38100" dist="38100" dir="2700000" algn="tl">
                    <a:srgbClr val="000000">
                      <a:alpha val="43137"/>
                    </a:srgbClr>
                  </a:outerShdw>
                </a:effectLst>
                <a:latin typeface="+mj-lt"/>
              </a:rPr>
              <a:t>Comment la structure globale d’un réseau d’interaction entre protéines évolue?</a:t>
            </a:r>
          </a:p>
          <a:p>
            <a:pPr>
              <a:buClr>
                <a:schemeClr val="accent2"/>
              </a:buClr>
              <a:buNone/>
            </a:pPr>
            <a:endParaRPr lang="fr-FR" sz="1800" dirty="0" smtClean="0">
              <a:latin typeface="+mj-lt"/>
            </a:endParaRPr>
          </a:p>
          <a:p>
            <a:pPr>
              <a:buClr>
                <a:schemeClr val="accent2"/>
              </a:buClr>
              <a:buNone/>
            </a:pPr>
            <a:r>
              <a:rPr lang="fr-FR" sz="1800" dirty="0" smtClean="0">
                <a:latin typeface="+mj-lt"/>
              </a:rPr>
              <a:t>	Deux processus peuvent influencer la structure de ce type de réseau:</a:t>
            </a:r>
          </a:p>
          <a:p>
            <a:pPr>
              <a:buClr>
                <a:schemeClr val="accent2"/>
              </a:buClr>
              <a:buNone/>
            </a:pPr>
            <a:endParaRPr lang="fr-FR" sz="1800" dirty="0" smtClean="0">
              <a:latin typeface="+mj-lt"/>
            </a:endParaRPr>
          </a:p>
          <a:p>
            <a:pPr marL="452628" indent="-342900">
              <a:buClr>
                <a:schemeClr val="accent2"/>
              </a:buClr>
              <a:buFont typeface="+mj-lt"/>
              <a:buAutoNum type="arabicPeriod"/>
            </a:pPr>
            <a:r>
              <a:rPr lang="fr-FR" sz="1800" dirty="0" smtClean="0">
                <a:latin typeface="+mj-lt"/>
              </a:rPr>
              <a:t>La duplication de gène augmentant le nombre de protéines et leurs interactions</a:t>
            </a:r>
          </a:p>
          <a:p>
            <a:pPr marL="452628" indent="-342900">
              <a:buClr>
                <a:schemeClr val="accent2"/>
              </a:buClr>
              <a:buFont typeface="+mj-lt"/>
              <a:buAutoNum type="arabicPeriod"/>
            </a:pPr>
            <a:endParaRPr lang="fr-FR" sz="1800" dirty="0" smtClean="0">
              <a:latin typeface="+mj-lt"/>
            </a:endParaRPr>
          </a:p>
          <a:p>
            <a:pPr marL="452628" indent="-342900">
              <a:buClr>
                <a:schemeClr val="accent2"/>
              </a:buClr>
              <a:buFont typeface="+mj-lt"/>
              <a:buAutoNum type="arabicPeriod"/>
            </a:pPr>
            <a:r>
              <a:rPr lang="fr-FR" sz="1800" dirty="0" smtClean="0">
                <a:latin typeface="+mj-lt"/>
              </a:rPr>
              <a:t>Addition et élimination des interactions entre les protéines</a:t>
            </a:r>
          </a:p>
          <a:p>
            <a:pPr marL="452628" indent="-342900">
              <a:buClr>
                <a:schemeClr val="accent2"/>
              </a:buClr>
              <a:buNone/>
            </a:pPr>
            <a:endParaRPr lang="fr-FR" sz="1800" dirty="0" smtClean="0">
              <a:latin typeface="+mj-lt"/>
            </a:endParaRPr>
          </a:p>
          <a:p>
            <a:pPr marL="452628" indent="-342900">
              <a:buClr>
                <a:schemeClr val="accent2"/>
              </a:buClr>
              <a:buNone/>
            </a:pPr>
            <a:r>
              <a:rPr lang="fr-FR" sz="1800" dirty="0" smtClean="0">
                <a:latin typeface="+mj-lt"/>
              </a:rPr>
              <a:t>	Les taux de ces processus seront estimés à partir de données du</a:t>
            </a:r>
          </a:p>
          <a:p>
            <a:pPr marL="452628" indent="-342900">
              <a:buClr>
                <a:schemeClr val="accent2"/>
              </a:buClr>
              <a:buNone/>
            </a:pPr>
            <a:r>
              <a:rPr lang="fr-FR" sz="1800" dirty="0" smtClean="0"/>
              <a:t>	</a:t>
            </a:r>
            <a:r>
              <a:rPr lang="fr-FR" sz="1800" u="sng" dirty="0" smtClean="0">
                <a:latin typeface="+mj-lt"/>
              </a:rPr>
              <a:t>Saccharomyces cerevisiae</a:t>
            </a:r>
            <a:r>
              <a:rPr lang="fr-FR" sz="1800" dirty="0" smtClean="0">
                <a:latin typeface="+mj-lt"/>
              </a:rPr>
              <a:t>  (100 interactions           1 millions d’années)</a:t>
            </a:r>
          </a:p>
          <a:p>
            <a:pPr marL="452628" indent="-342900">
              <a:buClr>
                <a:schemeClr val="accent2"/>
              </a:buClr>
              <a:buNone/>
            </a:pPr>
            <a:endParaRPr lang="fr-FR" sz="1800" dirty="0">
              <a:latin typeface="+mj-lt"/>
            </a:endParaRPr>
          </a:p>
        </p:txBody>
      </p:sp>
      <p:sp>
        <p:nvSpPr>
          <p:cNvPr id="5" name="Espace réservé du pied de page 4"/>
          <p:cNvSpPr>
            <a:spLocks noGrp="1"/>
          </p:cNvSpPr>
          <p:nvPr>
            <p:ph type="ftr" sz="quarter" idx="11"/>
          </p:nvPr>
        </p:nvSpPr>
        <p:spPr>
          <a:xfrm>
            <a:off x="0" y="6597352"/>
            <a:ext cx="3059832" cy="260648"/>
          </a:xfrm>
          <a:solidFill>
            <a:schemeClr val="tx2"/>
          </a:solidFill>
        </p:spPr>
        <p:txBody>
          <a:bodyPr/>
          <a:lstStyle/>
          <a:p>
            <a:pPr algn="just"/>
            <a:r>
              <a:rPr lang="fr-FR" sz="1100" dirty="0" smtClean="0">
                <a:solidFill>
                  <a:schemeClr val="bg1"/>
                </a:solidFill>
                <a:latin typeface="Aharoni" pitchFamily="2" charset="-79"/>
                <a:cs typeface="Aharoni" pitchFamily="2" charset="-79"/>
              </a:rPr>
              <a:t>   Joel Sandé, Jacques Dieye (UQAM)</a:t>
            </a:r>
            <a:endParaRPr lang="fr-FR" sz="1100" dirty="0">
              <a:solidFill>
                <a:schemeClr val="bg1"/>
              </a:solidFill>
              <a:latin typeface="Aharoni" pitchFamily="2" charset="-79"/>
              <a:cs typeface="Aharoni" pitchFamily="2" charset="-79"/>
            </a:endParaRPr>
          </a:p>
        </p:txBody>
      </p:sp>
      <p:sp>
        <p:nvSpPr>
          <p:cNvPr id="6"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a:t>
            </a:r>
            <a:endParaRPr lang="fr-FR" sz="3200" dirty="0">
              <a:effectLst>
                <a:outerShdw blurRad="38100" dist="38100" dir="2700000" algn="tl">
                  <a:srgbClr val="000000">
                    <a:alpha val="43137"/>
                  </a:srgbClr>
                </a:outerShdw>
              </a:effectLst>
            </a:endParaRPr>
          </a:p>
        </p:txBody>
      </p:sp>
      <p:cxnSp>
        <p:nvCxnSpPr>
          <p:cNvPr id="8" name="Connecteur droit avec flèche 7"/>
          <p:cNvCxnSpPr/>
          <p:nvPr/>
        </p:nvCxnSpPr>
        <p:spPr>
          <a:xfrm>
            <a:off x="5364088" y="5517232"/>
            <a:ext cx="432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412776"/>
            <a:ext cx="8784976" cy="5184576"/>
          </a:xfrm>
        </p:spPr>
        <p:txBody>
          <a:bodyPr>
            <a:normAutofit/>
          </a:bodyPr>
          <a:lstStyle/>
          <a:p>
            <a:pPr>
              <a:buClr>
                <a:schemeClr val="accent2"/>
              </a:buClr>
              <a:buNone/>
            </a:pPr>
            <a:r>
              <a:rPr lang="fr-FR" sz="1800" dirty="0" smtClean="0"/>
              <a:t>	</a:t>
            </a:r>
            <a:r>
              <a:rPr lang="fr-FR" sz="1800" dirty="0" smtClean="0">
                <a:latin typeface="+mj-lt"/>
              </a:rPr>
              <a:t>Une  fois la structure d’un réseau connue, questions sur origine évolutive et connexion fonctionnelle:</a:t>
            </a:r>
          </a:p>
          <a:p>
            <a:pPr>
              <a:buClr>
                <a:schemeClr val="accent2"/>
              </a:buClr>
              <a:buNone/>
            </a:pPr>
            <a:endParaRPr lang="fr-FR" sz="1800" dirty="0" smtClean="0">
              <a:latin typeface="+mj-lt"/>
            </a:endParaRPr>
          </a:p>
          <a:p>
            <a:pPr marL="452628" indent="-342900">
              <a:buClr>
                <a:schemeClr val="accent2"/>
              </a:buClr>
              <a:buAutoNum type="arabicPeriod"/>
            </a:pPr>
            <a:r>
              <a:rPr lang="fr-FR" sz="1800" dirty="0" smtClean="0">
                <a:latin typeface="+mj-lt"/>
              </a:rPr>
              <a:t>Est-ce que la structure du réseau nous renseigne sur la fonction du réseau ?</a:t>
            </a:r>
          </a:p>
          <a:p>
            <a:pPr marL="452628" indent="-342900">
              <a:buClr>
                <a:schemeClr val="accent2"/>
              </a:buClr>
              <a:buAutoNum type="arabicPeriod"/>
            </a:pPr>
            <a:endParaRPr lang="fr-FR" sz="1800" dirty="0" smtClean="0">
              <a:latin typeface="+mj-lt"/>
            </a:endParaRPr>
          </a:p>
          <a:p>
            <a:pPr marL="452628" indent="-342900">
              <a:buClr>
                <a:schemeClr val="accent2"/>
              </a:buClr>
              <a:buAutoNum type="arabicPeriod"/>
            </a:pPr>
            <a:r>
              <a:rPr lang="fr-FR" sz="1800" dirty="0" smtClean="0">
                <a:latin typeface="+mj-lt"/>
              </a:rPr>
              <a:t>Comment la sélection naturelle serait arrivée à façonner la structure globale ?</a:t>
            </a:r>
          </a:p>
          <a:p>
            <a:pPr marL="452628" indent="-342900">
              <a:buClr>
                <a:schemeClr val="accent2"/>
              </a:buClr>
              <a:buAutoNum type="arabicPeriod"/>
            </a:pPr>
            <a:endParaRPr lang="fr-FR" sz="1800" dirty="0" smtClean="0">
              <a:latin typeface="+mj-lt"/>
            </a:endParaRPr>
          </a:p>
          <a:p>
            <a:pPr marL="452628" indent="-342900">
              <a:buClr>
                <a:schemeClr val="accent2"/>
              </a:buClr>
              <a:buAutoNum type="arabicPeriod"/>
            </a:pPr>
            <a:r>
              <a:rPr lang="fr-FR" sz="1800" dirty="0" smtClean="0">
                <a:latin typeface="+mj-lt"/>
              </a:rPr>
              <a:t>Une distribution de degrés en loi de puissance transmet-elle un quelconque avantage à un organisme?</a:t>
            </a:r>
          </a:p>
          <a:p>
            <a:pPr marL="452628" indent="-342900">
              <a:buClr>
                <a:schemeClr val="accent2"/>
              </a:buClr>
              <a:buAutoNum type="arabicPeriod"/>
            </a:pPr>
            <a:endParaRPr lang="fr-FR" sz="1800" dirty="0" smtClean="0">
              <a:latin typeface="+mj-lt"/>
            </a:endParaRPr>
          </a:p>
          <a:p>
            <a:pPr marL="452628" indent="-342900">
              <a:buClr>
                <a:schemeClr val="accent2"/>
              </a:buClr>
              <a:buAutoNum type="arabicPeriod"/>
            </a:pPr>
            <a:r>
              <a:rPr lang="fr-FR" sz="1800" dirty="0" smtClean="0">
                <a:latin typeface="+mj-lt"/>
              </a:rPr>
              <a:t>La sélection naturelle aurait-elle favorisé uniquement la survie des organismes qui respectaient cette loi de puissance?</a:t>
            </a:r>
          </a:p>
          <a:p>
            <a:pPr marL="452628" indent="-342900">
              <a:buClr>
                <a:schemeClr val="accent2"/>
              </a:buClr>
              <a:buAutoNum type="arabicPeriod"/>
            </a:pPr>
            <a:endParaRPr lang="fr-FR" sz="1800" dirty="0" smtClean="0"/>
          </a:p>
          <a:p>
            <a:pPr marL="452628" indent="-342900">
              <a:buClr>
                <a:schemeClr val="accent2"/>
              </a:buClr>
              <a:buAutoNum type="arabicPeriod"/>
            </a:pPr>
            <a:endParaRPr lang="fr-FR" sz="1800" dirty="0" smtClean="0"/>
          </a:p>
          <a:p>
            <a:pPr marL="452628" indent="-342900">
              <a:buClr>
                <a:schemeClr val="accent2"/>
              </a:buClr>
              <a:buAutoNum type="arabicPeriod"/>
            </a:pPr>
            <a:endParaRPr lang="fr-FR" sz="1800" dirty="0" smtClean="0"/>
          </a:p>
          <a:p>
            <a:pPr marL="452628" indent="-342900">
              <a:buClr>
                <a:schemeClr val="accent2"/>
              </a:buClr>
              <a:buNone/>
            </a:pPr>
            <a:r>
              <a:rPr lang="fr-FR" sz="1800" dirty="0" smtClean="0"/>
              <a:t>	</a:t>
            </a:r>
          </a:p>
          <a:p>
            <a:pPr marL="452628" indent="-342900">
              <a:buClr>
                <a:schemeClr val="accent2"/>
              </a:buClr>
              <a:buAutoNum type="arabicPeriod"/>
            </a:pPr>
            <a:endParaRPr lang="fr-FR" sz="1800" dirty="0" smtClean="0"/>
          </a:p>
          <a:p>
            <a:pPr>
              <a:buClr>
                <a:schemeClr val="accent2"/>
              </a:buClr>
            </a:pPr>
            <a:endParaRPr lang="fr-FR" sz="1800" dirty="0" smtClean="0"/>
          </a:p>
          <a:p>
            <a:pPr>
              <a:buClr>
                <a:schemeClr val="accent2"/>
              </a:buClr>
            </a:pPr>
            <a:endParaRPr lang="fr-FR" sz="1800" dirty="0" smtClean="0"/>
          </a:p>
          <a:p>
            <a:pPr>
              <a:buClr>
                <a:schemeClr val="accent2"/>
              </a:buClr>
              <a:buNone/>
            </a:pPr>
            <a:endParaRPr lang="fr-FR" sz="1800" dirty="0"/>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a:t>
            </a:r>
            <a:endParaRPr lang="fr-FR" sz="32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412776"/>
            <a:ext cx="8712968" cy="5117200"/>
          </a:xfrm>
        </p:spPr>
        <p:txBody>
          <a:bodyPr>
            <a:normAutofit/>
          </a:bodyPr>
          <a:lstStyle/>
          <a:p>
            <a:pPr>
              <a:buNone/>
            </a:pPr>
            <a:r>
              <a:rPr lang="fr-FR" sz="1800" dirty="0" smtClean="0"/>
              <a:t>		</a:t>
            </a:r>
            <a:r>
              <a:rPr lang="fr-FR" sz="2400" dirty="0" smtClean="0">
                <a:solidFill>
                  <a:schemeClr val="accent2"/>
                </a:solidFill>
                <a:effectLst>
                  <a:outerShdw blurRad="38100" dist="38100" dir="2700000" algn="tl">
                    <a:srgbClr val="000000">
                      <a:alpha val="43137"/>
                    </a:srgbClr>
                  </a:outerShdw>
                </a:effectLst>
                <a:latin typeface="+mj-lt"/>
              </a:rPr>
              <a:t>Propriétés des réseaux d’interaction entre protéines:</a:t>
            </a:r>
            <a:endParaRPr lang="fr-FR" sz="1800" dirty="0" smtClean="0">
              <a:solidFill>
                <a:schemeClr val="accent2"/>
              </a:solidFill>
              <a:effectLst>
                <a:outerShdw blurRad="38100" dist="38100" dir="2700000" algn="tl">
                  <a:srgbClr val="000000">
                    <a:alpha val="43137"/>
                  </a:srgbClr>
                </a:outerShdw>
              </a:effectLst>
              <a:latin typeface="+mj-lt"/>
            </a:endParaRPr>
          </a:p>
          <a:p>
            <a:pPr>
              <a:buNone/>
            </a:pPr>
            <a:endParaRPr lang="fr-FR" sz="1800" dirty="0" smtClean="0">
              <a:latin typeface="+mj-lt"/>
            </a:endParaRPr>
          </a:p>
          <a:p>
            <a:pPr>
              <a:buNone/>
            </a:pPr>
            <a:endParaRPr lang="fr-FR" sz="1800" dirty="0" smtClean="0">
              <a:latin typeface="+mj-lt"/>
            </a:endParaRPr>
          </a:p>
          <a:p>
            <a:pPr>
              <a:buNone/>
            </a:pPr>
            <a:endParaRPr lang="fr-FR" sz="1800" dirty="0" smtClean="0">
              <a:latin typeface="+mj-lt"/>
            </a:endParaRPr>
          </a:p>
          <a:p>
            <a:pPr>
              <a:buNone/>
            </a:pPr>
            <a:endParaRPr lang="fr-FR" sz="1800" dirty="0" smtClean="0">
              <a:latin typeface="+mj-lt"/>
            </a:endParaRPr>
          </a:p>
          <a:p>
            <a:pPr>
              <a:buClr>
                <a:schemeClr val="accent2"/>
              </a:buClr>
            </a:pPr>
            <a:r>
              <a:rPr lang="fr-FR" sz="1800" dirty="0" smtClean="0">
                <a:latin typeface="+mj-lt"/>
              </a:rPr>
              <a:t>Très peu de nœuds fortement connectés</a:t>
            </a:r>
          </a:p>
          <a:p>
            <a:pPr>
              <a:buNone/>
            </a:pPr>
            <a:endParaRPr lang="fr-FR" sz="1800" dirty="0" smtClean="0">
              <a:latin typeface="+mj-lt"/>
            </a:endParaRPr>
          </a:p>
          <a:p>
            <a:pPr>
              <a:buClr>
                <a:schemeClr val="accent2"/>
              </a:buClr>
            </a:pPr>
            <a:r>
              <a:rPr lang="fr-FR" sz="1800" dirty="0" smtClean="0">
                <a:latin typeface="+mj-lt"/>
              </a:rPr>
              <a:t>Lors du retrait d’un nœud choisi au hasard</a:t>
            </a:r>
          </a:p>
          <a:p>
            <a:pPr>
              <a:buClr>
                <a:schemeClr val="accent2"/>
              </a:buClr>
            </a:pPr>
            <a:endParaRPr lang="fr-FR" sz="1800" dirty="0" smtClean="0">
              <a:latin typeface="+mj-lt"/>
            </a:endParaRPr>
          </a:p>
          <a:p>
            <a:pPr>
              <a:buClr>
                <a:schemeClr val="accent2"/>
              </a:buClr>
            </a:pPr>
            <a:r>
              <a:rPr lang="fr-FR" sz="1800" dirty="0" smtClean="0">
                <a:latin typeface="+mj-lt"/>
              </a:rPr>
              <a:t>Petit réseau VS grand réseau</a:t>
            </a:r>
          </a:p>
          <a:p>
            <a:pPr>
              <a:buClr>
                <a:schemeClr val="accent2"/>
              </a:buClr>
            </a:pPr>
            <a:endParaRPr lang="fr-FR" sz="1800" dirty="0" smtClean="0">
              <a:latin typeface="+mj-lt"/>
            </a:endParaRPr>
          </a:p>
          <a:p>
            <a:pPr>
              <a:buClr>
                <a:schemeClr val="accent2"/>
              </a:buClr>
            </a:pPr>
            <a:r>
              <a:rPr lang="fr-FR" sz="1800" dirty="0" smtClean="0"/>
              <a:t>P(d) ~ </a:t>
            </a:r>
            <a:r>
              <a:rPr lang="fr-FR" sz="1800" i="1" dirty="0" smtClean="0"/>
              <a:t>d –</a:t>
            </a:r>
            <a:r>
              <a:rPr lang="el-GR" sz="1800" i="1" dirty="0" smtClean="0"/>
              <a:t>γ</a:t>
            </a:r>
            <a:endParaRPr lang="fr-FR" sz="1800" dirty="0" smtClean="0">
              <a:latin typeface="+mj-lt"/>
            </a:endParaRPr>
          </a:p>
          <a:p>
            <a:pPr>
              <a:buClr>
                <a:schemeClr val="accent2"/>
              </a:buClr>
            </a:pPr>
            <a:endParaRPr lang="fr-FR" sz="1800" dirty="0" smtClean="0">
              <a:latin typeface="+mj-lt"/>
            </a:endParaRPr>
          </a:p>
          <a:p>
            <a:pPr>
              <a:buClr>
                <a:schemeClr val="accent2"/>
              </a:buClr>
            </a:pPr>
            <a:endParaRPr lang="fr-FR" sz="1800" dirty="0" smtClean="0">
              <a:latin typeface="+mj-lt"/>
            </a:endParaRPr>
          </a:p>
          <a:p>
            <a:pPr>
              <a:buClr>
                <a:schemeClr val="accent2"/>
              </a:buClr>
            </a:pPr>
            <a:endParaRPr lang="fr-FR" sz="1800" dirty="0" smtClean="0">
              <a:latin typeface="+mj-lt"/>
            </a:endParaRPr>
          </a:p>
          <a:p>
            <a:pPr>
              <a:buClr>
                <a:schemeClr val="accent2"/>
              </a:buClr>
            </a:pPr>
            <a:endParaRPr lang="fr-FR" sz="1800" dirty="0" smtClean="0"/>
          </a:p>
          <a:p>
            <a:pPr>
              <a:buClr>
                <a:schemeClr val="accent2"/>
              </a:buClr>
              <a:buNone/>
            </a:pPr>
            <a:endParaRPr lang="fr-FR" sz="1800" dirty="0" smtClean="0"/>
          </a:p>
          <a:p>
            <a:pPr>
              <a:buClr>
                <a:schemeClr val="accent2"/>
              </a:buClr>
            </a:pPr>
            <a:endParaRPr lang="fr-FR" sz="1800" dirty="0" smtClean="0"/>
          </a:p>
          <a:p>
            <a:pPr>
              <a:buClr>
                <a:schemeClr val="accent2"/>
              </a:buClr>
            </a:pPr>
            <a:endParaRPr lang="fr-FR" sz="1800" dirty="0" smtClean="0"/>
          </a:p>
          <a:p>
            <a:pPr>
              <a:buClr>
                <a:schemeClr val="accent2"/>
              </a:buClr>
            </a:pPr>
            <a:endParaRPr lang="fr-FR" sz="1800" dirty="0" smtClean="0"/>
          </a:p>
          <a:p>
            <a:pPr>
              <a:buClr>
                <a:schemeClr val="accent2"/>
              </a:buClr>
            </a:pPr>
            <a:endParaRPr lang="fr-FR" sz="1800" dirty="0" smtClean="0"/>
          </a:p>
          <a:p>
            <a:pPr>
              <a:buClr>
                <a:schemeClr val="accent2"/>
              </a:buClr>
            </a:pPr>
            <a:endParaRPr lang="fr-FR" sz="1800" dirty="0" smtClean="0"/>
          </a:p>
          <a:p>
            <a:pPr>
              <a:buClr>
                <a:schemeClr val="accent2"/>
              </a:buClr>
            </a:pPr>
            <a:endParaRPr lang="fr-FR" sz="1800" dirty="0"/>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a:t>
            </a:r>
            <a:endParaRPr lang="fr-FR" sz="3200" dirty="0">
              <a:effectLst>
                <a:outerShdw blurRad="38100" dist="38100" dir="2700000" algn="tl">
                  <a:srgbClr val="000000">
                    <a:alpha val="43137"/>
                  </a:srgbClr>
                </a:outerShdw>
              </a:effectLst>
            </a:endParaRPr>
          </a:p>
        </p:txBody>
      </p:sp>
      <p:sp>
        <p:nvSpPr>
          <p:cNvPr id="7"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pic>
        <p:nvPicPr>
          <p:cNvPr id="1028" name="Picture 4" descr="C:\Users\JACK\Desktop\BIF7002\Scale-free_network_sample.png"/>
          <p:cNvPicPr>
            <a:picLocks noChangeAspect="1" noChangeArrowheads="1"/>
          </p:cNvPicPr>
          <p:nvPr/>
        </p:nvPicPr>
        <p:blipFill>
          <a:blip r:embed="rId2" cstate="print"/>
          <a:srcRect/>
          <a:stretch>
            <a:fillRect/>
          </a:stretch>
        </p:blipFill>
        <p:spPr bwMode="auto">
          <a:xfrm>
            <a:off x="5580112" y="2636912"/>
            <a:ext cx="3340206" cy="2924051"/>
          </a:xfrm>
          <a:prstGeom prst="rect">
            <a:avLst/>
          </a:prstGeom>
          <a:noFill/>
        </p:spPr>
      </p:pic>
      <p:cxnSp>
        <p:nvCxnSpPr>
          <p:cNvPr id="10" name="Connecteur droit 9"/>
          <p:cNvCxnSpPr/>
          <p:nvPr/>
        </p:nvCxnSpPr>
        <p:spPr>
          <a:xfrm rot="16200000" flipH="1">
            <a:off x="7596336" y="2780928"/>
            <a:ext cx="504056" cy="3600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6200000" flipH="1">
            <a:off x="7344308" y="4113076"/>
            <a:ext cx="504056"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7604720" y="2844552"/>
            <a:ext cx="423664" cy="2964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rot="5400000">
            <a:off x="7272300" y="4257092"/>
            <a:ext cx="576064" cy="720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par>
                                <p:cTn id="14" presetID="3"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484784"/>
            <a:ext cx="8640960" cy="5089752"/>
          </a:xfrm>
        </p:spPr>
        <p:txBody>
          <a:bodyPr>
            <a:normAutofit/>
          </a:bodyPr>
          <a:lstStyle/>
          <a:p>
            <a:pPr>
              <a:buClr>
                <a:schemeClr val="accent2"/>
              </a:buClr>
              <a:buNone/>
            </a:pPr>
            <a:r>
              <a:rPr lang="fr-FR" sz="2000" dirty="0" smtClean="0">
                <a:effectLst>
                  <a:outerShdw blurRad="38100" dist="38100" dir="2700000" algn="tl">
                    <a:srgbClr val="000000">
                      <a:alpha val="43137"/>
                    </a:srgbClr>
                  </a:outerShdw>
                </a:effectLst>
              </a:rPr>
              <a:t>	</a:t>
            </a:r>
            <a:r>
              <a:rPr lang="fr-FR" sz="2400" dirty="0" smtClean="0">
                <a:solidFill>
                  <a:schemeClr val="accent2"/>
                </a:solidFill>
                <a:effectLst>
                  <a:outerShdw blurRad="38100" dist="38100" dir="2700000" algn="tl">
                    <a:srgbClr val="000000">
                      <a:alpha val="43137"/>
                    </a:srgbClr>
                  </a:outerShdw>
                </a:effectLst>
                <a:latin typeface="+mj-lt"/>
              </a:rPr>
              <a:t>Une hypothèse « nulle » sur l’origine de la structure des réseaux:</a:t>
            </a:r>
          </a:p>
          <a:p>
            <a:pPr>
              <a:buClr>
                <a:schemeClr val="accent2"/>
              </a:buClr>
              <a:buNone/>
            </a:pPr>
            <a:endParaRPr lang="fr-FR" sz="2000" dirty="0" smtClean="0">
              <a:effectLst>
                <a:outerShdw blurRad="38100" dist="38100" dir="2700000" algn="tl">
                  <a:srgbClr val="000000">
                    <a:alpha val="43137"/>
                  </a:srgbClr>
                </a:outerShdw>
              </a:effectLst>
            </a:endParaRPr>
          </a:p>
          <a:p>
            <a:pPr>
              <a:buClr>
                <a:schemeClr val="accent2"/>
              </a:buClr>
              <a:buNone/>
            </a:pPr>
            <a:r>
              <a:rPr lang="fr-FR" sz="1800" dirty="0" smtClean="0"/>
              <a:t>	</a:t>
            </a:r>
            <a:r>
              <a:rPr lang="fr-FR" sz="1800" dirty="0" smtClean="0">
                <a:latin typeface="+mj-lt"/>
              </a:rPr>
              <a:t>Le terme « nulle » ne veut pas dire que l’hypothèse  n’est pas valable!</a:t>
            </a:r>
          </a:p>
          <a:p>
            <a:pPr>
              <a:buClr>
                <a:schemeClr val="accent2"/>
              </a:buClr>
              <a:buNone/>
            </a:pPr>
            <a:r>
              <a:rPr lang="fr-FR" sz="1800" dirty="0" smtClean="0">
                <a:latin typeface="+mj-lt"/>
              </a:rPr>
              <a:t>	</a:t>
            </a:r>
          </a:p>
          <a:p>
            <a:pPr>
              <a:buClr>
                <a:schemeClr val="accent2"/>
              </a:buClr>
              <a:buNone/>
            </a:pPr>
            <a:r>
              <a:rPr lang="fr-FR" sz="1800" dirty="0" smtClean="0">
                <a:latin typeface="+mj-lt"/>
              </a:rPr>
              <a:t>	La sélection naturelle ne doit être invoquée que si toutes les hypothèses nulles sont rejetées!</a:t>
            </a:r>
          </a:p>
          <a:p>
            <a:pPr>
              <a:buClr>
                <a:schemeClr val="accent2"/>
              </a:buClr>
              <a:buNone/>
            </a:pPr>
            <a:endParaRPr lang="fr-FR" sz="1800" dirty="0" smtClean="0">
              <a:latin typeface="+mj-lt"/>
            </a:endParaRPr>
          </a:p>
          <a:p>
            <a:pPr>
              <a:buClr>
                <a:schemeClr val="accent2"/>
              </a:buClr>
              <a:buNone/>
            </a:pPr>
            <a:r>
              <a:rPr lang="fr-FR" sz="1800" dirty="0" smtClean="0">
                <a:latin typeface="+mj-lt"/>
              </a:rPr>
              <a:t>	Pour fournir une hypothèse nulle:</a:t>
            </a:r>
          </a:p>
          <a:p>
            <a:pPr>
              <a:buClr>
                <a:schemeClr val="accent2"/>
              </a:buClr>
              <a:buNone/>
            </a:pPr>
            <a:endParaRPr lang="fr-FR" sz="1800" dirty="0" smtClean="0">
              <a:latin typeface="+mj-lt"/>
            </a:endParaRPr>
          </a:p>
          <a:p>
            <a:pPr>
              <a:buClr>
                <a:schemeClr val="accent2"/>
              </a:buClr>
            </a:pPr>
            <a:r>
              <a:rPr lang="fr-FR" sz="1800" dirty="0" smtClean="0">
                <a:latin typeface="+mj-lt"/>
              </a:rPr>
              <a:t>Examiné les processus qui influencent la structure de l’interaction des protéines du réseau chez la levure</a:t>
            </a:r>
          </a:p>
          <a:p>
            <a:pPr>
              <a:buClr>
                <a:schemeClr val="accent2"/>
              </a:buClr>
              <a:buNone/>
            </a:pPr>
            <a:endParaRPr lang="fr-FR" sz="1800" dirty="0" smtClean="0">
              <a:latin typeface="+mj-lt"/>
            </a:endParaRPr>
          </a:p>
          <a:p>
            <a:pPr>
              <a:buClr>
                <a:schemeClr val="accent2"/>
              </a:buClr>
            </a:pPr>
            <a:r>
              <a:rPr lang="fr-FR" sz="1800" dirty="0" smtClean="0">
                <a:latin typeface="+mj-lt"/>
              </a:rPr>
              <a:t>Estimé leurs taux à partir de données empiriques et tenté d’apporter des explications sur la distributions des degrés sans invoquer …</a:t>
            </a:r>
          </a:p>
          <a:p>
            <a:pPr>
              <a:buClr>
                <a:schemeClr val="accent2"/>
              </a:buClr>
            </a:pPr>
            <a:endParaRPr lang="fr-FR" sz="2000" dirty="0" smtClean="0"/>
          </a:p>
          <a:p>
            <a:pPr>
              <a:buClr>
                <a:schemeClr val="accent2"/>
              </a:buClr>
              <a:buNone/>
            </a:pPr>
            <a:endParaRPr lang="fr-FR" sz="2000" dirty="0">
              <a:effectLst>
                <a:outerShdw blurRad="38100" dist="38100" dir="2700000" algn="tl">
                  <a:srgbClr val="000000">
                    <a:alpha val="43137"/>
                  </a:srgbClr>
                </a:outerShdw>
              </a:effectLst>
            </a:endParaRPr>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 l’hypothèse</a:t>
            </a:r>
            <a:endParaRPr lang="fr-FR" sz="3200" dirty="0">
              <a:effectLst>
                <a:outerShdw blurRad="38100" dist="38100" dir="2700000" algn="tl">
                  <a:srgbClr val="000000">
                    <a:alpha val="43137"/>
                  </a:srgbClr>
                </a:outerShdw>
              </a:effectLst>
            </a:endParaRPr>
          </a:p>
        </p:txBody>
      </p:sp>
      <p:sp>
        <p:nvSpPr>
          <p:cNvPr id="5"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412776"/>
            <a:ext cx="8640960" cy="5256584"/>
          </a:xfrm>
        </p:spPr>
        <p:txBody>
          <a:bodyPr>
            <a:normAutofit/>
          </a:bodyPr>
          <a:lstStyle/>
          <a:p>
            <a:pPr>
              <a:buNone/>
            </a:pPr>
            <a:r>
              <a:rPr lang="fr-FR" sz="2000" dirty="0" smtClean="0"/>
              <a:t>	</a:t>
            </a:r>
            <a:r>
              <a:rPr lang="fr-FR" sz="2000" dirty="0" smtClean="0">
                <a:solidFill>
                  <a:schemeClr val="accent2"/>
                </a:solidFill>
                <a:effectLst>
                  <a:outerShdw blurRad="38100" dist="38100" dir="2700000" algn="tl">
                    <a:srgbClr val="000000">
                      <a:alpha val="43137"/>
                    </a:srgbClr>
                  </a:outerShdw>
                </a:effectLst>
                <a:latin typeface="+mj-lt"/>
              </a:rPr>
              <a:t>Caractéristique du réseau global sont indépendante de l’approche expérimentale:</a:t>
            </a:r>
          </a:p>
          <a:p>
            <a:pPr>
              <a:buNone/>
            </a:pPr>
            <a:endParaRPr lang="fr-FR" sz="2000" dirty="0" smtClean="0">
              <a:effectLst>
                <a:outerShdw blurRad="38100" dist="38100" dir="2700000" algn="tl">
                  <a:srgbClr val="000000">
                    <a:alpha val="43137"/>
                  </a:srgbClr>
                </a:outerShdw>
              </a:effectLst>
              <a:latin typeface="+mj-lt"/>
            </a:endParaRPr>
          </a:p>
          <a:p>
            <a:pPr>
              <a:buNone/>
            </a:pPr>
            <a:r>
              <a:rPr lang="fr-FR" sz="1800" dirty="0" smtClean="0">
                <a:latin typeface="+mj-lt"/>
              </a:rPr>
              <a:t>	L’interprétation biologique des réseaux d’interaction protéique est entravée par plusieurs facteurs :</a:t>
            </a:r>
          </a:p>
          <a:p>
            <a:pPr>
              <a:buNone/>
            </a:pPr>
            <a:endParaRPr lang="fr-FR" sz="1800" dirty="0" smtClean="0">
              <a:latin typeface="+mj-lt"/>
            </a:endParaRPr>
          </a:p>
          <a:p>
            <a:pPr>
              <a:buClr>
                <a:schemeClr val="accent2"/>
              </a:buClr>
            </a:pPr>
            <a:r>
              <a:rPr lang="fr-FR" sz="1800" dirty="0" smtClean="0">
                <a:latin typeface="+mj-lt"/>
              </a:rPr>
              <a:t>Elle  réduit les informations spatiales et temporelles en un arrêt sur image statique du réseau</a:t>
            </a:r>
          </a:p>
          <a:p>
            <a:endParaRPr lang="fr-FR" sz="1800" dirty="0" smtClean="0">
              <a:latin typeface="+mj-lt"/>
            </a:endParaRPr>
          </a:p>
          <a:p>
            <a:pPr>
              <a:buClr>
                <a:schemeClr val="accent2"/>
              </a:buClr>
            </a:pPr>
            <a:r>
              <a:rPr lang="fr-FR" sz="1800" dirty="0" smtClean="0">
                <a:latin typeface="+mj-lt"/>
              </a:rPr>
              <a:t>Les cartes générées montrent un nombre d’interaction inférieur à ce qu’on peut observer expérimentalement</a:t>
            </a:r>
          </a:p>
          <a:p>
            <a:endParaRPr lang="fr-FR" sz="1800" dirty="0"/>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a:t>
            </a:r>
            <a:endParaRPr lang="fr-FR" sz="3200" dirty="0">
              <a:effectLst>
                <a:outerShdw blurRad="38100" dist="38100" dir="2700000" algn="tl">
                  <a:srgbClr val="000000">
                    <a:alpha val="43137"/>
                  </a:srgbClr>
                </a:outerShdw>
              </a:effectLst>
            </a:endParaRPr>
          </a:p>
        </p:txBody>
      </p:sp>
      <p:sp>
        <p:nvSpPr>
          <p:cNvPr id="5"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a:t>
            </a:r>
            <a:endParaRPr lang="fr-FR" sz="3200" dirty="0">
              <a:effectLst>
                <a:outerShdw blurRad="38100" dist="38100" dir="2700000" algn="tl">
                  <a:srgbClr val="000000">
                    <a:alpha val="43137"/>
                  </a:srgbClr>
                </a:outerShdw>
              </a:effectLst>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323528" y="2097385"/>
            <a:ext cx="3657600" cy="27717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283968" y="2132856"/>
            <a:ext cx="3881681" cy="2736304"/>
          </a:xfrm>
          <a:prstGeom prst="rect">
            <a:avLst/>
          </a:prstGeom>
          <a:noFill/>
          <a:ln w="9525">
            <a:noFill/>
            <a:miter lim="800000"/>
            <a:headEnd/>
            <a:tailEnd/>
          </a:ln>
        </p:spPr>
      </p:pic>
      <p:sp>
        <p:nvSpPr>
          <p:cNvPr id="8" name="ZoneTexte 7"/>
          <p:cNvSpPr txBox="1"/>
          <p:nvPr/>
        </p:nvSpPr>
        <p:spPr>
          <a:xfrm>
            <a:off x="107505" y="1412776"/>
            <a:ext cx="9036496" cy="646331"/>
          </a:xfrm>
          <a:prstGeom prst="rect">
            <a:avLst/>
          </a:prstGeom>
          <a:noFill/>
        </p:spPr>
        <p:txBody>
          <a:bodyPr wrap="square" rtlCol="0">
            <a:spAutoFit/>
          </a:bodyPr>
          <a:lstStyle/>
          <a:p>
            <a:pPr algn="just"/>
            <a:r>
              <a:rPr lang="fr-FR" dirty="0" smtClean="0">
                <a:latin typeface="+mj-lt"/>
              </a:rPr>
              <a:t>La loi de puissance est un robuste principe dans la fonctionnalité d’un réseau d’interaction indépendant de l’approche expérimentale  (</a:t>
            </a:r>
            <a:r>
              <a:rPr lang="fr-FR" dirty="0" err="1" smtClean="0">
                <a:latin typeface="+mj-lt"/>
              </a:rPr>
              <a:t>Uetz</a:t>
            </a:r>
            <a:r>
              <a:rPr lang="fr-FR" dirty="0" smtClean="0">
                <a:latin typeface="+mj-lt"/>
              </a:rPr>
              <a:t> </a:t>
            </a:r>
            <a:r>
              <a:rPr lang="fr-FR" i="1" dirty="0" smtClean="0">
                <a:latin typeface="+mj-lt"/>
              </a:rPr>
              <a:t>et al. 2000)</a:t>
            </a:r>
            <a:endParaRPr lang="fr-FR" dirty="0">
              <a:latin typeface="+mj-lt"/>
            </a:endParaRPr>
          </a:p>
        </p:txBody>
      </p:sp>
      <p:sp>
        <p:nvSpPr>
          <p:cNvPr id="12" name="ZoneTexte 11"/>
          <p:cNvSpPr txBox="1"/>
          <p:nvPr/>
        </p:nvSpPr>
        <p:spPr>
          <a:xfrm>
            <a:off x="1043608" y="5301208"/>
            <a:ext cx="2507418" cy="1200329"/>
          </a:xfrm>
          <a:prstGeom prst="rect">
            <a:avLst/>
          </a:prstGeom>
          <a:noFill/>
        </p:spPr>
        <p:txBody>
          <a:bodyPr wrap="none" rtlCol="0">
            <a:spAutoFit/>
          </a:bodyPr>
          <a:lstStyle/>
          <a:p>
            <a:r>
              <a:rPr lang="fr-FR" dirty="0" smtClean="0">
                <a:latin typeface="+mj-lt"/>
              </a:rPr>
              <a:t>(a): n=985  protéines</a:t>
            </a:r>
          </a:p>
          <a:p>
            <a:r>
              <a:rPr lang="fr-FR" dirty="0" smtClean="0">
                <a:latin typeface="+mj-lt"/>
              </a:rPr>
              <a:t>      k=899 interactions</a:t>
            </a:r>
          </a:p>
          <a:p>
            <a:endParaRPr lang="fr-FR" dirty="0" smtClean="0">
              <a:latin typeface="+mj-lt"/>
            </a:endParaRPr>
          </a:p>
          <a:p>
            <a:r>
              <a:rPr lang="fr-FR" dirty="0" smtClean="0">
                <a:latin typeface="+mj-lt"/>
              </a:rPr>
              <a:t>(</a:t>
            </a:r>
            <a:r>
              <a:rPr lang="fr-FR" i="1" dirty="0" smtClean="0">
                <a:latin typeface="+mj-lt"/>
              </a:rPr>
              <a:t>P(d)  d -2.55 ± 0.35)</a:t>
            </a:r>
            <a:endParaRPr lang="fr-FR" dirty="0">
              <a:latin typeface="+mj-lt"/>
            </a:endParaRPr>
          </a:p>
        </p:txBody>
      </p:sp>
      <p:sp>
        <p:nvSpPr>
          <p:cNvPr id="13" name="ZoneTexte 12"/>
          <p:cNvSpPr txBox="1"/>
          <p:nvPr/>
        </p:nvSpPr>
        <p:spPr>
          <a:xfrm>
            <a:off x="5004048" y="5301208"/>
            <a:ext cx="2645276" cy="1200329"/>
          </a:xfrm>
          <a:prstGeom prst="rect">
            <a:avLst/>
          </a:prstGeom>
          <a:noFill/>
        </p:spPr>
        <p:txBody>
          <a:bodyPr wrap="none" rtlCol="0">
            <a:spAutoFit/>
          </a:bodyPr>
          <a:lstStyle/>
          <a:p>
            <a:r>
              <a:rPr lang="fr-FR" dirty="0" smtClean="0">
                <a:latin typeface="+mj-lt"/>
              </a:rPr>
              <a:t>(b): n=780 protéines</a:t>
            </a:r>
          </a:p>
          <a:p>
            <a:r>
              <a:rPr lang="fr-FR" dirty="0" smtClean="0">
                <a:latin typeface="+mj-lt"/>
              </a:rPr>
              <a:t>       k=747 interactions</a:t>
            </a:r>
          </a:p>
          <a:p>
            <a:endParaRPr lang="fr-FR" dirty="0" smtClean="0">
              <a:latin typeface="+mj-lt"/>
            </a:endParaRPr>
          </a:p>
          <a:p>
            <a:r>
              <a:rPr lang="fr-FR" dirty="0" smtClean="0">
                <a:latin typeface="+mj-lt"/>
              </a:rPr>
              <a:t>(</a:t>
            </a:r>
            <a:r>
              <a:rPr lang="fr-FR" i="1" dirty="0" smtClean="0">
                <a:latin typeface="+mj-lt"/>
              </a:rPr>
              <a:t>P(d)  d -2.43 ± 0.35)</a:t>
            </a:r>
            <a:endParaRPr lang="fr-FR" dirty="0">
              <a:latin typeface="+mj-lt"/>
            </a:endParaRPr>
          </a:p>
        </p:txBody>
      </p:sp>
      <p:sp>
        <p:nvSpPr>
          <p:cNvPr id="14"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2483768" y="1268760"/>
            <a:ext cx="3514725" cy="2524125"/>
          </a:xfrm>
          <a:prstGeom prst="rect">
            <a:avLst/>
          </a:prstGeom>
          <a:noFill/>
          <a:ln w="9525">
            <a:noFill/>
            <a:miter lim="800000"/>
            <a:headEnd/>
            <a:tailEnd/>
          </a:ln>
        </p:spPr>
      </p:pic>
      <p:sp>
        <p:nvSpPr>
          <p:cNvPr id="5"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a:t>
            </a:r>
            <a:endParaRPr lang="fr-FR" sz="3200" dirty="0">
              <a:effectLst>
                <a:outerShdw blurRad="38100" dist="38100" dir="2700000" algn="tl">
                  <a:srgbClr val="000000">
                    <a:alpha val="43137"/>
                  </a:srgbClr>
                </a:outerShdw>
              </a:effectLst>
            </a:endParaRPr>
          </a:p>
        </p:txBody>
      </p:sp>
      <p:sp>
        <p:nvSpPr>
          <p:cNvPr id="6" name="ZoneTexte 5"/>
          <p:cNvSpPr txBox="1"/>
          <p:nvPr/>
        </p:nvSpPr>
        <p:spPr>
          <a:xfrm>
            <a:off x="3144576" y="4221088"/>
            <a:ext cx="2645276" cy="1200329"/>
          </a:xfrm>
          <a:prstGeom prst="rect">
            <a:avLst/>
          </a:prstGeom>
          <a:noFill/>
        </p:spPr>
        <p:txBody>
          <a:bodyPr wrap="none" rtlCol="0">
            <a:spAutoFit/>
          </a:bodyPr>
          <a:lstStyle/>
          <a:p>
            <a:r>
              <a:rPr lang="fr-FR" dirty="0" smtClean="0">
                <a:latin typeface="+mj-lt"/>
              </a:rPr>
              <a:t>(c): n=680 protéines</a:t>
            </a:r>
          </a:p>
          <a:p>
            <a:r>
              <a:rPr lang="fr-FR" dirty="0" smtClean="0">
                <a:latin typeface="+mj-lt"/>
              </a:rPr>
              <a:t>        k=899 interactions</a:t>
            </a:r>
          </a:p>
          <a:p>
            <a:endParaRPr lang="fr-FR" dirty="0" smtClean="0">
              <a:latin typeface="+mj-lt"/>
            </a:endParaRPr>
          </a:p>
          <a:p>
            <a:r>
              <a:rPr lang="fr-FR" dirty="0" smtClean="0">
                <a:latin typeface="+mj-lt"/>
              </a:rPr>
              <a:t>(</a:t>
            </a:r>
            <a:r>
              <a:rPr lang="fr-FR" i="1" dirty="0" smtClean="0">
                <a:latin typeface="+mj-lt"/>
              </a:rPr>
              <a:t>P(d)  d -2.67 ± 0.20)</a:t>
            </a:r>
            <a:endParaRPr lang="fr-FR" dirty="0">
              <a:latin typeface="+mj-lt"/>
            </a:endParaRPr>
          </a:p>
        </p:txBody>
      </p:sp>
      <p:sp>
        <p:nvSpPr>
          <p:cNvPr id="7" name="ZoneTexte 6"/>
          <p:cNvSpPr txBox="1"/>
          <p:nvPr/>
        </p:nvSpPr>
        <p:spPr>
          <a:xfrm>
            <a:off x="1331640" y="5733256"/>
            <a:ext cx="6524543" cy="369332"/>
          </a:xfrm>
          <a:prstGeom prst="rect">
            <a:avLst/>
          </a:prstGeom>
          <a:noFill/>
        </p:spPr>
        <p:txBody>
          <a:bodyPr wrap="none" rtlCol="0">
            <a:spAutoFit/>
          </a:bodyPr>
          <a:lstStyle/>
          <a:p>
            <a:r>
              <a:rPr lang="fr-FR" dirty="0" smtClean="0">
                <a:latin typeface="+mj-lt"/>
              </a:rPr>
              <a:t>Les trois figures montrent que la loi de distribution est suivie</a:t>
            </a:r>
            <a:endParaRPr lang="fr-FR" dirty="0">
              <a:latin typeface="+mj-lt"/>
            </a:endParaRPr>
          </a:p>
        </p:txBody>
      </p:sp>
      <p:sp>
        <p:nvSpPr>
          <p:cNvPr id="8"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
        <p:nvSpPr>
          <p:cNvPr id="9" name="ZoneTexte 8"/>
          <p:cNvSpPr txBox="1"/>
          <p:nvPr/>
        </p:nvSpPr>
        <p:spPr>
          <a:xfrm>
            <a:off x="1547664" y="3861048"/>
            <a:ext cx="6114174" cy="369332"/>
          </a:xfrm>
          <a:prstGeom prst="rect">
            <a:avLst/>
          </a:prstGeom>
          <a:noFill/>
        </p:spPr>
        <p:txBody>
          <a:bodyPr wrap="none" rtlCol="0">
            <a:spAutoFit/>
          </a:bodyPr>
          <a:lstStyle/>
          <a:p>
            <a:r>
              <a:rPr lang="fr-FR" dirty="0" smtClean="0">
                <a:latin typeface="+mj-lt"/>
              </a:rPr>
              <a:t>Munich Information Center for Protein Sequences (MIPS)</a:t>
            </a:r>
            <a:endParaRPr lang="fr-FR" dirty="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784976" cy="5233768"/>
          </a:xfrm>
        </p:spPr>
        <p:txBody>
          <a:bodyPr>
            <a:normAutofit/>
          </a:bodyPr>
          <a:lstStyle/>
          <a:p>
            <a:pPr>
              <a:buNone/>
            </a:pPr>
            <a:r>
              <a:rPr lang="fr-FR" sz="1800" dirty="0" smtClean="0"/>
              <a:t>	</a:t>
            </a:r>
          </a:p>
          <a:p>
            <a:pPr algn="just">
              <a:buNone/>
            </a:pPr>
            <a:r>
              <a:rPr lang="fr-FR" sz="1800" dirty="0" smtClean="0"/>
              <a:t>		</a:t>
            </a:r>
            <a:endParaRPr lang="fr-FR" sz="1800" b="1" i="1" dirty="0" smtClean="0"/>
          </a:p>
          <a:p>
            <a:pPr algn="just">
              <a:buNone/>
            </a:pPr>
            <a:endParaRPr lang="fr-FR" sz="1800" b="1" i="1" dirty="0" smtClean="0"/>
          </a:p>
          <a:p>
            <a:pPr algn="just">
              <a:buNone/>
            </a:pPr>
            <a:r>
              <a:rPr lang="fr-FR" sz="1800" b="1" i="1" dirty="0" smtClean="0"/>
              <a:t>	</a:t>
            </a:r>
          </a:p>
          <a:p>
            <a:pPr algn="just">
              <a:buNone/>
            </a:pPr>
            <a:endParaRPr lang="fr-FR" sz="1800" b="1" i="1" dirty="0" smtClean="0"/>
          </a:p>
          <a:p>
            <a:pPr algn="just">
              <a:buNone/>
            </a:pPr>
            <a:endParaRPr lang="fr-FR" sz="1800" b="1" i="1" dirty="0" smtClean="0"/>
          </a:p>
          <a:p>
            <a:pPr algn="just">
              <a:buNone/>
            </a:pPr>
            <a:endParaRPr lang="fr-FR" sz="1800" b="1" i="1" dirty="0" smtClean="0"/>
          </a:p>
          <a:p>
            <a:pPr algn="just">
              <a:buNone/>
            </a:pPr>
            <a:endParaRPr lang="fr-FR" sz="1800" b="1" i="1" dirty="0" smtClean="0"/>
          </a:p>
          <a:p>
            <a:pPr algn="just">
              <a:buNone/>
            </a:pPr>
            <a:endParaRPr lang="fr-FR" sz="1800" b="1" i="1" dirty="0" smtClean="0"/>
          </a:p>
          <a:p>
            <a:pPr algn="just">
              <a:buNone/>
            </a:pPr>
            <a:endParaRPr lang="fr-FR" sz="1800" b="1" i="1" dirty="0" smtClean="0"/>
          </a:p>
          <a:p>
            <a:pPr algn="just">
              <a:buNone/>
            </a:pPr>
            <a:r>
              <a:rPr lang="fr-FR" sz="1800" b="1" i="1" dirty="0" smtClean="0"/>
              <a:t>	</a:t>
            </a:r>
          </a:p>
          <a:p>
            <a:pPr algn="just">
              <a:buNone/>
            </a:pPr>
            <a:r>
              <a:rPr lang="fr-FR" sz="1800" b="1" i="1" dirty="0" smtClean="0"/>
              <a:t>	</a:t>
            </a:r>
          </a:p>
          <a:p>
            <a:pPr algn="just">
              <a:buNone/>
            </a:pPr>
            <a:r>
              <a:rPr lang="fr-FR" sz="1800" b="1" i="1" dirty="0" smtClean="0"/>
              <a:t>	</a:t>
            </a:r>
          </a:p>
          <a:p>
            <a:pPr algn="just">
              <a:buNone/>
            </a:pPr>
            <a:r>
              <a:rPr lang="fr-FR" sz="1800" b="1" i="1" dirty="0" smtClean="0"/>
              <a:t>	</a:t>
            </a:r>
          </a:p>
          <a:p>
            <a:pPr algn="just">
              <a:buNone/>
            </a:pPr>
            <a:endParaRPr lang="fr-FR" sz="1800" b="1" i="1" dirty="0" smtClean="0"/>
          </a:p>
          <a:p>
            <a:pPr algn="just">
              <a:buNone/>
            </a:pPr>
            <a:endParaRPr lang="fr-FR" sz="1800" dirty="0" smtClean="0"/>
          </a:p>
          <a:p>
            <a:pPr algn="just">
              <a:buNone/>
            </a:pPr>
            <a:endParaRPr lang="fr-FR" sz="1800" b="1" i="1" dirty="0"/>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 duplication de gènes</a:t>
            </a:r>
            <a:endParaRPr lang="fr-FR" sz="3200" dirty="0">
              <a:effectLst>
                <a:outerShdw blurRad="38100" dist="38100" dir="2700000" algn="tl">
                  <a:srgbClr val="000000">
                    <a:alpha val="43137"/>
                  </a:srgbClr>
                </a:outerShdw>
              </a:effectLst>
            </a:endParaRPr>
          </a:p>
        </p:txBody>
      </p:sp>
      <p:pic>
        <p:nvPicPr>
          <p:cNvPr id="4101" name="Picture 5"/>
          <p:cNvPicPr>
            <a:picLocks noChangeAspect="1" noChangeArrowheads="1"/>
          </p:cNvPicPr>
          <p:nvPr/>
        </p:nvPicPr>
        <p:blipFill>
          <a:blip r:embed="rId2" cstate="print"/>
          <a:srcRect/>
          <a:stretch>
            <a:fillRect/>
          </a:stretch>
        </p:blipFill>
        <p:spPr bwMode="auto">
          <a:xfrm>
            <a:off x="3995936" y="1340768"/>
            <a:ext cx="5148064" cy="5517232"/>
          </a:xfrm>
          <a:prstGeom prst="rect">
            <a:avLst/>
          </a:prstGeom>
          <a:noFill/>
          <a:ln w="9525">
            <a:noFill/>
            <a:miter lim="800000"/>
            <a:headEnd/>
            <a:tailEnd/>
          </a:ln>
        </p:spPr>
      </p:pic>
      <p:sp>
        <p:nvSpPr>
          <p:cNvPr id="9" name="ZoneTexte 8"/>
          <p:cNvSpPr txBox="1"/>
          <p:nvPr/>
        </p:nvSpPr>
        <p:spPr>
          <a:xfrm>
            <a:off x="251520" y="1412777"/>
            <a:ext cx="3744416" cy="5632311"/>
          </a:xfrm>
          <a:prstGeom prst="rect">
            <a:avLst/>
          </a:prstGeom>
          <a:noFill/>
        </p:spPr>
        <p:txBody>
          <a:bodyPr wrap="square" rtlCol="0">
            <a:spAutoFit/>
          </a:bodyPr>
          <a:lstStyle/>
          <a:p>
            <a:pPr algn="just">
              <a:buNone/>
            </a:pPr>
            <a:r>
              <a:rPr lang="fr-FR" dirty="0" smtClean="0">
                <a:latin typeface="+mj-lt"/>
              </a:rPr>
              <a:t>Est-ce que les gènes fortement liés ont peu de duplications dans le génome?</a:t>
            </a:r>
          </a:p>
          <a:p>
            <a:pPr algn="just">
              <a:buNone/>
            </a:pPr>
            <a:endParaRPr lang="fr-FR" dirty="0" smtClean="0">
              <a:latin typeface="+mj-lt"/>
            </a:endParaRPr>
          </a:p>
          <a:p>
            <a:pPr algn="just">
              <a:buClr>
                <a:schemeClr val="accent2"/>
              </a:buClr>
              <a:buFont typeface="Wingdings"/>
              <a:buChar char="à"/>
            </a:pPr>
            <a:r>
              <a:rPr lang="fr-FR" dirty="0" smtClean="0">
                <a:latin typeface="+mj-lt"/>
                <a:sym typeface="Wingdings" pitchFamily="2" charset="2"/>
              </a:rPr>
              <a:t>Duplication du gène serait lié à la structure du réseau </a:t>
            </a:r>
          </a:p>
          <a:p>
            <a:pPr algn="just">
              <a:buNone/>
            </a:pPr>
            <a:endParaRPr lang="fr-FR" dirty="0" smtClean="0">
              <a:latin typeface="+mj-lt"/>
              <a:sym typeface="Wingdings" pitchFamily="2" charset="2"/>
            </a:endParaRPr>
          </a:p>
          <a:p>
            <a:pPr algn="just"/>
            <a:r>
              <a:rPr lang="fr-FR" dirty="0" smtClean="0">
                <a:solidFill>
                  <a:schemeClr val="accent2"/>
                </a:solidFill>
                <a:latin typeface="+mj-lt"/>
                <a:sym typeface="Wingdings" pitchFamily="2" charset="2"/>
              </a:rPr>
              <a:t></a:t>
            </a:r>
            <a:r>
              <a:rPr lang="fr-FR" dirty="0" smtClean="0">
                <a:latin typeface="+mj-lt"/>
                <a:sym typeface="Wingdings" pitchFamily="2" charset="2"/>
              </a:rPr>
              <a:t>Les protéines dont le degré d’interaction est augmenté sont les partenaires d’interaction de la protéine double. Or seuls les hub ont cette tendance </a:t>
            </a:r>
          </a:p>
          <a:p>
            <a:pPr algn="just"/>
            <a:endParaRPr lang="fr-FR" dirty="0" smtClean="0">
              <a:latin typeface="+mj-lt"/>
              <a:sym typeface="Wingdings" pitchFamily="2" charset="2"/>
            </a:endParaRPr>
          </a:p>
          <a:p>
            <a:pPr algn="just">
              <a:buClr>
                <a:schemeClr val="accent2"/>
              </a:buClr>
              <a:buFont typeface="Wingdings"/>
              <a:buChar char="à"/>
            </a:pPr>
            <a:r>
              <a:rPr lang="fr-FR" dirty="0" smtClean="0">
                <a:latin typeface="+mj-lt"/>
                <a:sym typeface="Wingdings" pitchFamily="2" charset="2"/>
              </a:rPr>
              <a:t>les duplications pourraient très bien matcher avec les protéines périphériques </a:t>
            </a:r>
          </a:p>
          <a:p>
            <a:pPr algn="just">
              <a:buClr>
                <a:schemeClr val="accent2"/>
              </a:buClr>
            </a:pPr>
            <a:endParaRPr lang="fr-FR" dirty="0" smtClean="0">
              <a:latin typeface="+mj-lt"/>
              <a:sym typeface="Wingdings" pitchFamily="2" charset="2"/>
            </a:endParaRPr>
          </a:p>
          <a:p>
            <a:pPr algn="just"/>
            <a:endParaRPr lang="fr-FR" dirty="0" smtClean="0">
              <a:latin typeface="+mj-lt"/>
            </a:endParaRPr>
          </a:p>
          <a:p>
            <a:pPr algn="just"/>
            <a:endParaRPr lang="fr-FR" dirty="0" smtClean="0">
              <a:latin typeface="+mj-lt"/>
              <a:sym typeface="Wingdings" pitchFamily="2" charset="2"/>
            </a:endParaRPr>
          </a:p>
          <a:p>
            <a:pPr algn="just"/>
            <a:endParaRPr lang="fr-FR" dirty="0">
              <a:latin typeface="+mj-lt"/>
            </a:endParaRPr>
          </a:p>
        </p:txBody>
      </p:sp>
      <p:sp>
        <p:nvSpPr>
          <p:cNvPr id="10"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340768"/>
            <a:ext cx="8435280" cy="5233768"/>
          </a:xfrm>
        </p:spPr>
        <p:txBody>
          <a:bodyPr>
            <a:normAutofit fontScale="92500" lnSpcReduction="20000"/>
          </a:bodyPr>
          <a:lstStyle/>
          <a:p>
            <a:pPr algn="just">
              <a:buNone/>
            </a:pPr>
            <a:endParaRPr lang="fr-CA" sz="1800" dirty="0" smtClean="0">
              <a:latin typeface="+mj-lt"/>
            </a:endParaRPr>
          </a:p>
          <a:p>
            <a:pPr algn="just">
              <a:buNone/>
            </a:pPr>
            <a:r>
              <a:rPr lang="fr-CA" sz="1800" dirty="0" smtClean="0">
                <a:latin typeface="+mj-lt"/>
              </a:rPr>
              <a:t>	Dans un  réseau, la fréquence des protéines dotées d’un seul partenaire d’interaction va lentement se rapprocher de zéro </a:t>
            </a:r>
            <a:r>
              <a:rPr lang="fr-FR" sz="1800" dirty="0" smtClean="0">
                <a:latin typeface="+mj-lt"/>
              </a:rPr>
              <a:t>mais les aspects de la fonction d’un gène se perdent rapidement après la duplication; les interactions entre protéines dérivées divergent  très rapidement</a:t>
            </a:r>
          </a:p>
          <a:p>
            <a:pPr algn="just">
              <a:buNone/>
            </a:pPr>
            <a:endParaRPr lang="fr-FR" sz="1800" dirty="0" smtClean="0">
              <a:latin typeface="+mj-lt"/>
            </a:endParaRPr>
          </a:p>
          <a:p>
            <a:pPr algn="just">
              <a:buNone/>
            </a:pPr>
            <a:endParaRPr lang="fr-FR" sz="1800" dirty="0" smtClean="0">
              <a:latin typeface="+mj-lt"/>
            </a:endParaRPr>
          </a:p>
          <a:p>
            <a:pPr algn="just">
              <a:buNone/>
            </a:pPr>
            <a:r>
              <a:rPr lang="fr-FR" sz="1800" dirty="0" smtClean="0">
                <a:latin typeface="+mj-lt"/>
              </a:rPr>
              <a:t>	</a:t>
            </a:r>
          </a:p>
          <a:p>
            <a:pPr algn="just">
              <a:buNone/>
            </a:pPr>
            <a:r>
              <a:rPr lang="fr-FR" sz="1800" dirty="0" smtClean="0">
                <a:latin typeface="+mj-lt"/>
              </a:rPr>
              <a:t>	</a:t>
            </a:r>
          </a:p>
          <a:p>
            <a:pPr algn="just">
              <a:buNone/>
            </a:pPr>
            <a:endParaRPr lang="fr-FR" sz="1800" dirty="0" smtClean="0">
              <a:solidFill>
                <a:schemeClr val="accent2"/>
              </a:solidFill>
              <a:effectLst>
                <a:outerShdw blurRad="38100" dist="38100" dir="2700000" algn="tl">
                  <a:srgbClr val="000000">
                    <a:alpha val="43137"/>
                  </a:srgbClr>
                </a:outerShdw>
              </a:effectLst>
              <a:latin typeface="+mj-lt"/>
            </a:endParaRPr>
          </a:p>
          <a:p>
            <a:pPr algn="just">
              <a:buNone/>
            </a:pPr>
            <a:endParaRPr lang="fr-FR" sz="1800" dirty="0" smtClean="0">
              <a:solidFill>
                <a:schemeClr val="accent2"/>
              </a:solidFill>
              <a:effectLst>
                <a:outerShdw blurRad="38100" dist="38100" dir="2700000" algn="tl">
                  <a:srgbClr val="000000">
                    <a:alpha val="43137"/>
                  </a:srgbClr>
                </a:outerShdw>
              </a:effectLst>
              <a:latin typeface="+mj-lt"/>
            </a:endParaRPr>
          </a:p>
          <a:p>
            <a:pPr algn="just">
              <a:buNone/>
            </a:pPr>
            <a:endParaRPr lang="fr-FR" sz="1800" dirty="0" smtClean="0">
              <a:solidFill>
                <a:schemeClr val="accent2"/>
              </a:solidFill>
              <a:effectLst>
                <a:outerShdw blurRad="38100" dist="38100" dir="2700000" algn="tl">
                  <a:srgbClr val="000000">
                    <a:alpha val="43137"/>
                  </a:srgbClr>
                </a:outerShdw>
              </a:effectLst>
              <a:latin typeface="+mj-lt"/>
            </a:endParaRPr>
          </a:p>
          <a:p>
            <a:pPr algn="just">
              <a:buNone/>
            </a:pPr>
            <a:endParaRPr lang="fr-FR" sz="1800" dirty="0" smtClean="0">
              <a:solidFill>
                <a:schemeClr val="accent2"/>
              </a:solidFill>
              <a:effectLst>
                <a:outerShdw blurRad="38100" dist="38100" dir="2700000" algn="tl">
                  <a:srgbClr val="000000">
                    <a:alpha val="43137"/>
                  </a:srgbClr>
                </a:outerShdw>
              </a:effectLst>
              <a:latin typeface="+mj-lt"/>
            </a:endParaRPr>
          </a:p>
          <a:p>
            <a:pPr algn="just">
              <a:buNone/>
            </a:pPr>
            <a:endParaRPr lang="fr-FR" sz="1800" dirty="0" smtClean="0">
              <a:solidFill>
                <a:schemeClr val="accent2"/>
              </a:solidFill>
              <a:effectLst>
                <a:outerShdw blurRad="38100" dist="38100" dir="2700000" algn="tl">
                  <a:srgbClr val="000000">
                    <a:alpha val="43137"/>
                  </a:srgbClr>
                </a:outerShdw>
              </a:effectLst>
              <a:latin typeface="+mj-lt"/>
            </a:endParaRPr>
          </a:p>
          <a:p>
            <a:pPr algn="just">
              <a:buNone/>
            </a:pPr>
            <a:endParaRPr lang="fr-FR" sz="1800" dirty="0" smtClean="0">
              <a:solidFill>
                <a:schemeClr val="accent2"/>
              </a:solidFill>
              <a:effectLst>
                <a:outerShdw blurRad="38100" dist="38100" dir="2700000" algn="tl">
                  <a:srgbClr val="000000">
                    <a:alpha val="43137"/>
                  </a:srgbClr>
                </a:outerShdw>
              </a:effectLst>
              <a:latin typeface="+mj-lt"/>
            </a:endParaRPr>
          </a:p>
          <a:p>
            <a:pPr algn="just">
              <a:buNone/>
            </a:pPr>
            <a:endParaRPr lang="fr-FR" sz="1800" dirty="0" smtClean="0">
              <a:solidFill>
                <a:schemeClr val="accent2"/>
              </a:solidFill>
              <a:effectLst>
                <a:outerShdw blurRad="38100" dist="38100" dir="2700000" algn="tl">
                  <a:srgbClr val="000000">
                    <a:alpha val="43137"/>
                  </a:srgbClr>
                </a:outerShdw>
              </a:effectLst>
              <a:latin typeface="+mj-lt"/>
            </a:endParaRPr>
          </a:p>
          <a:p>
            <a:pPr algn="just">
              <a:buNone/>
            </a:pPr>
            <a:endParaRPr lang="fr-FR" sz="1800" dirty="0" smtClean="0">
              <a:solidFill>
                <a:schemeClr val="accent2"/>
              </a:solidFill>
              <a:effectLst>
                <a:outerShdw blurRad="38100" dist="38100" dir="2700000" algn="tl">
                  <a:srgbClr val="000000">
                    <a:alpha val="43137"/>
                  </a:srgbClr>
                </a:outerShdw>
              </a:effectLst>
              <a:latin typeface="+mj-lt"/>
            </a:endParaRPr>
          </a:p>
          <a:p>
            <a:pPr algn="just">
              <a:buNone/>
            </a:pPr>
            <a:r>
              <a:rPr lang="fr-FR" sz="1800" dirty="0" smtClean="0">
                <a:solidFill>
                  <a:schemeClr val="accent2"/>
                </a:solidFill>
                <a:effectLst>
                  <a:outerShdw blurRad="38100" dist="38100" dir="2700000" algn="tl">
                    <a:srgbClr val="000000">
                      <a:alpha val="43137"/>
                    </a:srgbClr>
                  </a:outerShdw>
                </a:effectLst>
                <a:latin typeface="+mj-lt"/>
              </a:rPr>
              <a:t>Quel est l'effet de cette divergence sur l'évolution des dégrées de distribution ?</a:t>
            </a:r>
          </a:p>
          <a:p>
            <a:pPr algn="just">
              <a:buNone/>
            </a:pPr>
            <a:endParaRPr lang="fr-FR" sz="1800" dirty="0" smtClean="0">
              <a:latin typeface="+mj-lt"/>
            </a:endParaRPr>
          </a:p>
          <a:p>
            <a:pPr algn="just">
              <a:buNone/>
            </a:pPr>
            <a:endParaRPr lang="fr-FR" sz="1800" dirty="0" smtClean="0">
              <a:latin typeface="+mj-lt"/>
            </a:endParaRPr>
          </a:p>
          <a:p>
            <a:pPr algn="just">
              <a:buNone/>
            </a:pPr>
            <a:r>
              <a:rPr lang="fr-FR" sz="1800" dirty="0" smtClean="0">
                <a:latin typeface="+mj-lt"/>
              </a:rPr>
              <a:t> </a:t>
            </a:r>
          </a:p>
          <a:p>
            <a:pPr algn="just">
              <a:buNone/>
            </a:pPr>
            <a:endParaRPr lang="fr-FR" sz="1000" dirty="0">
              <a:latin typeface="+mj-lt"/>
            </a:endParaRPr>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 duplication de gènes</a:t>
            </a:r>
            <a:endParaRPr lang="fr-FR" sz="3200" dirty="0">
              <a:effectLst>
                <a:outerShdw blurRad="38100" dist="38100" dir="2700000" algn="tl">
                  <a:srgbClr val="000000">
                    <a:alpha val="43137"/>
                  </a:srgbClr>
                </a:outerShdw>
              </a:effectLst>
            </a:endParaRPr>
          </a:p>
        </p:txBody>
      </p:sp>
      <p:pic>
        <p:nvPicPr>
          <p:cNvPr id="9218" name="Picture 2" descr="C:\Users\JACK\Desktop\BIF7002\images diapos\RTEmagicC_grapheHBSphoto1_jpg.jpg"/>
          <p:cNvPicPr>
            <a:picLocks noChangeAspect="1" noChangeArrowheads="1"/>
          </p:cNvPicPr>
          <p:nvPr/>
        </p:nvPicPr>
        <p:blipFill>
          <a:blip r:embed="rId2" cstate="print"/>
          <a:srcRect/>
          <a:stretch>
            <a:fillRect/>
          </a:stretch>
        </p:blipFill>
        <p:spPr bwMode="auto">
          <a:xfrm>
            <a:off x="2267744" y="2564904"/>
            <a:ext cx="4536504" cy="2559546"/>
          </a:xfrm>
          <a:prstGeom prst="rect">
            <a:avLst/>
          </a:prstGeom>
          <a:noFill/>
        </p:spPr>
      </p:pic>
      <p:sp>
        <p:nvSpPr>
          <p:cNvPr id="6"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784976" cy="5233768"/>
          </a:xfrm>
        </p:spPr>
        <p:txBody>
          <a:bodyPr>
            <a:normAutofit/>
          </a:bodyPr>
          <a:lstStyle/>
          <a:p>
            <a:pPr>
              <a:buClr>
                <a:schemeClr val="accent2"/>
              </a:buClr>
            </a:pPr>
            <a:r>
              <a:rPr lang="fr-FR" sz="2000" dirty="0" smtClean="0">
                <a:latin typeface="+mj-lt"/>
              </a:rPr>
              <a:t>Divergence asymétrique</a:t>
            </a:r>
          </a:p>
          <a:p>
            <a:endParaRPr lang="fr-FR" sz="2000" dirty="0" smtClean="0">
              <a:latin typeface="+mj-lt"/>
            </a:endParaRPr>
          </a:p>
          <a:p>
            <a:endParaRPr lang="fr-FR" sz="2000" dirty="0" smtClean="0">
              <a:latin typeface="+mj-lt"/>
            </a:endParaRPr>
          </a:p>
          <a:p>
            <a:endParaRPr lang="fr-FR" sz="2000" dirty="0" smtClean="0">
              <a:latin typeface="+mj-lt"/>
            </a:endParaRPr>
          </a:p>
          <a:p>
            <a:endParaRPr lang="fr-FR" sz="2000" dirty="0" smtClean="0">
              <a:latin typeface="+mj-lt"/>
            </a:endParaRPr>
          </a:p>
          <a:p>
            <a:endParaRPr lang="fr-FR" sz="2000" dirty="0" smtClean="0">
              <a:latin typeface="+mj-lt"/>
            </a:endParaRPr>
          </a:p>
          <a:p>
            <a:endParaRPr lang="fr-FR" sz="2000" dirty="0" smtClean="0">
              <a:latin typeface="+mj-lt"/>
            </a:endParaRPr>
          </a:p>
          <a:p>
            <a:endParaRPr lang="fr-FR" sz="2000" dirty="0" smtClean="0">
              <a:latin typeface="+mj-lt"/>
            </a:endParaRPr>
          </a:p>
          <a:p>
            <a:pPr>
              <a:buClr>
                <a:schemeClr val="accent2"/>
              </a:buClr>
            </a:pPr>
            <a:r>
              <a:rPr lang="fr-FR" sz="2000" dirty="0" smtClean="0">
                <a:latin typeface="+mj-lt"/>
              </a:rPr>
              <a:t>Divergence symétrique</a:t>
            </a:r>
          </a:p>
          <a:p>
            <a:endParaRPr lang="fr-FR" sz="2000" dirty="0" smtClean="0">
              <a:latin typeface="+mj-lt"/>
            </a:endParaRPr>
          </a:p>
          <a:p>
            <a:endParaRPr lang="fr-FR" sz="2000" dirty="0">
              <a:latin typeface="+mj-lt"/>
            </a:endParaRPr>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L’article/Divergences</a:t>
            </a:r>
            <a:endParaRPr lang="fr-FR" sz="3200" dirty="0">
              <a:effectLst>
                <a:outerShdw blurRad="38100" dist="38100" dir="2700000" algn="tl">
                  <a:srgbClr val="000000">
                    <a:alpha val="43137"/>
                  </a:srgbClr>
                </a:outerShdw>
              </a:effectLst>
            </a:endParaRPr>
          </a:p>
        </p:txBody>
      </p:sp>
      <p:pic>
        <p:nvPicPr>
          <p:cNvPr id="5123" name="Picture 3" descr="C:\Users\JACK\Desktop\BIF7002\2.jpg"/>
          <p:cNvPicPr>
            <a:picLocks noChangeAspect="1" noChangeArrowheads="1"/>
          </p:cNvPicPr>
          <p:nvPr/>
        </p:nvPicPr>
        <p:blipFill>
          <a:blip r:embed="rId2" cstate="print"/>
          <a:srcRect r="63394" b="26778"/>
          <a:stretch>
            <a:fillRect/>
          </a:stretch>
        </p:blipFill>
        <p:spPr bwMode="auto">
          <a:xfrm>
            <a:off x="2771800" y="1772816"/>
            <a:ext cx="1771278" cy="2043485"/>
          </a:xfrm>
          <a:prstGeom prst="rect">
            <a:avLst/>
          </a:prstGeom>
          <a:noFill/>
        </p:spPr>
      </p:pic>
      <p:pic>
        <p:nvPicPr>
          <p:cNvPr id="7" name="Picture 3" descr="C:\Users\JACK\Desktop\BIF7002\2.jpg"/>
          <p:cNvPicPr>
            <a:picLocks noChangeAspect="1" noChangeArrowheads="1"/>
          </p:cNvPicPr>
          <p:nvPr/>
        </p:nvPicPr>
        <p:blipFill>
          <a:blip r:embed="rId2" cstate="print"/>
          <a:srcRect r="63394" b="26778"/>
          <a:stretch>
            <a:fillRect/>
          </a:stretch>
        </p:blipFill>
        <p:spPr bwMode="auto">
          <a:xfrm>
            <a:off x="2771800" y="4509120"/>
            <a:ext cx="1771278" cy="2043485"/>
          </a:xfrm>
          <a:prstGeom prst="rect">
            <a:avLst/>
          </a:prstGeom>
          <a:noFill/>
        </p:spPr>
      </p:pic>
      <p:cxnSp>
        <p:nvCxnSpPr>
          <p:cNvPr id="12" name="Connecteur droit 11"/>
          <p:cNvCxnSpPr/>
          <p:nvPr/>
        </p:nvCxnSpPr>
        <p:spPr>
          <a:xfrm rot="5400000">
            <a:off x="3707904" y="2564904"/>
            <a:ext cx="216024" cy="720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rot="16200000" flipH="1">
            <a:off x="3203848" y="4941168"/>
            <a:ext cx="216024" cy="216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rot="16200000" flipH="1">
            <a:off x="3779912" y="5589240"/>
            <a:ext cx="216024" cy="216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rot="16200000" flipH="1">
            <a:off x="3203848" y="5301208"/>
            <a:ext cx="216024" cy="216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rot="16200000" flipH="1">
            <a:off x="3851920" y="5949280"/>
            <a:ext cx="216024" cy="216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cxnSp>
        <p:nvCxnSpPr>
          <p:cNvPr id="23" name="Connecteur droit 22"/>
          <p:cNvCxnSpPr/>
          <p:nvPr/>
        </p:nvCxnSpPr>
        <p:spPr>
          <a:xfrm rot="5400000">
            <a:off x="3743908" y="2960948"/>
            <a:ext cx="288032" cy="720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me 8"/>
          <p:cNvGraphicFramePr/>
          <p:nvPr/>
        </p:nvGraphicFramePr>
        <p:xfrm>
          <a:off x="0" y="548680"/>
          <a:ext cx="9144000" cy="432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u contenu 2"/>
          <p:cNvSpPr>
            <a:spLocks noGrp="1"/>
          </p:cNvSpPr>
          <p:nvPr>
            <p:ph idx="1"/>
          </p:nvPr>
        </p:nvSpPr>
        <p:spPr>
          <a:xfrm>
            <a:off x="179512" y="1412776"/>
            <a:ext cx="8712968" cy="4968552"/>
          </a:xfrm>
        </p:spPr>
        <p:txBody>
          <a:bodyPr/>
          <a:lstStyle/>
          <a:p>
            <a:pPr>
              <a:buClr>
                <a:schemeClr val="accent2"/>
              </a:buClr>
              <a:buSzPct val="133000"/>
              <a:buFont typeface="Georgia" pitchFamily="18" charset="0"/>
              <a:buChar char="1"/>
            </a:pPr>
            <a:r>
              <a:rPr lang="fr-FR" dirty="0" smtClean="0"/>
              <a:t> </a:t>
            </a:r>
            <a:r>
              <a:rPr lang="fr-FR" sz="2000" dirty="0" smtClean="0">
                <a:latin typeface="+mj-lt"/>
              </a:rPr>
              <a:t>Notion d’interaction PPI et de réseaux d’interaction</a:t>
            </a:r>
          </a:p>
          <a:p>
            <a:pPr lvl="1">
              <a:buSzPct val="133000"/>
              <a:buFont typeface="Arial" pitchFamily="34" charset="0"/>
              <a:buChar char="•"/>
            </a:pPr>
            <a:r>
              <a:rPr lang="fr-FR" sz="1800" dirty="0" smtClean="0">
                <a:latin typeface="+mj-lt"/>
              </a:rPr>
              <a:t> </a:t>
            </a:r>
            <a:r>
              <a:rPr lang="fr-FR" sz="1800" dirty="0" smtClean="0">
                <a:solidFill>
                  <a:schemeClr val="tx1"/>
                </a:solidFill>
                <a:latin typeface="+mj-lt"/>
              </a:rPr>
              <a:t>Interaction protéine-protéine</a:t>
            </a:r>
          </a:p>
          <a:p>
            <a:pPr lvl="1">
              <a:buSzPct val="133000"/>
              <a:buFont typeface="Arial" pitchFamily="34" charset="0"/>
              <a:buChar char="•"/>
            </a:pPr>
            <a:r>
              <a:rPr lang="fr-FR" sz="1800" dirty="0" smtClean="0">
                <a:solidFill>
                  <a:schemeClr val="tx1"/>
                </a:solidFill>
                <a:latin typeface="+mj-lt"/>
              </a:rPr>
              <a:t> Modèles de réseaux </a:t>
            </a:r>
          </a:p>
          <a:p>
            <a:pPr lvl="1">
              <a:buSzPct val="133000"/>
              <a:buNone/>
            </a:pPr>
            <a:endParaRPr lang="fr-FR" sz="1800" dirty="0" smtClean="0">
              <a:solidFill>
                <a:schemeClr val="tx1"/>
              </a:solidFill>
              <a:latin typeface="+mj-lt"/>
            </a:endParaRPr>
          </a:p>
          <a:p>
            <a:pPr lvl="0">
              <a:buClr>
                <a:srgbClr val="438086"/>
              </a:buClr>
              <a:buSzPct val="133000"/>
              <a:buFont typeface="Georgia" pitchFamily="18" charset="0"/>
              <a:buChar char="2"/>
            </a:pPr>
            <a:r>
              <a:rPr lang="fr-FR" dirty="0" smtClean="0">
                <a:solidFill>
                  <a:prstClr val="black"/>
                </a:solidFill>
                <a:latin typeface="+mj-lt"/>
              </a:rPr>
              <a:t> </a:t>
            </a:r>
            <a:r>
              <a:rPr lang="fr-FR" sz="2000" dirty="0" smtClean="0">
                <a:solidFill>
                  <a:prstClr val="black"/>
                </a:solidFill>
                <a:latin typeface="+mj-lt"/>
              </a:rPr>
              <a:t>L’article</a:t>
            </a:r>
          </a:p>
          <a:p>
            <a:pPr lvl="1">
              <a:buClr>
                <a:srgbClr val="438086"/>
              </a:buClr>
              <a:buSzPct val="133000"/>
              <a:buFont typeface="Arial" pitchFamily="34" charset="0"/>
              <a:buChar char="•"/>
            </a:pPr>
            <a:r>
              <a:rPr lang="fr-FR" sz="1800" dirty="0" smtClean="0">
                <a:solidFill>
                  <a:prstClr val="black"/>
                </a:solidFill>
                <a:latin typeface="+mj-lt"/>
              </a:rPr>
              <a:t>L’hypothèse (Null)</a:t>
            </a:r>
          </a:p>
          <a:p>
            <a:pPr lvl="1">
              <a:buClr>
                <a:srgbClr val="438086"/>
              </a:buClr>
              <a:buSzPct val="133000"/>
              <a:buFont typeface="Arial" pitchFamily="34" charset="0"/>
              <a:buChar char="•"/>
            </a:pPr>
            <a:r>
              <a:rPr lang="fr-FR" sz="1800" dirty="0" smtClean="0">
                <a:solidFill>
                  <a:prstClr val="black"/>
                </a:solidFill>
                <a:latin typeface="+mj-lt"/>
              </a:rPr>
              <a:t>Evolution du réseau par duplication de gène</a:t>
            </a:r>
          </a:p>
          <a:p>
            <a:pPr lvl="1">
              <a:buClr>
                <a:srgbClr val="438086"/>
              </a:buClr>
              <a:buSzPct val="133000"/>
              <a:buFont typeface="Arial" pitchFamily="34" charset="0"/>
              <a:buChar char="•"/>
            </a:pPr>
            <a:r>
              <a:rPr lang="fr-FR" sz="1800" dirty="0" smtClean="0">
                <a:solidFill>
                  <a:prstClr val="black"/>
                </a:solidFill>
                <a:latin typeface="+mj-lt"/>
              </a:rPr>
              <a:t>Notion de divergence</a:t>
            </a:r>
          </a:p>
          <a:p>
            <a:pPr lvl="1">
              <a:buClr>
                <a:srgbClr val="438086"/>
              </a:buClr>
              <a:buSzPct val="133000"/>
              <a:buFont typeface="Arial" pitchFamily="34" charset="0"/>
              <a:buChar char="•"/>
            </a:pPr>
            <a:r>
              <a:rPr lang="fr-FR" sz="1800" dirty="0" smtClean="0">
                <a:solidFill>
                  <a:prstClr val="black"/>
                </a:solidFill>
                <a:latin typeface="+mj-lt"/>
              </a:rPr>
              <a:t>Evolution par addition ou délétion d’interactions</a:t>
            </a:r>
          </a:p>
          <a:p>
            <a:pPr lvl="1">
              <a:buClr>
                <a:srgbClr val="438086"/>
              </a:buClr>
              <a:buSzPct val="133000"/>
              <a:buFont typeface="Arial" pitchFamily="34" charset="0"/>
              <a:buChar char="•"/>
            </a:pPr>
            <a:r>
              <a:rPr lang="fr-FR" sz="1800" dirty="0" smtClean="0">
                <a:solidFill>
                  <a:prstClr val="black"/>
                </a:solidFill>
                <a:latin typeface="+mj-lt"/>
              </a:rPr>
              <a:t>Règles de la loi de distribution</a:t>
            </a:r>
          </a:p>
          <a:p>
            <a:pPr lvl="1">
              <a:buClr>
                <a:srgbClr val="438086"/>
              </a:buClr>
              <a:buSzPct val="133000"/>
              <a:buFont typeface="Arial" pitchFamily="34" charset="0"/>
              <a:buChar char="•"/>
            </a:pPr>
            <a:r>
              <a:rPr lang="fr-FR" sz="1800" dirty="0" smtClean="0">
                <a:solidFill>
                  <a:prstClr val="black"/>
                </a:solidFill>
                <a:latin typeface="+mj-lt"/>
              </a:rPr>
              <a:t>Limites</a:t>
            </a:r>
          </a:p>
          <a:p>
            <a:pPr lvl="1">
              <a:buClr>
                <a:srgbClr val="438086"/>
              </a:buClr>
              <a:buSzPct val="133000"/>
              <a:buFont typeface="Arial" pitchFamily="34" charset="0"/>
              <a:buChar char="•"/>
            </a:pPr>
            <a:r>
              <a:rPr lang="fr-FR" sz="1800" dirty="0" smtClean="0">
                <a:solidFill>
                  <a:prstClr val="black"/>
                </a:solidFill>
                <a:latin typeface="+mj-lt"/>
              </a:rPr>
              <a:t>Conclusion</a:t>
            </a:r>
          </a:p>
          <a:p>
            <a:pPr lvl="1">
              <a:buClr>
                <a:srgbClr val="438086"/>
              </a:buClr>
              <a:buSzPct val="133000"/>
              <a:buNone/>
            </a:pPr>
            <a:endParaRPr lang="fr-FR" sz="1800" dirty="0" smtClean="0">
              <a:solidFill>
                <a:prstClr val="black"/>
              </a:solidFill>
            </a:endParaRPr>
          </a:p>
          <a:p>
            <a:pPr lvl="1">
              <a:buClr>
                <a:srgbClr val="438086"/>
              </a:buClr>
              <a:buSzPct val="133000"/>
              <a:buFont typeface="Arial" pitchFamily="34" charset="0"/>
              <a:buChar char="•"/>
            </a:pPr>
            <a:endParaRPr lang="fr-FR" sz="1800" dirty="0" smtClean="0">
              <a:solidFill>
                <a:prstClr val="black"/>
              </a:solidFill>
            </a:endParaRPr>
          </a:p>
          <a:p>
            <a:pPr lvl="1">
              <a:buClr>
                <a:srgbClr val="438086"/>
              </a:buClr>
              <a:buSzPct val="133000"/>
              <a:buFont typeface="Arial" pitchFamily="34" charset="0"/>
              <a:buChar char="•"/>
            </a:pPr>
            <a:endParaRPr lang="fr-FR" sz="1800" dirty="0" smtClean="0">
              <a:solidFill>
                <a:prstClr val="black"/>
              </a:solidFill>
            </a:endParaRPr>
          </a:p>
          <a:p>
            <a:pPr lvl="1">
              <a:buSzPct val="133000"/>
              <a:buNone/>
            </a:pPr>
            <a:endParaRPr lang="fr-FR" dirty="0"/>
          </a:p>
        </p:txBody>
      </p:sp>
      <p:sp>
        <p:nvSpPr>
          <p:cNvPr id="7"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
        <p:nvSpPr>
          <p:cNvPr id="8" name="ZoneTexte 7"/>
          <p:cNvSpPr txBox="1"/>
          <p:nvPr/>
        </p:nvSpPr>
        <p:spPr>
          <a:xfrm>
            <a:off x="0" y="0"/>
            <a:ext cx="5148064" cy="369332"/>
          </a:xfrm>
          <a:prstGeom prst="rect">
            <a:avLst/>
          </a:prstGeom>
          <a:noFill/>
        </p:spPr>
        <p:txBody>
          <a:bodyPr wrap="square" rtlCol="0">
            <a:spAutoFit/>
          </a:bodyPr>
          <a:lstStyle/>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slide(fromBottom)">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lide(fromBottom)">
                                      <p:cBhvr>
                                        <p:cTn id="17" dur="500"/>
                                        <p:tgtEl>
                                          <p:spTgt spid="3">
                                            <p:txEl>
                                              <p:pRg st="1" end="1"/>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slide(fromBottom)">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slide(fromBottom)">
                                      <p:cBhvr>
                                        <p:cTn id="25" dur="500"/>
                                        <p:tgtEl>
                                          <p:spTgt spid="3">
                                            <p:txEl>
                                              <p:pRg st="5" end="5"/>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slide(fromBottom)">
                                      <p:cBhvr>
                                        <p:cTn id="28" dur="500"/>
                                        <p:tgtEl>
                                          <p:spTgt spid="3">
                                            <p:txEl>
                                              <p:pRg st="6" end="6"/>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slide(fromBottom)">
                                      <p:cBhvr>
                                        <p:cTn id="31" dur="500"/>
                                        <p:tgtEl>
                                          <p:spTgt spid="3">
                                            <p:txEl>
                                              <p:pRg st="7" end="7"/>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slide(fromBottom)">
                                      <p:cBhvr>
                                        <p:cTn id="34" dur="500"/>
                                        <p:tgtEl>
                                          <p:spTgt spid="3">
                                            <p:txEl>
                                              <p:pRg st="8" end="8"/>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slide(fromBottom)">
                                      <p:cBhvr>
                                        <p:cTn id="37" dur="500"/>
                                        <p:tgtEl>
                                          <p:spTgt spid="3">
                                            <p:txEl>
                                              <p:pRg st="9" end="9"/>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slide(fromBottom)">
                                      <p:cBhvr>
                                        <p:cTn id="40" dur="500"/>
                                        <p:tgtEl>
                                          <p:spTgt spid="3">
                                            <p:txEl>
                                              <p:pRg st="10" end="10"/>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slide(fromBottom)">
                                      <p:cBhvr>
                                        <p:cTn id="4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L’article/Divergences</a:t>
            </a:r>
            <a:endParaRPr lang="fr-FR" sz="3200" dirty="0">
              <a:effectLst>
                <a:outerShdw blurRad="38100" dist="38100" dir="2700000" algn="tl">
                  <a:srgbClr val="000000">
                    <a:alpha val="43137"/>
                  </a:srgbClr>
                </a:outerShdw>
              </a:effectLst>
            </a:endParaRPr>
          </a:p>
        </p:txBody>
      </p:sp>
      <p:pic>
        <p:nvPicPr>
          <p:cNvPr id="6146" name="Picture 2" descr="C:\Users\JACK\Desktop\BIF7002\1.jpg"/>
          <p:cNvPicPr>
            <a:picLocks noGrp="1" noChangeAspect="1" noChangeArrowheads="1"/>
          </p:cNvPicPr>
          <p:nvPr>
            <p:ph idx="1"/>
          </p:nvPr>
        </p:nvPicPr>
        <p:blipFill>
          <a:blip r:embed="rId2" cstate="print"/>
          <a:srcRect/>
          <a:stretch>
            <a:fillRect/>
          </a:stretch>
        </p:blipFill>
        <p:spPr bwMode="auto">
          <a:xfrm>
            <a:off x="0" y="1196752"/>
            <a:ext cx="4579435" cy="5327650"/>
          </a:xfrm>
          <a:prstGeom prst="rect">
            <a:avLst/>
          </a:prstGeom>
          <a:noFill/>
        </p:spPr>
      </p:pic>
      <p:sp>
        <p:nvSpPr>
          <p:cNvPr id="7" name="ZoneTexte 6"/>
          <p:cNvSpPr txBox="1"/>
          <p:nvPr/>
        </p:nvSpPr>
        <p:spPr>
          <a:xfrm>
            <a:off x="4427984" y="1484784"/>
            <a:ext cx="4464496" cy="923330"/>
          </a:xfrm>
          <a:prstGeom prst="rect">
            <a:avLst/>
          </a:prstGeom>
          <a:noFill/>
        </p:spPr>
        <p:txBody>
          <a:bodyPr wrap="square" rtlCol="0">
            <a:spAutoFit/>
          </a:bodyPr>
          <a:lstStyle/>
          <a:p>
            <a:pPr algn="just"/>
            <a:r>
              <a:rPr lang="fr-FR" dirty="0" smtClean="0">
                <a:latin typeface="+mj-lt"/>
              </a:rPr>
              <a:t>La duplication et la divergence, pris ensemble, n'affectent pas le degré de distribution</a:t>
            </a:r>
            <a:endParaRPr lang="fr-FR" dirty="0">
              <a:latin typeface="+mj-lt"/>
            </a:endParaRPr>
          </a:p>
        </p:txBody>
      </p:sp>
      <p:sp>
        <p:nvSpPr>
          <p:cNvPr id="8" name="ZoneTexte 7"/>
          <p:cNvSpPr txBox="1"/>
          <p:nvPr/>
        </p:nvSpPr>
        <p:spPr>
          <a:xfrm>
            <a:off x="4427984" y="2780928"/>
            <a:ext cx="4004622" cy="3139321"/>
          </a:xfrm>
          <a:prstGeom prst="rect">
            <a:avLst/>
          </a:prstGeom>
          <a:noFill/>
        </p:spPr>
        <p:txBody>
          <a:bodyPr wrap="none" rtlCol="0">
            <a:spAutoFit/>
          </a:bodyPr>
          <a:lstStyle/>
          <a:p>
            <a:pPr>
              <a:buClr>
                <a:schemeClr val="accent2"/>
              </a:buClr>
              <a:buFont typeface="Arial" pitchFamily="34" charset="0"/>
              <a:buChar char="•"/>
            </a:pPr>
            <a:r>
              <a:rPr lang="fr-FR" dirty="0" smtClean="0">
                <a:solidFill>
                  <a:schemeClr val="accent2"/>
                </a:solidFill>
                <a:effectLst>
                  <a:outerShdw blurRad="38100" dist="38100" dir="2700000" algn="tl">
                    <a:srgbClr val="000000">
                      <a:alpha val="43137"/>
                    </a:srgbClr>
                  </a:outerShdw>
                </a:effectLst>
                <a:latin typeface="+mj-lt"/>
              </a:rPr>
              <a:t>divergence asymétrique</a:t>
            </a:r>
          </a:p>
          <a:p>
            <a:pPr>
              <a:buClr>
                <a:schemeClr val="accent2"/>
              </a:buClr>
              <a:buNone/>
            </a:pPr>
            <a:r>
              <a:rPr lang="fr-FR" dirty="0" smtClean="0">
                <a:latin typeface="+mj-lt"/>
              </a:rPr>
              <a:t>cercles   (gamma = 2.55);</a:t>
            </a:r>
            <a:endParaRPr lang="fr-CA" strike="sngStrike" dirty="0" smtClean="0">
              <a:latin typeface="+mj-lt"/>
            </a:endParaRPr>
          </a:p>
          <a:p>
            <a:pPr>
              <a:buClr>
                <a:schemeClr val="accent2"/>
              </a:buClr>
              <a:buNone/>
            </a:pPr>
            <a:r>
              <a:rPr lang="fr-CA" dirty="0" smtClean="0">
                <a:latin typeface="+mj-lt"/>
              </a:rPr>
              <a:t>1000 duplications (1200 Myr ;</a:t>
            </a:r>
            <a:r>
              <a:rPr lang="fr-FR" dirty="0" smtClean="0">
                <a:latin typeface="+mj-lt"/>
              </a:rPr>
              <a:t> </a:t>
            </a:r>
            <a:r>
              <a:rPr lang="fr-CA" dirty="0" smtClean="0">
                <a:latin typeface="+mj-lt"/>
              </a:rPr>
              <a:t>2.25); </a:t>
            </a:r>
            <a:endParaRPr lang="fr-CA" strike="sngStrike" dirty="0" smtClean="0">
              <a:latin typeface="+mj-lt"/>
            </a:endParaRPr>
          </a:p>
          <a:p>
            <a:pPr>
              <a:buClr>
                <a:schemeClr val="accent2"/>
              </a:buClr>
              <a:buNone/>
            </a:pPr>
            <a:r>
              <a:rPr lang="fr-FR" dirty="0" smtClean="0">
                <a:latin typeface="+mj-lt"/>
              </a:rPr>
              <a:t>2000 duplications (2400 Myr ; 2.29).</a:t>
            </a:r>
            <a:endParaRPr lang="fr-CA" strike="sngStrike" dirty="0" smtClean="0">
              <a:latin typeface="+mj-lt"/>
            </a:endParaRPr>
          </a:p>
          <a:p>
            <a:pPr>
              <a:buClr>
                <a:schemeClr val="accent2"/>
              </a:buClr>
            </a:pPr>
            <a:endParaRPr lang="fr-FR" dirty="0" smtClean="0">
              <a:latin typeface="+mj-lt"/>
            </a:endParaRPr>
          </a:p>
          <a:p>
            <a:pPr>
              <a:buClr>
                <a:schemeClr val="accent2"/>
              </a:buClr>
            </a:pPr>
            <a:endParaRPr lang="fr-FR" dirty="0" smtClean="0">
              <a:latin typeface="+mj-lt"/>
            </a:endParaRPr>
          </a:p>
          <a:p>
            <a:pPr>
              <a:buClr>
                <a:schemeClr val="accent2"/>
              </a:buClr>
              <a:buFont typeface="Arial" pitchFamily="34" charset="0"/>
              <a:buChar char="•"/>
            </a:pPr>
            <a:r>
              <a:rPr lang="fr-FR" dirty="0" smtClean="0">
                <a:solidFill>
                  <a:schemeClr val="accent2"/>
                </a:solidFill>
                <a:effectLst>
                  <a:outerShdw blurRad="38100" dist="38100" dir="2700000" algn="tl">
                    <a:srgbClr val="000000">
                      <a:alpha val="43137"/>
                    </a:srgbClr>
                  </a:outerShdw>
                </a:effectLst>
                <a:latin typeface="+mj-lt"/>
              </a:rPr>
              <a:t>divergence symétrique</a:t>
            </a:r>
          </a:p>
          <a:p>
            <a:pPr>
              <a:buClr>
                <a:schemeClr val="accent2"/>
              </a:buClr>
              <a:buNone/>
            </a:pPr>
            <a:r>
              <a:rPr lang="fr-FR" dirty="0" smtClean="0">
                <a:latin typeface="+mj-lt"/>
              </a:rPr>
              <a:t>cercles   (gamma = 2.55);</a:t>
            </a:r>
            <a:endParaRPr lang="fr-CA" strike="sngStrike" dirty="0" smtClean="0">
              <a:latin typeface="+mj-lt"/>
            </a:endParaRPr>
          </a:p>
          <a:p>
            <a:pPr>
              <a:buClr>
                <a:schemeClr val="accent2"/>
              </a:buClr>
              <a:buNone/>
            </a:pPr>
            <a:r>
              <a:rPr lang="fr-CA" dirty="0" smtClean="0">
                <a:latin typeface="+mj-lt"/>
              </a:rPr>
              <a:t>1000 duplications (1200 Myr ;</a:t>
            </a:r>
            <a:r>
              <a:rPr lang="fr-FR" dirty="0" smtClean="0">
                <a:latin typeface="+mj-lt"/>
              </a:rPr>
              <a:t> </a:t>
            </a:r>
            <a:r>
              <a:rPr lang="fr-CA" dirty="0" smtClean="0">
                <a:latin typeface="+mj-lt"/>
              </a:rPr>
              <a:t>2.58); </a:t>
            </a:r>
            <a:endParaRPr lang="fr-CA" strike="sngStrike" dirty="0" smtClean="0">
              <a:latin typeface="+mj-lt"/>
            </a:endParaRPr>
          </a:p>
          <a:p>
            <a:pPr>
              <a:buClr>
                <a:schemeClr val="accent2"/>
              </a:buClr>
              <a:buNone/>
            </a:pPr>
            <a:r>
              <a:rPr lang="fr-FR" dirty="0" smtClean="0">
                <a:latin typeface="+mj-lt"/>
              </a:rPr>
              <a:t>2000 duplications (2400 Myr ; 2.82).</a:t>
            </a:r>
            <a:endParaRPr lang="fr-CA" strike="sngStrike" dirty="0" smtClean="0">
              <a:latin typeface="+mj-lt"/>
            </a:endParaRPr>
          </a:p>
          <a:p>
            <a:pPr>
              <a:buClr>
                <a:schemeClr val="accent2"/>
              </a:buClr>
            </a:pPr>
            <a:endParaRPr lang="fr-FR" dirty="0">
              <a:latin typeface="+mj-lt"/>
            </a:endParaRPr>
          </a:p>
        </p:txBody>
      </p:sp>
      <p:sp>
        <p:nvSpPr>
          <p:cNvPr id="9"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784976" cy="5233768"/>
          </a:xfrm>
        </p:spPr>
        <p:txBody>
          <a:bodyPr>
            <a:noAutofit/>
          </a:bodyPr>
          <a:lstStyle/>
          <a:p>
            <a:pPr>
              <a:buClr>
                <a:schemeClr val="accent2"/>
              </a:buClr>
            </a:pPr>
            <a:endParaRPr lang="fr-FR" sz="1800" dirty="0" smtClean="0">
              <a:latin typeface="+mj-lt"/>
            </a:endParaRPr>
          </a:p>
          <a:p>
            <a:pPr>
              <a:buClr>
                <a:schemeClr val="accent2"/>
              </a:buClr>
            </a:pPr>
            <a:endParaRPr lang="fr-FR" sz="1800" dirty="0" smtClean="0">
              <a:latin typeface="+mj-lt"/>
            </a:endParaRPr>
          </a:p>
          <a:p>
            <a:pPr>
              <a:buClr>
                <a:schemeClr val="accent2"/>
              </a:buClr>
            </a:pPr>
            <a:endParaRPr lang="fr-FR" sz="1800" dirty="0" smtClean="0">
              <a:latin typeface="+mj-lt"/>
            </a:endParaRPr>
          </a:p>
          <a:p>
            <a:pPr>
              <a:buClr>
                <a:schemeClr val="accent2"/>
              </a:buClr>
            </a:pPr>
            <a:endParaRPr lang="fr-FR" sz="1800" dirty="0" smtClean="0">
              <a:latin typeface="+mj-lt"/>
            </a:endParaRPr>
          </a:p>
          <a:p>
            <a:pPr>
              <a:buClr>
                <a:schemeClr val="accent2"/>
              </a:buClr>
            </a:pPr>
            <a:r>
              <a:rPr lang="fr-FR" sz="1800" dirty="0" smtClean="0">
                <a:latin typeface="+mj-lt"/>
              </a:rPr>
              <a:t>L’ajout et la suppression des interactions physiques entre protéines est causée par des mutations des protéines engendrant des changements de surfaces</a:t>
            </a:r>
          </a:p>
          <a:p>
            <a:pPr>
              <a:buClr>
                <a:schemeClr val="accent2"/>
              </a:buClr>
            </a:pPr>
            <a:endParaRPr lang="fr-FR" sz="1800" dirty="0" smtClean="0">
              <a:latin typeface="+mj-lt"/>
            </a:endParaRPr>
          </a:p>
          <a:p>
            <a:pPr>
              <a:buClr>
                <a:schemeClr val="accent2"/>
              </a:buClr>
            </a:pPr>
            <a:r>
              <a:rPr lang="fr-FR" sz="1800" dirty="0" smtClean="0">
                <a:latin typeface="+mj-lt"/>
              </a:rPr>
              <a:t>La vitesse d’interaction est-elle suffisamment grande pour influencer le réseau ?</a:t>
            </a:r>
            <a:endParaRPr lang="fr-CA" sz="1800" dirty="0" smtClean="0">
              <a:latin typeface="+mj-lt"/>
            </a:endParaRPr>
          </a:p>
          <a:p>
            <a:pPr>
              <a:buClr>
                <a:schemeClr val="accent2"/>
              </a:buClr>
            </a:pPr>
            <a:endParaRPr lang="en-CA" sz="1800" dirty="0" smtClean="0">
              <a:latin typeface="+mj-lt"/>
            </a:endParaRPr>
          </a:p>
          <a:p>
            <a:pPr>
              <a:buClr>
                <a:schemeClr val="accent2"/>
              </a:buClr>
            </a:pPr>
            <a:r>
              <a:rPr lang="fr-FR" sz="1800" dirty="0" smtClean="0">
                <a:latin typeface="+mj-lt"/>
              </a:rPr>
              <a:t>Ce taux peut-il être estimé ? Ce qui suit est une tentative d’estimation, basée sur la vitesse à laquelle les interactions sont ajoutées au réseau</a:t>
            </a:r>
          </a:p>
          <a:p>
            <a:pPr>
              <a:buClr>
                <a:schemeClr val="accent2"/>
              </a:buClr>
            </a:pPr>
            <a:endParaRPr lang="fr-FR" sz="1800" dirty="0" smtClean="0">
              <a:latin typeface="+mj-lt"/>
            </a:endParaRPr>
          </a:p>
          <a:p>
            <a:pPr>
              <a:buClr>
                <a:schemeClr val="accent2"/>
              </a:buClr>
            </a:pPr>
            <a:endParaRPr lang="fr-FR" sz="1800" dirty="0" smtClean="0">
              <a:latin typeface="+mj-lt"/>
            </a:endParaRPr>
          </a:p>
          <a:p>
            <a:pPr>
              <a:buClr>
                <a:schemeClr val="accent2"/>
              </a:buClr>
              <a:buNone/>
            </a:pPr>
            <a:endParaRPr lang="fr-FR" sz="1800" dirty="0">
              <a:latin typeface="+mj-lt"/>
            </a:endParaRPr>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 Addition et suppression</a:t>
            </a:r>
            <a:endParaRPr lang="fr-FR" sz="3200" dirty="0">
              <a:effectLst>
                <a:outerShdw blurRad="38100" dist="38100" dir="2700000" algn="tl">
                  <a:srgbClr val="000000">
                    <a:alpha val="43137"/>
                  </a:srgbClr>
                </a:outerShdw>
              </a:effectLst>
            </a:endParaRPr>
          </a:p>
        </p:txBody>
      </p:sp>
      <p:sp>
        <p:nvSpPr>
          <p:cNvPr id="5"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412776"/>
            <a:ext cx="8784976" cy="5161760"/>
          </a:xfrm>
        </p:spPr>
        <p:txBody>
          <a:bodyPr>
            <a:normAutofit/>
          </a:bodyPr>
          <a:lstStyle/>
          <a:p>
            <a:pPr>
              <a:buNone/>
            </a:pPr>
            <a:r>
              <a:rPr lang="fr-FR" sz="2000" dirty="0" smtClean="0">
                <a:latin typeface="+mj-lt"/>
              </a:rPr>
              <a:t>	comment l'auto-et la cross-interactions peuvent évoluer après duplications de gènes?</a:t>
            </a:r>
            <a:endParaRPr lang="fr-FR" sz="2000" dirty="0">
              <a:latin typeface="+mj-lt"/>
            </a:endParaRPr>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 Addition et suppression</a:t>
            </a:r>
            <a:endParaRPr lang="fr-FR" sz="3200"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2" cstate="print"/>
          <a:srcRect/>
          <a:stretch>
            <a:fillRect/>
          </a:stretch>
        </p:blipFill>
        <p:spPr bwMode="auto">
          <a:xfrm>
            <a:off x="179512" y="2276872"/>
            <a:ext cx="4248472" cy="295232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4788024" y="2060848"/>
            <a:ext cx="4104456" cy="2950443"/>
          </a:xfrm>
          <a:prstGeom prst="rect">
            <a:avLst/>
          </a:prstGeom>
          <a:noFill/>
          <a:ln w="9525">
            <a:noFill/>
            <a:miter lim="800000"/>
            <a:headEnd/>
            <a:tailEnd/>
          </a:ln>
        </p:spPr>
      </p:pic>
      <p:sp>
        <p:nvSpPr>
          <p:cNvPr id="7"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507288" cy="5233768"/>
          </a:xfrm>
        </p:spPr>
        <p:txBody>
          <a:bodyPr>
            <a:normAutofit lnSpcReduction="10000"/>
          </a:bodyPr>
          <a:lstStyle/>
          <a:p>
            <a:pPr>
              <a:buClr>
                <a:schemeClr val="accent2"/>
              </a:buClr>
              <a:buNone/>
            </a:pPr>
            <a:r>
              <a:rPr lang="fr-FR" sz="1800" dirty="0" smtClean="0">
                <a:latin typeface="+mj-lt"/>
              </a:rPr>
              <a:t>	</a:t>
            </a:r>
          </a:p>
          <a:p>
            <a:pPr>
              <a:buClr>
                <a:schemeClr val="accent2"/>
              </a:buClr>
              <a:buNone/>
            </a:pPr>
            <a:endParaRPr lang="fr-FR" sz="1800" dirty="0" smtClean="0">
              <a:latin typeface="+mj-lt"/>
            </a:endParaRPr>
          </a:p>
          <a:p>
            <a:pPr>
              <a:buClr>
                <a:schemeClr val="accent2"/>
              </a:buClr>
              <a:buNone/>
            </a:pPr>
            <a:r>
              <a:rPr lang="fr-FR" sz="1800" dirty="0" smtClean="0">
                <a:latin typeface="+mj-lt"/>
              </a:rPr>
              <a:t>	Supposons qu’il y avait un déséquilibre considérable entre les taux:</a:t>
            </a:r>
          </a:p>
          <a:p>
            <a:pPr>
              <a:buClr>
                <a:schemeClr val="accent2"/>
              </a:buClr>
              <a:buNone/>
            </a:pPr>
            <a:r>
              <a:rPr lang="fr-FR" sz="1800" dirty="0" smtClean="0">
                <a:latin typeface="+mj-lt"/>
              </a:rPr>
              <a:t>	</a:t>
            </a:r>
          </a:p>
          <a:p>
            <a:pPr>
              <a:buClr>
                <a:schemeClr val="accent2"/>
              </a:buClr>
              <a:buNone/>
            </a:pPr>
            <a:r>
              <a:rPr lang="fr-FR" sz="1800" dirty="0" smtClean="0">
                <a:latin typeface="+mj-lt"/>
              </a:rPr>
              <a:t>	 </a:t>
            </a:r>
            <a:r>
              <a:rPr lang="fr-FR" sz="1800" dirty="0" smtClean="0">
                <a:solidFill>
                  <a:schemeClr val="accent2"/>
                </a:solidFill>
                <a:latin typeface="+mj-lt"/>
              </a:rPr>
              <a:t>c+</a:t>
            </a:r>
            <a:r>
              <a:rPr lang="fr-FR" sz="1800" dirty="0" smtClean="0">
                <a:latin typeface="+mj-lt"/>
              </a:rPr>
              <a:t>: les interactions sont ajoutées </a:t>
            </a:r>
          </a:p>
          <a:p>
            <a:pPr>
              <a:buClr>
                <a:schemeClr val="accent2"/>
              </a:buClr>
              <a:buNone/>
            </a:pPr>
            <a:r>
              <a:rPr lang="fr-FR" sz="1800" dirty="0" smtClean="0">
                <a:latin typeface="+mj-lt"/>
              </a:rPr>
              <a:t>	 </a:t>
            </a:r>
            <a:r>
              <a:rPr lang="fr-FR" sz="1800" dirty="0" smtClean="0">
                <a:solidFill>
                  <a:schemeClr val="accent2"/>
                </a:solidFill>
                <a:latin typeface="+mj-lt"/>
              </a:rPr>
              <a:t>c-</a:t>
            </a:r>
            <a:r>
              <a:rPr lang="fr-FR" sz="1800" dirty="0" smtClean="0">
                <a:latin typeface="+mj-lt"/>
              </a:rPr>
              <a:t>:les interactions sont éliminés</a:t>
            </a:r>
          </a:p>
          <a:p>
            <a:pPr>
              <a:buClr>
                <a:schemeClr val="accent2"/>
              </a:buClr>
              <a:buNone/>
            </a:pPr>
            <a:r>
              <a:rPr lang="fr-FR" sz="1800" dirty="0" smtClean="0">
                <a:latin typeface="+mj-lt"/>
              </a:rPr>
              <a:t>	</a:t>
            </a:r>
          </a:p>
          <a:p>
            <a:pPr>
              <a:buClr>
                <a:schemeClr val="accent2"/>
              </a:buClr>
              <a:buNone/>
            </a:pPr>
            <a:r>
              <a:rPr lang="fr-FR" sz="1800" dirty="0" smtClean="0">
                <a:latin typeface="+mj-lt"/>
              </a:rPr>
              <a:t>	Si par exemple </a:t>
            </a:r>
            <a:r>
              <a:rPr lang="fr-FR" sz="1800" dirty="0" smtClean="0">
                <a:solidFill>
                  <a:schemeClr val="accent2"/>
                </a:solidFill>
                <a:latin typeface="+mj-lt"/>
              </a:rPr>
              <a:t>c+/ c- =2/1</a:t>
            </a:r>
            <a:r>
              <a:rPr lang="fr-FR" sz="1800" dirty="0" smtClean="0">
                <a:latin typeface="+mj-lt"/>
              </a:rPr>
              <a:t>, ou Inversement, si </a:t>
            </a:r>
            <a:r>
              <a:rPr lang="fr-FR" sz="1800" dirty="0" smtClean="0">
                <a:solidFill>
                  <a:schemeClr val="accent2"/>
                </a:solidFill>
                <a:latin typeface="+mj-lt"/>
              </a:rPr>
              <a:t>c+/ c- = 1: 2</a:t>
            </a:r>
            <a:r>
              <a:rPr lang="fr-FR" sz="1800" dirty="0" smtClean="0">
                <a:latin typeface="+mj-lt"/>
              </a:rPr>
              <a:t>, </a:t>
            </a:r>
          </a:p>
          <a:p>
            <a:pPr>
              <a:buClr>
                <a:schemeClr val="accent2"/>
              </a:buClr>
              <a:buNone/>
            </a:pPr>
            <a:endParaRPr lang="fr-FR" sz="1800" dirty="0" smtClean="0">
              <a:latin typeface="+mj-lt"/>
            </a:endParaRPr>
          </a:p>
          <a:p>
            <a:pPr>
              <a:buClr>
                <a:schemeClr val="accent2"/>
              </a:buClr>
              <a:buNone/>
            </a:pPr>
            <a:r>
              <a:rPr lang="fr-FR" sz="1800" dirty="0" smtClean="0">
                <a:latin typeface="+mj-lt"/>
              </a:rPr>
              <a:t>	le nombre d'interactions par nœud pourrait soit disparaître ou exploser pendant un court laps de temps. </a:t>
            </a:r>
          </a:p>
          <a:p>
            <a:pPr>
              <a:buClr>
                <a:schemeClr val="accent2"/>
              </a:buClr>
              <a:buNone/>
            </a:pPr>
            <a:r>
              <a:rPr lang="fr-FR" sz="1800" dirty="0" smtClean="0">
                <a:latin typeface="+mj-lt"/>
              </a:rPr>
              <a:t>	</a:t>
            </a:r>
          </a:p>
          <a:p>
            <a:pPr>
              <a:buClr>
                <a:schemeClr val="accent2"/>
              </a:buClr>
              <a:buNone/>
            </a:pPr>
            <a:r>
              <a:rPr lang="fr-FR" sz="1800" dirty="0" smtClean="0">
                <a:latin typeface="+mj-lt"/>
              </a:rPr>
              <a:t>	Il n'existe aucune preuve d'un changement radical de la sorte. Par exemple, l'interaction des protéines chez le procaryote Helicobactor </a:t>
            </a:r>
            <a:r>
              <a:rPr lang="fr-FR" sz="1800" dirty="0" err="1" smtClean="0">
                <a:latin typeface="+mj-lt"/>
              </a:rPr>
              <a:t>pylori</a:t>
            </a:r>
            <a:r>
              <a:rPr lang="fr-FR" sz="1800" dirty="0" smtClean="0">
                <a:latin typeface="+mj-lt"/>
              </a:rPr>
              <a:t>, indique que le taux de gain et la perte de l'interaction est à peu près égales </a:t>
            </a:r>
          </a:p>
          <a:p>
            <a:pPr>
              <a:buClr>
                <a:schemeClr val="accent2"/>
              </a:buClr>
              <a:buNone/>
            </a:pPr>
            <a:r>
              <a:rPr lang="fr-FR" sz="1800" dirty="0" smtClean="0">
                <a:latin typeface="+mj-lt"/>
              </a:rPr>
              <a:t>                                     (c+ </a:t>
            </a:r>
            <a:r>
              <a:rPr lang="fr-FR" sz="1800" dirty="0" smtClean="0">
                <a:latin typeface="Arno Pro"/>
              </a:rPr>
              <a:t>≈</a:t>
            </a:r>
            <a:r>
              <a:rPr lang="fr-FR" sz="1800" dirty="0" smtClean="0">
                <a:latin typeface="+mj-lt"/>
              </a:rPr>
              <a:t> c-).</a:t>
            </a:r>
          </a:p>
          <a:p>
            <a:pPr>
              <a:buClr>
                <a:schemeClr val="accent2"/>
              </a:buClr>
              <a:buNone/>
            </a:pPr>
            <a:r>
              <a:rPr lang="fr-FR" sz="1800" dirty="0" smtClean="0">
                <a:latin typeface="+mj-lt"/>
              </a:rPr>
              <a:t>	</a:t>
            </a:r>
          </a:p>
          <a:p>
            <a:pPr>
              <a:buClr>
                <a:schemeClr val="accent2"/>
              </a:buClr>
              <a:buNone/>
            </a:pPr>
            <a:r>
              <a:rPr lang="fr-FR" sz="1800" dirty="0" smtClean="0">
                <a:latin typeface="+mj-lt"/>
              </a:rPr>
              <a:t>	 </a:t>
            </a:r>
            <a:r>
              <a:rPr lang="fr-FR" sz="1800" dirty="0" smtClean="0">
                <a:latin typeface="+mj-lt"/>
                <a:sym typeface="Wingdings"/>
              </a:rPr>
              <a:t></a:t>
            </a:r>
            <a:r>
              <a:rPr lang="fr-FR" sz="1800" dirty="0" smtClean="0">
                <a:latin typeface="+mj-lt"/>
              </a:rPr>
              <a:t> Les additions sont compensées par les suppressions.</a:t>
            </a:r>
          </a:p>
          <a:p>
            <a:pPr>
              <a:buClr>
                <a:schemeClr val="accent2"/>
              </a:buClr>
              <a:buNone/>
            </a:pPr>
            <a:endParaRPr lang="fr-FR" sz="1800" dirty="0" smtClean="0">
              <a:latin typeface="+mj-lt"/>
            </a:endParaRPr>
          </a:p>
          <a:p>
            <a:pPr>
              <a:buClr>
                <a:schemeClr val="accent2"/>
              </a:buClr>
              <a:buNone/>
            </a:pPr>
            <a:endParaRPr lang="fr-FR" sz="1800" dirty="0">
              <a:latin typeface="+mj-lt"/>
            </a:endParaRPr>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 Addition et suppression</a:t>
            </a:r>
            <a:endParaRPr lang="fr-FR" sz="3200" dirty="0">
              <a:effectLst>
                <a:outerShdw blurRad="38100" dist="38100" dir="2700000" algn="tl">
                  <a:srgbClr val="000000">
                    <a:alpha val="43137"/>
                  </a:srgbClr>
                </a:outerShdw>
              </a:effectLst>
            </a:endParaRPr>
          </a:p>
        </p:txBody>
      </p:sp>
      <p:sp>
        <p:nvSpPr>
          <p:cNvPr id="6"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412776"/>
            <a:ext cx="8712968" cy="5161760"/>
          </a:xfrm>
        </p:spPr>
        <p:txBody>
          <a:bodyPr>
            <a:normAutofit/>
          </a:bodyPr>
          <a:lstStyle/>
          <a:p>
            <a:pPr>
              <a:buClr>
                <a:schemeClr val="accent2"/>
              </a:buClr>
            </a:pPr>
            <a:r>
              <a:rPr lang="fr-FR" sz="1800" dirty="0" smtClean="0">
                <a:latin typeface="+mj-lt"/>
              </a:rPr>
              <a:t> Basé sur les travaux de (Dorogovtsev &amp; Mendes 2000;Albert &amp; Barabasi 2002)             </a:t>
            </a:r>
          </a:p>
          <a:p>
            <a:pPr>
              <a:buNone/>
            </a:pPr>
            <a:r>
              <a:rPr lang="fr-FR" sz="1800" dirty="0" smtClean="0">
                <a:latin typeface="+mj-lt"/>
              </a:rPr>
              <a:t>                                             </a:t>
            </a:r>
          </a:p>
          <a:p>
            <a:pPr>
              <a:buNone/>
            </a:pPr>
            <a:r>
              <a:rPr lang="fr-FR" sz="1800" dirty="0" smtClean="0">
                <a:latin typeface="+mj-lt"/>
              </a:rPr>
              <a:t>c+e =  probabilité qu’un nouveau nœud s’attache préférentiellement a une 	protéine périphérique (c+e = 0,3)</a:t>
            </a:r>
          </a:p>
          <a:p>
            <a:pPr>
              <a:buNone/>
            </a:pPr>
            <a:r>
              <a:rPr lang="fr-FR" sz="1800" dirty="0" smtClean="0">
                <a:latin typeface="+mj-lt"/>
              </a:rPr>
              <a:t>c+n= probabilité qu’un nouveau nœuds s’attache à un hub (c+n = 0,7)</a:t>
            </a:r>
          </a:p>
          <a:p>
            <a:pPr>
              <a:buNone/>
            </a:pPr>
            <a:endParaRPr lang="fr-FR" sz="1800" dirty="0" smtClean="0">
              <a:latin typeface="+mj-lt"/>
            </a:endParaRPr>
          </a:p>
          <a:p>
            <a:pPr>
              <a:buNone/>
            </a:pPr>
            <a:endParaRPr lang="fr-FR" sz="1800" dirty="0">
              <a:latin typeface="+mj-lt"/>
            </a:endParaRPr>
          </a:p>
        </p:txBody>
      </p:sp>
      <p:sp>
        <p:nvSpPr>
          <p:cNvPr id="4" name="Titre 1"/>
          <p:cNvSpPr txBox="1">
            <a:spLocks/>
          </p:cNvSpPr>
          <p:nvPr/>
        </p:nvSpPr>
        <p:spPr>
          <a:xfrm>
            <a:off x="0" y="476672"/>
            <a:ext cx="9144000" cy="720080"/>
          </a:xfrm>
          <a:prstGeom prst="rect">
            <a:avLst/>
          </a:prstGeom>
          <a:solidFill>
            <a:schemeClr val="accent2">
              <a:lumMod val="20000"/>
              <a:lumOff val="80000"/>
            </a:schemeClr>
          </a:solidFill>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0" i="0" u="none" strike="noStrike" kern="1200" cap="none" spc="0" normalizeH="0" baseline="0" noProof="0" smtClean="0">
                <a:ln>
                  <a:noFill/>
                </a:ln>
                <a:solidFill>
                  <a:schemeClr val="tx2"/>
                </a:solidFill>
                <a:effectLst>
                  <a:outerShdw blurRad="38100" dist="38100" dir="2700000" algn="tl">
                    <a:srgbClr val="000000">
                      <a:alpha val="43137"/>
                    </a:srgbClr>
                  </a:outerShdw>
                </a:effectLst>
                <a:uLnTx/>
                <a:uFillTx/>
                <a:latin typeface="+mj-lt"/>
                <a:ea typeface="+mj-ea"/>
                <a:cs typeface="+mj-cs"/>
              </a:rPr>
              <a:t>L’article/ Addition et suppression</a:t>
            </a:r>
            <a:endParaRPr kumimoji="0" lang="fr-FR" sz="32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pic>
        <p:nvPicPr>
          <p:cNvPr id="10243" name="Picture 3"/>
          <p:cNvPicPr>
            <a:picLocks noChangeAspect="1" noChangeArrowheads="1"/>
          </p:cNvPicPr>
          <p:nvPr/>
        </p:nvPicPr>
        <p:blipFill>
          <a:blip r:embed="rId2" cstate="print"/>
          <a:srcRect/>
          <a:stretch>
            <a:fillRect/>
          </a:stretch>
        </p:blipFill>
        <p:spPr bwMode="auto">
          <a:xfrm>
            <a:off x="2195736" y="3429000"/>
            <a:ext cx="4533900" cy="3009900"/>
          </a:xfrm>
          <a:prstGeom prst="rect">
            <a:avLst/>
          </a:prstGeom>
          <a:noFill/>
          <a:ln w="9525">
            <a:noFill/>
            <a:miter lim="800000"/>
            <a:headEnd/>
            <a:tailEnd/>
          </a:ln>
        </p:spPr>
      </p:pic>
      <p:sp>
        <p:nvSpPr>
          <p:cNvPr id="7"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
        <p:nvSpPr>
          <p:cNvPr id="8" name="ZoneTexte 7"/>
          <p:cNvSpPr txBox="1"/>
          <p:nvPr/>
        </p:nvSpPr>
        <p:spPr>
          <a:xfrm>
            <a:off x="0" y="6237312"/>
            <a:ext cx="3233578" cy="307777"/>
          </a:xfrm>
          <a:prstGeom prst="rect">
            <a:avLst/>
          </a:prstGeom>
          <a:noFill/>
        </p:spPr>
        <p:txBody>
          <a:bodyPr wrap="none" rtlCol="0">
            <a:spAutoFit/>
          </a:bodyPr>
          <a:lstStyle/>
          <a:p>
            <a:r>
              <a:rPr lang="fr-FR" sz="1400" dirty="0" smtClean="0">
                <a:latin typeface="+mj-lt"/>
              </a:rPr>
              <a:t>Il en est de même pour la suppression</a:t>
            </a:r>
            <a:endParaRPr lang="fr-FR" sz="1400" dirty="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784976" cy="5233768"/>
          </a:xfrm>
        </p:spPr>
        <p:txBody>
          <a:bodyPr>
            <a:normAutofit/>
          </a:bodyPr>
          <a:lstStyle/>
          <a:p>
            <a:pPr algn="ctr">
              <a:buNone/>
            </a:pPr>
            <a:r>
              <a:rPr lang="fr-FR" dirty="0" smtClean="0">
                <a:solidFill>
                  <a:schemeClr val="accent2"/>
                </a:solidFill>
                <a:effectLst>
                  <a:outerShdw blurRad="38100" dist="38100" dir="2700000" algn="tl">
                    <a:srgbClr val="000000">
                      <a:alpha val="43137"/>
                    </a:srgbClr>
                  </a:outerShdw>
                </a:effectLst>
              </a:rPr>
              <a:t>C+ = C-     </a:t>
            </a:r>
          </a:p>
          <a:p>
            <a:pPr algn="ctr">
              <a:buNone/>
            </a:pPr>
            <a:endParaRPr lang="fr-FR" dirty="0" smtClean="0">
              <a:solidFill>
                <a:schemeClr val="accent2"/>
              </a:solidFill>
              <a:effectLst>
                <a:outerShdw blurRad="38100" dist="38100" dir="2700000" algn="tl">
                  <a:srgbClr val="000000">
                    <a:alpha val="43137"/>
                  </a:srgbClr>
                </a:outerShdw>
              </a:effectLst>
            </a:endParaRPr>
          </a:p>
          <a:p>
            <a:pPr fontAlgn="t">
              <a:buNone/>
            </a:pPr>
            <a:r>
              <a:rPr lang="fr-FR" sz="1800" dirty="0" smtClean="0">
                <a:latin typeface="+mj-lt"/>
              </a:rPr>
              <a:t>	Deux principes généraux sont suffisants pour obtenir des réseaux respectant la loi de puissance de </a:t>
            </a:r>
            <a:r>
              <a:rPr lang="fr-FR" sz="1800" dirty="0" smtClean="0"/>
              <a:t>degré </a:t>
            </a:r>
            <a:r>
              <a:rPr lang="fr-FR" sz="1800" dirty="0" smtClean="0">
                <a:latin typeface="+mj-lt"/>
              </a:rPr>
              <a:t>distributions (Albert &amp; Barabasi 2002). </a:t>
            </a:r>
          </a:p>
          <a:p>
            <a:pPr lvl="0" fontAlgn="t">
              <a:buNone/>
            </a:pPr>
            <a:r>
              <a:rPr lang="fr-FR" sz="1800" dirty="0" smtClean="0">
                <a:latin typeface="+mj-lt"/>
              </a:rPr>
              <a:t>	</a:t>
            </a:r>
          </a:p>
          <a:p>
            <a:pPr fontAlgn="t">
              <a:buClr>
                <a:schemeClr val="accent2"/>
              </a:buClr>
            </a:pPr>
            <a:r>
              <a:rPr lang="fr-FR" sz="1800" dirty="0" smtClean="0">
                <a:latin typeface="+mj-lt"/>
              </a:rPr>
              <a:t>Tout d'abord, des nœuds doivent être ajoutés au réseau, même si ce n'est que de temps en temps.</a:t>
            </a:r>
          </a:p>
          <a:p>
            <a:pPr fontAlgn="t">
              <a:buNone/>
            </a:pPr>
            <a:r>
              <a:rPr lang="fr-FR" sz="1800" dirty="0" smtClean="0">
                <a:latin typeface="+mj-lt"/>
              </a:rPr>
              <a:t> </a:t>
            </a:r>
          </a:p>
          <a:p>
            <a:pPr fontAlgn="t">
              <a:buNone/>
            </a:pPr>
            <a:r>
              <a:rPr lang="fr-FR" sz="1800" dirty="0" smtClean="0">
                <a:latin typeface="+mj-lt"/>
              </a:rPr>
              <a:t> </a:t>
            </a:r>
          </a:p>
          <a:p>
            <a:pPr fontAlgn="t">
              <a:buClr>
                <a:schemeClr val="accent2"/>
              </a:buClr>
            </a:pPr>
            <a:r>
              <a:rPr lang="fr-FR" sz="1800" dirty="0" smtClean="0">
                <a:latin typeface="+mj-lt"/>
              </a:rPr>
              <a:t>Deuxièmement, les nouvelles interactions doivent être susceptibles d’impliquer d’avantage les nœuds fortement connectés que des nœuds avec peu de connexions             </a:t>
            </a:r>
            <a:r>
              <a:rPr lang="fr-FR" sz="1800" dirty="0" smtClean="0">
                <a:latin typeface="+mj-lt"/>
                <a:sym typeface="Wingdings"/>
              </a:rPr>
              <a:t></a:t>
            </a:r>
            <a:r>
              <a:rPr lang="fr-FR" sz="1800" dirty="0" smtClean="0">
                <a:latin typeface="+mj-lt"/>
              </a:rPr>
              <a:t>  "les riches deviennent plus riches ‘’  </a:t>
            </a:r>
          </a:p>
          <a:p>
            <a:pPr>
              <a:buNone/>
            </a:pPr>
            <a:r>
              <a:rPr lang="fr-FR" dirty="0" smtClean="0">
                <a:solidFill>
                  <a:schemeClr val="accent2"/>
                </a:solidFill>
                <a:effectLst>
                  <a:outerShdw blurRad="38100" dist="38100" dir="2700000" algn="tl">
                    <a:srgbClr val="000000">
                      <a:alpha val="43137"/>
                    </a:srgbClr>
                  </a:outerShdw>
                </a:effectLst>
              </a:rPr>
              <a:t>     </a:t>
            </a:r>
          </a:p>
          <a:p>
            <a:pPr>
              <a:buNone/>
            </a:pPr>
            <a:r>
              <a:rPr lang="fr-FR" dirty="0" smtClean="0">
                <a:solidFill>
                  <a:schemeClr val="accent2"/>
                </a:solidFill>
                <a:effectLst>
                  <a:outerShdw blurRad="38100" dist="38100" dir="2700000" algn="tl">
                    <a:srgbClr val="000000">
                      <a:alpha val="43137"/>
                    </a:srgbClr>
                  </a:outerShdw>
                </a:effectLst>
              </a:rPr>
              <a:t>					c+ &gt;  c-</a:t>
            </a:r>
            <a:endParaRPr lang="fr-FR" dirty="0">
              <a:solidFill>
                <a:schemeClr val="accent2"/>
              </a:solidFill>
              <a:effectLst>
                <a:outerShdw blurRad="38100" dist="38100" dir="2700000" algn="tl">
                  <a:srgbClr val="000000">
                    <a:alpha val="43137"/>
                  </a:srgbClr>
                </a:outerShdw>
              </a:effectLst>
            </a:endParaRPr>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 Règles de la loi</a:t>
            </a:r>
            <a:endParaRPr lang="fr-FR" sz="3200" dirty="0">
              <a:effectLst>
                <a:outerShdw blurRad="38100" dist="38100" dir="2700000" algn="tl">
                  <a:srgbClr val="000000">
                    <a:alpha val="43137"/>
                  </a:srgbClr>
                </a:outerShdw>
              </a:effectLst>
            </a:endParaRPr>
          </a:p>
        </p:txBody>
      </p:sp>
      <p:sp>
        <p:nvSpPr>
          <p:cNvPr id="5" name="Rectangle 4"/>
          <p:cNvSpPr/>
          <p:nvPr/>
        </p:nvSpPr>
        <p:spPr>
          <a:xfrm>
            <a:off x="5436096" y="1065510"/>
            <a:ext cx="56457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additive="base">
                                        <p:cTn id="6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additive="base">
                                        <p:cTn id="7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556792"/>
            <a:ext cx="8507288" cy="5017744"/>
          </a:xfrm>
        </p:spPr>
        <p:txBody>
          <a:bodyPr>
            <a:normAutofit/>
          </a:bodyPr>
          <a:lstStyle/>
          <a:p>
            <a:pPr>
              <a:buClr>
                <a:schemeClr val="accent2"/>
              </a:buClr>
            </a:pPr>
            <a:r>
              <a:rPr lang="fr-FR" sz="1800" dirty="0" smtClean="0">
                <a:latin typeface="+mj-lt"/>
              </a:rPr>
              <a:t>Pour montrer la dépendance entre </a:t>
            </a:r>
            <a:r>
              <a:rPr lang="el-GR" sz="1800" dirty="0" smtClean="0">
                <a:latin typeface="+mj-lt"/>
              </a:rPr>
              <a:t>γ</a:t>
            </a:r>
            <a:r>
              <a:rPr lang="fr-FR" sz="1800" dirty="0" smtClean="0">
                <a:latin typeface="+mj-lt"/>
              </a:rPr>
              <a:t> et les probabilités c+n,  c+e, et c-</a:t>
            </a:r>
          </a:p>
          <a:p>
            <a:endParaRPr lang="fr-FR" sz="1800" dirty="0" smtClean="0">
              <a:latin typeface="+mj-lt"/>
            </a:endParaRPr>
          </a:p>
          <a:p>
            <a:endParaRPr lang="fr-FR" sz="1800" dirty="0" smtClean="0">
              <a:latin typeface="+mj-lt"/>
            </a:endParaRPr>
          </a:p>
          <a:p>
            <a:endParaRPr lang="fr-FR" sz="1800" dirty="0" smtClean="0">
              <a:latin typeface="+mj-lt"/>
            </a:endParaRPr>
          </a:p>
          <a:p>
            <a:endParaRPr lang="fr-FR" sz="1800" dirty="0" smtClean="0">
              <a:latin typeface="+mj-lt"/>
            </a:endParaRPr>
          </a:p>
          <a:p>
            <a:pPr>
              <a:buNone/>
            </a:pPr>
            <a:endParaRPr lang="fr-FR" sz="1800" dirty="0" smtClean="0">
              <a:latin typeface="+mj-lt"/>
            </a:endParaRPr>
          </a:p>
          <a:p>
            <a:pPr>
              <a:buNone/>
            </a:pPr>
            <a:endParaRPr lang="fr-FR" sz="1800" dirty="0" smtClean="0">
              <a:latin typeface="+mj-lt"/>
            </a:endParaRPr>
          </a:p>
          <a:p>
            <a:pPr>
              <a:buNone/>
            </a:pPr>
            <a:r>
              <a:rPr lang="fr-FR" sz="1800" dirty="0" smtClean="0">
                <a:latin typeface="+mj-lt"/>
              </a:rPr>
              <a:t>    a combien peut-on estimer  </a:t>
            </a:r>
            <a:r>
              <a:rPr lang="el-GR" sz="1800" dirty="0" smtClean="0"/>
              <a:t>γ</a:t>
            </a:r>
            <a:r>
              <a:rPr lang="fr-FR" sz="1800" dirty="0" smtClean="0">
                <a:latin typeface="+mj-lt"/>
              </a:rPr>
              <a:t> ?   </a:t>
            </a:r>
          </a:p>
          <a:p>
            <a:pPr>
              <a:buNone/>
            </a:pPr>
            <a:endParaRPr lang="fr-FR" sz="1800" dirty="0" smtClean="0">
              <a:latin typeface="+mj-lt"/>
            </a:endParaRPr>
          </a:p>
          <a:p>
            <a:pPr>
              <a:buNone/>
            </a:pPr>
            <a:endParaRPr lang="fr-FR" sz="1800" dirty="0" smtClean="0">
              <a:latin typeface="+mj-lt"/>
            </a:endParaRPr>
          </a:p>
          <a:p>
            <a:pPr>
              <a:buNone/>
            </a:pPr>
            <a:endParaRPr lang="fr-FR" sz="1800" dirty="0" smtClean="0">
              <a:latin typeface="+mj-lt"/>
            </a:endParaRPr>
          </a:p>
          <a:p>
            <a:pPr>
              <a:buNone/>
            </a:pPr>
            <a:endParaRPr lang="fr-FR" sz="1800" dirty="0" smtClean="0">
              <a:latin typeface="+mj-lt"/>
            </a:endParaRPr>
          </a:p>
          <a:p>
            <a:pPr>
              <a:buNone/>
            </a:pPr>
            <a:r>
              <a:rPr lang="fr-FR" sz="1800" dirty="0" smtClean="0">
                <a:latin typeface="+mj-lt"/>
              </a:rPr>
              <a:t>                        </a:t>
            </a:r>
          </a:p>
          <a:p>
            <a:pPr>
              <a:buNone/>
            </a:pPr>
            <a:endParaRPr lang="fr-FR" sz="1800" dirty="0" smtClean="0">
              <a:latin typeface="+mj-lt"/>
            </a:endParaRPr>
          </a:p>
          <a:p>
            <a:pPr>
              <a:buNone/>
            </a:pPr>
            <a:r>
              <a:rPr lang="fr-FR" sz="1800" dirty="0" smtClean="0">
                <a:latin typeface="+mj-lt"/>
              </a:rPr>
              <a:t>                                               </a:t>
            </a:r>
            <a:r>
              <a:rPr lang="el-GR" sz="1800" dirty="0" smtClean="0"/>
              <a:t>γ</a:t>
            </a:r>
            <a:r>
              <a:rPr lang="fr-FR" sz="1800" dirty="0" smtClean="0"/>
              <a:t> &gt; 2</a:t>
            </a:r>
            <a:endParaRPr lang="fr-FR" sz="1800" dirty="0" smtClean="0">
              <a:latin typeface="+mj-lt"/>
            </a:endParaRPr>
          </a:p>
          <a:p>
            <a:pPr>
              <a:buNone/>
            </a:pPr>
            <a:endParaRPr lang="fr-FR" sz="1800" dirty="0" smtClean="0"/>
          </a:p>
          <a:p>
            <a:pPr>
              <a:buNone/>
            </a:pPr>
            <a:endParaRPr lang="fr-FR" sz="1800" dirty="0" smtClean="0"/>
          </a:p>
          <a:p>
            <a:pPr>
              <a:buNone/>
            </a:pPr>
            <a:endParaRPr lang="fr-FR" sz="1800" dirty="0" smtClean="0"/>
          </a:p>
          <a:p>
            <a:pPr>
              <a:buNone/>
            </a:pPr>
            <a:endParaRPr lang="fr-FR" sz="1800" dirty="0"/>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 Règles de la loi</a:t>
            </a:r>
            <a:endParaRPr lang="fr-FR" sz="3200" dirty="0">
              <a:effectLst>
                <a:outerShdw blurRad="38100" dist="38100" dir="2700000" algn="tl">
                  <a:srgbClr val="000000">
                    <a:alpha val="43137"/>
                  </a:srgbClr>
                </a:outerShdw>
              </a:effectLst>
            </a:endParaRPr>
          </a:p>
        </p:txBody>
      </p:sp>
      <p:pic>
        <p:nvPicPr>
          <p:cNvPr id="12292" name="Picture 4"/>
          <p:cNvPicPr>
            <a:picLocks noChangeAspect="1" noChangeArrowheads="1"/>
          </p:cNvPicPr>
          <p:nvPr/>
        </p:nvPicPr>
        <p:blipFill>
          <a:blip r:embed="rId2" cstate="print"/>
          <a:srcRect/>
          <a:stretch>
            <a:fillRect/>
          </a:stretch>
        </p:blipFill>
        <p:spPr bwMode="auto">
          <a:xfrm>
            <a:off x="1619672" y="2348880"/>
            <a:ext cx="4629150" cy="1285875"/>
          </a:xfrm>
          <a:prstGeom prst="rect">
            <a:avLst/>
          </a:prstGeom>
          <a:noFill/>
          <a:ln w="9525">
            <a:noFill/>
            <a:miter lim="800000"/>
            <a:headEnd/>
            <a:tailEnd/>
          </a:ln>
        </p:spPr>
      </p:pic>
      <p:pic>
        <p:nvPicPr>
          <p:cNvPr id="12294" name="Picture 6"/>
          <p:cNvPicPr>
            <a:picLocks noChangeAspect="1" noChangeArrowheads="1"/>
          </p:cNvPicPr>
          <p:nvPr/>
        </p:nvPicPr>
        <p:blipFill>
          <a:blip r:embed="rId3" cstate="print"/>
          <a:srcRect/>
          <a:stretch>
            <a:fillRect/>
          </a:stretch>
        </p:blipFill>
        <p:spPr bwMode="auto">
          <a:xfrm>
            <a:off x="1979712" y="4293096"/>
            <a:ext cx="3619500" cy="333375"/>
          </a:xfrm>
          <a:prstGeom prst="rect">
            <a:avLst/>
          </a:prstGeom>
          <a:noFill/>
          <a:ln w="9525">
            <a:noFill/>
            <a:miter lim="800000"/>
            <a:headEnd/>
            <a:tailEnd/>
          </a:ln>
        </p:spPr>
      </p:pic>
      <p:pic>
        <p:nvPicPr>
          <p:cNvPr id="12296" name="Picture 8"/>
          <p:cNvPicPr>
            <a:picLocks noChangeAspect="1" noChangeArrowheads="1"/>
          </p:cNvPicPr>
          <p:nvPr/>
        </p:nvPicPr>
        <p:blipFill>
          <a:blip r:embed="rId4" cstate="print"/>
          <a:srcRect/>
          <a:stretch>
            <a:fillRect/>
          </a:stretch>
        </p:blipFill>
        <p:spPr bwMode="auto">
          <a:xfrm>
            <a:off x="3131840" y="5301208"/>
            <a:ext cx="1247775" cy="352425"/>
          </a:xfrm>
          <a:prstGeom prst="rect">
            <a:avLst/>
          </a:prstGeom>
          <a:noFill/>
          <a:ln w="9525">
            <a:noFill/>
            <a:miter lim="800000"/>
            <a:headEnd/>
            <a:tailEnd/>
          </a:ln>
        </p:spPr>
      </p:pic>
      <p:sp>
        <p:nvSpPr>
          <p:cNvPr id="12"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412776"/>
            <a:ext cx="8712968" cy="5161760"/>
          </a:xfrm>
        </p:spPr>
        <p:txBody>
          <a:bodyPr>
            <a:normAutofit/>
          </a:bodyPr>
          <a:lstStyle/>
          <a:p>
            <a:pPr>
              <a:buNone/>
            </a:pPr>
            <a:r>
              <a:rPr lang="fr-FR" sz="1800" dirty="0" smtClean="0">
                <a:solidFill>
                  <a:schemeClr val="accent2"/>
                </a:solidFill>
                <a:effectLst>
                  <a:outerShdw blurRad="38100" dist="38100" dir="2700000" algn="tl">
                    <a:srgbClr val="000000">
                      <a:alpha val="43137"/>
                    </a:srgbClr>
                  </a:outerShdw>
                </a:effectLst>
                <a:latin typeface="+mj-lt"/>
              </a:rPr>
              <a:t>Constance de gamma</a:t>
            </a:r>
          </a:p>
          <a:p>
            <a:pPr>
              <a:buNone/>
            </a:pPr>
            <a:endParaRPr lang="fr-FR" sz="1800" dirty="0">
              <a:solidFill>
                <a:schemeClr val="accent2"/>
              </a:solidFill>
              <a:effectLst>
                <a:outerShdw blurRad="38100" dist="38100" dir="2700000" algn="tl">
                  <a:srgbClr val="000000">
                    <a:alpha val="43137"/>
                  </a:srgbClr>
                </a:outerShdw>
              </a:effectLst>
              <a:latin typeface="+mj-lt"/>
            </a:endParaRPr>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L’article/ Règles de la loi</a:t>
            </a:r>
            <a:endParaRPr lang="fr-FR" sz="3200" dirty="0">
              <a:effectLst>
                <a:outerShdw blurRad="38100" dist="38100" dir="2700000" algn="tl">
                  <a:srgbClr val="000000">
                    <a:alpha val="43137"/>
                  </a:srgbClr>
                </a:outerShdw>
              </a:effectLst>
            </a:endParaRPr>
          </a:p>
        </p:txBody>
      </p:sp>
      <p:pic>
        <p:nvPicPr>
          <p:cNvPr id="13315" name="Picture 3"/>
          <p:cNvPicPr>
            <a:picLocks noChangeAspect="1" noChangeArrowheads="1"/>
          </p:cNvPicPr>
          <p:nvPr/>
        </p:nvPicPr>
        <p:blipFill>
          <a:blip r:embed="rId2" cstate="print"/>
          <a:srcRect/>
          <a:stretch>
            <a:fillRect/>
          </a:stretch>
        </p:blipFill>
        <p:spPr bwMode="auto">
          <a:xfrm>
            <a:off x="228600" y="1772816"/>
            <a:ext cx="8686800" cy="4752528"/>
          </a:xfrm>
          <a:prstGeom prst="rect">
            <a:avLst/>
          </a:prstGeom>
          <a:noFill/>
          <a:ln w="9525">
            <a:noFill/>
            <a:miter lim="800000"/>
            <a:headEnd/>
            <a:tailEnd/>
          </a:ln>
        </p:spPr>
      </p:pic>
      <p:sp>
        <p:nvSpPr>
          <p:cNvPr id="7" name="Espace réservé du pied de page 4"/>
          <p:cNvSpPr txBox="1">
            <a:spLocks/>
          </p:cNvSpPr>
          <p:nvPr/>
        </p:nvSpPr>
        <p:spPr>
          <a:xfrm>
            <a:off x="0" y="6597352"/>
            <a:ext cx="3059832" cy="260648"/>
          </a:xfrm>
          <a:prstGeom prst="rect">
            <a:avLst/>
          </a:prstGeom>
          <a:solidFill>
            <a:schemeClr val="tx2"/>
          </a:solidFill>
        </p:spPr>
        <p:txBody>
          <a:bodyPr vert="horz"/>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schemeClr val="bg1"/>
                </a:solidFill>
                <a:effectLst/>
                <a:uLnTx/>
                <a:uFillTx/>
                <a:latin typeface="Aharoni" pitchFamily="2" charset="-79"/>
                <a:ea typeface="+mn-ea"/>
                <a:cs typeface="Aharoni" pitchFamily="2" charset="-79"/>
              </a:rPr>
              <a:t>   Joel Sandé, Jacques Dieye (UQAM)</a:t>
            </a:r>
            <a:endParaRPr kumimoji="0" lang="fr-FR" sz="1100" b="0" i="0" u="none" strike="noStrike" kern="1200" cap="none" spc="0" normalizeH="0" baseline="0" noProof="0" dirty="0">
              <a:ln>
                <a:noFill/>
              </a:ln>
              <a:solidFill>
                <a:schemeClr val="bg1"/>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412776"/>
            <a:ext cx="8712968" cy="5161760"/>
          </a:xfrm>
        </p:spPr>
        <p:txBody>
          <a:bodyPr>
            <a:normAutofit/>
          </a:bodyPr>
          <a:lstStyle/>
          <a:p>
            <a:pPr fontAlgn="t">
              <a:buClr>
                <a:schemeClr val="accent2"/>
              </a:buClr>
            </a:pPr>
            <a:r>
              <a:rPr lang="fr-FR" sz="1800" dirty="0" smtClean="0">
                <a:latin typeface="+mj-lt"/>
              </a:rPr>
              <a:t>Premièrement, les données disponibles sont des interactions protéiques de qualité limitée. Cependant, la structure du réseau est robuste face aux variations expérimentales . </a:t>
            </a:r>
          </a:p>
          <a:p>
            <a:pPr fontAlgn="t">
              <a:buClr>
                <a:schemeClr val="accent2"/>
              </a:buClr>
            </a:pPr>
            <a:endParaRPr lang="fr-FR" sz="1800" dirty="0" smtClean="0">
              <a:latin typeface="+mj-lt"/>
            </a:endParaRPr>
          </a:p>
          <a:p>
            <a:pPr fontAlgn="t">
              <a:buClr>
                <a:schemeClr val="accent2"/>
              </a:buClr>
            </a:pPr>
            <a:r>
              <a:rPr lang="fr-FR" sz="1800" dirty="0" smtClean="0">
                <a:latin typeface="+mj-lt"/>
              </a:rPr>
              <a:t>Deuxièmement, une incertitude est impliquée dans l'estimation de la divergence des gènes dupliqués (pour </a:t>
            </a:r>
            <a:r>
              <a:rPr lang="fr-FR" sz="1800" dirty="0" err="1" smtClean="0">
                <a:latin typeface="+mj-lt"/>
              </a:rPr>
              <a:t>Ks</a:t>
            </a:r>
            <a:r>
              <a:rPr lang="fr-FR" sz="1800" dirty="0" smtClean="0">
                <a:latin typeface="+mj-lt"/>
              </a:rPr>
              <a:t> &gt;1).</a:t>
            </a:r>
          </a:p>
          <a:p>
            <a:pPr fontAlgn="t">
              <a:buClr>
                <a:schemeClr val="accent2"/>
              </a:buClr>
            </a:pPr>
            <a:endParaRPr lang="fr-FR" sz="1800" dirty="0" smtClean="0">
              <a:latin typeface="+mj-lt"/>
            </a:endParaRPr>
          </a:p>
          <a:p>
            <a:pPr fontAlgn="t">
              <a:buClr>
                <a:schemeClr val="accent2"/>
              </a:buClr>
            </a:pPr>
            <a:r>
              <a:rPr lang="fr-FR" sz="1800" dirty="0" smtClean="0">
                <a:latin typeface="+mj-lt"/>
              </a:rPr>
              <a:t>Troisièmement, Bien que les duplications des gènes puissent avoir dominés l'évolution des génomes à court et moyen des échelles de temps, le réarrangement des exons peut avoir dominé l’évolution du génome au début de l'évolution de la vie. </a:t>
            </a:r>
          </a:p>
          <a:p>
            <a:pPr fontAlgn="t">
              <a:buClr>
                <a:schemeClr val="accent2"/>
              </a:buClr>
            </a:pPr>
            <a:endParaRPr lang="fr-FR" sz="1800" dirty="0" smtClean="0">
              <a:latin typeface="+mj-lt"/>
            </a:endParaRPr>
          </a:p>
          <a:p>
            <a:pPr>
              <a:buClr>
                <a:schemeClr val="accent2"/>
              </a:buClr>
            </a:pPr>
            <a:r>
              <a:rPr lang="fr-FR" sz="1800" dirty="0" smtClean="0">
                <a:latin typeface="+mj-lt"/>
              </a:rPr>
              <a:t>Quatrièmement, on ne peut pas dire avec certitude que les divergences d'interactions après duplications de gènes évoluent seulement en perte de leurs interactions communes. </a:t>
            </a:r>
            <a:endParaRPr lang="fr-FR" sz="1800" dirty="0">
              <a:latin typeface="+mj-lt"/>
            </a:endParaRPr>
          </a:p>
        </p:txBody>
      </p:sp>
      <p:sp>
        <p:nvSpPr>
          <p:cNvPr id="4" name="Titre 1"/>
          <p:cNvSpPr txBox="1">
            <a:spLocks/>
          </p:cNvSpPr>
          <p:nvPr/>
        </p:nvSpPr>
        <p:spPr>
          <a:xfrm>
            <a:off x="0" y="476672"/>
            <a:ext cx="9144000" cy="720080"/>
          </a:xfrm>
          <a:prstGeom prst="rect">
            <a:avLst/>
          </a:prstGeom>
          <a:solidFill>
            <a:schemeClr val="accent2">
              <a:lumMod val="20000"/>
              <a:lumOff val="80000"/>
            </a:schemeClr>
          </a:solidFill>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L’article/ Limites</a:t>
            </a:r>
            <a:endParaRPr kumimoji="0" lang="fr-FR" sz="32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Espace réservé du pied de page 4"/>
          <p:cNvSpPr>
            <a:spLocks noGrp="1"/>
          </p:cNvSpPr>
          <p:nvPr>
            <p:ph type="ftr" sz="quarter" idx="11"/>
          </p:nvPr>
        </p:nvSpPr>
        <p:spPr>
          <a:xfrm>
            <a:off x="0" y="6597352"/>
            <a:ext cx="3059832" cy="260648"/>
          </a:xfrm>
          <a:solidFill>
            <a:schemeClr val="tx2"/>
          </a:solidFill>
        </p:spPr>
        <p:txBody>
          <a:bodyPr/>
          <a:lstStyle/>
          <a:p>
            <a:pPr algn="just"/>
            <a:r>
              <a:rPr lang="fr-FR" sz="1100" dirty="0" smtClean="0">
                <a:solidFill>
                  <a:schemeClr val="bg1"/>
                </a:solidFill>
                <a:latin typeface="Aharoni" pitchFamily="2" charset="-79"/>
                <a:cs typeface="Aharoni" pitchFamily="2" charset="-79"/>
              </a:rPr>
              <a:t>   Joel Sandé, Jacques Dieye (UQAM)</a:t>
            </a:r>
            <a:endParaRPr lang="fr-FR" sz="1100" dirty="0">
              <a:solidFill>
                <a:schemeClr val="bg1"/>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784976" cy="5233768"/>
          </a:xfrm>
        </p:spPr>
        <p:txBody>
          <a:bodyPr>
            <a:normAutofit/>
          </a:bodyPr>
          <a:lstStyle/>
          <a:p>
            <a:pPr>
              <a:buClr>
                <a:schemeClr val="accent2"/>
              </a:buClr>
            </a:pPr>
            <a:r>
              <a:rPr lang="fr-FR" sz="1800" dirty="0" smtClean="0">
                <a:latin typeface="+mj-lt"/>
              </a:rPr>
              <a:t>Le lien entre la structure et la fonction des réseaux PPI est au cœur des débats philosophiques entre les biologistes (squelette, conformation des protéines)</a:t>
            </a:r>
          </a:p>
          <a:p>
            <a:pPr>
              <a:buClr>
                <a:schemeClr val="accent2"/>
              </a:buClr>
              <a:buNone/>
            </a:pPr>
            <a:endParaRPr lang="fr-FR" sz="1800" dirty="0" smtClean="0">
              <a:latin typeface="+mj-lt"/>
            </a:endParaRPr>
          </a:p>
          <a:p>
            <a:pPr>
              <a:buClr>
                <a:schemeClr val="accent2"/>
              </a:buClr>
            </a:pPr>
            <a:r>
              <a:rPr lang="fr-FR" sz="1800" dirty="0" smtClean="0">
                <a:latin typeface="+mj-lt"/>
              </a:rPr>
              <a:t>Un test expérimental pour juger de la distribution semble presque impossible</a:t>
            </a:r>
          </a:p>
          <a:p>
            <a:pPr>
              <a:buClr>
                <a:schemeClr val="accent2"/>
              </a:buClr>
            </a:pPr>
            <a:endParaRPr lang="fr-FR" sz="1800" dirty="0" smtClean="0">
              <a:latin typeface="+mj-lt"/>
            </a:endParaRPr>
          </a:p>
          <a:p>
            <a:pPr lvl="0">
              <a:buClr>
                <a:schemeClr val="accent2"/>
              </a:buClr>
            </a:pPr>
            <a:r>
              <a:rPr lang="fr-FR" sz="1800" dirty="0" smtClean="0">
                <a:solidFill>
                  <a:prstClr val="black"/>
                </a:solidFill>
                <a:latin typeface="Trebuchet MS"/>
              </a:rPr>
              <a:t>Il faut être prudent lorsqu’on parle de sélection naturelle pour caractériser un réseau</a:t>
            </a:r>
          </a:p>
          <a:p>
            <a:pPr lvl="0">
              <a:buClr>
                <a:schemeClr val="accent2"/>
              </a:buClr>
            </a:pPr>
            <a:endParaRPr lang="fr-FR" sz="1800" dirty="0" smtClean="0">
              <a:solidFill>
                <a:prstClr val="black"/>
              </a:solidFill>
              <a:latin typeface="Trebuchet MS"/>
            </a:endParaRPr>
          </a:p>
          <a:p>
            <a:pPr lvl="0">
              <a:buClr>
                <a:schemeClr val="accent2"/>
              </a:buClr>
            </a:pPr>
            <a:r>
              <a:rPr lang="fr-FR" sz="1800" dirty="0" smtClean="0">
                <a:solidFill>
                  <a:prstClr val="black"/>
                </a:solidFill>
                <a:latin typeface="Trebuchet MS"/>
              </a:rPr>
              <a:t>A la question de savoir quel rôle joue la sélection naturelle dans l’évolution de la structure d’un réseau il est probable que toutes les hypothèses émises soient même l’objet de cette sélection naturelle</a:t>
            </a:r>
          </a:p>
          <a:p>
            <a:pPr>
              <a:buClr>
                <a:schemeClr val="accent2"/>
              </a:buClr>
            </a:pPr>
            <a:endParaRPr lang="fr-FR" sz="1800" dirty="0" smtClean="0">
              <a:latin typeface="+mj-lt"/>
            </a:endParaRPr>
          </a:p>
          <a:p>
            <a:pPr>
              <a:buClr>
                <a:schemeClr val="accent2"/>
              </a:buClr>
            </a:pPr>
            <a:endParaRPr lang="fr-FR" sz="1800" dirty="0" smtClean="0">
              <a:latin typeface="+mj-lt"/>
            </a:endParaRPr>
          </a:p>
          <a:p>
            <a:pPr>
              <a:buClr>
                <a:schemeClr val="accent2"/>
              </a:buClr>
            </a:pPr>
            <a:endParaRPr lang="fr-FR" sz="1800" dirty="0" smtClean="0">
              <a:latin typeface="+mj-lt"/>
            </a:endParaRPr>
          </a:p>
          <a:p>
            <a:endParaRPr lang="fr-FR" sz="1800" dirty="0" smtClean="0">
              <a:latin typeface="+mj-lt"/>
            </a:endParaRPr>
          </a:p>
          <a:p>
            <a:endParaRPr lang="fr-FR" sz="1800" dirty="0" smtClean="0">
              <a:latin typeface="+mj-lt"/>
            </a:endParaRPr>
          </a:p>
          <a:p>
            <a:endParaRPr lang="fr-FR" sz="1800" dirty="0">
              <a:latin typeface="+mj-lt"/>
            </a:endParaRPr>
          </a:p>
        </p:txBody>
      </p:sp>
      <p:sp>
        <p:nvSpPr>
          <p:cNvPr id="4" name="Titre 1"/>
          <p:cNvSpPr txBox="1">
            <a:spLocks/>
          </p:cNvSpPr>
          <p:nvPr/>
        </p:nvSpPr>
        <p:spPr>
          <a:xfrm>
            <a:off x="0" y="476672"/>
            <a:ext cx="9144000" cy="720080"/>
          </a:xfrm>
          <a:prstGeom prst="rect">
            <a:avLst/>
          </a:prstGeom>
          <a:solidFill>
            <a:schemeClr val="accent2">
              <a:lumMod val="20000"/>
              <a:lumOff val="80000"/>
            </a:schemeClr>
          </a:solidFill>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3200" dirty="0" smtClean="0">
                <a:solidFill>
                  <a:schemeClr val="tx2"/>
                </a:solidFill>
                <a:effectLst>
                  <a:outerShdw blurRad="38100" dist="38100" dir="2700000" algn="tl">
                    <a:srgbClr val="000000">
                      <a:alpha val="43137"/>
                    </a:srgbClr>
                  </a:outerShdw>
                </a:effectLst>
                <a:latin typeface="+mj-lt"/>
                <a:ea typeface="+mj-ea"/>
                <a:cs typeface="+mj-cs"/>
              </a:rPr>
              <a:t>Conclusion</a:t>
            </a:r>
            <a:endParaRPr kumimoji="0" lang="fr-FR" sz="32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 name="Espace réservé du pied de page 4"/>
          <p:cNvSpPr>
            <a:spLocks noGrp="1"/>
          </p:cNvSpPr>
          <p:nvPr>
            <p:ph type="ftr" sz="quarter" idx="11"/>
          </p:nvPr>
        </p:nvSpPr>
        <p:spPr>
          <a:xfrm>
            <a:off x="0" y="6597352"/>
            <a:ext cx="3059832" cy="260648"/>
          </a:xfrm>
          <a:solidFill>
            <a:schemeClr val="tx2"/>
          </a:solidFill>
        </p:spPr>
        <p:txBody>
          <a:bodyPr/>
          <a:lstStyle/>
          <a:p>
            <a:pPr algn="just"/>
            <a:r>
              <a:rPr lang="fr-FR" sz="1100" dirty="0" smtClean="0">
                <a:solidFill>
                  <a:schemeClr val="bg1"/>
                </a:solidFill>
                <a:latin typeface="Aharoni" pitchFamily="2" charset="-79"/>
                <a:cs typeface="Aharoni" pitchFamily="2" charset="-79"/>
              </a:rPr>
              <a:t>   Joel Sandé, Jacques Dieye (UQAM)</a:t>
            </a:r>
            <a:endParaRPr lang="fr-FR" sz="1100" dirty="0">
              <a:solidFill>
                <a:schemeClr val="bg1"/>
              </a:solidFill>
              <a:latin typeface="Aharoni" pitchFamily="2" charset="-79"/>
              <a:cs typeface="Aharoni" pitchFamily="2"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268760"/>
            <a:ext cx="8784976" cy="5305776"/>
          </a:xfrm>
        </p:spPr>
        <p:txBody>
          <a:bodyPr>
            <a:normAutofit/>
          </a:bodyPr>
          <a:lstStyle/>
          <a:p>
            <a:pPr>
              <a:buClr>
                <a:schemeClr val="accent2"/>
              </a:buClr>
            </a:pPr>
            <a:r>
              <a:rPr lang="fr-FR" sz="1800" dirty="0" smtClean="0">
                <a:latin typeface="+mj-lt"/>
              </a:rPr>
              <a:t>Les interactions protéine-protéine:</a:t>
            </a:r>
          </a:p>
          <a:p>
            <a:pPr>
              <a:buClr>
                <a:schemeClr val="accent2"/>
              </a:buClr>
              <a:buNone/>
            </a:pPr>
            <a:endParaRPr lang="fr-FR" sz="1800" dirty="0"/>
          </a:p>
        </p:txBody>
      </p:sp>
      <p:sp>
        <p:nvSpPr>
          <p:cNvPr id="5" name="Espace réservé du pied de page 4"/>
          <p:cNvSpPr>
            <a:spLocks noGrp="1"/>
          </p:cNvSpPr>
          <p:nvPr>
            <p:ph type="ftr" sz="quarter" idx="11"/>
          </p:nvPr>
        </p:nvSpPr>
        <p:spPr>
          <a:xfrm>
            <a:off x="0" y="6597352"/>
            <a:ext cx="3059832" cy="260648"/>
          </a:xfrm>
          <a:solidFill>
            <a:schemeClr val="tx2"/>
          </a:solidFill>
        </p:spPr>
        <p:txBody>
          <a:bodyPr/>
          <a:lstStyle/>
          <a:p>
            <a:pPr algn="just"/>
            <a:r>
              <a:rPr lang="fr-FR" sz="1100" dirty="0" smtClean="0">
                <a:solidFill>
                  <a:schemeClr val="bg1"/>
                </a:solidFill>
                <a:latin typeface="Aharoni" pitchFamily="2" charset="-79"/>
                <a:cs typeface="Aharoni" pitchFamily="2" charset="-79"/>
              </a:rPr>
              <a:t>   Joel Sandé, Jacques Dieye (UQAM)</a:t>
            </a:r>
            <a:endParaRPr lang="fr-FR" sz="1100" dirty="0">
              <a:solidFill>
                <a:schemeClr val="bg1"/>
              </a:solidFill>
              <a:latin typeface="Aharoni" pitchFamily="2" charset="-79"/>
              <a:cs typeface="Aharoni" pitchFamily="2" charset="-79"/>
            </a:endParaRPr>
          </a:p>
        </p:txBody>
      </p:sp>
      <p:graphicFrame>
        <p:nvGraphicFramePr>
          <p:cNvPr id="7" name="Diagramme 6"/>
          <p:cNvGraphicFramePr/>
          <p:nvPr/>
        </p:nvGraphicFramePr>
        <p:xfrm>
          <a:off x="0" y="548680"/>
          <a:ext cx="9144000" cy="432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8" cstate="print"/>
          <a:srcRect/>
          <a:stretch>
            <a:fillRect/>
          </a:stretch>
        </p:blipFill>
        <p:spPr bwMode="auto">
          <a:xfrm>
            <a:off x="1475656" y="1772816"/>
            <a:ext cx="6624736" cy="4752528"/>
          </a:xfrm>
          <a:prstGeom prst="rect">
            <a:avLst/>
          </a:prstGeom>
          <a:noFill/>
          <a:ln w="9525">
            <a:noFill/>
            <a:miter lim="800000"/>
            <a:headEnd/>
            <a:tailEnd/>
          </a:ln>
        </p:spPr>
      </p:pic>
      <p:sp>
        <p:nvSpPr>
          <p:cNvPr id="8"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Notions de PPI et de réseaux</a:t>
            </a:r>
            <a:endParaRPr lang="fr-FR" sz="32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412776"/>
            <a:ext cx="8640960" cy="5161760"/>
          </a:xfrm>
        </p:spPr>
        <p:txBody>
          <a:bodyPr>
            <a:normAutofit/>
          </a:bodyPr>
          <a:lstStyle/>
          <a:p>
            <a:pPr>
              <a:buNone/>
            </a:pPr>
            <a:r>
              <a:rPr lang="fr-FR" sz="1800" dirty="0" smtClean="0">
                <a:latin typeface="+mj-lt"/>
              </a:rPr>
              <a:t>	Pourquoi étudier les interactions entre protéines</a:t>
            </a:r>
          </a:p>
          <a:p>
            <a:pPr>
              <a:buNone/>
            </a:pPr>
            <a:endParaRPr lang="fr-FR" sz="1800" dirty="0" smtClean="0">
              <a:latin typeface="+mj-lt"/>
            </a:endParaRPr>
          </a:p>
          <a:p>
            <a:pPr>
              <a:buClr>
                <a:schemeClr val="accent2"/>
              </a:buClr>
              <a:buNone/>
            </a:pPr>
            <a:r>
              <a:rPr lang="fr-FR" sz="1800" dirty="0" smtClean="0">
                <a:latin typeface="+mj-lt"/>
              </a:rPr>
              <a:t> Réalisent les réactions catalytiques, de transport etc.</a:t>
            </a:r>
          </a:p>
          <a:p>
            <a:pPr>
              <a:buClr>
                <a:schemeClr val="accent2"/>
              </a:buClr>
              <a:buNone/>
            </a:pPr>
            <a:endParaRPr lang="fr-FR" sz="1800" dirty="0" smtClean="0">
              <a:latin typeface="+mj-lt"/>
            </a:endParaRPr>
          </a:p>
          <a:p>
            <a:pPr>
              <a:buClr>
                <a:schemeClr val="accent2"/>
              </a:buClr>
              <a:buNone/>
            </a:pPr>
            <a:r>
              <a:rPr lang="fr-FR" sz="1800" dirty="0" smtClean="0">
                <a:latin typeface="+mj-lt"/>
              </a:rPr>
              <a:t> Transmettent l’information de l’ADN via l’ARN en traversant les membranes</a:t>
            </a:r>
          </a:p>
          <a:p>
            <a:pPr>
              <a:buClr>
                <a:schemeClr val="accent2"/>
              </a:buClr>
            </a:pPr>
            <a:endParaRPr lang="fr-FR" sz="1800" dirty="0" smtClean="0">
              <a:latin typeface="+mj-lt"/>
            </a:endParaRPr>
          </a:p>
          <a:p>
            <a:pPr>
              <a:buClr>
                <a:schemeClr val="accent2"/>
              </a:buClr>
              <a:buNone/>
            </a:pPr>
            <a:r>
              <a:rPr lang="fr-FR" sz="1800" dirty="0" smtClean="0">
                <a:latin typeface="+mj-lt"/>
              </a:rPr>
              <a:t> Forment des canaux de communications et règlent leurs comportements</a:t>
            </a:r>
          </a:p>
          <a:p>
            <a:pPr>
              <a:buClr>
                <a:schemeClr val="accent2"/>
              </a:buClr>
            </a:pPr>
            <a:endParaRPr lang="fr-FR" sz="1800" dirty="0" smtClean="0">
              <a:latin typeface="+mj-lt"/>
            </a:endParaRPr>
          </a:p>
          <a:p>
            <a:pPr>
              <a:buClr>
                <a:schemeClr val="accent2"/>
              </a:buClr>
              <a:buNone/>
            </a:pPr>
            <a:r>
              <a:rPr lang="fr-FR" sz="1800" dirty="0" smtClean="0">
                <a:latin typeface="+mj-lt"/>
              </a:rPr>
              <a:t> Rendent possible la synthèse de nouvelles protéines</a:t>
            </a:r>
          </a:p>
          <a:p>
            <a:pPr>
              <a:buClr>
                <a:schemeClr val="accent2"/>
              </a:buClr>
            </a:pPr>
            <a:endParaRPr lang="fr-FR" sz="1800" dirty="0" smtClean="0">
              <a:latin typeface="+mj-lt"/>
            </a:endParaRPr>
          </a:p>
          <a:p>
            <a:pPr>
              <a:buClr>
                <a:schemeClr val="accent2"/>
              </a:buClr>
              <a:buNone/>
            </a:pPr>
            <a:r>
              <a:rPr lang="fr-FR" sz="1800" dirty="0" smtClean="0">
                <a:latin typeface="+mj-lt"/>
              </a:rPr>
              <a:t> Sont responsables de la dégradations de protéines qui ne sont plus nécessaires</a:t>
            </a:r>
          </a:p>
          <a:p>
            <a:pPr>
              <a:buClr>
                <a:schemeClr val="accent2"/>
              </a:buClr>
              <a:buNone/>
            </a:pPr>
            <a:endParaRPr lang="fr-FR" sz="1800" dirty="0" smtClean="0">
              <a:latin typeface="+mj-lt"/>
            </a:endParaRPr>
          </a:p>
          <a:p>
            <a:pPr>
              <a:buClr>
                <a:schemeClr val="accent2"/>
              </a:buClr>
              <a:buNone/>
            </a:pPr>
            <a:r>
              <a:rPr lang="fr-FR" sz="1800" dirty="0" smtClean="0">
                <a:latin typeface="+mj-lt"/>
              </a:rPr>
              <a:t> Permettent les réponses immunitaires</a:t>
            </a:r>
          </a:p>
          <a:p>
            <a:pPr>
              <a:buClr>
                <a:schemeClr val="accent2"/>
              </a:buClr>
            </a:pPr>
            <a:endParaRPr lang="fr-FR" sz="1800" dirty="0" smtClean="0">
              <a:latin typeface="+mj-lt"/>
            </a:endParaRPr>
          </a:p>
          <a:p>
            <a:pPr>
              <a:buClr>
                <a:schemeClr val="accent2"/>
              </a:buClr>
              <a:buNone/>
            </a:pPr>
            <a:r>
              <a:rPr lang="fr-FR" sz="1800" dirty="0" smtClean="0">
                <a:latin typeface="+mj-lt"/>
              </a:rPr>
              <a:t> …</a:t>
            </a:r>
            <a:endParaRPr lang="fr-FR" sz="1800" dirty="0">
              <a:latin typeface="+mj-lt"/>
            </a:endParaRPr>
          </a:p>
        </p:txBody>
      </p:sp>
      <p:sp>
        <p:nvSpPr>
          <p:cNvPr id="5" name="Espace réservé du pied de page 4"/>
          <p:cNvSpPr>
            <a:spLocks noGrp="1"/>
          </p:cNvSpPr>
          <p:nvPr>
            <p:ph type="ftr" sz="quarter" idx="11"/>
          </p:nvPr>
        </p:nvSpPr>
        <p:spPr>
          <a:xfrm>
            <a:off x="0" y="6597352"/>
            <a:ext cx="3059832" cy="260648"/>
          </a:xfrm>
          <a:solidFill>
            <a:schemeClr val="tx2"/>
          </a:solidFill>
        </p:spPr>
        <p:txBody>
          <a:bodyPr/>
          <a:lstStyle/>
          <a:p>
            <a:pPr algn="just"/>
            <a:r>
              <a:rPr lang="fr-FR" sz="1100" dirty="0" smtClean="0">
                <a:solidFill>
                  <a:schemeClr val="bg1"/>
                </a:solidFill>
                <a:latin typeface="Aharoni" pitchFamily="2" charset="-79"/>
                <a:cs typeface="Aharoni" pitchFamily="2" charset="-79"/>
              </a:rPr>
              <a:t>   Joel Sandé, Jacques Dieye (UQAM)</a:t>
            </a:r>
            <a:endParaRPr lang="fr-FR" sz="1100" dirty="0">
              <a:solidFill>
                <a:schemeClr val="bg1"/>
              </a:solidFill>
              <a:latin typeface="Aharoni" pitchFamily="2" charset="-79"/>
              <a:cs typeface="Aharoni" pitchFamily="2" charset="-79"/>
            </a:endParaRPr>
          </a:p>
        </p:txBody>
      </p:sp>
      <p:graphicFrame>
        <p:nvGraphicFramePr>
          <p:cNvPr id="28" name="Diagramme 27"/>
          <p:cNvGraphicFramePr/>
          <p:nvPr/>
        </p:nvGraphicFramePr>
        <p:xfrm>
          <a:off x="0" y="548680"/>
          <a:ext cx="9144000" cy="432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5729203" y="980728"/>
            <a:ext cx="57098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fr-FR"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Flèche droite 9"/>
          <p:cNvSpPr/>
          <p:nvPr/>
        </p:nvSpPr>
        <p:spPr>
          <a:xfrm>
            <a:off x="0" y="5805264"/>
            <a:ext cx="467544" cy="484632"/>
          </a:xfrm>
          <a:prstGeom prst="rightArrow">
            <a:avLst/>
          </a:prstGeom>
          <a:solidFill>
            <a:schemeClr val="accent2"/>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droite 10"/>
          <p:cNvSpPr/>
          <p:nvPr/>
        </p:nvSpPr>
        <p:spPr>
          <a:xfrm>
            <a:off x="0" y="2584328"/>
            <a:ext cx="467544" cy="484632"/>
          </a:xfrm>
          <a:prstGeom prst="rightArrow">
            <a:avLst/>
          </a:prstGeom>
          <a:solidFill>
            <a:schemeClr val="accent2"/>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11"/>
          <p:cNvSpPr/>
          <p:nvPr/>
        </p:nvSpPr>
        <p:spPr>
          <a:xfrm>
            <a:off x="0" y="3232400"/>
            <a:ext cx="467544" cy="484632"/>
          </a:xfrm>
          <a:prstGeom prst="rightArrow">
            <a:avLst/>
          </a:prstGeom>
          <a:solidFill>
            <a:schemeClr val="accent2"/>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droite 12"/>
          <p:cNvSpPr/>
          <p:nvPr/>
        </p:nvSpPr>
        <p:spPr>
          <a:xfrm>
            <a:off x="0" y="3861048"/>
            <a:ext cx="467544" cy="484632"/>
          </a:xfrm>
          <a:prstGeom prst="rightArrow">
            <a:avLst/>
          </a:prstGeom>
          <a:solidFill>
            <a:schemeClr val="accent2"/>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droite 13"/>
          <p:cNvSpPr/>
          <p:nvPr/>
        </p:nvSpPr>
        <p:spPr>
          <a:xfrm>
            <a:off x="0" y="4509120"/>
            <a:ext cx="467544" cy="484632"/>
          </a:xfrm>
          <a:prstGeom prst="rightArrow">
            <a:avLst/>
          </a:prstGeom>
          <a:solidFill>
            <a:schemeClr val="accent2"/>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droite 14"/>
          <p:cNvSpPr/>
          <p:nvPr/>
        </p:nvSpPr>
        <p:spPr>
          <a:xfrm>
            <a:off x="0" y="5085184"/>
            <a:ext cx="467544" cy="484632"/>
          </a:xfrm>
          <a:prstGeom prst="rightArrow">
            <a:avLst/>
          </a:prstGeom>
          <a:solidFill>
            <a:schemeClr val="accent2"/>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droite 15"/>
          <p:cNvSpPr/>
          <p:nvPr/>
        </p:nvSpPr>
        <p:spPr>
          <a:xfrm>
            <a:off x="0" y="2008264"/>
            <a:ext cx="467544" cy="484632"/>
          </a:xfrm>
          <a:prstGeom prst="rightArrow">
            <a:avLst/>
          </a:prstGeom>
          <a:solidFill>
            <a:schemeClr val="accent2"/>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 calcmode="lin" valueType="num">
                                      <p:cBhvr additive="base">
                                        <p:cTn id="4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412776"/>
            <a:ext cx="8784976" cy="5161760"/>
          </a:xfrm>
        </p:spPr>
        <p:txBody>
          <a:bodyPr>
            <a:normAutofit/>
          </a:bodyPr>
          <a:lstStyle/>
          <a:p>
            <a:pPr algn="ctr">
              <a:buClr>
                <a:schemeClr val="accent2"/>
              </a:buClr>
              <a:buNone/>
            </a:pPr>
            <a:r>
              <a:rPr lang="fr-FR" sz="3600" dirty="0" smtClean="0">
                <a:effectLst>
                  <a:outerShdw blurRad="38100" dist="38100" dir="2700000" algn="tl">
                    <a:srgbClr val="000000">
                      <a:alpha val="43137"/>
                    </a:srgbClr>
                  </a:outerShdw>
                </a:effectLst>
                <a:latin typeface="+mj-lt"/>
              </a:rPr>
              <a:t>Qu’est ce qu’un réseau ? </a:t>
            </a:r>
          </a:p>
          <a:p>
            <a:pPr>
              <a:buClr>
                <a:schemeClr val="accent2"/>
              </a:buClr>
              <a:buNone/>
            </a:pPr>
            <a:endParaRPr lang="fr-FR" sz="1800" dirty="0" smtClean="0">
              <a:latin typeface="+mj-lt"/>
            </a:endParaRPr>
          </a:p>
          <a:p>
            <a:pPr>
              <a:buClr>
                <a:schemeClr val="accent2"/>
              </a:buClr>
              <a:buNone/>
            </a:pPr>
            <a:r>
              <a:rPr lang="fr-FR" sz="1800" dirty="0" smtClean="0">
                <a:latin typeface="+mj-lt"/>
              </a:rPr>
              <a:t>	Un </a:t>
            </a:r>
            <a:r>
              <a:rPr lang="fr-FR" sz="1800" b="1" dirty="0" smtClean="0">
                <a:latin typeface="+mj-lt"/>
              </a:rPr>
              <a:t>réseau</a:t>
            </a:r>
            <a:r>
              <a:rPr lang="fr-FR" sz="1800" dirty="0" smtClean="0">
                <a:latin typeface="+mj-lt"/>
              </a:rPr>
              <a:t> est un ensemble de </a:t>
            </a:r>
            <a:r>
              <a:rPr lang="fr-FR" sz="1800" b="1" i="1" dirty="0" smtClean="0">
                <a:latin typeface="+mj-lt"/>
              </a:rPr>
              <a:t>nœuds</a:t>
            </a:r>
            <a:r>
              <a:rPr lang="fr-FR" sz="1800" dirty="0" smtClean="0">
                <a:latin typeface="+mj-lt"/>
              </a:rPr>
              <a:t> (ou </a:t>
            </a:r>
            <a:r>
              <a:rPr lang="fr-FR" sz="1800" i="1" dirty="0" smtClean="0">
                <a:latin typeface="+mj-lt"/>
              </a:rPr>
              <a:t>pôles</a:t>
            </a:r>
            <a:r>
              <a:rPr lang="fr-FR" sz="1800" dirty="0" smtClean="0">
                <a:latin typeface="+mj-lt"/>
              </a:rPr>
              <a:t>) reliés entre eux par des </a:t>
            </a:r>
            <a:r>
              <a:rPr lang="fr-FR" sz="1800" b="1" i="1" dirty="0" smtClean="0">
                <a:latin typeface="+mj-lt"/>
              </a:rPr>
              <a:t>liens</a:t>
            </a:r>
            <a:r>
              <a:rPr lang="fr-FR" sz="1800" dirty="0" smtClean="0">
                <a:latin typeface="+mj-lt"/>
              </a:rPr>
              <a:t> (ou </a:t>
            </a:r>
            <a:r>
              <a:rPr lang="fr-FR" sz="1800" i="1" dirty="0" smtClean="0">
                <a:latin typeface="+mj-lt"/>
              </a:rPr>
              <a:t>canaux</a:t>
            </a:r>
            <a:r>
              <a:rPr lang="fr-FR" sz="1800" dirty="0" smtClean="0">
                <a:latin typeface="+mj-lt"/>
              </a:rPr>
              <a:t>).</a:t>
            </a:r>
          </a:p>
          <a:p>
            <a:pPr>
              <a:buClr>
                <a:schemeClr val="accent2"/>
              </a:buClr>
              <a:buNone/>
            </a:pPr>
            <a:endParaRPr lang="fr-FR" sz="1800" dirty="0">
              <a:latin typeface="+mj-lt"/>
            </a:endParaRPr>
          </a:p>
        </p:txBody>
      </p:sp>
      <p:sp>
        <p:nvSpPr>
          <p:cNvPr id="4"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Notions de PPI et de réseaux</a:t>
            </a:r>
            <a:endParaRPr lang="fr-FR" sz="3200" dirty="0">
              <a:effectLst>
                <a:outerShdw blurRad="38100" dist="38100" dir="2700000" algn="tl">
                  <a:srgbClr val="000000">
                    <a:alpha val="43137"/>
                  </a:srgbClr>
                </a:outerShdw>
              </a:effectLst>
            </a:endParaRPr>
          </a:p>
        </p:txBody>
      </p:sp>
      <p:sp>
        <p:nvSpPr>
          <p:cNvPr id="5" name="Espace réservé du pied de page 4"/>
          <p:cNvSpPr>
            <a:spLocks noGrp="1"/>
          </p:cNvSpPr>
          <p:nvPr>
            <p:ph type="ftr" sz="quarter" idx="11"/>
          </p:nvPr>
        </p:nvSpPr>
        <p:spPr>
          <a:xfrm>
            <a:off x="0" y="6597352"/>
            <a:ext cx="3059832" cy="260648"/>
          </a:xfrm>
          <a:solidFill>
            <a:schemeClr val="tx2"/>
          </a:solidFill>
        </p:spPr>
        <p:txBody>
          <a:bodyPr/>
          <a:lstStyle/>
          <a:p>
            <a:pPr algn="just"/>
            <a:r>
              <a:rPr lang="fr-FR" sz="1100" dirty="0" smtClean="0">
                <a:solidFill>
                  <a:schemeClr val="bg1"/>
                </a:solidFill>
                <a:latin typeface="Aharoni" pitchFamily="2" charset="-79"/>
                <a:cs typeface="Aharoni" pitchFamily="2" charset="-79"/>
              </a:rPr>
              <a:t>   Joel Sandé, Jacques Dieye (UQAM)</a:t>
            </a:r>
            <a:endParaRPr lang="fr-FR" sz="1100" dirty="0">
              <a:solidFill>
                <a:schemeClr val="bg1"/>
              </a:solidFill>
              <a:latin typeface="Aharoni" pitchFamily="2" charset="-79"/>
              <a:cs typeface="Aharoni" pitchFamily="2" charset="-79"/>
            </a:endParaRPr>
          </a:p>
        </p:txBody>
      </p:sp>
      <p:pic>
        <p:nvPicPr>
          <p:cNvPr id="1026" name="Picture 2" descr="C:\Users\JACK\Desktop\BIF7002\ReseauSocial.jpg"/>
          <p:cNvPicPr>
            <a:picLocks noChangeAspect="1" noChangeArrowheads="1"/>
          </p:cNvPicPr>
          <p:nvPr/>
        </p:nvPicPr>
        <p:blipFill>
          <a:blip r:embed="rId2" cstate="print"/>
          <a:srcRect/>
          <a:stretch>
            <a:fillRect/>
          </a:stretch>
        </p:blipFill>
        <p:spPr bwMode="auto">
          <a:xfrm>
            <a:off x="1619672" y="2924944"/>
            <a:ext cx="6048672" cy="352839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784976" cy="5233768"/>
          </a:xfrm>
        </p:spPr>
        <p:txBody>
          <a:bodyPr>
            <a:normAutofit/>
          </a:bodyPr>
          <a:lstStyle/>
          <a:p>
            <a:pPr>
              <a:buClr>
                <a:schemeClr val="accent2"/>
              </a:buClr>
            </a:pPr>
            <a:r>
              <a:rPr lang="fr-FR" sz="1800" dirty="0" smtClean="0">
                <a:latin typeface="+mj-lt"/>
              </a:rPr>
              <a:t>Modèles de réseaux existant</a:t>
            </a:r>
          </a:p>
          <a:p>
            <a:pPr>
              <a:buClr>
                <a:schemeClr val="accent2"/>
              </a:buClr>
            </a:pPr>
            <a:endParaRPr lang="fr-FR" sz="1800" dirty="0" smtClean="0">
              <a:latin typeface="+mj-lt"/>
            </a:endParaRPr>
          </a:p>
          <a:p>
            <a:pPr>
              <a:buClr>
                <a:schemeClr val="accent2"/>
              </a:buClr>
              <a:buFont typeface="Wingdings" pitchFamily="2" charset="2"/>
              <a:buChar char="è"/>
            </a:pPr>
            <a:r>
              <a:rPr lang="fr-FR" sz="1800" dirty="0" smtClean="0">
                <a:latin typeface="+mj-lt"/>
              </a:rPr>
              <a:t>Réseaux aléatoires</a:t>
            </a:r>
          </a:p>
          <a:p>
            <a:pPr>
              <a:buClr>
                <a:schemeClr val="accent2"/>
              </a:buClr>
              <a:buFont typeface="Wingdings" pitchFamily="2" charset="2"/>
              <a:buChar char="è"/>
            </a:pPr>
            <a:endParaRPr lang="fr-FR" sz="1800" dirty="0" smtClean="0">
              <a:latin typeface="+mj-lt"/>
            </a:endParaRPr>
          </a:p>
          <a:p>
            <a:pPr>
              <a:buClr>
                <a:schemeClr val="accent2"/>
              </a:buClr>
              <a:buFont typeface="Wingdings" pitchFamily="2" charset="2"/>
              <a:buChar char="è"/>
            </a:pPr>
            <a:r>
              <a:rPr lang="fr-FR" sz="1800" dirty="0" smtClean="0">
                <a:latin typeface="+mj-lt"/>
              </a:rPr>
              <a:t>Réseaux “sans échelle” (Scale free)</a:t>
            </a:r>
          </a:p>
          <a:p>
            <a:pPr>
              <a:buClr>
                <a:schemeClr val="accent2"/>
              </a:buClr>
              <a:buFont typeface="Wingdings" pitchFamily="2" charset="2"/>
              <a:buChar char="è"/>
            </a:pPr>
            <a:endParaRPr lang="fr-FR" sz="1800" dirty="0" smtClean="0">
              <a:latin typeface="+mj-lt"/>
            </a:endParaRPr>
          </a:p>
          <a:p>
            <a:pPr>
              <a:buClr>
                <a:schemeClr val="accent2"/>
              </a:buClr>
              <a:buFont typeface="Wingdings" pitchFamily="2" charset="2"/>
              <a:buChar char="è"/>
            </a:pPr>
            <a:r>
              <a:rPr lang="fr-FR" sz="1800" dirty="0" smtClean="0">
                <a:latin typeface="+mj-lt"/>
              </a:rPr>
              <a:t>Réseaux hiérarchiques</a:t>
            </a:r>
            <a:endParaRPr lang="fr-FR" sz="1800" dirty="0">
              <a:latin typeface="+mj-lt"/>
            </a:endParaRPr>
          </a:p>
        </p:txBody>
      </p:sp>
      <p:sp>
        <p:nvSpPr>
          <p:cNvPr id="5" name="Espace réservé du pied de page 4"/>
          <p:cNvSpPr>
            <a:spLocks noGrp="1"/>
          </p:cNvSpPr>
          <p:nvPr>
            <p:ph type="ftr" sz="quarter" idx="11"/>
          </p:nvPr>
        </p:nvSpPr>
        <p:spPr>
          <a:xfrm>
            <a:off x="0" y="6597352"/>
            <a:ext cx="3059832" cy="260648"/>
          </a:xfrm>
          <a:solidFill>
            <a:schemeClr val="tx2"/>
          </a:solidFill>
        </p:spPr>
        <p:txBody>
          <a:bodyPr/>
          <a:lstStyle/>
          <a:p>
            <a:pPr algn="just"/>
            <a:r>
              <a:rPr lang="fr-FR" sz="1100" dirty="0" smtClean="0">
                <a:solidFill>
                  <a:schemeClr val="bg1"/>
                </a:solidFill>
                <a:latin typeface="Aharoni" pitchFamily="2" charset="-79"/>
                <a:cs typeface="Aharoni" pitchFamily="2" charset="-79"/>
              </a:rPr>
              <a:t>   Joel Sandé, Jacques Dieye (UQAM)</a:t>
            </a:r>
            <a:endParaRPr lang="fr-FR" sz="1100" dirty="0">
              <a:solidFill>
                <a:schemeClr val="bg1"/>
              </a:solidFill>
              <a:latin typeface="Aharoni" pitchFamily="2" charset="-79"/>
              <a:cs typeface="Aharoni" pitchFamily="2" charset="-79"/>
            </a:endParaRPr>
          </a:p>
        </p:txBody>
      </p:sp>
      <p:sp>
        <p:nvSpPr>
          <p:cNvPr id="6"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Notions de PPI et de réseaux</a:t>
            </a:r>
            <a:endParaRPr lang="fr-FR" sz="32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784976" cy="5233768"/>
          </a:xfrm>
        </p:spPr>
        <p:txBody>
          <a:bodyPr>
            <a:normAutofit/>
          </a:bodyPr>
          <a:lstStyle/>
          <a:p>
            <a:pPr>
              <a:buClr>
                <a:schemeClr val="accent2"/>
              </a:buClr>
              <a:buFont typeface="Courier New" pitchFamily="49" charset="0"/>
              <a:buChar char="o"/>
            </a:pPr>
            <a:r>
              <a:rPr lang="fr-FR" sz="2000" dirty="0" smtClean="0">
                <a:latin typeface="+mj-lt"/>
              </a:rPr>
              <a:t>Réseaux aléatoires</a:t>
            </a:r>
          </a:p>
          <a:p>
            <a:pPr>
              <a:buClr>
                <a:schemeClr val="accent2"/>
              </a:buClr>
            </a:pPr>
            <a:endParaRPr lang="fr-FR" sz="1800" dirty="0" smtClean="0">
              <a:latin typeface="+mj-lt"/>
            </a:endParaRPr>
          </a:p>
          <a:p>
            <a:pPr>
              <a:buClr>
                <a:schemeClr val="accent2"/>
              </a:buClr>
            </a:pPr>
            <a:r>
              <a:rPr lang="fr-FR" sz="1800" dirty="0" smtClean="0">
                <a:latin typeface="+mj-lt"/>
              </a:rPr>
              <a:t>Le modèle de Erdös–</a:t>
            </a:r>
            <a:r>
              <a:rPr lang="fr-FR" sz="1800" dirty="0" err="1" smtClean="0">
                <a:latin typeface="+mj-lt"/>
              </a:rPr>
              <a:t>Rényi</a:t>
            </a:r>
            <a:r>
              <a:rPr lang="fr-FR" sz="1800" dirty="0" smtClean="0">
                <a:latin typeface="+mj-lt"/>
              </a:rPr>
              <a:t> (ER) d’un réseau aléatoire commence par N </a:t>
            </a:r>
            <a:r>
              <a:rPr lang="fr-FR" sz="1800" dirty="0" err="1" smtClean="0">
                <a:latin typeface="+mj-lt"/>
              </a:rPr>
              <a:t>noeuds</a:t>
            </a:r>
            <a:r>
              <a:rPr lang="fr-FR" sz="1800" dirty="0" smtClean="0">
                <a:latin typeface="+mj-lt"/>
              </a:rPr>
              <a:t> et relie chaque paire de nœuds avec une probabilité p, et cela génère un graphe d’approximativement</a:t>
            </a:r>
            <a:r>
              <a:rPr lang="fr-FR" sz="1800" b="1" dirty="0" smtClean="0">
                <a:latin typeface="+mj-lt"/>
              </a:rPr>
              <a:t>, pN(N–1)/2 </a:t>
            </a:r>
            <a:r>
              <a:rPr lang="fr-FR" sz="1800" dirty="0" smtClean="0">
                <a:latin typeface="+mj-lt"/>
              </a:rPr>
              <a:t>liens placés aléatoirement.</a:t>
            </a:r>
          </a:p>
          <a:p>
            <a:pPr>
              <a:buClr>
                <a:schemeClr val="accent2"/>
              </a:buClr>
            </a:pPr>
            <a:endParaRPr lang="fr-FR" sz="1800" i="1" dirty="0" smtClean="0">
              <a:latin typeface="+mj-lt"/>
            </a:endParaRPr>
          </a:p>
          <a:p>
            <a:pPr>
              <a:buClr>
                <a:schemeClr val="accent2"/>
              </a:buClr>
            </a:pPr>
            <a:r>
              <a:rPr lang="fr-FR" sz="1800" dirty="0" smtClean="0">
                <a:latin typeface="+mj-lt"/>
              </a:rPr>
              <a:t>Les degrés des nœuds suivent une </a:t>
            </a:r>
          </a:p>
          <a:p>
            <a:pPr>
              <a:buClr>
                <a:schemeClr val="accent2"/>
              </a:buClr>
              <a:buNone/>
            </a:pPr>
            <a:r>
              <a:rPr lang="fr-FR" sz="1800" dirty="0" smtClean="0">
                <a:latin typeface="+mj-lt"/>
              </a:rPr>
              <a:t>	distribution de Poisson</a:t>
            </a:r>
          </a:p>
          <a:p>
            <a:pPr>
              <a:buClr>
                <a:schemeClr val="accent2"/>
              </a:buClr>
            </a:pPr>
            <a:endParaRPr lang="fr-FR" sz="1800" dirty="0" smtClean="0"/>
          </a:p>
          <a:p>
            <a:pPr>
              <a:buClr>
                <a:schemeClr val="accent2"/>
              </a:buClr>
            </a:pPr>
            <a:endParaRPr lang="fr-FR" sz="1800" dirty="0" smtClean="0"/>
          </a:p>
          <a:p>
            <a:pPr>
              <a:buClr>
                <a:schemeClr val="accent2"/>
              </a:buClr>
            </a:pPr>
            <a:endParaRPr lang="fr-FR" sz="1800" dirty="0" smtClean="0"/>
          </a:p>
          <a:p>
            <a:pPr>
              <a:buClr>
                <a:schemeClr val="accent2"/>
              </a:buClr>
              <a:buNone/>
            </a:pPr>
            <a:endParaRPr lang="fr-FR" sz="1800" dirty="0" smtClean="0"/>
          </a:p>
          <a:p>
            <a:pPr>
              <a:buClr>
                <a:schemeClr val="accent2"/>
              </a:buClr>
              <a:buNone/>
            </a:pPr>
            <a:endParaRPr lang="fr-FR" sz="1800" dirty="0">
              <a:latin typeface="+mj-lt"/>
            </a:endParaRPr>
          </a:p>
        </p:txBody>
      </p:sp>
      <p:sp>
        <p:nvSpPr>
          <p:cNvPr id="5" name="Espace réservé du pied de page 4"/>
          <p:cNvSpPr>
            <a:spLocks noGrp="1"/>
          </p:cNvSpPr>
          <p:nvPr>
            <p:ph type="ftr" sz="quarter" idx="11"/>
          </p:nvPr>
        </p:nvSpPr>
        <p:spPr>
          <a:xfrm>
            <a:off x="0" y="6597352"/>
            <a:ext cx="3059832" cy="260648"/>
          </a:xfrm>
          <a:solidFill>
            <a:schemeClr val="tx2"/>
          </a:solidFill>
        </p:spPr>
        <p:txBody>
          <a:bodyPr/>
          <a:lstStyle/>
          <a:p>
            <a:pPr algn="just"/>
            <a:r>
              <a:rPr lang="fr-FR" sz="1100" dirty="0" smtClean="0">
                <a:solidFill>
                  <a:schemeClr val="bg1"/>
                </a:solidFill>
                <a:latin typeface="Aharoni" pitchFamily="2" charset="-79"/>
                <a:cs typeface="Aharoni" pitchFamily="2" charset="-79"/>
              </a:rPr>
              <a:t>   Joel Sandé, Jacques Dieye (UQAM)</a:t>
            </a:r>
            <a:endParaRPr lang="fr-FR" sz="1100" dirty="0">
              <a:solidFill>
                <a:schemeClr val="bg1"/>
              </a:solidFill>
              <a:latin typeface="Aharoni" pitchFamily="2" charset="-79"/>
              <a:cs typeface="Aharoni" pitchFamily="2" charset="-79"/>
            </a:endParaRPr>
          </a:p>
        </p:txBody>
      </p:sp>
      <p:sp>
        <p:nvSpPr>
          <p:cNvPr id="6"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Notions de PPI et de réseaux</a:t>
            </a:r>
            <a:endParaRPr lang="fr-FR" sz="3200" dirty="0">
              <a:effectLst>
                <a:outerShdw blurRad="38100" dist="38100" dir="2700000" algn="tl">
                  <a:srgbClr val="000000">
                    <a:alpha val="43137"/>
                  </a:srgbClr>
                </a:outerShdw>
              </a:effectLst>
            </a:endParaRPr>
          </a:p>
        </p:txBody>
      </p:sp>
      <p:pic>
        <p:nvPicPr>
          <p:cNvPr id="2053" name="Picture 5" descr="C:\Users\JACK\Desktop\BIF7002\Complex_network_random.png"/>
          <p:cNvPicPr>
            <a:picLocks noChangeAspect="1" noChangeArrowheads="1"/>
          </p:cNvPicPr>
          <p:nvPr/>
        </p:nvPicPr>
        <p:blipFill>
          <a:blip r:embed="rId3" cstate="print"/>
          <a:srcRect/>
          <a:stretch>
            <a:fillRect/>
          </a:stretch>
        </p:blipFill>
        <p:spPr bwMode="auto">
          <a:xfrm>
            <a:off x="5436096" y="2996952"/>
            <a:ext cx="3384376" cy="324036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784976" cy="5233768"/>
          </a:xfrm>
        </p:spPr>
        <p:txBody>
          <a:bodyPr>
            <a:normAutofit/>
          </a:bodyPr>
          <a:lstStyle/>
          <a:p>
            <a:pPr>
              <a:buClr>
                <a:schemeClr val="accent2"/>
              </a:buClr>
              <a:buFont typeface="Courier New" pitchFamily="49" charset="0"/>
              <a:buChar char="o"/>
            </a:pPr>
            <a:r>
              <a:rPr lang="fr-FR" sz="2000" dirty="0" smtClean="0">
                <a:latin typeface="+mj-lt"/>
              </a:rPr>
              <a:t>Réseaux “sans échelle” (Scale free)</a:t>
            </a:r>
          </a:p>
          <a:p>
            <a:pPr>
              <a:buClr>
                <a:schemeClr val="accent2"/>
              </a:buClr>
              <a:buFont typeface="Arial" pitchFamily="34" charset="0"/>
              <a:buChar char="•"/>
            </a:pPr>
            <a:endParaRPr lang="fr-FR" sz="1800" dirty="0" smtClean="0">
              <a:latin typeface="+mj-lt"/>
            </a:endParaRPr>
          </a:p>
          <a:p>
            <a:pPr>
              <a:buClr>
                <a:schemeClr val="accent2"/>
              </a:buClr>
              <a:buFont typeface="Arial" pitchFamily="34" charset="0"/>
              <a:buChar char="•"/>
            </a:pPr>
            <a:r>
              <a:rPr lang="fr-FR" sz="1800" dirty="0" smtClean="0">
                <a:latin typeface="+mj-lt"/>
              </a:rPr>
              <a:t>Les propriétés du réseau sont déterminés par </a:t>
            </a:r>
          </a:p>
          <a:p>
            <a:pPr>
              <a:buClr>
                <a:schemeClr val="accent2"/>
              </a:buClr>
              <a:buNone/>
            </a:pPr>
            <a:r>
              <a:rPr lang="fr-FR" sz="1800" dirty="0" smtClean="0">
                <a:latin typeface="+mj-lt"/>
              </a:rPr>
              <a:t>     les </a:t>
            </a:r>
            <a:r>
              <a:rPr lang="fr-FR" sz="1800" b="1" dirty="0" smtClean="0">
                <a:latin typeface="+mj-lt"/>
              </a:rPr>
              <a:t>hubs</a:t>
            </a:r>
          </a:p>
          <a:p>
            <a:pPr>
              <a:buClr>
                <a:schemeClr val="accent2"/>
              </a:buClr>
              <a:buNone/>
            </a:pPr>
            <a:endParaRPr lang="fr-FR" sz="1800" b="1" dirty="0" smtClean="0">
              <a:latin typeface="+mj-lt"/>
            </a:endParaRPr>
          </a:p>
          <a:p>
            <a:pPr>
              <a:buClr>
                <a:schemeClr val="accent2"/>
              </a:buClr>
            </a:pPr>
            <a:r>
              <a:rPr lang="fr-FR" sz="1800" dirty="0" smtClean="0">
                <a:latin typeface="+mj-lt"/>
              </a:rPr>
              <a:t>Le réseau est souvent généré par un processus </a:t>
            </a:r>
          </a:p>
          <a:p>
            <a:pPr>
              <a:buNone/>
            </a:pPr>
            <a:r>
              <a:rPr lang="fr-FR" sz="1800" dirty="0" smtClean="0">
                <a:latin typeface="+mj-lt"/>
              </a:rPr>
              <a:t>	de croissance appelé “modèle de </a:t>
            </a:r>
            <a:r>
              <a:rPr lang="fr-FR" sz="1800" dirty="0" err="1" smtClean="0">
                <a:latin typeface="+mj-lt"/>
              </a:rPr>
              <a:t>Barabási</a:t>
            </a:r>
            <a:r>
              <a:rPr lang="fr-FR" sz="1800" dirty="0" smtClean="0">
                <a:latin typeface="+mj-lt"/>
              </a:rPr>
              <a:t>–Albert”</a:t>
            </a:r>
          </a:p>
          <a:p>
            <a:pPr>
              <a:buClr>
                <a:schemeClr val="accent2"/>
              </a:buClr>
            </a:pPr>
            <a:endParaRPr lang="fr-FR" sz="1800" dirty="0" smtClean="0">
              <a:latin typeface="+mj-lt"/>
            </a:endParaRPr>
          </a:p>
          <a:p>
            <a:pPr>
              <a:buClr>
                <a:schemeClr val="accent2"/>
              </a:buClr>
            </a:pPr>
            <a:r>
              <a:rPr lang="fr-FR" sz="1800" dirty="0" smtClean="0">
                <a:latin typeface="+mj-lt"/>
              </a:rPr>
              <a:t>P(d) ~ </a:t>
            </a:r>
            <a:r>
              <a:rPr lang="fr-FR" sz="1800" i="1" dirty="0" smtClean="0">
                <a:latin typeface="+mj-lt"/>
              </a:rPr>
              <a:t>d –</a:t>
            </a:r>
            <a:r>
              <a:rPr lang="el-GR" sz="1800" i="1" dirty="0" smtClean="0">
                <a:latin typeface="+mj-lt"/>
              </a:rPr>
              <a:t>γ</a:t>
            </a:r>
            <a:r>
              <a:rPr lang="fr-FR" sz="1800" dirty="0" smtClean="0">
                <a:latin typeface="+mj-lt"/>
              </a:rPr>
              <a:t>, ou γ est le degré de l’exposant.</a:t>
            </a:r>
          </a:p>
          <a:p>
            <a:pPr>
              <a:buClr>
                <a:schemeClr val="accent2"/>
              </a:buClr>
            </a:pPr>
            <a:endParaRPr lang="fr-FR" sz="1800" dirty="0" smtClean="0">
              <a:latin typeface="+mj-lt"/>
            </a:endParaRPr>
          </a:p>
          <a:p>
            <a:pPr>
              <a:buClr>
                <a:schemeClr val="accent2"/>
              </a:buClr>
            </a:pPr>
            <a:r>
              <a:rPr lang="fr-FR" sz="1800" dirty="0" smtClean="0">
                <a:latin typeface="+mj-lt"/>
              </a:rPr>
              <a:t>Les réseaux sans échelle ont un exposants de degré </a:t>
            </a:r>
          </a:p>
          <a:p>
            <a:pPr>
              <a:buNone/>
            </a:pPr>
            <a:r>
              <a:rPr lang="fr-FR" sz="1800" dirty="0" smtClean="0">
                <a:latin typeface="+mj-lt"/>
              </a:rPr>
              <a:t>	2&lt;γ&lt;3, un intervalle qui est souvent observé dans les réseaux biologiques et non-biologiques comme l’Internet, le World Wide Web, le réseau des réactions métaboliques et le graphe des appels téléphoniques.</a:t>
            </a:r>
            <a:endParaRPr lang="fr-FR" sz="1800" dirty="0">
              <a:latin typeface="+mj-lt"/>
            </a:endParaRPr>
          </a:p>
        </p:txBody>
      </p:sp>
      <p:sp>
        <p:nvSpPr>
          <p:cNvPr id="5" name="Espace réservé du pied de page 4"/>
          <p:cNvSpPr>
            <a:spLocks noGrp="1"/>
          </p:cNvSpPr>
          <p:nvPr>
            <p:ph type="ftr" sz="quarter" idx="11"/>
          </p:nvPr>
        </p:nvSpPr>
        <p:spPr>
          <a:xfrm>
            <a:off x="0" y="6597352"/>
            <a:ext cx="3059832" cy="260648"/>
          </a:xfrm>
          <a:solidFill>
            <a:schemeClr val="tx2"/>
          </a:solidFill>
        </p:spPr>
        <p:txBody>
          <a:bodyPr/>
          <a:lstStyle/>
          <a:p>
            <a:pPr algn="just"/>
            <a:r>
              <a:rPr lang="fr-FR" sz="1100" dirty="0" smtClean="0">
                <a:solidFill>
                  <a:schemeClr val="bg1"/>
                </a:solidFill>
                <a:latin typeface="Aharoni" pitchFamily="2" charset="-79"/>
                <a:cs typeface="Aharoni" pitchFamily="2" charset="-79"/>
              </a:rPr>
              <a:t>   Joel Sandé, Jacques Dieye (UQAM)</a:t>
            </a:r>
            <a:endParaRPr lang="fr-FR" sz="1100" dirty="0">
              <a:solidFill>
                <a:schemeClr val="bg1"/>
              </a:solidFill>
              <a:latin typeface="Aharoni" pitchFamily="2" charset="-79"/>
              <a:cs typeface="Aharoni" pitchFamily="2" charset="-79"/>
            </a:endParaRPr>
          </a:p>
        </p:txBody>
      </p:sp>
      <p:sp>
        <p:nvSpPr>
          <p:cNvPr id="6"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Notions de PPI et de réseaux</a:t>
            </a:r>
            <a:endParaRPr lang="fr-FR" sz="3200" dirty="0">
              <a:effectLst>
                <a:outerShdw blurRad="38100" dist="38100" dir="2700000" algn="tl">
                  <a:srgbClr val="000000">
                    <a:alpha val="43137"/>
                  </a:srgbClr>
                </a:outerShdw>
              </a:effectLst>
            </a:endParaRPr>
          </a:p>
        </p:txBody>
      </p:sp>
      <p:pic>
        <p:nvPicPr>
          <p:cNvPr id="3074" name="Picture 2" descr="C:\Users\JACK\Desktop\BIF7002\Scale-free_network_sample.png"/>
          <p:cNvPicPr>
            <a:picLocks noChangeAspect="1" noChangeArrowheads="1"/>
          </p:cNvPicPr>
          <p:nvPr/>
        </p:nvPicPr>
        <p:blipFill>
          <a:blip r:embed="rId3" cstate="print"/>
          <a:srcRect/>
          <a:stretch>
            <a:fillRect/>
          </a:stretch>
        </p:blipFill>
        <p:spPr bwMode="auto">
          <a:xfrm>
            <a:off x="6012160" y="1844824"/>
            <a:ext cx="3131840" cy="2924051"/>
          </a:xfrm>
          <a:prstGeom prst="rect">
            <a:avLst/>
          </a:prstGeom>
          <a:noFill/>
        </p:spPr>
      </p:pic>
      <p:sp>
        <p:nvSpPr>
          <p:cNvPr id="30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77" name="Rectangle 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784976" cy="5233768"/>
          </a:xfrm>
        </p:spPr>
        <p:txBody>
          <a:bodyPr>
            <a:normAutofit/>
          </a:bodyPr>
          <a:lstStyle/>
          <a:p>
            <a:pPr>
              <a:buClr>
                <a:schemeClr val="accent2"/>
              </a:buClr>
              <a:buFont typeface="Courier New" pitchFamily="49" charset="0"/>
              <a:buChar char="o"/>
            </a:pPr>
            <a:r>
              <a:rPr lang="fr-FR" sz="2000" dirty="0" smtClean="0">
                <a:latin typeface="+mj-lt"/>
              </a:rPr>
              <a:t>Réseaux hiérarchiques</a:t>
            </a:r>
          </a:p>
          <a:p>
            <a:pPr>
              <a:buClr>
                <a:schemeClr val="accent2"/>
              </a:buClr>
              <a:buFont typeface="Courier New" pitchFamily="49" charset="0"/>
              <a:buChar char="o"/>
            </a:pPr>
            <a:endParaRPr lang="fr-FR" sz="1800" dirty="0" smtClean="0">
              <a:latin typeface="+mj-lt"/>
            </a:endParaRPr>
          </a:p>
          <a:p>
            <a:pPr>
              <a:buClr>
                <a:schemeClr val="accent2"/>
              </a:buClr>
              <a:buNone/>
            </a:pPr>
            <a:endParaRPr lang="fr-FR" sz="1800" dirty="0" smtClean="0">
              <a:latin typeface="+mj-lt"/>
            </a:endParaRPr>
          </a:p>
          <a:p>
            <a:pPr algn="just">
              <a:buClr>
                <a:schemeClr val="accent2"/>
              </a:buClr>
            </a:pPr>
            <a:r>
              <a:rPr lang="fr-FR" sz="1800" dirty="0" smtClean="0">
                <a:latin typeface="+mj-lt"/>
              </a:rPr>
              <a:t>Pleins de petits clusters très connectés</a:t>
            </a:r>
          </a:p>
          <a:p>
            <a:pPr algn="just">
              <a:buClr>
                <a:schemeClr val="accent2"/>
              </a:buClr>
              <a:buNone/>
            </a:pPr>
            <a:r>
              <a:rPr lang="fr-FR" sz="1800" dirty="0" smtClean="0">
                <a:latin typeface="+mj-lt"/>
              </a:rPr>
              <a:t>se combinent dans des grands clusters, </a:t>
            </a:r>
          </a:p>
          <a:p>
            <a:pPr algn="just">
              <a:buClr>
                <a:schemeClr val="accent2"/>
              </a:buClr>
              <a:buNone/>
            </a:pPr>
            <a:r>
              <a:rPr lang="fr-FR" sz="1800" dirty="0" smtClean="0">
                <a:latin typeface="+mj-lt"/>
              </a:rPr>
              <a:t>peu nombreux et moins connectés qui se </a:t>
            </a:r>
          </a:p>
          <a:p>
            <a:pPr algn="just">
              <a:buClr>
                <a:schemeClr val="accent2"/>
              </a:buClr>
              <a:buNone/>
            </a:pPr>
            <a:r>
              <a:rPr lang="fr-FR" sz="1800" dirty="0" smtClean="0">
                <a:latin typeface="+mj-lt"/>
              </a:rPr>
              <a:t>combinent dans des clusters même plus </a:t>
            </a:r>
          </a:p>
          <a:p>
            <a:pPr algn="just">
              <a:buClr>
                <a:schemeClr val="accent2"/>
              </a:buClr>
              <a:buNone/>
            </a:pPr>
            <a:r>
              <a:rPr lang="fr-FR" sz="1800" dirty="0" smtClean="0">
                <a:latin typeface="+mj-lt"/>
              </a:rPr>
              <a:t>grands, et même moins connectés</a:t>
            </a:r>
          </a:p>
          <a:p>
            <a:pPr algn="just">
              <a:buClr>
                <a:schemeClr val="accent2"/>
              </a:buClr>
              <a:buNone/>
            </a:pPr>
            <a:endParaRPr lang="fr-FR" sz="1800" dirty="0" smtClean="0">
              <a:latin typeface="+mj-lt"/>
            </a:endParaRPr>
          </a:p>
          <a:p>
            <a:pPr>
              <a:buClr>
                <a:schemeClr val="accent2"/>
              </a:buClr>
            </a:pPr>
            <a:r>
              <a:rPr lang="fr-FR" sz="1800" dirty="0" smtClean="0">
                <a:latin typeface="+mj-lt"/>
              </a:rPr>
              <a:t>Le coefficient de clusterisation</a:t>
            </a:r>
          </a:p>
          <a:p>
            <a:pPr>
              <a:buNone/>
            </a:pPr>
            <a:r>
              <a:rPr lang="fr-FR" sz="1800" dirty="0" smtClean="0">
                <a:latin typeface="+mj-lt"/>
              </a:rPr>
              <a:t>d’un nœud avec k liens suit la loi</a:t>
            </a:r>
          </a:p>
          <a:p>
            <a:pPr>
              <a:buNone/>
            </a:pPr>
            <a:r>
              <a:rPr lang="fr-FR" sz="1800" dirty="0" smtClean="0">
                <a:latin typeface="+mj-lt"/>
              </a:rPr>
              <a:t>d’échelle:</a:t>
            </a:r>
            <a:endParaRPr lang="fr-FR" sz="1800" dirty="0">
              <a:latin typeface="+mj-lt"/>
            </a:endParaRPr>
          </a:p>
        </p:txBody>
      </p:sp>
      <p:sp>
        <p:nvSpPr>
          <p:cNvPr id="5" name="Espace réservé du pied de page 4"/>
          <p:cNvSpPr>
            <a:spLocks noGrp="1"/>
          </p:cNvSpPr>
          <p:nvPr>
            <p:ph type="ftr" sz="quarter" idx="11"/>
          </p:nvPr>
        </p:nvSpPr>
        <p:spPr>
          <a:xfrm>
            <a:off x="0" y="6597352"/>
            <a:ext cx="3059832" cy="260648"/>
          </a:xfrm>
          <a:solidFill>
            <a:schemeClr val="tx2"/>
          </a:solidFill>
        </p:spPr>
        <p:txBody>
          <a:bodyPr/>
          <a:lstStyle/>
          <a:p>
            <a:pPr algn="just"/>
            <a:r>
              <a:rPr lang="fr-FR" sz="1100" dirty="0" smtClean="0">
                <a:solidFill>
                  <a:schemeClr val="bg1"/>
                </a:solidFill>
                <a:latin typeface="Aharoni" pitchFamily="2" charset="-79"/>
                <a:cs typeface="Aharoni" pitchFamily="2" charset="-79"/>
              </a:rPr>
              <a:t>   Joel Sandé, Jacques Dieye (UQAM)</a:t>
            </a:r>
            <a:endParaRPr lang="fr-FR" sz="1100" dirty="0">
              <a:solidFill>
                <a:schemeClr val="bg1"/>
              </a:solidFill>
              <a:latin typeface="Aharoni" pitchFamily="2" charset="-79"/>
              <a:cs typeface="Aharoni" pitchFamily="2" charset="-79"/>
            </a:endParaRPr>
          </a:p>
        </p:txBody>
      </p:sp>
      <p:sp>
        <p:nvSpPr>
          <p:cNvPr id="6" name="Titre 1"/>
          <p:cNvSpPr>
            <a:spLocks noGrp="1"/>
          </p:cNvSpPr>
          <p:nvPr>
            <p:ph type="title"/>
          </p:nvPr>
        </p:nvSpPr>
        <p:spPr>
          <a:xfrm>
            <a:off x="0" y="476672"/>
            <a:ext cx="9144000" cy="720080"/>
          </a:xfrm>
          <a:solidFill>
            <a:schemeClr val="accent2">
              <a:lumMod val="20000"/>
              <a:lumOff val="80000"/>
            </a:schemeClr>
          </a:solidFill>
        </p:spPr>
        <p:txBody>
          <a:bodyPr>
            <a:normAutofit/>
          </a:bodyPr>
          <a:lstStyle/>
          <a:p>
            <a:r>
              <a:rPr lang="fr-FR" sz="3200" dirty="0" smtClean="0">
                <a:effectLst>
                  <a:outerShdw blurRad="38100" dist="38100" dir="2700000" algn="tl">
                    <a:srgbClr val="000000">
                      <a:alpha val="43137"/>
                    </a:srgbClr>
                  </a:outerShdw>
                </a:effectLst>
              </a:rPr>
              <a:t>Notions de PPI et de réseaux</a:t>
            </a:r>
            <a:endParaRPr lang="fr-FR" sz="3200" dirty="0">
              <a:effectLst>
                <a:outerShdw blurRad="38100" dist="38100" dir="2700000" algn="tl">
                  <a:srgbClr val="000000">
                    <a:alpha val="43137"/>
                  </a:srgbClr>
                </a:outerShdw>
              </a:effectLst>
            </a:endParaRPr>
          </a:p>
        </p:txBody>
      </p:sp>
      <p:pic>
        <p:nvPicPr>
          <p:cNvPr id="32770" name="Picture 2" descr="C:\Users\JACK\Desktop\BIF7002\Sans titre.jpg"/>
          <p:cNvPicPr>
            <a:picLocks noChangeAspect="1" noChangeArrowheads="1"/>
          </p:cNvPicPr>
          <p:nvPr/>
        </p:nvPicPr>
        <p:blipFill>
          <a:blip r:embed="rId3" cstate="print"/>
          <a:srcRect r="8719"/>
          <a:stretch>
            <a:fillRect/>
          </a:stretch>
        </p:blipFill>
        <p:spPr bwMode="auto">
          <a:xfrm>
            <a:off x="5003032" y="1772816"/>
            <a:ext cx="4140968" cy="3744416"/>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2460</TotalTime>
  <Words>1106</Words>
  <Application>Microsoft Office PowerPoint</Application>
  <PresentationFormat>Affichage à l'écran (4:3)</PresentationFormat>
  <Paragraphs>364</Paragraphs>
  <Slides>29</Slides>
  <Notes>9</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Urbain</vt:lpstr>
      <vt:lpstr>Comment la structure globale d’un réseau d’interactions de protéines évolue?</vt:lpstr>
      <vt:lpstr>Présentation PowerPoint</vt:lpstr>
      <vt:lpstr>Notions de PPI et de réseaux</vt:lpstr>
      <vt:lpstr>Présentation PowerPoint</vt:lpstr>
      <vt:lpstr>Notions de PPI et de réseaux</vt:lpstr>
      <vt:lpstr>Notions de PPI et de réseaux</vt:lpstr>
      <vt:lpstr>Notions de PPI et de réseaux</vt:lpstr>
      <vt:lpstr>Notions de PPI et de réseaux</vt:lpstr>
      <vt:lpstr>Notions de PPI et de réseaux</vt:lpstr>
      <vt:lpstr>L’article</vt:lpstr>
      <vt:lpstr>L’article</vt:lpstr>
      <vt:lpstr>L’article</vt:lpstr>
      <vt:lpstr>L’article/ l’hypothèse</vt:lpstr>
      <vt:lpstr>L’article</vt:lpstr>
      <vt:lpstr>L’article</vt:lpstr>
      <vt:lpstr>L’article</vt:lpstr>
      <vt:lpstr>L’article/ duplication de gènes</vt:lpstr>
      <vt:lpstr>L’article/ duplication de gènes</vt:lpstr>
      <vt:lpstr>L’article/Divergences</vt:lpstr>
      <vt:lpstr>L’article/Divergences</vt:lpstr>
      <vt:lpstr>L’article/ Addition et suppression</vt:lpstr>
      <vt:lpstr>L’article/ Addition et suppression</vt:lpstr>
      <vt:lpstr>L’article/ Addition et suppression</vt:lpstr>
      <vt:lpstr>Présentation PowerPoint</vt:lpstr>
      <vt:lpstr>L’article/ Règles de la loi</vt:lpstr>
      <vt:lpstr>L’article/ Règles de la loi</vt:lpstr>
      <vt:lpstr>L’article/ Règles de la loi</vt:lpstr>
      <vt:lpstr>Présentation PowerPoint</vt:lpstr>
      <vt:lpstr>Présentation PowerPoint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global structure of portein interaction network evolves</dc:title>
  <dc:creator>JACK</dc:creator>
  <cp:lastModifiedBy>Joel Sande</cp:lastModifiedBy>
  <cp:revision>75</cp:revision>
  <dcterms:created xsi:type="dcterms:W3CDTF">2011-03-26T15:53:46Z</dcterms:created>
  <dcterms:modified xsi:type="dcterms:W3CDTF">2018-03-07T00:09:10Z</dcterms:modified>
</cp:coreProperties>
</file>