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-8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213FBB-DE7D-47A2-86B5-6CCA53900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0926225-17C4-4FDA-B95A-5907A5DA8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4D24571-906E-4DB1-A03A-B773E4F9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D55326C-AD16-45E1-9901-A6C2504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3FD450E-8CDA-406D-B137-3210D71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758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1E86B61-2B27-431A-86B3-0333FFF5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F7BF9D64-CB10-4525-8A7A-EBAD57A9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D3518E3-1924-456B-A69E-28B1760F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42C44D0-C4F9-4264-9E6A-80CA12FD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824FA7F-D7B9-4715-BF4E-BCB5C29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335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E1C312F2-AA21-4EB5-9330-038AF3502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8FB2F7D7-ED7E-4F16-83A2-35F08ADB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4BDD5DE-6FCC-47EF-A0ED-DF9C5389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E315A70-5285-4DB6-8A70-7A140EF3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C596E72-99BC-4FF9-8AD1-CB496A26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666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BD1928B-2797-4AD8-8C87-1AC5ADAF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7ED5077-8757-4DA2-A0C8-F3853950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DC6A901-EA6C-4349-96AB-A036BF7F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ACF36B1-7B1B-4D29-B56E-74E3F959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E7053CD-9953-429C-9E4E-7F6C9006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81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31D7D95-A1EF-4C1B-A426-BAB5B405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39DEA0A0-FA25-4253-8EE8-E396BCDC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058522E-EE83-42A4-AC47-C09A2F5F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F9D86C9-0274-4CD5-8770-35602B48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5290A73-1630-45AA-9573-C9170E56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55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919C5C7-D58B-4B44-AE25-AF7CFD1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185514C-7991-40E3-BBD6-100A15694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536EB416-D3A4-4447-9479-4C1D48F16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CF61708-9E05-4311-A5C7-986C573C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F579AE7F-5255-4467-8BE7-BBF89F5C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057EA72-52A7-44CC-9ABE-A5C2A441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667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CB3176-34BA-4101-B226-C0E5DD14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FEB11276-D79E-49A8-BE9D-BA32F6A5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902766C6-B2A4-4751-8E11-75ECEB1E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63A13D54-BF1A-422A-8D77-B687706AE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E7681157-FFE8-40E2-9917-B1F6153A7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A3B5C857-EB0B-4009-955B-AE60F972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4DC451BB-8A1E-4268-9BFD-89B74153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71A16BA5-2B87-41FC-B815-D2D6FE74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005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210F91-1DED-4B18-8310-BF7FE3E9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969990C4-043F-45A1-80BA-957AC177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B789327-3A49-4E35-9B5D-E32AB645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C83C548-FF46-4A33-98A3-EDB2590A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45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481B5471-FC43-4FFA-9E3D-C9961E78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7E991E91-7652-47D8-9967-CD080C19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3A6297D-EDD6-4E63-8A57-5EBCDE32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427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F4AAE9B-F43F-4919-A74B-A2B1E5BF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2CEEA67-98B8-4C36-A19B-DDCB1C8F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F6FB1BC-2EEB-44B4-BF3F-0B9C8CF41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3A8DAF3-45DE-48CF-8CF8-FA95CAB3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3989637-F442-42F6-82E3-B78F5909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2AF2A4A-E563-4870-B5A0-05F5446B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607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8DFA962-4F5F-43BE-9857-51ED701D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74C0033A-930F-4228-AF9F-CF134FA7A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19A43D7-DAD2-4407-9100-3C491BD8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FD08BF3-A09C-4AEE-A3D5-40180DA8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C7E42B8-AE75-4B47-8635-BDC4BCD4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1566EF5-81C0-4DC0-BC69-FFEE60E8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80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2CA2DF9C-CADF-4328-BBBA-3270F4AD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CB1D1A2-D1D4-4F07-AB3E-68D425F0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A63BBF4-0391-47A5-9BB9-ED67F27C5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8889-D585-478F-AD82-A98C4F42D9DD}" type="datetimeFigureOut">
              <a:rPr lang="fr-CA" smtClean="0"/>
              <a:t>2018-03-26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9D628B5-D2FB-4D2C-ACB4-6708662E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229917D-BD49-4ACB-B67A-DADB2061B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43C8-57A7-4CD7-80E5-30FA09907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575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38F34B9-4A72-4D71-A06F-FA4F465CE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Coupure</a:t>
            </a:r>
            <a:r>
              <a:rPr lang="en-CA" dirty="0"/>
              <a:t> de </a:t>
            </a:r>
            <a:r>
              <a:rPr lang="en-CA" dirty="0" err="1"/>
              <a:t>l’ADN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6492566-D77C-4828-9DBB-E36D01AD1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3" y="5735637"/>
            <a:ext cx="3419060" cy="500270"/>
          </a:xfrm>
        </p:spPr>
        <p:txBody>
          <a:bodyPr>
            <a:normAutofit/>
          </a:bodyPr>
          <a:lstStyle/>
          <a:p>
            <a:r>
              <a:rPr lang="en-CA" dirty="0"/>
              <a:t>Par Joel </a:t>
            </a:r>
            <a:r>
              <a:rPr lang="en-CA" dirty="0" err="1"/>
              <a:t>Sandé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0916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B61BDF-C0BD-4594-B8FC-1B587A43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Remarque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E4E971C-D697-4C9E-B7C5-A54A2CD0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686"/>
            <a:ext cx="10515600" cy="3422236"/>
          </a:xfrm>
        </p:spPr>
        <p:txBody>
          <a:bodyPr/>
          <a:lstStyle/>
          <a:p>
            <a:r>
              <a:rPr lang="en-CA" dirty="0" err="1"/>
              <a:t>L’ouvrage</a:t>
            </a:r>
            <a:r>
              <a:rPr lang="en-CA" dirty="0"/>
              <a:t> </a:t>
            </a:r>
            <a:r>
              <a:rPr lang="en-CA" dirty="0" err="1"/>
              <a:t>d’où</a:t>
            </a:r>
            <a:r>
              <a:rPr lang="en-CA" dirty="0"/>
              <a:t> a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tiré</a:t>
            </a:r>
            <a:r>
              <a:rPr lang="en-CA" dirty="0"/>
              <a:t> </a:t>
            </a:r>
            <a:r>
              <a:rPr lang="en-CA" dirty="0" err="1"/>
              <a:t>ces</a:t>
            </a:r>
            <a:r>
              <a:rPr lang="en-CA" dirty="0"/>
              <a:t> notes </a:t>
            </a:r>
            <a:r>
              <a:rPr lang="en-CA" dirty="0" err="1"/>
              <a:t>contient</a:t>
            </a:r>
            <a:r>
              <a:rPr lang="en-CA" dirty="0"/>
              <a:t> du code Perl </a:t>
            </a:r>
            <a:r>
              <a:rPr lang="en-CA" dirty="0" err="1"/>
              <a:t>très</a:t>
            </a:r>
            <a:r>
              <a:rPr lang="en-CA" dirty="0"/>
              <a:t> </a:t>
            </a:r>
            <a:r>
              <a:rPr lang="en-CA" dirty="0" err="1"/>
              <a:t>pratique</a:t>
            </a:r>
            <a:r>
              <a:rPr lang="en-CA" dirty="0"/>
              <a:t> pour </a:t>
            </a:r>
            <a:r>
              <a:rPr lang="en-CA" dirty="0" err="1"/>
              <a:t>Bioinformatique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 err="1"/>
              <a:t>Je</a:t>
            </a:r>
            <a:r>
              <a:rPr lang="en-CA" dirty="0"/>
              <a:t> </a:t>
            </a:r>
            <a:r>
              <a:rPr lang="en-CA" dirty="0" err="1"/>
              <a:t>vous</a:t>
            </a:r>
            <a:r>
              <a:rPr lang="en-CA" dirty="0"/>
              <a:t> </a:t>
            </a:r>
            <a:r>
              <a:rPr lang="en-CA" dirty="0" err="1"/>
              <a:t>recommande</a:t>
            </a:r>
            <a:r>
              <a:rPr lang="en-CA" dirty="0"/>
              <a:t> </a:t>
            </a:r>
            <a:r>
              <a:rPr lang="en-CA" dirty="0" err="1"/>
              <a:t>fortement</a:t>
            </a:r>
            <a:r>
              <a:rPr lang="en-CA" dirty="0"/>
              <a:t> de le consulter.</a:t>
            </a:r>
          </a:p>
          <a:p>
            <a:endParaRPr lang="en-CA" dirty="0"/>
          </a:p>
          <a:p>
            <a:r>
              <a:rPr lang="en-CA" dirty="0"/>
              <a:t>Nous </a:t>
            </a:r>
            <a:r>
              <a:rPr lang="en-CA" dirty="0" err="1"/>
              <a:t>discuterons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ces</a:t>
            </a:r>
            <a:r>
              <a:rPr lang="en-CA" dirty="0"/>
              <a:t> notes-ci </a:t>
            </a:r>
            <a:r>
              <a:rPr lang="en-CA" dirty="0" err="1"/>
              <a:t>exclusivement</a:t>
            </a:r>
            <a:r>
              <a:rPr lang="en-CA" dirty="0"/>
              <a:t> de la </a:t>
            </a:r>
            <a:r>
              <a:rPr lang="en-CA" dirty="0" err="1"/>
              <a:t>théorie</a:t>
            </a:r>
            <a:r>
              <a:rPr lang="en-CA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0466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1E83999-55D4-4638-8992-B44BF459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Enzymes de restriction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9325164-8332-4DF6-A9BC-2FD8511A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Des </a:t>
            </a:r>
            <a:r>
              <a:rPr lang="en-CA" dirty="0" err="1"/>
              <a:t>détails</a:t>
            </a:r>
            <a:r>
              <a:rPr lang="en-CA" dirty="0"/>
              <a:t> </a:t>
            </a:r>
            <a:r>
              <a:rPr lang="en-CA" dirty="0" err="1"/>
              <a:t>moléculaires</a:t>
            </a:r>
            <a:r>
              <a:rPr lang="en-CA" dirty="0"/>
              <a:t> de </a:t>
            </a:r>
            <a:r>
              <a:rPr lang="en-CA" dirty="0" err="1"/>
              <a:t>plusieurs</a:t>
            </a:r>
            <a:r>
              <a:rPr lang="en-CA" dirty="0"/>
              <a:t> maladies </a:t>
            </a:r>
            <a:r>
              <a:rPr lang="en-CA" dirty="0" err="1"/>
              <a:t>ont</a:t>
            </a:r>
            <a:r>
              <a:rPr lang="en-CA" dirty="0"/>
              <a:t>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élucidé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 Des </a:t>
            </a:r>
            <a:r>
              <a:rPr lang="en-CA" dirty="0" err="1"/>
              <a:t>protéines</a:t>
            </a:r>
            <a:r>
              <a:rPr lang="en-CA" dirty="0"/>
              <a:t> </a:t>
            </a:r>
            <a:r>
              <a:rPr lang="en-CA" dirty="0" err="1"/>
              <a:t>d’importance</a:t>
            </a:r>
            <a:r>
              <a:rPr lang="en-CA" dirty="0"/>
              <a:t> </a:t>
            </a:r>
            <a:r>
              <a:rPr lang="en-CA" dirty="0" err="1"/>
              <a:t>pharmaceutique</a:t>
            </a:r>
            <a:r>
              <a:rPr lang="en-CA" dirty="0"/>
              <a:t> </a:t>
            </a:r>
            <a:r>
              <a:rPr lang="en-CA" dirty="0" err="1"/>
              <a:t>ont</a:t>
            </a:r>
            <a:r>
              <a:rPr lang="en-CA" dirty="0"/>
              <a:t>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massivement</a:t>
            </a:r>
            <a:r>
              <a:rPr lang="en-CA" dirty="0"/>
              <a:t> </a:t>
            </a:r>
            <a:r>
              <a:rPr lang="en-CA" dirty="0" err="1"/>
              <a:t>dupliquées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 err="1"/>
              <a:t>Ces</a:t>
            </a:r>
            <a:r>
              <a:rPr lang="en-CA" dirty="0"/>
              <a:t> exploits </a:t>
            </a:r>
            <a:r>
              <a:rPr lang="en-CA" dirty="0" err="1"/>
              <a:t>ont</a:t>
            </a:r>
            <a:r>
              <a:rPr lang="en-CA" dirty="0"/>
              <a:t> </a:t>
            </a:r>
            <a:r>
              <a:rPr lang="en-CA" dirty="0" err="1"/>
              <a:t>été</a:t>
            </a:r>
            <a:r>
              <a:rPr lang="en-CA" dirty="0"/>
              <a:t> </a:t>
            </a:r>
            <a:r>
              <a:rPr lang="en-CA" dirty="0" err="1"/>
              <a:t>possibles</a:t>
            </a:r>
            <a:r>
              <a:rPr lang="en-CA" dirty="0"/>
              <a:t> grace à </a:t>
            </a:r>
            <a:r>
              <a:rPr lang="en-CA" dirty="0" err="1"/>
              <a:t>l’insertion</a:t>
            </a:r>
            <a:r>
              <a:rPr lang="en-CA" dirty="0"/>
              <a:t> de </a:t>
            </a:r>
            <a:r>
              <a:rPr lang="en-CA" dirty="0" err="1"/>
              <a:t>l’ADN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des </a:t>
            </a:r>
            <a:r>
              <a:rPr lang="en-CA" dirty="0" err="1"/>
              <a:t>bacteries</a:t>
            </a:r>
            <a:r>
              <a:rPr lang="en-CA" dirty="0"/>
              <a:t> </a:t>
            </a:r>
            <a:r>
              <a:rPr lang="en-CA" dirty="0" err="1"/>
              <a:t>hotes</a:t>
            </a:r>
            <a:r>
              <a:rPr lang="en-CA" dirty="0"/>
              <a:t> </a:t>
            </a:r>
            <a:r>
              <a:rPr lang="en-CA" dirty="0" err="1"/>
              <a:t>telles</a:t>
            </a:r>
            <a:r>
              <a:rPr lang="en-CA" dirty="0"/>
              <a:t> que </a:t>
            </a:r>
            <a:r>
              <a:rPr lang="en-CA" dirty="0" err="1"/>
              <a:t>l’Escherichia</a:t>
            </a:r>
            <a:r>
              <a:rPr lang="en-CA" dirty="0"/>
              <a:t> coli. Le </a:t>
            </a:r>
            <a:r>
              <a:rPr lang="en-CA" dirty="0" err="1"/>
              <a:t>protocole</a:t>
            </a:r>
            <a:r>
              <a:rPr lang="en-CA" dirty="0"/>
              <a:t> utilise </a:t>
            </a:r>
            <a:r>
              <a:rPr lang="en-CA" dirty="0" err="1"/>
              <a:t>ce</a:t>
            </a:r>
            <a:r>
              <a:rPr lang="en-CA" dirty="0"/>
              <a:t> qui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communement</a:t>
            </a:r>
            <a:r>
              <a:rPr lang="en-CA" dirty="0"/>
              <a:t> </a:t>
            </a:r>
            <a:r>
              <a:rPr lang="en-CA" dirty="0" err="1"/>
              <a:t>connu</a:t>
            </a:r>
            <a:r>
              <a:rPr lang="en-CA" dirty="0"/>
              <a:t> sur le nom </a:t>
            </a:r>
            <a:r>
              <a:rPr lang="en-CA" dirty="0" err="1"/>
              <a:t>d’enzymes</a:t>
            </a:r>
            <a:r>
              <a:rPr lang="en-CA" dirty="0"/>
              <a:t> de restriction.</a:t>
            </a:r>
          </a:p>
          <a:p>
            <a:endParaRPr lang="en-CA" dirty="0"/>
          </a:p>
          <a:p>
            <a:r>
              <a:rPr lang="en-CA" dirty="0" err="1"/>
              <a:t>Elles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utilisées</a:t>
            </a:r>
            <a:r>
              <a:rPr lang="en-CA" dirty="0"/>
              <a:t> pour </a:t>
            </a:r>
            <a:r>
              <a:rPr lang="en-CA" dirty="0" err="1"/>
              <a:t>couper</a:t>
            </a:r>
            <a:r>
              <a:rPr lang="en-CA" dirty="0"/>
              <a:t> </a:t>
            </a:r>
            <a:r>
              <a:rPr lang="en-CA" dirty="0" err="1"/>
              <a:t>l’ADN</a:t>
            </a:r>
            <a:r>
              <a:rPr lang="en-CA" dirty="0"/>
              <a:t> à des </a:t>
            </a:r>
            <a:r>
              <a:rPr lang="en-CA" dirty="0" err="1"/>
              <a:t>endroits</a:t>
            </a:r>
            <a:r>
              <a:rPr lang="en-CA" dirty="0"/>
              <a:t> </a:t>
            </a:r>
            <a:r>
              <a:rPr lang="en-CA" dirty="0" err="1"/>
              <a:t>clés</a:t>
            </a:r>
            <a:r>
              <a:rPr lang="en-CA" dirty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922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249F718-02F1-400E-A8EA-A2519B23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Enzymes de restriction, Bacteriophages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B0306A2-3AC4-4CAF-AD53-AADF5B0D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 </a:t>
            </a:r>
            <a:r>
              <a:rPr lang="en-CA" dirty="0" err="1"/>
              <a:t>protocole</a:t>
            </a:r>
            <a:r>
              <a:rPr lang="en-CA" dirty="0"/>
              <a:t> utilise </a:t>
            </a:r>
            <a:r>
              <a:rPr lang="en-CA" dirty="0" err="1"/>
              <a:t>aussi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qui </a:t>
            </a:r>
            <a:r>
              <a:rPr lang="en-CA" dirty="0" err="1"/>
              <a:t>s’appelle</a:t>
            </a:r>
            <a:r>
              <a:rPr lang="en-CA" dirty="0"/>
              <a:t> des ligases, </a:t>
            </a:r>
            <a:r>
              <a:rPr lang="en-CA" dirty="0" err="1"/>
              <a:t>ainsi</a:t>
            </a:r>
            <a:r>
              <a:rPr lang="en-CA" dirty="0"/>
              <a:t> </a:t>
            </a:r>
            <a:r>
              <a:rPr lang="en-CA" dirty="0" err="1"/>
              <a:t>qu’un</a:t>
            </a:r>
            <a:r>
              <a:rPr lang="en-CA" dirty="0"/>
              <a:t> </a:t>
            </a:r>
            <a:r>
              <a:rPr lang="en-CA" dirty="0" err="1"/>
              <a:t>processus</a:t>
            </a:r>
            <a:r>
              <a:rPr lang="en-CA" dirty="0"/>
              <a:t> </a:t>
            </a:r>
            <a:r>
              <a:rPr lang="en-CA" dirty="0" err="1"/>
              <a:t>Biochimique</a:t>
            </a:r>
            <a:r>
              <a:rPr lang="en-CA" dirty="0"/>
              <a:t> </a:t>
            </a:r>
            <a:r>
              <a:rPr lang="en-CA" dirty="0" err="1"/>
              <a:t>appelé</a:t>
            </a:r>
            <a:r>
              <a:rPr lang="en-CA" dirty="0"/>
              <a:t> PCR (Polymerase Chain Reaction) utilise pour amplifier le region </a:t>
            </a:r>
            <a:r>
              <a:rPr lang="en-CA" dirty="0" err="1"/>
              <a:t>spécifique</a:t>
            </a:r>
            <a:r>
              <a:rPr lang="en-CA" dirty="0"/>
              <a:t> </a:t>
            </a:r>
            <a:r>
              <a:rPr lang="en-CA" dirty="0" err="1"/>
              <a:t>d’ADN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 err="1"/>
              <a:t>L’histoire</a:t>
            </a:r>
            <a:r>
              <a:rPr lang="en-CA" dirty="0"/>
              <a:t> des enzymes de restriction </a:t>
            </a:r>
            <a:r>
              <a:rPr lang="en-CA" dirty="0" err="1"/>
              <a:t>débuta</a:t>
            </a:r>
            <a:r>
              <a:rPr lang="en-CA" dirty="0"/>
              <a:t> avec des observations </a:t>
            </a:r>
            <a:r>
              <a:rPr lang="en-CA" dirty="0" err="1"/>
              <a:t>faites</a:t>
            </a:r>
            <a:r>
              <a:rPr lang="en-CA" dirty="0"/>
              <a:t> sur des </a:t>
            </a:r>
            <a:r>
              <a:rPr lang="en-CA" dirty="0" err="1"/>
              <a:t>bactéries</a:t>
            </a:r>
            <a:r>
              <a:rPr lang="en-CA" dirty="0"/>
              <a:t> et </a:t>
            </a:r>
            <a:r>
              <a:rPr lang="en-CA" dirty="0" err="1"/>
              <a:t>leurs</a:t>
            </a:r>
            <a:r>
              <a:rPr lang="en-CA" dirty="0"/>
              <a:t> virus </a:t>
            </a:r>
            <a:r>
              <a:rPr lang="en-CA" dirty="0" err="1"/>
              <a:t>appelés</a:t>
            </a:r>
            <a:r>
              <a:rPr lang="en-CA" dirty="0"/>
              <a:t> phages observes par Salvador Luria et </a:t>
            </a:r>
            <a:r>
              <a:rPr lang="en-CA" dirty="0" err="1"/>
              <a:t>Guiseppe</a:t>
            </a:r>
            <a:r>
              <a:rPr lang="en-CA" dirty="0"/>
              <a:t> Bertani </a:t>
            </a:r>
            <a:r>
              <a:rPr lang="en-CA" dirty="0" err="1"/>
              <a:t>remarquant</a:t>
            </a:r>
            <a:r>
              <a:rPr lang="en-CA" dirty="0"/>
              <a:t> </a:t>
            </a:r>
            <a:r>
              <a:rPr lang="en-CA" dirty="0" err="1"/>
              <a:t>qu’un</a:t>
            </a:r>
            <a:r>
              <a:rPr lang="en-CA" dirty="0"/>
              <a:t> virus se </a:t>
            </a:r>
            <a:r>
              <a:rPr lang="en-CA" dirty="0" err="1"/>
              <a:t>developpant</a:t>
            </a:r>
            <a:r>
              <a:rPr lang="en-CA" dirty="0"/>
              <a:t> </a:t>
            </a:r>
            <a:r>
              <a:rPr lang="en-CA" dirty="0" err="1"/>
              <a:t>bien</a:t>
            </a:r>
            <a:r>
              <a:rPr lang="en-CA" dirty="0"/>
              <a:t> sur un brain, se developpe </a:t>
            </a:r>
            <a:r>
              <a:rPr lang="en-CA" dirty="0" err="1"/>
              <a:t>moins</a:t>
            </a:r>
            <a:r>
              <a:rPr lang="en-CA" dirty="0"/>
              <a:t> </a:t>
            </a:r>
            <a:r>
              <a:rPr lang="en-CA" dirty="0" err="1"/>
              <a:t>bien</a:t>
            </a:r>
            <a:r>
              <a:rPr lang="en-CA" dirty="0"/>
              <a:t> sur un </a:t>
            </a:r>
            <a:r>
              <a:rPr lang="en-CA" dirty="0" err="1"/>
              <a:t>autre</a:t>
            </a:r>
            <a:r>
              <a:rPr lang="en-CA" dirty="0"/>
              <a:t> brain. </a:t>
            </a:r>
            <a:r>
              <a:rPr lang="en-CA" dirty="0" err="1"/>
              <a:t>C’est</a:t>
            </a:r>
            <a:r>
              <a:rPr lang="en-CA" dirty="0"/>
              <a:t> de </a:t>
            </a:r>
            <a:r>
              <a:rPr lang="en-CA" dirty="0" err="1"/>
              <a:t>là</a:t>
            </a:r>
            <a:r>
              <a:rPr lang="en-CA" dirty="0"/>
              <a:t> que tout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parti</a:t>
            </a:r>
            <a:r>
              <a:rPr lang="en-CA" dirty="0"/>
              <a:t> (</a:t>
            </a:r>
            <a:r>
              <a:rPr lang="en-CA" dirty="0" err="1"/>
              <a:t>voir</a:t>
            </a:r>
            <a:r>
              <a:rPr lang="en-CA" dirty="0"/>
              <a:t> </a:t>
            </a:r>
            <a:r>
              <a:rPr lang="en-CA" dirty="0" err="1"/>
              <a:t>ouvrage</a:t>
            </a:r>
            <a:r>
              <a:rPr lang="en-CA" dirty="0"/>
              <a:t> de </a:t>
            </a:r>
            <a:r>
              <a:rPr lang="en-CA" dirty="0" err="1"/>
              <a:t>référence</a:t>
            </a:r>
            <a:r>
              <a:rPr lang="en-CA" dirty="0"/>
              <a:t> pour plus de details).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945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6543118-B1CB-41F3-8D0E-98CC2FE2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767"/>
            <a:ext cx="10515600" cy="617262"/>
          </a:xfrm>
        </p:spPr>
        <p:txBody>
          <a:bodyPr>
            <a:normAutofit fontScale="90000"/>
          </a:bodyPr>
          <a:lstStyle/>
          <a:p>
            <a:r>
              <a:rPr lang="en-CA" dirty="0"/>
              <a:t>Enzymes de restriction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2010B40-083D-4E23-8C36-910321EDF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4"/>
            <a:ext cx="10515600" cy="487825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On distinguee 2 type </a:t>
            </a:r>
            <a:r>
              <a:rPr lang="en-CA" dirty="0" err="1"/>
              <a:t>d’enzymes</a:t>
            </a:r>
            <a:r>
              <a:rPr lang="en-CA" dirty="0"/>
              <a:t> de restriction :</a:t>
            </a:r>
          </a:p>
          <a:p>
            <a:r>
              <a:rPr lang="en-CA" dirty="0"/>
              <a:t>Type I : </a:t>
            </a:r>
            <a:r>
              <a:rPr lang="en-CA" dirty="0" err="1"/>
              <a:t>Ils</a:t>
            </a:r>
            <a:r>
              <a:rPr lang="en-CA" dirty="0"/>
              <a:t> </a:t>
            </a:r>
            <a:r>
              <a:rPr lang="en-CA" dirty="0" err="1"/>
              <a:t>coupent</a:t>
            </a:r>
            <a:r>
              <a:rPr lang="en-CA" dirty="0"/>
              <a:t> </a:t>
            </a:r>
            <a:r>
              <a:rPr lang="en-CA" dirty="0" err="1"/>
              <a:t>l’ADN</a:t>
            </a:r>
            <a:r>
              <a:rPr lang="en-CA" dirty="0"/>
              <a:t> à </a:t>
            </a:r>
            <a:r>
              <a:rPr lang="en-CA" dirty="0" err="1"/>
              <a:t>une</a:t>
            </a:r>
            <a:r>
              <a:rPr lang="en-CA" dirty="0"/>
              <a:t> position </a:t>
            </a:r>
            <a:r>
              <a:rPr lang="en-CA" dirty="0" err="1"/>
              <a:t>aléatoire</a:t>
            </a:r>
            <a:r>
              <a:rPr lang="en-CA" dirty="0"/>
              <a:t> loin de la zone de reconnaissance.</a:t>
            </a:r>
          </a:p>
          <a:p>
            <a:endParaRPr lang="en-CA" dirty="0"/>
          </a:p>
          <a:p>
            <a:r>
              <a:rPr lang="en-CA" dirty="0"/>
              <a:t>Type II : </a:t>
            </a:r>
            <a:r>
              <a:rPr lang="en-CA" dirty="0" err="1"/>
              <a:t>Ils</a:t>
            </a:r>
            <a:r>
              <a:rPr lang="en-CA" dirty="0"/>
              <a:t> </a:t>
            </a:r>
            <a:r>
              <a:rPr lang="en-CA" dirty="0" err="1"/>
              <a:t>coupent</a:t>
            </a:r>
            <a:r>
              <a:rPr lang="en-CA" dirty="0"/>
              <a:t> </a:t>
            </a:r>
            <a:r>
              <a:rPr lang="en-CA" dirty="0" err="1"/>
              <a:t>l’ADN</a:t>
            </a:r>
            <a:r>
              <a:rPr lang="en-CA" dirty="0"/>
              <a:t> à </a:t>
            </a:r>
            <a:r>
              <a:rPr lang="en-CA" dirty="0" err="1"/>
              <a:t>une</a:t>
            </a:r>
            <a:r>
              <a:rPr lang="en-CA" dirty="0"/>
              <a:t> position </a:t>
            </a:r>
            <a:r>
              <a:rPr lang="en-CA" dirty="0" err="1"/>
              <a:t>spécifique</a:t>
            </a:r>
            <a:r>
              <a:rPr lang="en-CA" dirty="0"/>
              <a:t> de </a:t>
            </a:r>
            <a:r>
              <a:rPr lang="en-CA" dirty="0" err="1"/>
              <a:t>façon</a:t>
            </a:r>
            <a:r>
              <a:rPr lang="en-CA" dirty="0"/>
              <a:t> </a:t>
            </a:r>
            <a:r>
              <a:rPr lang="en-CA" dirty="0" err="1"/>
              <a:t>très</a:t>
            </a:r>
            <a:r>
              <a:rPr lang="en-CA" dirty="0"/>
              <a:t> precise. Ex : </a:t>
            </a:r>
            <a:r>
              <a:rPr lang="en-CA" dirty="0" err="1"/>
              <a:t>L’enzyme</a:t>
            </a:r>
            <a:r>
              <a:rPr lang="en-CA" dirty="0"/>
              <a:t> </a:t>
            </a:r>
            <a:r>
              <a:rPr lang="en-CA" dirty="0" err="1"/>
              <a:t>EcoRV</a:t>
            </a:r>
            <a:r>
              <a:rPr lang="en-CA" dirty="0"/>
              <a:t> coupe </a:t>
            </a:r>
            <a:r>
              <a:rPr lang="en-CA" dirty="0" err="1"/>
              <a:t>l’ADN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position GATATC </a:t>
            </a:r>
            <a:r>
              <a:rPr lang="en-CA" dirty="0" err="1"/>
              <a:t>qu’il</a:t>
            </a:r>
            <a:r>
              <a:rPr lang="en-CA" dirty="0"/>
              <a:t> </a:t>
            </a:r>
            <a:r>
              <a:rPr lang="en-CA" dirty="0" err="1"/>
              <a:t>reconait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 err="1"/>
              <a:t>L’outil</a:t>
            </a:r>
            <a:r>
              <a:rPr lang="en-CA" dirty="0"/>
              <a:t> Perl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très</a:t>
            </a:r>
            <a:r>
              <a:rPr lang="en-CA" dirty="0"/>
              <a:t> </a:t>
            </a:r>
            <a:r>
              <a:rPr lang="en-CA" dirty="0" err="1"/>
              <a:t>pratique</a:t>
            </a:r>
            <a:r>
              <a:rPr lang="en-CA" dirty="0"/>
              <a:t> pour </a:t>
            </a:r>
            <a:r>
              <a:rPr lang="en-CA" dirty="0" err="1"/>
              <a:t>détecter</a:t>
            </a:r>
            <a:r>
              <a:rPr lang="en-CA" dirty="0"/>
              <a:t> les sites de restriction à </a:t>
            </a:r>
            <a:r>
              <a:rPr lang="en-CA" dirty="0" err="1"/>
              <a:t>l’aide</a:t>
            </a:r>
            <a:r>
              <a:rPr lang="en-CA" dirty="0"/>
              <a:t> </a:t>
            </a:r>
            <a:r>
              <a:rPr lang="en-CA" dirty="0" err="1"/>
              <a:t>d’expressions</a:t>
            </a:r>
            <a:r>
              <a:rPr lang="en-CA" dirty="0"/>
              <a:t> </a:t>
            </a:r>
            <a:r>
              <a:rPr lang="en-CA" dirty="0" err="1"/>
              <a:t>régulières</a:t>
            </a:r>
            <a:r>
              <a:rPr lang="en-CA" dirty="0"/>
              <a:t> </a:t>
            </a:r>
            <a:r>
              <a:rPr lang="en-CA" dirty="0" err="1"/>
              <a:t>permettant</a:t>
            </a:r>
            <a:r>
              <a:rPr lang="en-CA" dirty="0"/>
              <a:t> de faire du Pattern-</a:t>
            </a:r>
            <a:r>
              <a:rPr lang="en-CA" dirty="0" err="1"/>
              <a:t>maching</a:t>
            </a:r>
            <a:r>
              <a:rPr lang="en-CA" dirty="0"/>
              <a:t>. Perl </a:t>
            </a:r>
            <a:r>
              <a:rPr lang="en-CA" dirty="0" err="1"/>
              <a:t>permet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effet</a:t>
            </a:r>
            <a:r>
              <a:rPr lang="en-CA" dirty="0"/>
              <a:t> de faire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panoplie</a:t>
            </a:r>
            <a:r>
              <a:rPr lang="en-CA" dirty="0"/>
              <a:t> </a:t>
            </a:r>
            <a:r>
              <a:rPr lang="en-CA" dirty="0" err="1"/>
              <a:t>d’opération</a:t>
            </a:r>
            <a:r>
              <a:rPr lang="en-CA" dirty="0"/>
              <a:t> de pattern (</a:t>
            </a:r>
            <a:r>
              <a:rPr lang="en-CA" dirty="0" err="1"/>
              <a:t>maching</a:t>
            </a:r>
            <a:r>
              <a:rPr lang="en-CA" dirty="0"/>
              <a:t>, substitution, …).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6632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0C0A8C2-469A-46B7-9878-775B822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227EED6-6075-47AA-9F49-1FE3C900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Genomics</a:t>
            </a:r>
            <a:r>
              <a:rPr lang="fr-CA" dirty="0"/>
              <a:t> and </a:t>
            </a:r>
            <a:r>
              <a:rPr lang="fr-CA" dirty="0" err="1"/>
              <a:t>Bioinformatics</a:t>
            </a:r>
            <a:r>
              <a:rPr lang="fr-CA" dirty="0"/>
              <a:t>, an introduction to </a:t>
            </a:r>
            <a:r>
              <a:rPr lang="fr-CA" dirty="0" err="1"/>
              <a:t>Programming</a:t>
            </a:r>
            <a:r>
              <a:rPr lang="fr-CA" dirty="0"/>
              <a:t> Tools for life Scientists, by Tore Samuelson.</a:t>
            </a:r>
          </a:p>
        </p:txBody>
      </p:sp>
    </p:spTree>
    <p:extLst>
      <p:ext uri="{BB962C8B-B14F-4D97-AF65-F5344CB8AC3E}">
        <p14:creationId xmlns:p14="http://schemas.microsoft.com/office/powerpoint/2010/main" val="2297313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315</Words>
  <Application>Microsoft Office PowerPoint</Application>
  <PresentationFormat>Personnalisé</PresentationFormat>
  <Paragraphs>29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Coupure de l’ADN</vt:lpstr>
      <vt:lpstr>Remarque</vt:lpstr>
      <vt:lpstr>Enzymes de restriction</vt:lpstr>
      <vt:lpstr>Enzymes de restriction, Bacteriophages</vt:lpstr>
      <vt:lpstr>Enzymes de restriction</vt:lpstr>
      <vt:lpstr>Référence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Coupure de l’ADN</dc:title>
  <dc:creator>Admin</dc:creator>
  <cp:lastModifiedBy>Joel Sande</cp:lastModifiedBy>
  <cp:revision>10</cp:revision>
  <dcterms:created xsi:type="dcterms:W3CDTF">2018-03-22T21:46:30Z</dcterms:created>
  <dcterms:modified xsi:type="dcterms:W3CDTF">2018-03-26T21:10:22Z</dcterms:modified>
</cp:coreProperties>
</file>