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5" r:id="rId8"/>
    <p:sldId id="262" r:id="rId9"/>
    <p:sldId id="263" r:id="rId10"/>
    <p:sldId id="264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02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8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49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3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65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57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68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05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26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44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9207-FD3A-4E9F-8224-1F61C03F0169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9992-D5BA-4012-9F8C-76E94750CE0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4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bi.nlm.nih.gov/gene?term=hb2%5bgene%5d%20AND%20alive%5bprop%5d%20NOT%20newentry%5bgene%5d%20&amp;sort=weigh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jp/tools-bin/clustalw" TargetMode="External"/><Relationship Id="rId2" Type="http://schemas.openxmlformats.org/officeDocument/2006/relationships/hyperlink" Target="http://www.ebi.ac.uk/clustal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Arbres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5157192"/>
            <a:ext cx="4280520" cy="48160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Par Joel </a:t>
            </a:r>
            <a:r>
              <a:rPr lang="en-CA" dirty="0" err="1"/>
              <a:t>S</a:t>
            </a:r>
            <a:r>
              <a:rPr lang="en-CA" dirty="0" err="1" smtClean="0"/>
              <a:t>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20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29682" r="30518" b="25680"/>
          <a:stretch/>
        </p:blipFill>
        <p:spPr bwMode="auto">
          <a:xfrm>
            <a:off x="395536" y="2204864"/>
            <a:ext cx="8338886" cy="334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27584" y="11247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Ainsi</a:t>
            </a:r>
            <a:r>
              <a:rPr lang="en-CA" dirty="0" smtClean="0"/>
              <a:t> que la </a:t>
            </a:r>
            <a:r>
              <a:rPr lang="en-CA" dirty="0" err="1" smtClean="0"/>
              <a:t>Bibliographie</a:t>
            </a:r>
            <a:r>
              <a:rPr lang="en-CA" dirty="0" smtClean="0"/>
              <a:t> à </a:t>
            </a:r>
            <a:r>
              <a:rPr lang="en-CA" dirty="0" err="1" smtClean="0"/>
              <a:t>ce</a:t>
            </a:r>
            <a:r>
              <a:rPr lang="en-CA" dirty="0" smtClean="0"/>
              <a:t> </a:t>
            </a:r>
            <a:r>
              <a:rPr lang="en-CA" dirty="0" err="1" smtClean="0"/>
              <a:t>gène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997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t="10583" r="27677" b="22553"/>
          <a:stretch/>
        </p:blipFill>
        <p:spPr bwMode="auto">
          <a:xfrm>
            <a:off x="611560" y="1772816"/>
            <a:ext cx="8062674" cy="430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716016" y="601990"/>
            <a:ext cx="338437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La localisation du </a:t>
            </a:r>
            <a:r>
              <a:rPr lang="en-CA" dirty="0" err="1" smtClean="0"/>
              <a:t>gène</a:t>
            </a:r>
            <a:r>
              <a:rPr lang="en-CA" dirty="0" smtClean="0"/>
              <a:t> sur son chromosome</a:t>
            </a:r>
            <a:endParaRPr lang="en-CA" dirty="0"/>
          </a:p>
        </p:txBody>
      </p:sp>
      <p:cxnSp>
        <p:nvCxnSpPr>
          <p:cNvPr id="6" name="Connecteur droit avec flèche 5"/>
          <p:cNvCxnSpPr>
            <a:stCxn id="4" idx="2"/>
          </p:cNvCxnSpPr>
          <p:nvPr/>
        </p:nvCxnSpPr>
        <p:spPr>
          <a:xfrm flipH="1">
            <a:off x="4211960" y="1248321"/>
            <a:ext cx="2196244" cy="21086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9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Le format </a:t>
            </a:r>
            <a:r>
              <a:rPr lang="en-CA" dirty="0" err="1" smtClean="0"/>
              <a:t>Fasta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9340" r="46116" b="10087"/>
          <a:stretch/>
        </p:blipFill>
        <p:spPr bwMode="auto">
          <a:xfrm>
            <a:off x="467544" y="1412776"/>
            <a:ext cx="3918740" cy="424847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9699" r="42454" b="10231"/>
          <a:stretch/>
        </p:blipFill>
        <p:spPr bwMode="auto">
          <a:xfrm>
            <a:off x="4859539" y="2770048"/>
            <a:ext cx="396142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859539" y="1268760"/>
            <a:ext cx="392786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Choisissez</a:t>
            </a:r>
            <a:r>
              <a:rPr lang="en-CA" dirty="0" smtClean="0"/>
              <a:t> le format .text pour </a:t>
            </a:r>
            <a:r>
              <a:rPr lang="en-CA" dirty="0" err="1" smtClean="0"/>
              <a:t>pouvoir</a:t>
            </a:r>
            <a:r>
              <a:rPr lang="en-CA" dirty="0" smtClean="0"/>
              <a:t> le copier-</a:t>
            </a:r>
            <a:r>
              <a:rPr lang="en-CA" dirty="0" err="1" smtClean="0"/>
              <a:t>coller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clustalW</a:t>
            </a:r>
            <a:r>
              <a:rPr lang="en-CA" dirty="0" smtClean="0"/>
              <a:t>. </a:t>
            </a:r>
            <a:r>
              <a:rPr lang="en-CA" dirty="0" err="1" smtClean="0"/>
              <a:t>Faites-en</a:t>
            </a:r>
            <a:r>
              <a:rPr lang="en-CA" dirty="0" smtClean="0"/>
              <a:t> </a:t>
            </a:r>
            <a:r>
              <a:rPr lang="en-CA" dirty="0" err="1" smtClean="0"/>
              <a:t>autant</a:t>
            </a:r>
            <a:r>
              <a:rPr lang="en-CA" dirty="0" smtClean="0"/>
              <a:t> pour </a:t>
            </a:r>
            <a:r>
              <a:rPr lang="en-CA" dirty="0" err="1" smtClean="0"/>
              <a:t>tous</a:t>
            </a:r>
            <a:r>
              <a:rPr lang="en-CA" dirty="0" smtClean="0"/>
              <a:t> les </a:t>
            </a:r>
            <a:r>
              <a:rPr lang="en-CA" dirty="0" err="1" smtClean="0"/>
              <a:t>organismes</a:t>
            </a:r>
            <a:r>
              <a:rPr lang="en-CA" dirty="0" smtClean="0"/>
              <a:t> qui vous </a:t>
            </a:r>
            <a:r>
              <a:rPr lang="en-CA" dirty="0" err="1" smtClean="0"/>
              <a:t>interessent</a:t>
            </a:r>
            <a:r>
              <a:rPr lang="en-CA" dirty="0" smtClean="0"/>
              <a:t>.</a:t>
            </a:r>
            <a:endParaRPr lang="en-CA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899592" y="2132856"/>
            <a:ext cx="4104456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9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27707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Copier-</a:t>
            </a:r>
            <a:r>
              <a:rPr lang="en-CA" dirty="0" err="1" smtClean="0"/>
              <a:t>coller</a:t>
            </a:r>
            <a:r>
              <a:rPr lang="en-CA" dirty="0" smtClean="0"/>
              <a:t> le format  .txt à </a:t>
            </a:r>
            <a:r>
              <a:rPr lang="en-CA" dirty="0" err="1" smtClean="0"/>
              <a:t>soumettre</a:t>
            </a:r>
            <a:r>
              <a:rPr lang="en-CA" dirty="0" smtClean="0"/>
              <a:t> sur </a:t>
            </a:r>
            <a:r>
              <a:rPr lang="en-CA" dirty="0" err="1" smtClean="0"/>
              <a:t>ClustalW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err="1" smtClean="0"/>
              <a:t>Faite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de </a:t>
            </a:r>
            <a:r>
              <a:rPr lang="en-CA" dirty="0" err="1" smtClean="0"/>
              <a:t>même</a:t>
            </a:r>
            <a:r>
              <a:rPr lang="en-CA" dirty="0" smtClean="0"/>
              <a:t> pour </a:t>
            </a:r>
            <a:r>
              <a:rPr lang="en-CA" dirty="0" err="1" smtClean="0"/>
              <a:t>toutes</a:t>
            </a:r>
            <a:r>
              <a:rPr lang="en-CA" dirty="0" smtClean="0"/>
              <a:t> les </a:t>
            </a:r>
            <a:r>
              <a:rPr lang="en-CA" dirty="0" err="1" smtClean="0"/>
              <a:t>espèces</a:t>
            </a:r>
            <a:r>
              <a:rPr lang="en-CA" dirty="0" smtClean="0"/>
              <a:t> qui vous </a:t>
            </a:r>
            <a:r>
              <a:rPr lang="en-CA" dirty="0" err="1" smtClean="0"/>
              <a:t>interessent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Bone </a:t>
            </a:r>
            <a:r>
              <a:rPr lang="en-CA" dirty="0" err="1" smtClean="0"/>
              <a:t>pratique</a:t>
            </a:r>
            <a:r>
              <a:rPr lang="en-CA" dirty="0" smtClean="0"/>
              <a:t>.. </a:t>
            </a:r>
            <a:r>
              <a:rPr lang="en-CA" dirty="0" err="1" smtClean="0"/>
              <a:t>N’hésitez</a:t>
            </a:r>
            <a:r>
              <a:rPr lang="en-CA" dirty="0" smtClean="0"/>
              <a:t> pas à me </a:t>
            </a:r>
            <a:r>
              <a:rPr lang="en-CA" dirty="0" err="1" smtClean="0"/>
              <a:t>contacter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cas</a:t>
            </a:r>
            <a:r>
              <a:rPr lang="en-CA" dirty="0" smtClean="0"/>
              <a:t> de </a:t>
            </a:r>
            <a:r>
              <a:rPr lang="en-CA" dirty="0" err="1" smtClean="0"/>
              <a:t>problèmes</a:t>
            </a:r>
            <a:r>
              <a:rPr lang="en-CA" dirty="0" smtClean="0"/>
              <a:t> techniques.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626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arbres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Il y a 3 </a:t>
            </a:r>
            <a:r>
              <a:rPr lang="en-CA" dirty="0" err="1" smtClean="0"/>
              <a:t>groupes</a:t>
            </a:r>
            <a:r>
              <a:rPr lang="en-CA" dirty="0" smtClean="0"/>
              <a:t> </a:t>
            </a:r>
            <a:r>
              <a:rPr lang="en-CA" dirty="0" err="1" smtClean="0"/>
              <a:t>d’arbres</a:t>
            </a:r>
            <a:r>
              <a:rPr lang="en-CA" dirty="0" smtClean="0"/>
              <a:t>: </a:t>
            </a:r>
            <a:r>
              <a:rPr lang="en-CA" dirty="0" err="1" smtClean="0"/>
              <a:t>L’arbre</a:t>
            </a:r>
            <a:r>
              <a:rPr lang="en-CA" dirty="0" smtClean="0"/>
              <a:t> des distances, </a:t>
            </a:r>
            <a:r>
              <a:rPr lang="en-CA" dirty="0" err="1" smtClean="0"/>
              <a:t>l’arbre</a:t>
            </a:r>
            <a:r>
              <a:rPr lang="en-CA" dirty="0" smtClean="0"/>
              <a:t> de </a:t>
            </a:r>
            <a:r>
              <a:rPr lang="en-CA" dirty="0" err="1" smtClean="0"/>
              <a:t>parcimonie</a:t>
            </a:r>
            <a:r>
              <a:rPr lang="en-CA" dirty="0" smtClean="0"/>
              <a:t>, et </a:t>
            </a:r>
            <a:r>
              <a:rPr lang="en-CA" dirty="0" err="1" smtClean="0"/>
              <a:t>l’arbre</a:t>
            </a:r>
            <a:r>
              <a:rPr lang="en-CA" dirty="0" smtClean="0"/>
              <a:t> des </a:t>
            </a:r>
            <a:r>
              <a:rPr lang="en-CA" dirty="0" err="1" smtClean="0"/>
              <a:t>vraissemblances</a:t>
            </a:r>
            <a:r>
              <a:rPr lang="en-CA" dirty="0" smtClean="0"/>
              <a:t> (Likelihood). </a:t>
            </a:r>
            <a:r>
              <a:rPr lang="en-CA" dirty="0" err="1" smtClean="0"/>
              <a:t>Ils</a:t>
            </a:r>
            <a:r>
              <a:rPr lang="en-CA" dirty="0" smtClean="0"/>
              <a:t> ont </a:t>
            </a:r>
            <a:r>
              <a:rPr lang="en-CA" dirty="0" err="1" smtClean="0"/>
              <a:t>chacuns</a:t>
            </a:r>
            <a:r>
              <a:rPr lang="en-CA" dirty="0" smtClean="0"/>
              <a:t> </a:t>
            </a:r>
            <a:r>
              <a:rPr lang="en-CA" dirty="0" err="1" smtClean="0"/>
              <a:t>leurs</a:t>
            </a:r>
            <a:r>
              <a:rPr lang="en-CA" dirty="0" smtClean="0"/>
              <a:t> forces et </a:t>
            </a:r>
            <a:r>
              <a:rPr lang="en-CA" dirty="0" err="1" smtClean="0"/>
              <a:t>faiblesse</a:t>
            </a:r>
            <a:r>
              <a:rPr lang="en-CA" dirty="0" smtClean="0"/>
              <a:t>.</a:t>
            </a:r>
          </a:p>
          <a:p>
            <a:r>
              <a:rPr lang="en-CA" dirty="0" err="1" smtClean="0"/>
              <a:t>L’arbre</a:t>
            </a:r>
            <a:r>
              <a:rPr lang="en-CA" dirty="0" smtClean="0"/>
              <a:t> des distances est le plus facile et </a:t>
            </a:r>
            <a:r>
              <a:rPr lang="en-CA" dirty="0" err="1" smtClean="0"/>
              <a:t>rapide</a:t>
            </a:r>
            <a:r>
              <a:rPr lang="en-CA" dirty="0" smtClean="0"/>
              <a:t> à </a:t>
            </a:r>
            <a:r>
              <a:rPr lang="en-CA" dirty="0" err="1" smtClean="0"/>
              <a:t>rouler</a:t>
            </a:r>
            <a:r>
              <a:rPr lang="en-CA" dirty="0" smtClean="0"/>
              <a:t>…</a:t>
            </a:r>
          </a:p>
          <a:p>
            <a:r>
              <a:rPr lang="en-CA" dirty="0" err="1" smtClean="0"/>
              <a:t>Toutefois</a:t>
            </a:r>
            <a:r>
              <a:rPr lang="en-CA" dirty="0" smtClean="0"/>
              <a:t>, les </a:t>
            </a:r>
            <a:r>
              <a:rPr lang="en-CA" dirty="0" err="1" smtClean="0"/>
              <a:t>arbres</a:t>
            </a:r>
            <a:r>
              <a:rPr lang="en-CA" dirty="0" smtClean="0"/>
              <a:t> de </a:t>
            </a:r>
            <a:r>
              <a:rPr lang="en-CA" dirty="0" err="1" smtClean="0"/>
              <a:t>parcimonie</a:t>
            </a:r>
            <a:r>
              <a:rPr lang="en-CA" dirty="0" smtClean="0"/>
              <a:t> et de </a:t>
            </a:r>
            <a:r>
              <a:rPr lang="en-CA" dirty="0" err="1" smtClean="0"/>
              <a:t>vraissemblance</a:t>
            </a:r>
            <a:r>
              <a:rPr lang="en-CA" dirty="0" smtClean="0"/>
              <a:t> son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théorie</a:t>
            </a:r>
            <a:r>
              <a:rPr lang="en-CA" dirty="0" smtClean="0"/>
              <a:t>, les plus précis,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prennent</a:t>
            </a:r>
            <a:r>
              <a:rPr lang="en-CA" dirty="0" smtClean="0"/>
              <a:t> plus de temps à </a:t>
            </a:r>
            <a:r>
              <a:rPr lang="en-CA" dirty="0" err="1" smtClean="0"/>
              <a:t>rouler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9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Arbre</a:t>
            </a:r>
            <a:r>
              <a:rPr lang="en-CA" dirty="0" smtClean="0"/>
              <a:t> des distances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Quand</a:t>
            </a:r>
            <a:r>
              <a:rPr lang="en-CA" dirty="0" smtClean="0"/>
              <a:t> on </a:t>
            </a:r>
            <a:r>
              <a:rPr lang="en-CA" dirty="0" err="1" smtClean="0"/>
              <a:t>décide</a:t>
            </a:r>
            <a:r>
              <a:rPr lang="en-CA" dirty="0" smtClean="0"/>
              <a:t> </a:t>
            </a:r>
            <a:r>
              <a:rPr lang="en-CA" dirty="0" err="1" smtClean="0"/>
              <a:t>d’utilise</a:t>
            </a:r>
            <a:r>
              <a:rPr lang="en-CA" dirty="0" smtClean="0"/>
              <a:t> </a:t>
            </a:r>
            <a:r>
              <a:rPr lang="en-CA" dirty="0" err="1" smtClean="0"/>
              <a:t>l’arbre</a:t>
            </a:r>
            <a:r>
              <a:rPr lang="en-CA" dirty="0" smtClean="0"/>
              <a:t> </a:t>
            </a:r>
            <a:r>
              <a:rPr lang="en-CA" dirty="0" smtClean="0"/>
              <a:t>des distances, on </a:t>
            </a:r>
            <a:r>
              <a:rPr lang="en-CA" dirty="0" err="1" smtClean="0"/>
              <a:t>doit</a:t>
            </a:r>
            <a:r>
              <a:rPr lang="en-CA" dirty="0" smtClean="0"/>
              <a:t> </a:t>
            </a:r>
            <a:r>
              <a:rPr lang="en-CA" dirty="0" err="1" smtClean="0"/>
              <a:t>tenir</a:t>
            </a:r>
            <a:r>
              <a:rPr lang="en-CA" dirty="0" smtClean="0"/>
              <a:t> </a:t>
            </a:r>
            <a:r>
              <a:rPr lang="en-CA" dirty="0" err="1" smtClean="0"/>
              <a:t>compte</a:t>
            </a:r>
            <a:r>
              <a:rPr lang="en-CA" dirty="0" smtClean="0"/>
              <a:t> de 4 choses, don’t 2 </a:t>
            </a:r>
            <a:r>
              <a:rPr lang="en-CA" dirty="0" err="1" smtClean="0"/>
              <a:t>majeurs</a:t>
            </a:r>
            <a:r>
              <a:rPr lang="en-CA" dirty="0" smtClean="0"/>
              <a:t> :</a:t>
            </a:r>
          </a:p>
          <a:p>
            <a:pPr lvl="1"/>
            <a:r>
              <a:rPr lang="en-CA" dirty="0" smtClean="0"/>
              <a:t>L’algorithme de reconstruction (UPGA, NJ, Fitch, Kitsch)</a:t>
            </a:r>
          </a:p>
          <a:p>
            <a:pPr lvl="1"/>
            <a:r>
              <a:rPr lang="en-CA" dirty="0" smtClean="0"/>
              <a:t>Le type </a:t>
            </a:r>
            <a:r>
              <a:rPr lang="en-CA" dirty="0" err="1" smtClean="0"/>
              <a:t>d’arbre</a:t>
            </a:r>
            <a:r>
              <a:rPr lang="en-CA" dirty="0" smtClean="0"/>
              <a:t> </a:t>
            </a:r>
            <a:r>
              <a:rPr lang="en-CA" dirty="0" err="1" smtClean="0"/>
              <a:t>qu’on</a:t>
            </a:r>
            <a:r>
              <a:rPr lang="en-CA" dirty="0" smtClean="0"/>
              <a:t> </a:t>
            </a:r>
            <a:r>
              <a:rPr lang="en-CA" dirty="0" err="1" smtClean="0"/>
              <a:t>veut</a:t>
            </a:r>
            <a:r>
              <a:rPr lang="en-CA" dirty="0" smtClean="0"/>
              <a:t> </a:t>
            </a:r>
            <a:r>
              <a:rPr lang="en-CA" dirty="0" err="1" smtClean="0"/>
              <a:t>construire</a:t>
            </a:r>
            <a:r>
              <a:rPr lang="en-CA" dirty="0" smtClean="0"/>
              <a:t>.</a:t>
            </a:r>
          </a:p>
          <a:p>
            <a:pPr lvl="2"/>
            <a:r>
              <a:rPr lang="en-CA" dirty="0" err="1" smtClean="0"/>
              <a:t>Arbre</a:t>
            </a:r>
            <a:r>
              <a:rPr lang="en-CA" dirty="0" smtClean="0"/>
              <a:t> sans distances (Cladogram)</a:t>
            </a:r>
          </a:p>
          <a:p>
            <a:pPr lvl="2"/>
            <a:r>
              <a:rPr lang="en-CA" dirty="0" err="1" smtClean="0"/>
              <a:t>Arbre</a:t>
            </a:r>
            <a:r>
              <a:rPr lang="en-CA" dirty="0" smtClean="0"/>
              <a:t> avec distances (</a:t>
            </a:r>
            <a:r>
              <a:rPr lang="en-CA" dirty="0" err="1"/>
              <a:t>P</a:t>
            </a:r>
            <a:r>
              <a:rPr lang="en-CA" dirty="0" err="1" smtClean="0"/>
              <a:t>henogram</a:t>
            </a:r>
            <a:r>
              <a:rPr lang="en-CA" dirty="0" smtClean="0"/>
              <a:t>)</a:t>
            </a:r>
          </a:p>
          <a:p>
            <a:pPr lvl="2"/>
            <a:r>
              <a:rPr lang="en-CA" dirty="0" err="1" smtClean="0"/>
              <a:t>Arbre</a:t>
            </a:r>
            <a:r>
              <a:rPr lang="en-CA" dirty="0" smtClean="0"/>
              <a:t> </a:t>
            </a:r>
            <a:r>
              <a:rPr lang="en-CA" dirty="0" err="1" smtClean="0"/>
              <a:t>enraciné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non-</a:t>
            </a:r>
            <a:r>
              <a:rPr lang="en-CA" dirty="0" err="1" smtClean="0"/>
              <a:t>enraciné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139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Afficher</a:t>
            </a:r>
            <a:r>
              <a:rPr lang="en-CA" dirty="0" smtClean="0"/>
              <a:t> un </a:t>
            </a:r>
            <a:r>
              <a:rPr lang="en-CA" dirty="0" err="1" smtClean="0"/>
              <a:t>arbre</a:t>
            </a:r>
            <a:r>
              <a:rPr lang="en-CA" dirty="0" smtClean="0"/>
              <a:t> sur </a:t>
            </a:r>
            <a:r>
              <a:rPr lang="en-CA" dirty="0" err="1" smtClean="0"/>
              <a:t>l’ordinateur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Philip est le nom du Package qui </a:t>
            </a:r>
            <a:r>
              <a:rPr lang="en-CA" dirty="0" err="1" smtClean="0"/>
              <a:t>permet</a:t>
            </a:r>
            <a:r>
              <a:rPr lang="en-CA" dirty="0" smtClean="0"/>
              <a:t> de </a:t>
            </a:r>
            <a:r>
              <a:rPr lang="en-CA" dirty="0" err="1" smtClean="0"/>
              <a:t>construire</a:t>
            </a:r>
            <a:r>
              <a:rPr lang="en-CA" dirty="0" smtClean="0"/>
              <a:t> les </a:t>
            </a:r>
            <a:r>
              <a:rPr lang="en-CA" dirty="0" err="1" smtClean="0"/>
              <a:t>arbres</a:t>
            </a:r>
            <a:r>
              <a:rPr lang="en-CA" dirty="0" smtClean="0"/>
              <a:t> </a:t>
            </a:r>
            <a:r>
              <a:rPr lang="en-CA" dirty="0" err="1" smtClean="0"/>
              <a:t>philogéniques</a:t>
            </a:r>
            <a:r>
              <a:rPr lang="en-CA" dirty="0" smtClean="0"/>
              <a:t> (petit </a:t>
            </a:r>
            <a:r>
              <a:rPr lang="en-CA" dirty="0" err="1" smtClean="0"/>
              <a:t>détail</a:t>
            </a:r>
            <a:r>
              <a:rPr lang="en-CA" dirty="0" smtClean="0"/>
              <a:t>).</a:t>
            </a:r>
          </a:p>
          <a:p>
            <a:endParaRPr lang="en-CA" dirty="0"/>
          </a:p>
          <a:p>
            <a:r>
              <a:rPr lang="en-CA" dirty="0" err="1" smtClean="0"/>
              <a:t>Construisons</a:t>
            </a:r>
            <a:r>
              <a:rPr lang="en-CA" dirty="0" smtClean="0"/>
              <a:t> </a:t>
            </a:r>
            <a:r>
              <a:rPr lang="en-CA" dirty="0" err="1" smtClean="0"/>
              <a:t>l’arbre</a:t>
            </a:r>
            <a:r>
              <a:rPr lang="en-CA" dirty="0" smtClean="0"/>
              <a:t> de </a:t>
            </a:r>
            <a:r>
              <a:rPr lang="en-CA" dirty="0" err="1" smtClean="0"/>
              <a:t>l’hémoglobine</a:t>
            </a:r>
            <a:r>
              <a:rPr lang="en-CA" dirty="0" smtClean="0"/>
              <a:t> HB2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58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355" y="1052736"/>
            <a:ext cx="8137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hlinkClick r:id="rId2"/>
              </a:rPr>
              <a:t>https://www.ncbi.nlm.nih.gov/gene?term=hb2[gene]%20AND%20alive[prop]%20NOT%20newentry[gene]%20&amp;sort=weight</a:t>
            </a:r>
            <a:endParaRPr lang="en-CA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539552" y="452320"/>
            <a:ext cx="815364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Vous </a:t>
            </a:r>
            <a:r>
              <a:rPr lang="en-CA" dirty="0" err="1" smtClean="0"/>
              <a:t>pouvez</a:t>
            </a:r>
            <a:r>
              <a:rPr lang="en-CA" dirty="0" smtClean="0"/>
              <a:t> </a:t>
            </a:r>
            <a:r>
              <a:rPr lang="en-CA" dirty="0" err="1" smtClean="0"/>
              <a:t>construire</a:t>
            </a:r>
            <a:r>
              <a:rPr lang="en-CA" dirty="0" smtClean="0"/>
              <a:t> un cladogram </a:t>
            </a:r>
            <a:r>
              <a:rPr lang="en-CA" dirty="0" err="1" smtClean="0"/>
              <a:t>directement</a:t>
            </a:r>
            <a:r>
              <a:rPr lang="en-CA" dirty="0" smtClean="0"/>
              <a:t> via NCBI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clikant</a:t>
            </a:r>
            <a:r>
              <a:rPr lang="en-CA" dirty="0" smtClean="0"/>
              <a:t> Tree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0" t="27207" r="9047" b="11370"/>
          <a:stretch/>
        </p:blipFill>
        <p:spPr bwMode="auto">
          <a:xfrm>
            <a:off x="452466" y="1916832"/>
            <a:ext cx="8153640" cy="425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avec flèche 2"/>
          <p:cNvCxnSpPr>
            <a:stCxn id="5" idx="2"/>
          </p:cNvCxnSpPr>
          <p:nvPr/>
        </p:nvCxnSpPr>
        <p:spPr>
          <a:xfrm>
            <a:off x="4616372" y="821652"/>
            <a:ext cx="2331892" cy="1455220"/>
          </a:xfrm>
          <a:prstGeom prst="straightConnector1">
            <a:avLst/>
          </a:prstGeom>
          <a:ln w="63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13710" r="6707" b="11971"/>
          <a:stretch/>
        </p:blipFill>
        <p:spPr bwMode="auto">
          <a:xfrm>
            <a:off x="467544" y="1196752"/>
            <a:ext cx="821311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01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3429001"/>
            <a:ext cx="7931224" cy="72008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Je vous le </a:t>
            </a:r>
            <a:r>
              <a:rPr lang="en-CA" dirty="0" err="1" smtClean="0"/>
              <a:t>montre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les </a:t>
            </a:r>
            <a:r>
              <a:rPr lang="en-CA" dirty="0" err="1" smtClean="0"/>
              <a:t>prochaines</a:t>
            </a:r>
            <a:r>
              <a:rPr lang="en-CA" dirty="0" smtClean="0"/>
              <a:t> slides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755576" y="54868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Pour </a:t>
            </a:r>
            <a:r>
              <a:rPr lang="en-CA" dirty="0" err="1" smtClean="0"/>
              <a:t>l’arbre</a:t>
            </a:r>
            <a:r>
              <a:rPr lang="en-CA" dirty="0" smtClean="0"/>
              <a:t> </a:t>
            </a:r>
            <a:r>
              <a:rPr lang="en-CA" dirty="0" err="1" smtClean="0"/>
              <a:t>référez</a:t>
            </a:r>
            <a:r>
              <a:rPr lang="en-CA" dirty="0" smtClean="0"/>
              <a:t>-vous à </a:t>
            </a:r>
            <a:r>
              <a:rPr lang="en-CA" dirty="0" err="1" smtClean="0"/>
              <a:t>ClustalW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899592" y="1916832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hlinkClick r:id="rId2"/>
              </a:rPr>
              <a:t>www.ebi.ac.uk/clustalw/</a:t>
            </a:r>
            <a:r>
              <a:rPr lang="en-CA" dirty="0" smtClean="0"/>
              <a:t>        </a:t>
            </a:r>
            <a:r>
              <a:rPr lang="en-CA" dirty="0" err="1" smtClean="0"/>
              <a:t>Ou</a:t>
            </a:r>
            <a:r>
              <a:rPr lang="en-CA" dirty="0" smtClean="0"/>
              <a:t>     </a:t>
            </a:r>
            <a:r>
              <a:rPr lang="en-CA" dirty="0" smtClean="0">
                <a:hlinkClick r:id="rId3"/>
              </a:rPr>
              <a:t>http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www.genome.jp/tools-bin/clustalw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246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12267" r="30383" b="11249"/>
          <a:stretch/>
        </p:blipFill>
        <p:spPr bwMode="auto">
          <a:xfrm>
            <a:off x="683568" y="980728"/>
            <a:ext cx="798201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47667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SCN5A sodium voltage-gated channel alpha subunit 5 [ </a:t>
            </a:r>
            <a:r>
              <a:rPr lang="en-CA" b="1" i="1" dirty="0"/>
              <a:t>Homo sapiens</a:t>
            </a:r>
            <a:r>
              <a:rPr lang="en-CA" b="1" dirty="0"/>
              <a:t> (human) ]</a:t>
            </a:r>
          </a:p>
        </p:txBody>
      </p:sp>
    </p:spTree>
    <p:extLst>
      <p:ext uri="{BB962C8B-B14F-4D97-AF65-F5344CB8AC3E}">
        <p14:creationId xmlns:p14="http://schemas.microsoft.com/office/powerpoint/2010/main" val="182581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" t="22127" r="30383" b="14858"/>
          <a:stretch/>
        </p:blipFill>
        <p:spPr bwMode="auto">
          <a:xfrm>
            <a:off x="755576" y="2420888"/>
            <a:ext cx="7632848" cy="396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4" y="155679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Si vous </a:t>
            </a:r>
            <a:r>
              <a:rPr lang="en-CA" dirty="0" err="1" smtClean="0"/>
              <a:t>descendez</a:t>
            </a:r>
            <a:r>
              <a:rPr lang="en-CA" dirty="0" smtClean="0"/>
              <a:t> plus bas, vous </a:t>
            </a:r>
            <a:r>
              <a:rPr lang="en-CA" dirty="0" err="1" smtClean="0"/>
              <a:t>verrez</a:t>
            </a:r>
            <a:r>
              <a:rPr lang="en-CA" dirty="0" smtClean="0"/>
              <a:t> les </a:t>
            </a:r>
            <a:r>
              <a:rPr lang="en-CA" dirty="0" err="1" smtClean="0"/>
              <a:t>tissus</a:t>
            </a:r>
            <a:r>
              <a:rPr lang="en-CA" dirty="0" smtClean="0"/>
              <a:t> </a:t>
            </a:r>
            <a:r>
              <a:rPr lang="en-CA" dirty="0" err="1" smtClean="0"/>
              <a:t>sujets</a:t>
            </a:r>
            <a:r>
              <a:rPr lang="en-CA" dirty="0" smtClean="0"/>
              <a:t> </a:t>
            </a:r>
            <a:r>
              <a:rPr lang="en-CA" dirty="0" err="1" smtClean="0"/>
              <a:t>d’études</a:t>
            </a:r>
            <a:r>
              <a:rPr lang="en-CA" dirty="0" smtClean="0"/>
              <a:t> de </a:t>
            </a:r>
            <a:r>
              <a:rPr lang="en-CA" dirty="0" err="1" smtClean="0"/>
              <a:t>ce</a:t>
            </a:r>
            <a:r>
              <a:rPr lang="en-CA" dirty="0" smtClean="0"/>
              <a:t> </a:t>
            </a:r>
            <a:r>
              <a:rPr lang="en-CA" dirty="0" err="1" smtClean="0"/>
              <a:t>gènes</a:t>
            </a:r>
            <a:r>
              <a:rPr lang="en-CA" dirty="0" smtClean="0"/>
              <a:t>. </a:t>
            </a:r>
          </a:p>
          <a:p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cet</a:t>
            </a:r>
            <a:r>
              <a:rPr lang="en-CA" dirty="0" smtClean="0"/>
              <a:t> exemple-ci, le </a:t>
            </a:r>
            <a:r>
              <a:rPr lang="en-CA" dirty="0" err="1" smtClean="0"/>
              <a:t>tissus</a:t>
            </a:r>
            <a:r>
              <a:rPr lang="en-CA" dirty="0" smtClean="0"/>
              <a:t> </a:t>
            </a:r>
            <a:r>
              <a:rPr lang="en-CA" dirty="0" err="1" smtClean="0"/>
              <a:t>cardiaque</a:t>
            </a:r>
            <a:r>
              <a:rPr lang="en-CA" dirty="0" smtClean="0"/>
              <a:t> est le plus </a:t>
            </a:r>
            <a:r>
              <a:rPr lang="en-CA" dirty="0" err="1" smtClean="0"/>
              <a:t>concerné</a:t>
            </a:r>
            <a:endParaRPr lang="en-CA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369084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SCN5A sodium voltage-gated channel alpha subunit 5 [ </a:t>
            </a:r>
            <a:r>
              <a:rPr lang="en-CA" sz="2800" b="1" i="1" dirty="0"/>
              <a:t>Homo sapiens</a:t>
            </a:r>
            <a:r>
              <a:rPr lang="en-CA" sz="2800" b="1" dirty="0"/>
              <a:t> (human) ]</a:t>
            </a:r>
          </a:p>
        </p:txBody>
      </p:sp>
    </p:spTree>
    <p:extLst>
      <p:ext uri="{BB962C8B-B14F-4D97-AF65-F5344CB8AC3E}">
        <p14:creationId xmlns:p14="http://schemas.microsoft.com/office/powerpoint/2010/main" val="820067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302</Words>
  <Application>Microsoft Office PowerPoint</Application>
  <PresentationFormat>Affichage à l'écran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Les Arbres</vt:lpstr>
      <vt:lpstr>Les arbres</vt:lpstr>
      <vt:lpstr>Arbre des distances</vt:lpstr>
      <vt:lpstr>Afficher un arbre sur l’ordinateur</vt:lpstr>
      <vt:lpstr>Présentation PowerPoint</vt:lpstr>
      <vt:lpstr>Présentation PowerPoint</vt:lpstr>
      <vt:lpstr>Présentation PowerPoint</vt:lpstr>
      <vt:lpstr>Présentation PowerPoint</vt:lpstr>
      <vt:lpstr>SCN5A sodium voltage-gated channel alpha subunit 5 [ Homo sapiens (human) ]</vt:lpstr>
      <vt:lpstr>Présentation PowerPoint</vt:lpstr>
      <vt:lpstr>Présentation PowerPoint</vt:lpstr>
      <vt:lpstr>Le format Fasta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Arbres</dc:title>
  <dc:creator>Joel Sande</dc:creator>
  <cp:lastModifiedBy>Joel Sande</cp:lastModifiedBy>
  <cp:revision>14</cp:revision>
  <dcterms:created xsi:type="dcterms:W3CDTF">2018-03-15T20:19:12Z</dcterms:created>
  <dcterms:modified xsi:type="dcterms:W3CDTF">2018-03-26T19:08:53Z</dcterms:modified>
</cp:coreProperties>
</file>