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7199B7-74E2-4C84-B273-E89570BE206E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5E9E1-ECA2-4C16-8CED-CD679C565F02}" type="slidenum">
              <a:rPr lang="en-CA" smtClean="0"/>
              <a:t>‹N°›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da-enzymes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xpasy.org/proteomic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asy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ast.ncbi.nlm.nih.gov/Blast.cgi?PAGE=Proteins&amp;PROGRAM=blastp&amp;BLAST_PROGRAMS=blastp&amp;PAGE_TYPE=BlastSearch&amp;DBSEARCH=true&amp;QUERY=&amp;SUBJEC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Trouvez</a:t>
            </a:r>
            <a:r>
              <a:rPr lang="en-CA" dirty="0" smtClean="0"/>
              <a:t> une </a:t>
            </a:r>
            <a:r>
              <a:rPr lang="en-CA" dirty="0" err="1" smtClean="0"/>
              <a:t>Protéine</a:t>
            </a:r>
            <a:r>
              <a:rPr lang="en-CA" dirty="0" smtClean="0"/>
              <a:t> par son Nom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0" y="5661248"/>
            <a:ext cx="3848472" cy="48160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79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213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Alignement</a:t>
            </a:r>
            <a:r>
              <a:rPr lang="en-CA" dirty="0"/>
              <a:t> de </a:t>
            </a:r>
            <a:r>
              <a:rPr lang="en-CA" dirty="0" err="1"/>
              <a:t>Séquences</a:t>
            </a:r>
            <a:r>
              <a:rPr lang="en-CA" dirty="0"/>
              <a:t> </a:t>
            </a:r>
            <a:r>
              <a:rPr lang="en-CA" dirty="0" err="1"/>
              <a:t>Protéiques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0278" y="1935163"/>
            <a:ext cx="78034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366770"/>
            <a:ext cx="283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https://pir.georgetown.edu/</a:t>
            </a:r>
          </a:p>
        </p:txBody>
      </p:sp>
      <p:sp>
        <p:nvSpPr>
          <p:cNvPr id="5" name="Ellipse 4"/>
          <p:cNvSpPr/>
          <p:nvPr/>
        </p:nvSpPr>
        <p:spPr>
          <a:xfrm>
            <a:off x="2195736" y="3429000"/>
            <a:ext cx="1512168" cy="349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Alignement</a:t>
            </a:r>
            <a:r>
              <a:rPr lang="en-CA" dirty="0"/>
              <a:t> de </a:t>
            </a:r>
            <a:r>
              <a:rPr lang="en-CA" dirty="0" err="1"/>
              <a:t>Séquences</a:t>
            </a:r>
            <a:r>
              <a:rPr lang="en-CA" dirty="0"/>
              <a:t> </a:t>
            </a:r>
            <a:r>
              <a:rPr lang="en-CA" dirty="0" err="1"/>
              <a:t>Protéiques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13229" r="38499" b="21832"/>
          <a:stretch/>
        </p:blipFill>
        <p:spPr bwMode="auto">
          <a:xfrm>
            <a:off x="2627784" y="1844824"/>
            <a:ext cx="5999986" cy="3656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5536" y="2256858"/>
            <a:ext cx="194421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tu</a:t>
            </a:r>
            <a:r>
              <a:rPr lang="en-CA" dirty="0" smtClean="0"/>
              <a:t> </a:t>
            </a:r>
            <a:r>
              <a:rPr lang="en-CA" dirty="0" err="1" smtClean="0"/>
              <a:t>dois</a:t>
            </a:r>
            <a:r>
              <a:rPr lang="en-CA" dirty="0" smtClean="0"/>
              <a:t> </a:t>
            </a:r>
            <a:r>
              <a:rPr lang="en-CA" dirty="0" err="1" smtClean="0"/>
              <a:t>t’enregistrer</a:t>
            </a:r>
            <a:r>
              <a:rPr lang="en-CA" dirty="0" smtClean="0"/>
              <a:t> </a:t>
            </a:r>
            <a:r>
              <a:rPr lang="en-CA" dirty="0" err="1" smtClean="0"/>
              <a:t>avant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3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Alignement</a:t>
            </a:r>
            <a:r>
              <a:rPr lang="en-CA" dirty="0"/>
              <a:t> de </a:t>
            </a:r>
            <a:r>
              <a:rPr lang="en-CA" dirty="0" err="1"/>
              <a:t>Séquences</a:t>
            </a:r>
            <a:r>
              <a:rPr lang="en-CA" dirty="0"/>
              <a:t> </a:t>
            </a:r>
            <a:r>
              <a:rPr lang="en-CA" dirty="0" err="1"/>
              <a:t>Protéiques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41406" y="1988840"/>
            <a:ext cx="41273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J’en</a:t>
            </a:r>
            <a:r>
              <a:rPr lang="en-CA" dirty="0" smtClean="0"/>
              <a:t> </a:t>
            </a:r>
            <a:r>
              <a:rPr lang="en-CA" dirty="0" err="1" smtClean="0"/>
              <a:t>ai</a:t>
            </a:r>
            <a:r>
              <a:rPr lang="en-CA" dirty="0" smtClean="0"/>
              <a:t> un </a:t>
            </a:r>
            <a:r>
              <a:rPr lang="en-CA" dirty="0" err="1" smtClean="0"/>
              <a:t>autre</a:t>
            </a:r>
            <a:r>
              <a:rPr lang="en-CA" dirty="0" smtClean="0"/>
              <a:t> : </a:t>
            </a:r>
            <a:r>
              <a:rPr lang="en-CA" dirty="0" err="1" smtClean="0"/>
              <a:t>ClustalW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http</a:t>
            </a:r>
            <a:r>
              <a:rPr lang="en-CA" dirty="0"/>
              <a:t>://www.genome.jp/tools-bin/clustalw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 t="21555" r="63907" b="4825"/>
          <a:stretch/>
        </p:blipFill>
        <p:spPr bwMode="auto">
          <a:xfrm>
            <a:off x="4932040" y="1635494"/>
            <a:ext cx="3743429" cy="4434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3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Alignement</a:t>
            </a:r>
            <a:r>
              <a:rPr lang="en-CA" dirty="0"/>
              <a:t> de </a:t>
            </a:r>
            <a:r>
              <a:rPr lang="en-CA" dirty="0" err="1"/>
              <a:t>Séquences</a:t>
            </a:r>
            <a:r>
              <a:rPr lang="en-CA" dirty="0"/>
              <a:t> </a:t>
            </a:r>
            <a:r>
              <a:rPr lang="en-CA" dirty="0" err="1"/>
              <a:t>Protéiques</a:t>
            </a:r>
            <a:endParaRPr lang="en-CA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t="65823" r="67799" b="5471"/>
          <a:stretch/>
        </p:blipFill>
        <p:spPr bwMode="auto">
          <a:xfrm>
            <a:off x="539552" y="1844824"/>
            <a:ext cx="3096344" cy="1927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716016" y="1628800"/>
            <a:ext cx="367240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Vas tout </a:t>
            </a:r>
            <a:r>
              <a:rPr lang="en-CA" dirty="0" err="1" smtClean="0"/>
              <a:t>en</a:t>
            </a:r>
            <a:r>
              <a:rPr lang="en-CA" dirty="0" smtClean="0"/>
              <a:t> bas et </a:t>
            </a:r>
            <a:r>
              <a:rPr lang="en-CA" dirty="0" err="1" smtClean="0"/>
              <a:t>choisi</a:t>
            </a:r>
            <a:r>
              <a:rPr lang="en-CA" dirty="0" smtClean="0"/>
              <a:t> </a:t>
            </a:r>
            <a:r>
              <a:rPr lang="en-CA" dirty="0" err="1" smtClean="0"/>
              <a:t>l’option</a:t>
            </a:r>
            <a:r>
              <a:rPr lang="en-CA" dirty="0" smtClean="0"/>
              <a:t> que </a:t>
            </a:r>
            <a:r>
              <a:rPr lang="en-CA" dirty="0" err="1" smtClean="0"/>
              <a:t>tu</a:t>
            </a:r>
            <a:r>
              <a:rPr lang="en-CA" dirty="0" smtClean="0"/>
              <a:t> </a:t>
            </a:r>
            <a:r>
              <a:rPr lang="en-CA" dirty="0" err="1" smtClean="0"/>
              <a:t>veux</a:t>
            </a:r>
            <a:r>
              <a:rPr lang="en-CA" dirty="0" smtClean="0"/>
              <a:t> pour </a:t>
            </a:r>
            <a:r>
              <a:rPr lang="en-CA" dirty="0" err="1" smtClean="0"/>
              <a:t>afficher</a:t>
            </a:r>
            <a:r>
              <a:rPr lang="en-CA" dirty="0" smtClean="0"/>
              <a:t> ton </a:t>
            </a:r>
            <a:r>
              <a:rPr lang="en-CA" dirty="0" err="1" smtClean="0"/>
              <a:t>arbre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t="12097" r="47475" b="25047"/>
          <a:stretch/>
        </p:blipFill>
        <p:spPr bwMode="auto">
          <a:xfrm>
            <a:off x="4822370" y="2664497"/>
            <a:ext cx="3782077" cy="3983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Connecteur droit avec flèche 6"/>
          <p:cNvCxnSpPr>
            <a:stCxn id="4" idx="3"/>
            <a:endCxn id="6146" idx="1"/>
          </p:cNvCxnSpPr>
          <p:nvPr/>
        </p:nvCxnSpPr>
        <p:spPr>
          <a:xfrm>
            <a:off x="3635896" y="2808813"/>
            <a:ext cx="1186474" cy="184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  <a:endCxn id="4" idx="3"/>
          </p:cNvCxnSpPr>
          <p:nvPr/>
        </p:nvCxnSpPr>
        <p:spPr>
          <a:xfrm flipH="1">
            <a:off x="3635896" y="1951966"/>
            <a:ext cx="1080120" cy="856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24811" y="4984467"/>
            <a:ext cx="2911085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La </a:t>
            </a:r>
            <a:r>
              <a:rPr lang="en-CA" dirty="0" err="1" smtClean="0"/>
              <a:t>tu</a:t>
            </a:r>
            <a:r>
              <a:rPr lang="en-CA" dirty="0" smtClean="0"/>
              <a:t> as </a:t>
            </a:r>
            <a:r>
              <a:rPr lang="en-CA" dirty="0" err="1" smtClean="0"/>
              <a:t>accès</a:t>
            </a:r>
            <a:r>
              <a:rPr lang="en-CA" dirty="0" smtClean="0"/>
              <a:t> à </a:t>
            </a:r>
            <a:r>
              <a:rPr lang="en-CA" dirty="0" err="1" smtClean="0"/>
              <a:t>plusieurs</a:t>
            </a:r>
            <a:r>
              <a:rPr lang="en-CA" dirty="0" smtClean="0"/>
              <a:t> formats de </a:t>
            </a:r>
            <a:r>
              <a:rPr lang="en-CA" dirty="0" err="1" smtClean="0"/>
              <a:t>cet</a:t>
            </a:r>
            <a:r>
              <a:rPr lang="en-CA" dirty="0" smtClean="0"/>
              <a:t> </a:t>
            </a:r>
            <a:r>
              <a:rPr lang="en-CA" dirty="0" err="1" smtClean="0"/>
              <a:t>alignement</a:t>
            </a:r>
            <a:r>
              <a:rPr lang="en-CA" dirty="0" smtClean="0"/>
              <a:t>, </a:t>
            </a:r>
            <a:r>
              <a:rPr lang="en-CA" dirty="0" err="1" smtClean="0"/>
              <a:t>inclus</a:t>
            </a:r>
            <a:r>
              <a:rPr lang="en-CA" dirty="0" smtClean="0"/>
              <a:t> le format Philip .</a:t>
            </a:r>
            <a:r>
              <a:rPr lang="en-CA" dirty="0" err="1" smtClean="0"/>
              <a:t>phy</a:t>
            </a:r>
            <a:r>
              <a:rPr lang="en-CA" dirty="0" smtClean="0"/>
              <a:t> et le </a:t>
            </a:r>
            <a:r>
              <a:rPr lang="en-CA" dirty="0" err="1" smtClean="0"/>
              <a:t>Fichier</a:t>
            </a:r>
            <a:r>
              <a:rPr lang="en-CA" dirty="0" smtClean="0"/>
              <a:t> de </a:t>
            </a:r>
            <a:r>
              <a:rPr lang="en-CA" dirty="0" err="1" smtClean="0"/>
              <a:t>l’arbre</a:t>
            </a:r>
            <a:r>
              <a:rPr lang="en-CA" dirty="0" smtClean="0"/>
              <a:t>, pour utilisation future </a:t>
            </a:r>
            <a:endParaRPr lang="en-CA" dirty="0"/>
          </a:p>
        </p:txBody>
      </p:sp>
      <p:cxnSp>
        <p:nvCxnSpPr>
          <p:cNvPr id="12" name="Connecteur droit avec flèche 11"/>
          <p:cNvCxnSpPr>
            <a:stCxn id="10" idx="0"/>
          </p:cNvCxnSpPr>
          <p:nvPr/>
        </p:nvCxnSpPr>
        <p:spPr>
          <a:xfrm flipV="1">
            <a:off x="2180354" y="2924944"/>
            <a:ext cx="3543774" cy="2059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1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Qu’y</a:t>
            </a:r>
            <a:r>
              <a:rPr lang="en-CA" dirty="0" smtClean="0"/>
              <a:t> a-t-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d’autre</a:t>
            </a:r>
            <a:r>
              <a:rPr lang="en-CA" dirty="0" smtClean="0"/>
              <a:t> à par </a:t>
            </a:r>
            <a:r>
              <a:rPr lang="en-CA" dirty="0" err="1" smtClean="0"/>
              <a:t>ClustalW</a:t>
            </a:r>
            <a:r>
              <a:rPr lang="en-CA" dirty="0" smtClean="0"/>
              <a:t> ?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5439" r="54388" b="33008"/>
          <a:stretch/>
        </p:blipFill>
        <p:spPr bwMode="auto">
          <a:xfrm>
            <a:off x="827584" y="1945220"/>
            <a:ext cx="4032447" cy="3164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148064" y="2204864"/>
            <a:ext cx="3312368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Remarque que </a:t>
            </a:r>
            <a:r>
              <a:rPr lang="en-CA" dirty="0" err="1" smtClean="0"/>
              <a:t>ce</a:t>
            </a:r>
            <a:r>
              <a:rPr lang="en-CA" dirty="0" smtClean="0"/>
              <a:t> site </a:t>
            </a:r>
            <a:r>
              <a:rPr lang="en-CA" dirty="0" err="1" smtClean="0"/>
              <a:t>te</a:t>
            </a:r>
            <a:r>
              <a:rPr lang="en-CA" dirty="0" smtClean="0"/>
              <a:t> propose </a:t>
            </a:r>
            <a:r>
              <a:rPr lang="en-CA" dirty="0" err="1" smtClean="0"/>
              <a:t>d’autres</a:t>
            </a:r>
            <a:r>
              <a:rPr lang="en-CA" dirty="0" smtClean="0"/>
              <a:t> </a:t>
            </a:r>
            <a:r>
              <a:rPr lang="en-CA" dirty="0" err="1" smtClean="0"/>
              <a:t>outils</a:t>
            </a:r>
            <a:r>
              <a:rPr lang="en-CA" dirty="0" smtClean="0"/>
              <a:t> </a:t>
            </a:r>
            <a:r>
              <a:rPr lang="en-CA" dirty="0" err="1" smtClean="0"/>
              <a:t>d’alignement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plus de </a:t>
            </a:r>
            <a:r>
              <a:rPr lang="en-CA" dirty="0" err="1" smtClean="0"/>
              <a:t>ClustalW</a:t>
            </a:r>
            <a:endParaRPr lang="en-CA" dirty="0"/>
          </a:p>
        </p:txBody>
      </p:sp>
      <p:sp>
        <p:nvSpPr>
          <p:cNvPr id="5" name="Ellipse 4"/>
          <p:cNvSpPr/>
          <p:nvPr/>
        </p:nvSpPr>
        <p:spPr>
          <a:xfrm>
            <a:off x="543000" y="2916208"/>
            <a:ext cx="432048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1"/>
            <a:endCxn id="5" idx="7"/>
          </p:cNvCxnSpPr>
          <p:nvPr/>
        </p:nvCxnSpPr>
        <p:spPr>
          <a:xfrm flipH="1">
            <a:off x="4230760" y="2960948"/>
            <a:ext cx="917304" cy="185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3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062" y="6206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Swiss-</a:t>
            </a:r>
            <a:r>
              <a:rPr lang="en-CA" dirty="0" err="1" smtClean="0"/>
              <a:t>Prot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7706" r="3487" b="6962"/>
          <a:stretch/>
        </p:blipFill>
        <p:spPr bwMode="auto">
          <a:xfrm>
            <a:off x="611560" y="2060848"/>
            <a:ext cx="8107875" cy="394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6062" y="1597871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https://enzyme.expasy.org/</a:t>
            </a:r>
          </a:p>
        </p:txBody>
      </p:sp>
    </p:spTree>
    <p:extLst>
      <p:ext uri="{BB962C8B-B14F-4D97-AF65-F5344CB8AC3E}">
        <p14:creationId xmlns:p14="http://schemas.microsoft.com/office/powerpoint/2010/main" val="365946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917" y="62068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Brenda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0" t="10549" r="27191" b="26728"/>
          <a:stretch/>
        </p:blipFill>
        <p:spPr bwMode="auto">
          <a:xfrm>
            <a:off x="1793996" y="2492896"/>
            <a:ext cx="5010252" cy="38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134076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http://www.brenda-enzymes.org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 </a:t>
            </a:r>
          </a:p>
          <a:p>
            <a:r>
              <a:rPr lang="en-CA" dirty="0" smtClean="0"/>
              <a:t>This website is HUUUGE  ! In term of </a:t>
            </a:r>
            <a:r>
              <a:rPr lang="en-CA" dirty="0" err="1" smtClean="0"/>
              <a:t>informations</a:t>
            </a:r>
            <a:r>
              <a:rPr lang="en-CA" dirty="0" smtClean="0"/>
              <a:t> you can get. I am going to make a special course on Brenda.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25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err="1" smtClean="0"/>
              <a:t>Expasy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151216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Back to Expasy.org.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://www.expasy.org/proteomics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 is a huge </a:t>
            </a:r>
            <a:r>
              <a:rPr lang="en-CA" dirty="0"/>
              <a:t>database </a:t>
            </a:r>
            <a:r>
              <a:rPr lang="en-CA" dirty="0" smtClean="0"/>
              <a:t>tool for all kind of observation on Proteins. It is completely impossible to visit all of them.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9" b="4471"/>
          <a:stretch/>
        </p:blipFill>
        <p:spPr bwMode="auto">
          <a:xfrm>
            <a:off x="1403648" y="2918116"/>
            <a:ext cx="6527032" cy="347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35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smtClean="0"/>
              <a:t>Fiche </a:t>
            </a:r>
            <a:r>
              <a:rPr lang="en-CA" dirty="0" err="1" smtClean="0"/>
              <a:t>d’Autoévaluation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Question 1</a:t>
            </a:r>
            <a:r>
              <a:rPr lang="en-US" sz="2000" dirty="0" smtClean="0"/>
              <a:t>: . </a:t>
            </a:r>
            <a:r>
              <a:rPr lang="en-US" sz="2000" dirty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</a:t>
            </a:r>
            <a:endParaRPr lang="en-US" sz="2000" dirty="0" smtClean="0"/>
          </a:p>
          <a:p>
            <a:pPr marL="457200" lvl="1" indent="0">
              <a:buNone/>
            </a:pPr>
            <a:endParaRPr lang="en-CA" sz="2000" dirty="0"/>
          </a:p>
          <a:p>
            <a:pPr marL="457200" lvl="1" indent="0">
              <a:buNone/>
            </a:pPr>
            <a:r>
              <a:rPr lang="en-US" sz="2000" dirty="0"/>
              <a:t>Question 2</a:t>
            </a:r>
            <a:r>
              <a:rPr lang="en-US" sz="2000" dirty="0" smtClean="0"/>
              <a:t>: . </a:t>
            </a:r>
            <a:r>
              <a:rPr lang="en-US" sz="2000" dirty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 . . . . . . . . . . . . . . . . . . . . . . . . . . . . . . . . . . . . . . . . . . . . . . . . . . . . . . . . . . . . . . . . . . . . . . . . . . . . . . . . . . . . . . . . . . . . . . . . . . . . . . . . . . . . . </a:t>
            </a:r>
            <a:r>
              <a:rPr lang="en-US" sz="2000" dirty="0" smtClean="0"/>
              <a:t>. . . . . . .</a:t>
            </a:r>
            <a:r>
              <a:rPr lang="en-US" sz="2000" dirty="0"/>
              <a:t> . . . . . . . . . . . . . . . . . . . . . . . . . . . . . . . . . . . . . . . . . . . . . . . . . . . . . . . . . . . . . . . . . . . . . . . . . . . . . . . 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20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10002"/>
            <a:ext cx="8229600" cy="886750"/>
          </a:xfrm>
        </p:spPr>
        <p:txBody>
          <a:bodyPr/>
          <a:lstStyle/>
          <a:p>
            <a:r>
              <a:rPr lang="en-CA" dirty="0" err="1" smtClean="0"/>
              <a:t>Prenom</a:t>
            </a:r>
            <a:r>
              <a:rPr lang="en-CA" dirty="0" smtClean="0"/>
              <a:t> la </a:t>
            </a:r>
            <a:r>
              <a:rPr lang="en-CA" dirty="0" err="1" smtClean="0"/>
              <a:t>protéine</a:t>
            </a:r>
            <a:r>
              <a:rPr lang="en-CA" dirty="0" smtClean="0"/>
              <a:t> </a:t>
            </a:r>
            <a:r>
              <a:rPr lang="en-CA" dirty="0" err="1" smtClean="0"/>
              <a:t>dUTPase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1646" y="1356661"/>
            <a:ext cx="57205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CA" dirty="0" err="1" smtClean="0"/>
              <a:t>Allez</a:t>
            </a:r>
            <a:r>
              <a:rPr lang="en-CA" dirty="0" smtClean="0"/>
              <a:t> sur       https://www.ncbi.nlm.nih.gov/pubmed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7" t="16322" r="13813" b="12020"/>
          <a:stretch/>
        </p:blipFill>
        <p:spPr bwMode="auto">
          <a:xfrm>
            <a:off x="2627784" y="2132856"/>
            <a:ext cx="6116287" cy="3897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69605" y="2582551"/>
            <a:ext cx="183847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Vous </a:t>
            </a:r>
            <a:r>
              <a:rPr lang="en-CA" dirty="0" err="1" smtClean="0"/>
              <a:t>pouvez</a:t>
            </a:r>
            <a:r>
              <a:rPr lang="en-CA" dirty="0" smtClean="0"/>
              <a:t> clicker sur le lien pour </a:t>
            </a:r>
            <a:r>
              <a:rPr lang="en-CA" dirty="0" err="1" smtClean="0"/>
              <a:t>voir</a:t>
            </a:r>
            <a:r>
              <a:rPr lang="en-CA" dirty="0" smtClean="0"/>
              <a:t> </a:t>
            </a:r>
            <a:r>
              <a:rPr lang="en-CA" dirty="0" err="1" smtClean="0"/>
              <a:t>l’article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249254" y="4149080"/>
            <a:ext cx="2121224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Si ca vous </a:t>
            </a:r>
            <a:r>
              <a:rPr lang="en-CA" dirty="0" err="1" smtClean="0"/>
              <a:t>tente</a:t>
            </a:r>
            <a:r>
              <a:rPr lang="en-CA" dirty="0" smtClean="0"/>
              <a:t>, vous </a:t>
            </a:r>
            <a:r>
              <a:rPr lang="en-CA" dirty="0" err="1" smtClean="0"/>
              <a:t>pouvez</a:t>
            </a:r>
            <a:r>
              <a:rPr lang="en-CA" dirty="0" smtClean="0"/>
              <a:t> clicker sur Download pour faire une analyse de </a:t>
            </a:r>
            <a:r>
              <a:rPr lang="en-CA" dirty="0" err="1" smtClean="0"/>
              <a:t>données</a:t>
            </a:r>
            <a:r>
              <a:rPr lang="en-CA" dirty="0" smtClean="0"/>
              <a:t> des publications sur le </a:t>
            </a:r>
            <a:r>
              <a:rPr lang="en-CA" dirty="0" err="1" smtClean="0"/>
              <a:t>sujet</a:t>
            </a:r>
            <a:endParaRPr lang="en-CA" dirty="0"/>
          </a:p>
        </p:txBody>
      </p:sp>
      <p:cxnSp>
        <p:nvCxnSpPr>
          <p:cNvPr id="8" name="Connecteur droit avec flèche 7"/>
          <p:cNvCxnSpPr>
            <a:stCxn id="5" idx="3"/>
          </p:cNvCxnSpPr>
          <p:nvPr/>
        </p:nvCxnSpPr>
        <p:spPr>
          <a:xfrm>
            <a:off x="2108075" y="3044216"/>
            <a:ext cx="1959869" cy="11048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3"/>
          </p:cNvCxnSpPr>
          <p:nvPr/>
        </p:nvCxnSpPr>
        <p:spPr>
          <a:xfrm flipV="1">
            <a:off x="2370478" y="4293096"/>
            <a:ext cx="5801922" cy="87164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en-CA" dirty="0" err="1"/>
              <a:t>P</a:t>
            </a:r>
            <a:r>
              <a:rPr lang="en-CA" dirty="0" err="1" smtClean="0"/>
              <a:t>rotéine</a:t>
            </a:r>
            <a:r>
              <a:rPr lang="en-CA" dirty="0" smtClean="0"/>
              <a:t> </a:t>
            </a:r>
            <a:r>
              <a:rPr lang="en-CA" dirty="0" err="1" smtClean="0"/>
              <a:t>dUTPase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t="14765" r="13180" b="11238"/>
          <a:stretch/>
        </p:blipFill>
        <p:spPr bwMode="auto">
          <a:xfrm>
            <a:off x="2699792" y="2577799"/>
            <a:ext cx="5596137" cy="3248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2546648"/>
            <a:ext cx="2088232" cy="341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Vous </a:t>
            </a:r>
            <a:r>
              <a:rPr lang="en-CA" dirty="0" err="1" smtClean="0"/>
              <a:t>pouvez</a:t>
            </a:r>
            <a:r>
              <a:rPr lang="en-CA" dirty="0" smtClean="0"/>
              <a:t> le </a:t>
            </a:r>
            <a:r>
              <a:rPr lang="en-CA" dirty="0" err="1" smtClean="0"/>
              <a:t>sauver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format que vous </a:t>
            </a:r>
            <a:r>
              <a:rPr lang="en-CA" dirty="0" err="1" smtClean="0"/>
              <a:t>désirez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err="1" smtClean="0"/>
              <a:t>J’aime</a:t>
            </a:r>
            <a:r>
              <a:rPr lang="en-CA" dirty="0" smtClean="0"/>
              <a:t> </a:t>
            </a:r>
            <a:r>
              <a:rPr lang="en-CA" dirty="0" err="1" smtClean="0"/>
              <a:t>bien</a:t>
            </a:r>
            <a:r>
              <a:rPr lang="en-CA" dirty="0" smtClean="0"/>
              <a:t> les formats .csv et .xml </a:t>
            </a:r>
            <a:r>
              <a:rPr lang="en-CA" dirty="0" err="1" smtClean="0"/>
              <a:t>parce</a:t>
            </a:r>
            <a:r>
              <a:rPr lang="en-CA" dirty="0" smtClean="0"/>
              <a:t> </a:t>
            </a:r>
            <a:r>
              <a:rPr lang="en-CA" dirty="0" err="1" smtClean="0"/>
              <a:t>qu’ils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pratiques</a:t>
            </a:r>
            <a:r>
              <a:rPr lang="en-CA" dirty="0" smtClean="0"/>
              <a:t> pour le </a:t>
            </a:r>
            <a:r>
              <a:rPr lang="en-CA" dirty="0" err="1" smtClean="0"/>
              <a:t>traitement</a:t>
            </a:r>
            <a:r>
              <a:rPr lang="en-CA" dirty="0" smtClean="0"/>
              <a:t> Python (.csv) </a:t>
            </a:r>
            <a:r>
              <a:rPr lang="en-CA" dirty="0" err="1" smtClean="0"/>
              <a:t>ou</a:t>
            </a:r>
            <a:r>
              <a:rPr lang="en-CA" dirty="0" smtClean="0"/>
              <a:t> PHP (.xml).</a:t>
            </a:r>
            <a:endParaRPr lang="en-CA" dirty="0"/>
          </a:p>
        </p:txBody>
      </p:sp>
      <p:sp>
        <p:nvSpPr>
          <p:cNvPr id="5" name="Ellipse 4"/>
          <p:cNvSpPr/>
          <p:nvPr/>
        </p:nvSpPr>
        <p:spPr>
          <a:xfrm>
            <a:off x="5508104" y="3068960"/>
            <a:ext cx="104411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Connecteur droit avec flèche 7"/>
          <p:cNvCxnSpPr>
            <a:stCxn id="4" idx="3"/>
            <a:endCxn id="5" idx="3"/>
          </p:cNvCxnSpPr>
          <p:nvPr/>
        </p:nvCxnSpPr>
        <p:spPr>
          <a:xfrm flipV="1">
            <a:off x="2339752" y="3499199"/>
            <a:ext cx="3321259" cy="75560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5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Protéine</a:t>
            </a:r>
            <a:r>
              <a:rPr lang="en-CA" dirty="0" smtClean="0"/>
              <a:t> </a:t>
            </a:r>
            <a:r>
              <a:rPr lang="en-CA" dirty="0" err="1" smtClean="0"/>
              <a:t>dUTPase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12735" r="5531" b="4773"/>
          <a:stretch/>
        </p:blipFill>
        <p:spPr bwMode="auto">
          <a:xfrm>
            <a:off x="1223628" y="2596750"/>
            <a:ext cx="6962429" cy="3620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1413586"/>
            <a:ext cx="7272808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CA" dirty="0" smtClean="0"/>
              <a:t>Vous </a:t>
            </a:r>
            <a:r>
              <a:rPr lang="en-CA" dirty="0" err="1" smtClean="0"/>
              <a:t>pouvez</a:t>
            </a:r>
            <a:r>
              <a:rPr lang="en-CA" dirty="0" smtClean="0"/>
              <a:t> </a:t>
            </a:r>
            <a:r>
              <a:rPr lang="en-CA" dirty="0" err="1" smtClean="0"/>
              <a:t>aller</a:t>
            </a:r>
            <a:r>
              <a:rPr lang="en-CA" dirty="0" smtClean="0"/>
              <a:t> </a:t>
            </a:r>
            <a:r>
              <a:rPr lang="en-CA" dirty="0" err="1" smtClean="0"/>
              <a:t>aussi</a:t>
            </a:r>
            <a:r>
              <a:rPr lang="en-CA" dirty="0" smtClean="0"/>
              <a:t> sur           </a:t>
            </a:r>
            <a:r>
              <a:rPr lang="en-CA" dirty="0" smtClean="0">
                <a:hlinkClick r:id="rId3"/>
              </a:rPr>
              <a:t>https://www.expasy.org/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et </a:t>
            </a:r>
            <a:r>
              <a:rPr lang="en-CA" dirty="0" err="1" smtClean="0"/>
              <a:t>insérer</a:t>
            </a:r>
            <a:r>
              <a:rPr lang="en-CA" dirty="0" smtClean="0"/>
              <a:t> le nom de notre </a:t>
            </a:r>
            <a:r>
              <a:rPr lang="en-CA" dirty="0" err="1" smtClean="0"/>
              <a:t>protéine</a:t>
            </a:r>
            <a:r>
              <a:rPr lang="en-CA" dirty="0" smtClean="0"/>
              <a:t>. </a:t>
            </a:r>
          </a:p>
          <a:p>
            <a:r>
              <a:rPr lang="en-CA" dirty="0" smtClean="0"/>
              <a:t>La </a:t>
            </a:r>
            <a:r>
              <a:rPr lang="en-CA" dirty="0" err="1" smtClean="0"/>
              <a:t>chercher</a:t>
            </a:r>
            <a:r>
              <a:rPr lang="en-CA" dirty="0" smtClean="0"/>
              <a:t> par exemple </a:t>
            </a:r>
            <a:r>
              <a:rPr lang="en-CA" dirty="0" err="1" smtClean="0"/>
              <a:t>en</a:t>
            </a:r>
            <a:r>
              <a:rPr lang="en-CA" dirty="0" smtClean="0"/>
              <a:t> rapport avec la </a:t>
            </a:r>
            <a:r>
              <a:rPr lang="en-CA" dirty="0" err="1" smtClean="0"/>
              <a:t>Bactérie</a:t>
            </a:r>
            <a:r>
              <a:rPr lang="en-CA" dirty="0" smtClean="0"/>
              <a:t> </a:t>
            </a:r>
            <a:r>
              <a:rPr lang="en-CA" dirty="0" err="1" smtClean="0"/>
              <a:t>Ecoli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5" name="Ellipse 4"/>
          <p:cNvSpPr/>
          <p:nvPr/>
        </p:nvSpPr>
        <p:spPr>
          <a:xfrm>
            <a:off x="4175956" y="2852936"/>
            <a:ext cx="1044116" cy="576064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2"/>
          </p:cNvCxnSpPr>
          <p:nvPr/>
        </p:nvCxnSpPr>
        <p:spPr>
          <a:xfrm>
            <a:off x="4463988" y="2336916"/>
            <a:ext cx="396044" cy="51602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051720" y="4632803"/>
            <a:ext cx="1080120" cy="21602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ZoneTexte 8"/>
          <p:cNvSpPr txBox="1"/>
          <p:nvPr/>
        </p:nvSpPr>
        <p:spPr>
          <a:xfrm>
            <a:off x="5868144" y="3596823"/>
            <a:ext cx="18002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Allons</a:t>
            </a:r>
            <a:r>
              <a:rPr lang="en-CA" dirty="0" smtClean="0"/>
              <a:t> par exemple sur la </a:t>
            </a:r>
            <a:r>
              <a:rPr lang="en-CA" dirty="0" err="1" smtClean="0"/>
              <a:t>sélebre</a:t>
            </a:r>
            <a:r>
              <a:rPr lang="en-CA" dirty="0" smtClean="0"/>
              <a:t> base de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b="1" dirty="0" err="1" smtClean="0"/>
              <a:t>UniProt</a:t>
            </a:r>
            <a:endParaRPr lang="en-CA" b="1" dirty="0"/>
          </a:p>
        </p:txBody>
      </p: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3131840" y="4196988"/>
            <a:ext cx="2736304" cy="543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Informations</a:t>
            </a:r>
            <a:r>
              <a:rPr lang="en-CA" dirty="0" smtClean="0"/>
              <a:t> sur la </a:t>
            </a:r>
            <a:r>
              <a:rPr lang="en-CA" dirty="0" err="1" smtClean="0"/>
              <a:t>Protéine</a:t>
            </a:r>
            <a:r>
              <a:rPr lang="en-CA" dirty="0" smtClean="0"/>
              <a:t> </a:t>
            </a:r>
            <a:r>
              <a:rPr lang="en-CA" dirty="0" err="1" smtClean="0"/>
              <a:t>dUTPase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12507" r="8467" b="22073"/>
          <a:stretch/>
        </p:blipFill>
        <p:spPr bwMode="auto">
          <a:xfrm>
            <a:off x="467544" y="1881794"/>
            <a:ext cx="8166552" cy="3310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1979712" y="3198019"/>
            <a:ext cx="576064" cy="21602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/>
          <p:cNvSpPr/>
          <p:nvPr/>
        </p:nvSpPr>
        <p:spPr>
          <a:xfrm>
            <a:off x="6372200" y="3105930"/>
            <a:ext cx="1440160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1691680" y="5629453"/>
            <a:ext cx="597666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Vous </a:t>
            </a:r>
            <a:r>
              <a:rPr lang="en-CA" dirty="0" err="1" smtClean="0"/>
              <a:t>avez</a:t>
            </a:r>
            <a:r>
              <a:rPr lang="en-CA" dirty="0" smtClean="0"/>
              <a:t> </a:t>
            </a:r>
            <a:r>
              <a:rPr lang="en-CA" dirty="0" err="1" smtClean="0"/>
              <a:t>accès</a:t>
            </a:r>
            <a:r>
              <a:rPr lang="en-CA" dirty="0" smtClean="0"/>
              <a:t> à </a:t>
            </a:r>
            <a:r>
              <a:rPr lang="en-CA" dirty="0" err="1" smtClean="0"/>
              <a:t>toutes</a:t>
            </a:r>
            <a:r>
              <a:rPr lang="en-CA" dirty="0" smtClean="0"/>
              <a:t> les </a:t>
            </a:r>
            <a:r>
              <a:rPr lang="en-CA" dirty="0" err="1" smtClean="0"/>
              <a:t>informations</a:t>
            </a:r>
            <a:r>
              <a:rPr lang="en-CA" dirty="0" smtClean="0"/>
              <a:t> </a:t>
            </a:r>
            <a:r>
              <a:rPr lang="en-CA" dirty="0" err="1" smtClean="0"/>
              <a:t>désirées</a:t>
            </a:r>
            <a:r>
              <a:rPr lang="en-CA" dirty="0" smtClean="0"/>
              <a:t> sur </a:t>
            </a:r>
            <a:r>
              <a:rPr lang="en-CA" dirty="0" err="1" smtClean="0"/>
              <a:t>votre</a:t>
            </a:r>
            <a:r>
              <a:rPr lang="en-CA" dirty="0" smtClean="0"/>
              <a:t> </a:t>
            </a:r>
            <a:r>
              <a:rPr lang="en-CA" dirty="0" err="1" smtClean="0"/>
              <a:t>Protéine</a:t>
            </a:r>
            <a:endParaRPr lang="en-CA" dirty="0"/>
          </a:p>
        </p:txBody>
      </p:sp>
      <p:cxnSp>
        <p:nvCxnSpPr>
          <p:cNvPr id="8" name="Connecteur droit avec flèche 7"/>
          <p:cNvCxnSpPr>
            <a:stCxn id="6" idx="0"/>
            <a:endCxn id="4" idx="4"/>
          </p:cNvCxnSpPr>
          <p:nvPr/>
        </p:nvCxnSpPr>
        <p:spPr>
          <a:xfrm flipH="1" flipV="1">
            <a:off x="2267744" y="3414043"/>
            <a:ext cx="2412268" cy="221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0"/>
            <a:endCxn id="5" idx="4"/>
          </p:cNvCxnSpPr>
          <p:nvPr/>
        </p:nvCxnSpPr>
        <p:spPr>
          <a:xfrm flipV="1">
            <a:off x="4680012" y="3465970"/>
            <a:ext cx="2412268" cy="2163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Informations</a:t>
            </a:r>
            <a:r>
              <a:rPr lang="en-CA" dirty="0" smtClean="0"/>
              <a:t> sur la </a:t>
            </a:r>
            <a:r>
              <a:rPr lang="en-CA" dirty="0" err="1" smtClean="0"/>
              <a:t>Protéine</a:t>
            </a:r>
            <a:r>
              <a:rPr lang="en-CA" dirty="0" smtClean="0"/>
              <a:t> </a:t>
            </a:r>
            <a:r>
              <a:rPr lang="en-CA" dirty="0" err="1" smtClean="0"/>
              <a:t>dUTPase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458482" y="1628800"/>
            <a:ext cx="663379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Vous le </a:t>
            </a:r>
            <a:r>
              <a:rPr lang="en-CA" dirty="0" err="1" smtClean="0"/>
              <a:t>Selectionnez</a:t>
            </a:r>
            <a:r>
              <a:rPr lang="en-CA" dirty="0" smtClean="0"/>
              <a:t> la </a:t>
            </a:r>
            <a:r>
              <a:rPr lang="en-CA" dirty="0" err="1" smtClean="0"/>
              <a:t>protéine</a:t>
            </a:r>
            <a:r>
              <a:rPr lang="en-CA" dirty="0" smtClean="0"/>
              <a:t> et la Blaster pour </a:t>
            </a:r>
            <a:r>
              <a:rPr lang="en-CA" dirty="0" err="1" smtClean="0"/>
              <a:t>voir</a:t>
            </a:r>
            <a:r>
              <a:rPr lang="en-CA" dirty="0" smtClean="0"/>
              <a:t> </a:t>
            </a:r>
            <a:r>
              <a:rPr lang="en-CA" dirty="0" err="1" smtClean="0"/>
              <a:t>ces</a:t>
            </a:r>
            <a:r>
              <a:rPr lang="en-CA" dirty="0" smtClean="0"/>
              <a:t> homologues de </a:t>
            </a:r>
            <a:r>
              <a:rPr lang="en-CA" dirty="0" err="1" smtClean="0"/>
              <a:t>séquence</a:t>
            </a:r>
            <a:r>
              <a:rPr lang="en-CA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9847" r="1892" b="24657"/>
          <a:stretch/>
        </p:blipFill>
        <p:spPr bwMode="auto">
          <a:xfrm>
            <a:off x="447209" y="2564905"/>
            <a:ext cx="8182297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Connecteur droit avec flèche 7"/>
          <p:cNvCxnSpPr>
            <a:stCxn id="5" idx="2"/>
          </p:cNvCxnSpPr>
          <p:nvPr/>
        </p:nvCxnSpPr>
        <p:spPr>
          <a:xfrm flipH="1">
            <a:off x="755576" y="2275131"/>
            <a:ext cx="3019805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43608" y="5445224"/>
            <a:ext cx="532859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Sélectionnez-en</a:t>
            </a:r>
            <a:r>
              <a:rPr lang="en-CA" dirty="0" smtClean="0"/>
              <a:t> au </a:t>
            </a:r>
            <a:r>
              <a:rPr lang="en-CA" dirty="0" err="1" smtClean="0"/>
              <a:t>moins</a:t>
            </a:r>
            <a:r>
              <a:rPr lang="en-CA" dirty="0" smtClean="0"/>
              <a:t> 2 pour les aligner. Vous </a:t>
            </a:r>
            <a:r>
              <a:rPr lang="en-CA" dirty="0" err="1" smtClean="0"/>
              <a:t>verrez</a:t>
            </a:r>
            <a:r>
              <a:rPr lang="en-CA" dirty="0" smtClean="0"/>
              <a:t> des </a:t>
            </a:r>
            <a:r>
              <a:rPr lang="en-CA" dirty="0" err="1" smtClean="0"/>
              <a:t>fichiers</a:t>
            </a:r>
            <a:r>
              <a:rPr lang="en-CA" dirty="0" smtClean="0"/>
              <a:t> au format </a:t>
            </a:r>
            <a:r>
              <a:rPr lang="en-CA" dirty="0" err="1" smtClean="0"/>
              <a:t>Fasta</a:t>
            </a:r>
            <a:r>
              <a:rPr lang="en-CA" dirty="0" smtClean="0"/>
              <a:t> qui ont </a:t>
            </a:r>
            <a:r>
              <a:rPr lang="en-CA" dirty="0" err="1" smtClean="0"/>
              <a:t>été</a:t>
            </a:r>
            <a:r>
              <a:rPr lang="en-CA" dirty="0" smtClean="0"/>
              <a:t> </a:t>
            </a:r>
            <a:r>
              <a:rPr lang="en-CA" dirty="0" err="1" smtClean="0"/>
              <a:t>générés</a:t>
            </a:r>
            <a:r>
              <a:rPr lang="en-CA" dirty="0" smtClean="0"/>
              <a:t> pour faire </a:t>
            </a:r>
            <a:r>
              <a:rPr lang="en-CA" dirty="0" err="1" smtClean="0"/>
              <a:t>cet</a:t>
            </a:r>
            <a:r>
              <a:rPr lang="en-CA" dirty="0" smtClean="0"/>
              <a:t> </a:t>
            </a:r>
            <a:r>
              <a:rPr lang="en-CA" dirty="0" err="1" smtClean="0"/>
              <a:t>alignement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58482" y="3212976"/>
            <a:ext cx="801150" cy="5040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Connecteur droit avec flèche 12"/>
          <p:cNvCxnSpPr>
            <a:stCxn id="9" idx="0"/>
            <a:endCxn id="11" idx="2"/>
          </p:cNvCxnSpPr>
          <p:nvPr/>
        </p:nvCxnSpPr>
        <p:spPr>
          <a:xfrm flipH="1" flipV="1">
            <a:off x="859057" y="3717032"/>
            <a:ext cx="2848847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Format </a:t>
            </a:r>
            <a:r>
              <a:rPr lang="en-CA" dirty="0" err="1"/>
              <a:t>F</a:t>
            </a:r>
            <a:r>
              <a:rPr lang="en-CA" dirty="0" err="1" smtClean="0"/>
              <a:t>asta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 t="20925" r="33359" b="9806"/>
          <a:stretch/>
        </p:blipFill>
        <p:spPr bwMode="auto">
          <a:xfrm>
            <a:off x="631370" y="1503687"/>
            <a:ext cx="7036974" cy="41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>
            <a:stCxn id="7" idx="0"/>
          </p:cNvCxnSpPr>
          <p:nvPr/>
        </p:nvCxnSpPr>
        <p:spPr>
          <a:xfrm flipH="1" flipV="1">
            <a:off x="3635896" y="2348881"/>
            <a:ext cx="1656184" cy="3649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555776" y="5998503"/>
            <a:ext cx="54726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Clikez</a:t>
            </a:r>
            <a:r>
              <a:rPr lang="en-CA" dirty="0" smtClean="0"/>
              <a:t> sur P06968 et sur et cherchez le format </a:t>
            </a:r>
            <a:r>
              <a:rPr lang="en-CA" dirty="0" err="1" smtClean="0"/>
              <a:t>Fasta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354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3752" y="260648"/>
            <a:ext cx="8229600" cy="576064"/>
          </a:xfrm>
        </p:spPr>
        <p:txBody>
          <a:bodyPr>
            <a:noAutofit/>
          </a:bodyPr>
          <a:lstStyle/>
          <a:p>
            <a:r>
              <a:rPr lang="en-CA" sz="3200" dirty="0" err="1" smtClean="0"/>
              <a:t>Alignement</a:t>
            </a:r>
            <a:r>
              <a:rPr lang="en-CA" sz="3200" dirty="0" smtClean="0"/>
              <a:t> de </a:t>
            </a:r>
            <a:r>
              <a:rPr lang="en-CA" sz="3200" dirty="0" err="1" smtClean="0"/>
              <a:t>Séquences</a:t>
            </a:r>
            <a:r>
              <a:rPr lang="en-CA" sz="3200" dirty="0" smtClean="0"/>
              <a:t> </a:t>
            </a:r>
            <a:r>
              <a:rPr lang="en-CA" sz="3200" dirty="0" err="1" smtClean="0"/>
              <a:t>Protéiques</a:t>
            </a:r>
            <a:endParaRPr lang="en-CA" sz="3200" dirty="0"/>
          </a:p>
        </p:txBody>
      </p:sp>
      <p:sp>
        <p:nvSpPr>
          <p:cNvPr id="4" name="Rectangle 3"/>
          <p:cNvSpPr/>
          <p:nvPr/>
        </p:nvSpPr>
        <p:spPr>
          <a:xfrm>
            <a:off x="474440" y="1027795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://blast.ncbi.nlm.nih.gov/Blast.cgi?PAGE=Proteins&amp;PROGRAM=blastp&amp;BLAST_PROGRAMS=blastp&amp;PAGE_TYPE=BlastSearch&amp;DBSEARCH=true&amp;QUERY=&amp;SUBJECTS</a:t>
            </a:r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2063712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Copier-</a:t>
            </a:r>
            <a:r>
              <a:rPr lang="en-CA" dirty="0" err="1" smtClean="0"/>
              <a:t>coller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</a:p>
          <a:p>
            <a:r>
              <a:rPr lang="en-CA" dirty="0" smtClean="0"/>
              <a:t>importer </a:t>
            </a:r>
            <a:r>
              <a:rPr lang="en-CA" dirty="0" err="1" smtClean="0"/>
              <a:t>votre</a:t>
            </a:r>
            <a:r>
              <a:rPr lang="en-CA" dirty="0" smtClean="0"/>
              <a:t> </a:t>
            </a:r>
            <a:r>
              <a:rPr lang="en-CA" dirty="0" err="1" smtClean="0"/>
              <a:t>fichier</a:t>
            </a:r>
            <a:r>
              <a:rPr lang="en-CA" dirty="0" smtClean="0"/>
              <a:t> </a:t>
            </a:r>
            <a:r>
              <a:rPr lang="en-CA" dirty="0" err="1"/>
              <a:t>F</a:t>
            </a:r>
            <a:r>
              <a:rPr lang="en-CA" dirty="0" err="1" smtClean="0"/>
              <a:t>asta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" t="13015" r="45374" b="18362"/>
          <a:stretch/>
        </p:blipFill>
        <p:spPr bwMode="auto">
          <a:xfrm>
            <a:off x="2051720" y="1739307"/>
            <a:ext cx="6696743" cy="4839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Alignement</a:t>
            </a:r>
            <a:r>
              <a:rPr lang="en-CA" dirty="0"/>
              <a:t> de </a:t>
            </a:r>
            <a:r>
              <a:rPr lang="en-CA" dirty="0" err="1"/>
              <a:t>Séquences</a:t>
            </a:r>
            <a:r>
              <a:rPr lang="en-CA" dirty="0"/>
              <a:t> </a:t>
            </a:r>
            <a:r>
              <a:rPr lang="en-CA" dirty="0" err="1"/>
              <a:t>Protéiques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4"/>
          <a:stretch/>
        </p:blipFill>
        <p:spPr bwMode="auto">
          <a:xfrm>
            <a:off x="611560" y="1124744"/>
            <a:ext cx="8046156" cy="445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85320" y="3683302"/>
            <a:ext cx="259228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Descendez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l’alignement</a:t>
            </a:r>
            <a:r>
              <a:rPr lang="en-CA" dirty="0" smtClean="0"/>
              <a:t> et </a:t>
            </a:r>
            <a:r>
              <a:rPr lang="en-CA" dirty="0" err="1" smtClean="0"/>
              <a:t>sélectonnez-en</a:t>
            </a:r>
            <a:r>
              <a:rPr lang="en-CA" dirty="0" smtClean="0"/>
              <a:t> </a:t>
            </a:r>
            <a:r>
              <a:rPr lang="en-CA" dirty="0" err="1" smtClean="0"/>
              <a:t>quelque</a:t>
            </a:r>
            <a:r>
              <a:rPr lang="en-CA" dirty="0" smtClean="0"/>
              <a:t> </a:t>
            </a:r>
            <a:r>
              <a:rPr lang="en-CA" dirty="0" err="1" smtClean="0"/>
              <a:t>uns</a:t>
            </a:r>
            <a:r>
              <a:rPr lang="en-CA" dirty="0" smtClean="0"/>
              <a:t> pour </a:t>
            </a:r>
            <a:r>
              <a:rPr lang="en-CA" dirty="0" err="1" smtClean="0"/>
              <a:t>générer</a:t>
            </a:r>
            <a:r>
              <a:rPr lang="en-CA" dirty="0" smtClean="0"/>
              <a:t> un </a:t>
            </a:r>
            <a:r>
              <a:rPr lang="en-CA" dirty="0" err="1" smtClean="0"/>
              <a:t>arbre</a:t>
            </a:r>
            <a:r>
              <a:rPr lang="en-CA" dirty="0" smtClean="0"/>
              <a:t> des distances.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744960" y="3335027"/>
            <a:ext cx="432048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1"/>
            <a:endCxn id="5" idx="3"/>
          </p:cNvCxnSpPr>
          <p:nvPr/>
        </p:nvCxnSpPr>
        <p:spPr>
          <a:xfrm flipH="1" flipV="1">
            <a:off x="1177008" y="3695067"/>
            <a:ext cx="2808312" cy="7268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23728" y="5877272"/>
            <a:ext cx="374441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Clicker </a:t>
            </a:r>
            <a:r>
              <a:rPr lang="en-CA" dirty="0" err="1" smtClean="0"/>
              <a:t>ensuite</a:t>
            </a:r>
            <a:r>
              <a:rPr lang="en-CA" dirty="0" smtClean="0"/>
              <a:t> sur Distance Tree </a:t>
            </a:r>
            <a:endParaRPr lang="en-CA" dirty="0"/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2483768" y="3140968"/>
            <a:ext cx="1512168" cy="27363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3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283</TotalTime>
  <Words>1112</Words>
  <Application>Microsoft Office PowerPoint</Application>
  <PresentationFormat>Affichage à l'écran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Débit</vt:lpstr>
      <vt:lpstr>Trouvez une Protéine par son Nom</vt:lpstr>
      <vt:lpstr>Prenom la protéine dUTPase</vt:lpstr>
      <vt:lpstr>Protéine dUTPase</vt:lpstr>
      <vt:lpstr>Protéine dUTPase</vt:lpstr>
      <vt:lpstr>Informations sur la Protéine dUTPase</vt:lpstr>
      <vt:lpstr>Informations sur la Protéine dUTPase</vt:lpstr>
      <vt:lpstr>Format Fasta</vt:lpstr>
      <vt:lpstr>Alignement de Séquences Protéiques</vt:lpstr>
      <vt:lpstr>Alignement de Séquences Protéiques</vt:lpstr>
      <vt:lpstr>Alignement de Séquences Protéiques</vt:lpstr>
      <vt:lpstr>Alignement de Séquences Protéiques</vt:lpstr>
      <vt:lpstr>Alignement de Séquences Protéiques</vt:lpstr>
      <vt:lpstr>Alignement de Séquences Protéiques</vt:lpstr>
      <vt:lpstr>Qu’y a-t-il d’autre à par ClustalW ?</vt:lpstr>
      <vt:lpstr>Swiss-Prot</vt:lpstr>
      <vt:lpstr>Brenda</vt:lpstr>
      <vt:lpstr>Expasy</vt:lpstr>
      <vt:lpstr>Fiche d’Autoévaluation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Trouvez une Proteine par son nom</dc:title>
  <dc:creator>Joel Sande</dc:creator>
  <cp:lastModifiedBy>Joel Sande</cp:lastModifiedBy>
  <cp:revision>26</cp:revision>
  <dcterms:created xsi:type="dcterms:W3CDTF">2018-03-09T19:03:04Z</dcterms:created>
  <dcterms:modified xsi:type="dcterms:W3CDTF">2018-03-13T04:54:30Z</dcterms:modified>
</cp:coreProperties>
</file>