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6" r:id="rId11"/>
    <p:sldId id="264" r:id="rId12"/>
    <p:sldId id="265" r:id="rId13"/>
    <p:sldId id="270" r:id="rId14"/>
    <p:sldId id="27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88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97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1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9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1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8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41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24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3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1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00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XPL6UavUe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CnANUfgC-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Algorithme et Structure de </a:t>
            </a:r>
            <a:r>
              <a:rPr lang="en-CA" dirty="0" err="1" smtClean="0"/>
              <a:t>Données</a:t>
            </a:r>
            <a:r>
              <a:rPr lang="en-CA" dirty="0" smtClean="0"/>
              <a:t> : </a:t>
            </a:r>
            <a:r>
              <a:rPr lang="en-CA" dirty="0" err="1" smtClean="0"/>
              <a:t>Convertion</a:t>
            </a:r>
            <a:r>
              <a:rPr lang="en-CA" dirty="0" smtClean="0"/>
              <a:t> </a:t>
            </a:r>
            <a:r>
              <a:rPr lang="en-CA" dirty="0" err="1" smtClean="0"/>
              <a:t>infixe</a:t>
            </a:r>
            <a:r>
              <a:rPr lang="en-CA" dirty="0" smtClean="0"/>
              <a:t>-postfixe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2040" y="6093296"/>
            <a:ext cx="3664496" cy="40960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</a:t>
            </a:r>
            <a:r>
              <a:rPr lang="en-CA" dirty="0" smtClean="0"/>
              <a:t>ait par Joel </a:t>
            </a:r>
            <a:r>
              <a:rPr lang="en-CA" dirty="0" err="1"/>
              <a:t>S</a:t>
            </a:r>
            <a:r>
              <a:rPr lang="en-CA" dirty="0" err="1" smtClean="0"/>
              <a:t>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9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22114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CA" sz="2800" dirty="0" err="1" smtClean="0"/>
              <a:t>Exemple</a:t>
            </a:r>
            <a:r>
              <a:rPr lang="en-CA" sz="2800" dirty="0" smtClean="0"/>
              <a:t> 4 8 + 6 5 -*3 2-2 2+*/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(4 + 8) * (6 - 5) / ((3 - 2) * (2 + 2))</a:t>
            </a:r>
            <a: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 </a:t>
            </a:r>
            <a: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-&gt; </a:t>
            </a:r>
            <a: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4 8 + 6 5 - * 3 2 – 2 2 + * /</a:t>
            </a:r>
            <a:b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</a:br>
            <a: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12</a:t>
            </a:r>
            <a:r>
              <a:rPr kumimoji="0" lang="fr" sz="2200" b="0" i="0" u="none" strike="noStrike" kern="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 *1/(1*4) = 3</a:t>
            </a:r>
            <a:endParaRPr lang="en-CA" dirty="0">
              <a:solidFill>
                <a:srgbClr val="FFC000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231385"/>
              </p:ext>
            </p:extLst>
          </p:nvPr>
        </p:nvGraphicFramePr>
        <p:xfrm>
          <a:off x="467544" y="1127318"/>
          <a:ext cx="8229600" cy="597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7691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Symbole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</a:tr>
              <a:tr h="304402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</a:t>
                      </a:r>
                      <a:r>
                        <a:rPr lang="en-CA" baseline="0" dirty="0" smtClean="0"/>
                        <a:t>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298682"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</a:t>
                      </a:r>
                      <a:r>
                        <a:rPr lang="en-CA" dirty="0" smtClean="0"/>
                        <a:t> 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4, 8</a:t>
                      </a:r>
                      <a:endParaRPr lang="en-CA" dirty="0"/>
                    </a:p>
                  </a:txBody>
                  <a:tcPr/>
                </a:tc>
              </a:tr>
              <a:tr h="292962">
                <a:tc>
                  <a:txBody>
                    <a:bodyPr/>
                    <a:lstStyle/>
                    <a:p>
                      <a:r>
                        <a:rPr lang="en-CA" dirty="0" smtClean="0"/>
                        <a:t>+    (Je </a:t>
                      </a:r>
                      <a:r>
                        <a:rPr lang="en-CA" dirty="0" err="1" smtClean="0"/>
                        <a:t>vois</a:t>
                      </a:r>
                      <a:r>
                        <a:rPr lang="en-CA" dirty="0" smtClean="0"/>
                        <a:t> un </a:t>
                      </a:r>
                      <a:r>
                        <a:rPr lang="en-CA" dirty="0" err="1" smtClean="0"/>
                        <a:t>operateur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dirty="0" smtClean="0"/>
                        <a:t> 8 et 4     (4 + 8 = 12)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</a:tr>
              <a:tr h="287242"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</a:t>
                      </a:r>
                      <a:r>
                        <a:rPr lang="en-CA" dirty="0" smtClean="0"/>
                        <a:t> 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12, 6</a:t>
                      </a:r>
                      <a:endParaRPr lang="en-CA" dirty="0"/>
                    </a:p>
                  </a:txBody>
                  <a:tcPr/>
                </a:tc>
              </a:tr>
              <a:tr h="281522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</a:t>
                      </a:r>
                      <a:r>
                        <a:rPr lang="en-CA" dirty="0" smtClean="0"/>
                        <a:t> 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12, 6, 5</a:t>
                      </a:r>
                      <a:endParaRPr lang="en-CA" dirty="0"/>
                    </a:p>
                  </a:txBody>
                  <a:tcPr/>
                </a:tc>
              </a:tr>
              <a:tr h="273223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CA" dirty="0" smtClean="0"/>
                        <a:t>    (Je </a:t>
                      </a:r>
                      <a:r>
                        <a:rPr lang="en-CA" dirty="0" err="1" smtClean="0"/>
                        <a:t>vois</a:t>
                      </a:r>
                      <a:r>
                        <a:rPr lang="en-CA" dirty="0" smtClean="0"/>
                        <a:t> un </a:t>
                      </a:r>
                      <a:r>
                        <a:rPr lang="en-CA" dirty="0" err="1" smtClean="0"/>
                        <a:t>operateur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dirty="0" smtClean="0"/>
                        <a:t> 5 et 6         (6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CA" dirty="0" smtClean="0"/>
                        <a:t> 5 = 1)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12, 1</a:t>
                      </a:r>
                      <a:endParaRPr lang="en-CA" dirty="0"/>
                    </a:p>
                  </a:txBody>
                  <a:tcPr/>
                </a:tc>
              </a:tr>
              <a:tr h="270082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CA" dirty="0" smtClean="0"/>
                        <a:t>    (Je </a:t>
                      </a:r>
                      <a:r>
                        <a:rPr lang="en-CA" dirty="0" err="1" smtClean="0"/>
                        <a:t>vois</a:t>
                      </a:r>
                      <a:r>
                        <a:rPr lang="en-CA" dirty="0" smtClean="0"/>
                        <a:t> un </a:t>
                      </a:r>
                      <a:r>
                        <a:rPr lang="en-CA" dirty="0" err="1" smtClean="0"/>
                        <a:t>operateur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dirty="0" smtClean="0"/>
                        <a:t> 1 et 12      (12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CA" dirty="0" smtClean="0"/>
                        <a:t>1=12)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</a:tr>
              <a:tr h="264362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12, 3</a:t>
                      </a:r>
                      <a:endParaRPr lang="en-CA" dirty="0"/>
                    </a:p>
                  </a:txBody>
                  <a:tcPr/>
                </a:tc>
              </a:tr>
              <a:tr h="258642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12, 3, 2</a:t>
                      </a:r>
                      <a:endParaRPr lang="en-CA" dirty="0"/>
                    </a:p>
                  </a:txBody>
                  <a:tcPr/>
                </a:tc>
              </a:tr>
              <a:tr h="32493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CA" dirty="0" smtClean="0"/>
                        <a:t>     (je </a:t>
                      </a:r>
                      <a:r>
                        <a:rPr lang="en-CA" dirty="0" err="1" smtClean="0"/>
                        <a:t>vois</a:t>
                      </a:r>
                      <a:r>
                        <a:rPr lang="en-CA" dirty="0" smtClean="0"/>
                        <a:t> un </a:t>
                      </a:r>
                      <a:r>
                        <a:rPr lang="en-CA" dirty="0" err="1" smtClean="0"/>
                        <a:t>operateur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Depiler</a:t>
                      </a:r>
                      <a:r>
                        <a:rPr lang="en-CA" dirty="0" smtClean="0"/>
                        <a:t> 2 et 3       (3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CA" dirty="0" smtClean="0"/>
                        <a:t>2 = 1)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12, 1</a:t>
                      </a:r>
                      <a:endParaRPr lang="en-CA" dirty="0"/>
                    </a:p>
                  </a:txBody>
                  <a:tcPr/>
                </a:tc>
              </a:tr>
              <a:tr h="247202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12, 1, 2</a:t>
                      </a:r>
                      <a:endParaRPr lang="en-CA" dirty="0"/>
                    </a:p>
                  </a:txBody>
                  <a:tcPr/>
                </a:tc>
              </a:tr>
              <a:tr h="266742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12, 1, 2, 2</a:t>
                      </a:r>
                      <a:endParaRPr lang="en-CA" dirty="0"/>
                    </a:p>
                  </a:txBody>
                  <a:tcPr/>
                </a:tc>
              </a:tr>
              <a:tr h="261022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CA" dirty="0" smtClean="0"/>
                        <a:t> (je </a:t>
                      </a:r>
                      <a:r>
                        <a:rPr lang="en-CA" dirty="0" err="1" smtClean="0"/>
                        <a:t>vois</a:t>
                      </a:r>
                      <a:r>
                        <a:rPr lang="en-CA" dirty="0" smtClean="0"/>
                        <a:t> un </a:t>
                      </a:r>
                      <a:r>
                        <a:rPr lang="en-CA" dirty="0" err="1" smtClean="0"/>
                        <a:t>operateur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Depiler</a:t>
                      </a:r>
                      <a:r>
                        <a:rPr lang="en-CA" dirty="0" smtClean="0"/>
                        <a:t> 2 et 2      (2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CA" dirty="0" smtClean="0"/>
                        <a:t>2 = 4)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12, 1, 4</a:t>
                      </a:r>
                      <a:endParaRPr lang="en-CA" dirty="0"/>
                    </a:p>
                  </a:txBody>
                  <a:tcPr/>
                </a:tc>
              </a:tr>
              <a:tr h="255302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CA" dirty="0" smtClean="0"/>
                        <a:t> (Je </a:t>
                      </a:r>
                      <a:r>
                        <a:rPr lang="en-CA" dirty="0" err="1" smtClean="0"/>
                        <a:t>vois</a:t>
                      </a:r>
                      <a:r>
                        <a:rPr lang="en-CA" dirty="0" smtClean="0"/>
                        <a:t> un </a:t>
                      </a:r>
                      <a:r>
                        <a:rPr lang="en-CA" dirty="0" err="1" smtClean="0"/>
                        <a:t>operateur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Depiler</a:t>
                      </a:r>
                      <a:r>
                        <a:rPr lang="en-CA" dirty="0" smtClean="0"/>
                        <a:t> 4 et 1      (1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CA" dirty="0" smtClean="0"/>
                        <a:t> 4 = 4)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12, 4</a:t>
                      </a:r>
                      <a:endParaRPr lang="en-CA" dirty="0"/>
                    </a:p>
                  </a:txBody>
                  <a:tcPr/>
                </a:tc>
              </a:tr>
              <a:tr h="249582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CA" dirty="0" smtClean="0"/>
                        <a:t>  (Je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vois</a:t>
                      </a:r>
                      <a:r>
                        <a:rPr lang="en-CA" baseline="0" dirty="0" smtClean="0"/>
                        <a:t> un </a:t>
                      </a:r>
                      <a:r>
                        <a:rPr lang="en-CA" baseline="0" dirty="0" err="1" smtClean="0"/>
                        <a:t>operateur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Depiler</a:t>
                      </a:r>
                      <a:r>
                        <a:rPr lang="en-CA" dirty="0" smtClean="0"/>
                        <a:t> 4 et 12   (12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CA" dirty="0" smtClean="0"/>
                        <a:t> 4 = 3)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3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70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368152"/>
          </a:xfrm>
        </p:spPr>
        <p:txBody>
          <a:bodyPr>
            <a:normAutofit/>
          </a:bodyPr>
          <a:lstStyle/>
          <a:p>
            <a:r>
              <a:rPr lang="en-CA" sz="2000" dirty="0" err="1" smtClean="0"/>
              <a:t>Exécutons</a:t>
            </a:r>
            <a:r>
              <a:rPr lang="en-CA" sz="2000" dirty="0" smtClean="0"/>
              <a:t> à </a:t>
            </a:r>
            <a:r>
              <a:rPr lang="en-CA" sz="2000" dirty="0" err="1" smtClean="0"/>
              <a:t>présent</a:t>
            </a:r>
            <a:r>
              <a:rPr lang="en-CA" sz="2000" dirty="0" smtClean="0"/>
              <a:t> </a:t>
            </a:r>
            <a:r>
              <a:rPr lang="en-CA" sz="2000" dirty="0" err="1" smtClean="0"/>
              <a:t>notre</a:t>
            </a:r>
            <a:r>
              <a:rPr lang="en-CA" sz="2000" dirty="0" smtClean="0"/>
              <a:t> </a:t>
            </a:r>
            <a:r>
              <a:rPr lang="en-CA" sz="2000" dirty="0" err="1"/>
              <a:t>A</a:t>
            </a:r>
            <a:r>
              <a:rPr lang="en-CA" sz="2000" dirty="0" err="1" smtClean="0"/>
              <a:t>lgorithme</a:t>
            </a:r>
            <a:r>
              <a:rPr lang="en-CA" sz="2000" dirty="0" smtClean="0"/>
              <a:t> 5 avec un petit </a:t>
            </a:r>
            <a:r>
              <a:rPr lang="en-CA" sz="2000" dirty="0" err="1" smtClean="0"/>
              <a:t>exemple</a:t>
            </a:r>
            <a:r>
              <a:rPr lang="en-CA" sz="2000" dirty="0" smtClean="0"/>
              <a:t>   </a:t>
            </a:r>
            <a:br>
              <a:rPr lang="en-CA" sz="2000" dirty="0" smtClean="0"/>
            </a:br>
            <a:r>
              <a:rPr lang="en-CA" sz="2000" dirty="0" smtClean="0"/>
              <a:t>1 2 + 3 4 + *</a:t>
            </a:r>
            <a:br>
              <a:rPr lang="en-CA" sz="2000" dirty="0" smtClean="0"/>
            </a:br>
            <a:r>
              <a:rPr lang="en-CA" sz="2000" dirty="0" smtClean="0"/>
              <a:t>On nous </a:t>
            </a:r>
            <a:r>
              <a:rPr lang="en-CA" sz="2000" dirty="0" err="1" smtClean="0"/>
              <a:t>demande</a:t>
            </a:r>
            <a:r>
              <a:rPr lang="en-CA" sz="2000" dirty="0" smtClean="0"/>
              <a:t> </a:t>
            </a:r>
            <a:r>
              <a:rPr lang="en-CA" sz="2000" dirty="0" err="1" smtClean="0"/>
              <a:t>d’ajouter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FF0000"/>
                </a:solidFill>
              </a:rPr>
              <a:t>)</a:t>
            </a:r>
            <a:r>
              <a:rPr lang="en-CA" sz="2000" dirty="0" smtClean="0"/>
              <a:t> à la fin du </a:t>
            </a:r>
            <a:r>
              <a:rPr lang="en-CA" sz="2000" dirty="0" err="1" smtClean="0"/>
              <a:t>postfixe</a:t>
            </a:r>
            <a:r>
              <a:rPr lang="en-CA" sz="2000" dirty="0" smtClean="0"/>
              <a:t>.    1 2 + 3 4 + * )</a:t>
            </a:r>
            <a:endParaRPr lang="en-CA" sz="20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30761"/>
              </p:ext>
            </p:extLst>
          </p:nvPr>
        </p:nvGraphicFramePr>
        <p:xfrm>
          <a:off x="971600" y="1628805"/>
          <a:ext cx="7200801" cy="465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/>
                <a:gridCol w="3043463"/>
                <a:gridCol w="1757071"/>
              </a:tblGrid>
              <a:tr h="423209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Symbole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1,</a:t>
                      </a:r>
                      <a:r>
                        <a:rPr lang="en-CA" baseline="0" dirty="0" smtClean="0"/>
                        <a:t> 2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+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(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operateur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Depiler</a:t>
                      </a:r>
                      <a:r>
                        <a:rPr lang="en-CA" dirty="0" smtClean="0"/>
                        <a:t> 2 et 1      (1 + 2 = 3)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3, 3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3, 3, 4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+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(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operateur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Depiler</a:t>
                      </a:r>
                      <a:r>
                        <a:rPr lang="en-CA" dirty="0" smtClean="0"/>
                        <a:t> 4 et 3       (3 + 4 =7)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dirty="0" smtClean="0"/>
                        <a:t> 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3, 7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* 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operateur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Depiler</a:t>
                      </a:r>
                      <a:r>
                        <a:rPr lang="en-CA" dirty="0" smtClean="0"/>
                        <a:t> 7 et 3       (3*7 = 21)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21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)  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est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atteint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Depiler</a:t>
                      </a:r>
                      <a:r>
                        <a:rPr lang="en-CA" dirty="0" smtClean="0"/>
                        <a:t>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3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Analysons</a:t>
            </a:r>
            <a:r>
              <a:rPr lang="en-CA" dirty="0" smtClean="0"/>
              <a:t> à </a:t>
            </a:r>
            <a:r>
              <a:rPr lang="en-CA" dirty="0" err="1" smtClean="0"/>
              <a:t>présent</a:t>
            </a:r>
            <a:r>
              <a:rPr lang="en-CA" dirty="0" smtClean="0"/>
              <a:t> </a:t>
            </a:r>
            <a:r>
              <a:rPr lang="en-CA" dirty="0" err="1" smtClean="0"/>
              <a:t>l’algorithme</a:t>
            </a:r>
            <a:r>
              <a:rPr lang="en-CA" dirty="0" smtClean="0"/>
              <a:t> 5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72816"/>
            <a:ext cx="7643192" cy="4353347"/>
          </a:xfrm>
        </p:spPr>
        <p:txBody>
          <a:bodyPr>
            <a:normAutofit fontScale="70000" lnSpcReduction="20000"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Ajouter une ")" à la fin de postfixe. Quand la ")" est atteinte, c’est la fin de l’algorithme.</a:t>
            </a:r>
          </a:p>
          <a:p>
            <a:pPr lvl="0">
              <a:spcBef>
                <a:spcPts val="0"/>
              </a:spcBef>
              <a:buNone/>
            </a:pPr>
            <a:r>
              <a:rPr lang="fr" dirty="0" smtClean="0">
                <a:solidFill>
                  <a:srgbClr val="FF0000"/>
                </a:solidFill>
              </a:rPr>
              <a:t>Quand</a:t>
            </a:r>
            <a:r>
              <a:rPr lang="fr" dirty="0" smtClean="0"/>
              <a:t> la ")" n’est pas atteinte, lire l’expression de gauche à droite.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 le caractère courant est un chiffre, empiler sa valeur.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Sinon, si le caractère courant est un opérateur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Dépiler les deux premiers éléments de la pile dans des variables x et y.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>
                <a:solidFill>
                  <a:srgbClr val="00B050"/>
                </a:solidFill>
              </a:rPr>
              <a:t>Calculer x opérateur y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Empiler le résultat sur la pile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 smtClean="0"/>
              <a:t>Quand la ")" est atteinte dans l’expression, dépiler la première valeur de la pile. C’est le résultat de l’expression postfixée.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75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Fiche d’ </a:t>
            </a:r>
            <a:r>
              <a:rPr lang="en-US" dirty="0" err="1" smtClean="0"/>
              <a:t>Autoévaluation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4726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Question 1</a:t>
            </a:r>
            <a:r>
              <a:rPr lang="en-US" sz="2000" dirty="0" smtClean="0"/>
              <a:t>: A quoi </a:t>
            </a:r>
            <a:r>
              <a:rPr lang="en-US" sz="2000" dirty="0" err="1" smtClean="0"/>
              <a:t>sert</a:t>
            </a:r>
            <a:r>
              <a:rPr lang="en-US" sz="2000" dirty="0" smtClean="0"/>
              <a:t> </a:t>
            </a:r>
            <a:r>
              <a:rPr lang="en-US" sz="2000" dirty="0" err="1" smtClean="0"/>
              <a:t>uune</a:t>
            </a:r>
            <a:r>
              <a:rPr lang="en-US" sz="2000" dirty="0" smtClean="0"/>
              <a:t> expression </a:t>
            </a:r>
            <a:r>
              <a:rPr lang="en-US" sz="2000" dirty="0" err="1" smtClean="0"/>
              <a:t>postfixe</a:t>
            </a:r>
            <a:r>
              <a:rPr lang="en-US" sz="2000" dirty="0" smtClean="0"/>
              <a:t> ?. </a:t>
            </a:r>
            <a:r>
              <a:rPr lang="en-US" sz="2000" dirty="0"/>
              <a:t>. . . . . . . . . . . . . . . . . . . . . . . . . . . . . . . . . . . . . . . . . . . . . . . . . . . . . . . . . . . . . . . . . . . . . . . . . . . . . . . . . . . . . . . . . . . . . . . . . . . . . . . . . . . . . . . . . . . . . . . </a:t>
            </a:r>
            <a:r>
              <a:rPr lang="en-US" sz="2000" dirty="0" smtClean="0"/>
              <a:t>. </a:t>
            </a:r>
            <a:r>
              <a:rPr lang="en-US" sz="2000" dirty="0"/>
              <a:t>. . . . . . . . . . . . . . . . . . . . . . . . . . . . . . . . . . . . . . . . . . . . . . . . . . . . . . . . . . . . . . . . </a:t>
            </a:r>
            <a:r>
              <a:rPr lang="en-US" sz="2000" dirty="0" smtClean="0"/>
              <a:t>. . . . . . . . . . . . . . . . . . . . . . . . . . . . . . . . . . . . . . . . . . . . . . . . . . . . . . . . . </a:t>
            </a:r>
            <a:endParaRPr lang="en-CA" sz="2000" dirty="0"/>
          </a:p>
          <a:p>
            <a:pPr marL="457200" lvl="1" indent="0">
              <a:buNone/>
            </a:pPr>
            <a:r>
              <a:rPr lang="en-US" sz="2000" dirty="0"/>
              <a:t>Question </a:t>
            </a:r>
            <a:r>
              <a:rPr lang="en-US" sz="2000" dirty="0" smtClean="0"/>
              <a:t>2</a:t>
            </a:r>
            <a:r>
              <a:rPr lang="en-US" sz="2000" dirty="0"/>
              <a:t>: </a:t>
            </a:r>
            <a:r>
              <a:rPr lang="en-US" sz="2000" dirty="0" smtClean="0"/>
              <a:t> </a:t>
            </a:r>
            <a:r>
              <a:rPr lang="en-US" sz="2000" dirty="0" err="1" smtClean="0"/>
              <a:t>Citez</a:t>
            </a:r>
            <a:r>
              <a:rPr lang="en-US" sz="2000" dirty="0" smtClean="0"/>
              <a:t> </a:t>
            </a:r>
            <a:r>
              <a:rPr lang="en-US" sz="2000" dirty="0" err="1" smtClean="0"/>
              <a:t>quelque</a:t>
            </a:r>
            <a:r>
              <a:rPr lang="en-US" sz="2000" dirty="0" smtClean="0"/>
              <a:t> </a:t>
            </a:r>
            <a:r>
              <a:rPr lang="en-US" sz="2000" dirty="0" err="1" smtClean="0"/>
              <a:t>règles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conversion </a:t>
            </a:r>
            <a:r>
              <a:rPr lang="en-US" sz="2000" dirty="0" err="1" smtClean="0"/>
              <a:t>Infixe-Postfixe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 . . . . . . . . . . . . . . . . . . . . . . . . . . . . . . . . . . . . . . . . . . . . . . . . . . . . . . . . . . . . . . . . . . . . . . . . . . . . . . . . . . . . . . . . . . . . . . . . . . . . . . . . . . . . . . . . . . . </a:t>
            </a:r>
          </a:p>
          <a:p>
            <a:pPr marL="457200" lvl="1" indent="0">
              <a:buNone/>
            </a:pPr>
            <a:r>
              <a:rPr lang="en-US" sz="2000" dirty="0" smtClean="0"/>
              <a:t>Question 3: </a:t>
            </a:r>
            <a:r>
              <a:rPr lang="en-US" sz="2000" dirty="0" err="1" smtClean="0"/>
              <a:t>Citez</a:t>
            </a:r>
            <a:r>
              <a:rPr lang="en-US" sz="2000" dirty="0" smtClean="0"/>
              <a:t> </a:t>
            </a:r>
            <a:r>
              <a:rPr lang="en-US" sz="2000" dirty="0" err="1" smtClean="0"/>
              <a:t>quelques</a:t>
            </a:r>
            <a:r>
              <a:rPr lang="en-US" sz="2000" dirty="0" smtClean="0"/>
              <a:t> </a:t>
            </a:r>
            <a:r>
              <a:rPr lang="en-US" sz="2000" dirty="0" err="1" smtClean="0"/>
              <a:t>règles</a:t>
            </a:r>
            <a:r>
              <a:rPr lang="en-US" sz="2000" dirty="0" smtClean="0"/>
              <a:t> de </a:t>
            </a:r>
            <a:r>
              <a:rPr lang="en-US" sz="2000" dirty="0" err="1" smtClean="0"/>
              <a:t>l’évaluation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Expression </a:t>
            </a:r>
            <a:r>
              <a:rPr lang="en-US" sz="2000" dirty="0" err="1" smtClean="0"/>
              <a:t>postfixe</a:t>
            </a:r>
            <a:r>
              <a:rPr lang="en-US" sz="2000" dirty="0" smtClean="0"/>
              <a:t>. </a:t>
            </a:r>
            <a:r>
              <a:rPr lang="en-US" sz="2000" dirty="0"/>
              <a:t>. . . . . . . . . . . . . . . . . . . . . . . . . . . . . . . . . . . . . . . . . . . . . . . . . . . . . . . . . . . . . . . . . . . . . . . . . . . . . . . . . . . . . . . . . . . . . . . . . . . . . . . . . . . . . . . . . . . . . . . . . . . . . . . . . . . . . . . . .  . . . . . . . . . . . . . . . . . . . . . . . . . . . . . . . . . . . . . . . . . . . . . . . . . . . . . . . . . . . . . . . . . . . . . . . . . . . . . . . . . . . . . . . . . . . . . . . . . . . . . . . . . . . </a:t>
            </a:r>
            <a:r>
              <a:rPr lang="en-US" sz="2000" dirty="0" smtClean="0"/>
              <a:t>. . . . . . . . . . . . . . . . . . . . . . . . . . . . . . . . . . . . . . . . . . . . . . . . . . . . . . . . . . . . . . . . . . . 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17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Fiche d’ </a:t>
            </a:r>
            <a:r>
              <a:rPr lang="en-US" dirty="0" err="1" smtClean="0"/>
              <a:t>Autoévaluation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fois</a:t>
            </a:r>
            <a:r>
              <a:rPr lang="en-CA" dirty="0" smtClean="0"/>
              <a:t> </a:t>
            </a:r>
            <a:r>
              <a:rPr lang="en-CA" dirty="0" err="1" smtClean="0"/>
              <a:t>terminé</a:t>
            </a:r>
            <a:r>
              <a:rPr lang="en-CA" dirty="0" smtClean="0"/>
              <a:t>, </a:t>
            </a:r>
            <a:r>
              <a:rPr lang="en-CA" dirty="0" err="1" smtClean="0"/>
              <a:t>partagez</a:t>
            </a:r>
            <a:r>
              <a:rPr lang="en-CA" dirty="0" smtClean="0"/>
              <a:t>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dirty="0" err="1" smtClean="0"/>
              <a:t>réponses</a:t>
            </a:r>
            <a:r>
              <a:rPr lang="en-CA" dirty="0" smtClean="0"/>
              <a:t> avec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dirty="0" err="1" smtClean="0"/>
              <a:t>collegues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61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Prochaine</a:t>
            </a:r>
            <a:r>
              <a:rPr lang="en-CA" dirty="0" smtClean="0"/>
              <a:t> rencontre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2088232"/>
          </a:xfrm>
        </p:spPr>
        <p:txBody>
          <a:bodyPr/>
          <a:lstStyle/>
          <a:p>
            <a:r>
              <a:rPr lang="en-CA" dirty="0" smtClean="0"/>
              <a:t>Nous </a:t>
            </a:r>
            <a:r>
              <a:rPr lang="en-CA" dirty="0" err="1" smtClean="0"/>
              <a:t>ferons</a:t>
            </a:r>
            <a:r>
              <a:rPr lang="en-CA" dirty="0" smtClean="0"/>
              <a:t> </a:t>
            </a:r>
            <a:r>
              <a:rPr lang="en-CA" dirty="0" err="1" smtClean="0"/>
              <a:t>quelques</a:t>
            </a:r>
            <a:r>
              <a:rPr lang="en-CA" dirty="0" smtClean="0"/>
              <a:t> </a:t>
            </a:r>
            <a:r>
              <a:rPr lang="en-CA" dirty="0" err="1" smtClean="0"/>
              <a:t>exercices</a:t>
            </a:r>
            <a:r>
              <a:rPr lang="en-CA" dirty="0" smtClean="0"/>
              <a:t> sur les </a:t>
            </a:r>
            <a:r>
              <a:rPr lang="en-CA" dirty="0" err="1" smtClean="0"/>
              <a:t>Listes</a:t>
            </a:r>
            <a:r>
              <a:rPr lang="en-CA" dirty="0" smtClean="0"/>
              <a:t> </a:t>
            </a:r>
            <a:r>
              <a:rPr lang="en-CA" dirty="0" err="1" smtClean="0"/>
              <a:t>Chainées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47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Sommaire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600201"/>
            <a:ext cx="7128792" cy="4133056"/>
          </a:xfrm>
        </p:spPr>
        <p:txBody>
          <a:bodyPr/>
          <a:lstStyle/>
          <a:p>
            <a:r>
              <a:rPr lang="en-CA" dirty="0" smtClean="0"/>
              <a:t>Rappel conversion </a:t>
            </a:r>
            <a:r>
              <a:rPr lang="en-CA" dirty="0" err="1" smtClean="0"/>
              <a:t>Infixe</a:t>
            </a:r>
            <a:r>
              <a:rPr lang="en-CA" dirty="0" smtClean="0"/>
              <a:t> -&gt; Postfixe</a:t>
            </a:r>
          </a:p>
          <a:p>
            <a:r>
              <a:rPr lang="en-CA" dirty="0" err="1" smtClean="0"/>
              <a:t>Vidéos</a:t>
            </a:r>
            <a:r>
              <a:rPr lang="en-CA" dirty="0" smtClean="0"/>
              <a:t> et Mises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évidence</a:t>
            </a:r>
            <a:endParaRPr lang="en-CA" dirty="0" smtClean="0"/>
          </a:p>
          <a:p>
            <a:r>
              <a:rPr lang="en-CA" dirty="0" err="1"/>
              <a:t>É</a:t>
            </a:r>
            <a:r>
              <a:rPr lang="en-CA" dirty="0" err="1" smtClean="0"/>
              <a:t>valuation</a:t>
            </a:r>
            <a:r>
              <a:rPr lang="en-CA" dirty="0" smtClean="0"/>
              <a:t> de postfixe</a:t>
            </a:r>
          </a:p>
          <a:p>
            <a:r>
              <a:rPr lang="en-CA" dirty="0" err="1" smtClean="0"/>
              <a:t>Vidéos</a:t>
            </a:r>
            <a:r>
              <a:rPr lang="en-CA" dirty="0" smtClean="0"/>
              <a:t> et </a:t>
            </a:r>
            <a:r>
              <a:rPr lang="en-CA" dirty="0" err="1" smtClean="0"/>
              <a:t>Mise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évidence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590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Conversion Infix-Postfix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 smtClean="0"/>
              <a:t>Voici</a:t>
            </a:r>
            <a:r>
              <a:rPr lang="en-CA" dirty="0" smtClean="0"/>
              <a:t> un court </a:t>
            </a:r>
            <a:r>
              <a:rPr lang="en-CA" dirty="0" err="1" smtClean="0"/>
              <a:t>vidéo</a:t>
            </a:r>
            <a:r>
              <a:rPr lang="en-CA" dirty="0" smtClean="0"/>
              <a:t> qui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donne</a:t>
            </a:r>
            <a:r>
              <a:rPr lang="en-CA" dirty="0" smtClean="0"/>
              <a:t> un bon </a:t>
            </a:r>
            <a:r>
              <a:rPr lang="en-CA" dirty="0" err="1" smtClean="0"/>
              <a:t>algorithme</a:t>
            </a:r>
            <a:r>
              <a:rPr lang="en-CA" dirty="0" smtClean="0"/>
              <a:t> de conversion Infix-Postfix :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https://www.youtube.com/watch?v=vXPL6UavUeA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 smtClean="0"/>
              <a:t>Règles</a:t>
            </a:r>
            <a:r>
              <a:rPr lang="en-CA" dirty="0" smtClean="0"/>
              <a:t> </a:t>
            </a:r>
            <a:r>
              <a:rPr lang="en-CA" dirty="0" err="1" smtClean="0"/>
              <a:t>d’or</a:t>
            </a:r>
            <a:r>
              <a:rPr lang="en-CA" dirty="0" smtClean="0"/>
              <a:t>: </a:t>
            </a:r>
          </a:p>
          <a:p>
            <a:pPr>
              <a:buFontTx/>
              <a:buChar char="-"/>
            </a:pPr>
            <a:r>
              <a:rPr lang="en-CA" dirty="0" err="1" smtClean="0"/>
              <a:t>Tous</a:t>
            </a:r>
            <a:r>
              <a:rPr lang="en-CA" dirty="0" smtClean="0"/>
              <a:t> les </a:t>
            </a:r>
            <a:r>
              <a:rPr lang="en-CA" dirty="0" err="1" smtClean="0"/>
              <a:t>symboles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recencés</a:t>
            </a:r>
            <a:r>
              <a:rPr lang="en-CA" dirty="0" smtClean="0"/>
              <a:t> à gauche.</a:t>
            </a:r>
          </a:p>
          <a:p>
            <a:pPr>
              <a:buFontTx/>
              <a:buChar char="-"/>
            </a:pPr>
            <a:r>
              <a:rPr lang="en-CA" dirty="0" smtClean="0"/>
              <a:t>Les </a:t>
            </a:r>
            <a:r>
              <a:rPr lang="en-CA" dirty="0" err="1" smtClean="0"/>
              <a:t>parenthèses</a:t>
            </a:r>
            <a:r>
              <a:rPr lang="en-CA" dirty="0" smtClean="0"/>
              <a:t> et les </a:t>
            </a:r>
            <a:r>
              <a:rPr lang="en-CA" dirty="0" err="1" smtClean="0"/>
              <a:t>opérateurs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stockés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la pile.</a:t>
            </a:r>
          </a:p>
          <a:p>
            <a:pPr>
              <a:buFontTx/>
              <a:buChar char="-"/>
            </a:pPr>
            <a:r>
              <a:rPr lang="en-CA" dirty="0" smtClean="0"/>
              <a:t>Les </a:t>
            </a:r>
            <a:r>
              <a:rPr lang="en-CA" dirty="0" err="1" smtClean="0"/>
              <a:t>opérandes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inscrits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postfix.</a:t>
            </a:r>
          </a:p>
          <a:p>
            <a:pPr>
              <a:buFontTx/>
              <a:buChar char="-"/>
            </a:pPr>
            <a:r>
              <a:rPr lang="en-CA" dirty="0" err="1"/>
              <a:t>D</a:t>
            </a:r>
            <a:r>
              <a:rPr lang="en-CA" dirty="0" err="1" smtClean="0"/>
              <a:t>eux</a:t>
            </a:r>
            <a:r>
              <a:rPr lang="en-CA" dirty="0" smtClean="0"/>
              <a:t> </a:t>
            </a:r>
            <a:r>
              <a:rPr lang="en-CA" dirty="0" err="1" smtClean="0"/>
              <a:t>operateurs</a:t>
            </a:r>
            <a:r>
              <a:rPr lang="en-CA" dirty="0" smtClean="0"/>
              <a:t> de </a:t>
            </a:r>
            <a:r>
              <a:rPr lang="en-CA" dirty="0" err="1" smtClean="0"/>
              <a:t>même</a:t>
            </a:r>
            <a:r>
              <a:rPr lang="en-CA" dirty="0" smtClean="0"/>
              <a:t> </a:t>
            </a:r>
            <a:r>
              <a:rPr lang="en-CA" dirty="0" err="1" smtClean="0"/>
              <a:t>priorité</a:t>
            </a:r>
            <a:r>
              <a:rPr lang="en-CA" dirty="0" smtClean="0"/>
              <a:t> ne </a:t>
            </a:r>
            <a:r>
              <a:rPr lang="en-CA" dirty="0" err="1" smtClean="0"/>
              <a:t>peuvent</a:t>
            </a:r>
            <a:r>
              <a:rPr lang="en-CA" dirty="0" smtClean="0"/>
              <a:t> pas </a:t>
            </a:r>
            <a:r>
              <a:rPr lang="en-CA" dirty="0" err="1"/>
              <a:t>ê</a:t>
            </a:r>
            <a:r>
              <a:rPr lang="en-CA" dirty="0" err="1" smtClean="0"/>
              <a:t>tre</a:t>
            </a:r>
            <a:r>
              <a:rPr lang="en-CA" dirty="0" smtClean="0"/>
              <a:t> </a:t>
            </a:r>
            <a:r>
              <a:rPr lang="en-CA" dirty="0" err="1" smtClean="0"/>
              <a:t>stockés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la pile.</a:t>
            </a:r>
          </a:p>
          <a:p>
            <a:pPr>
              <a:buFontTx/>
              <a:buChar char="-"/>
            </a:pPr>
            <a:r>
              <a:rPr lang="en-CA" dirty="0" smtClean="0"/>
              <a:t>Un </a:t>
            </a:r>
            <a:r>
              <a:rPr lang="en-CA" dirty="0" err="1" smtClean="0"/>
              <a:t>opérateur</a:t>
            </a:r>
            <a:r>
              <a:rPr lang="en-CA" dirty="0" smtClean="0"/>
              <a:t> de </a:t>
            </a:r>
            <a:r>
              <a:rPr lang="en-CA" dirty="0" err="1" smtClean="0"/>
              <a:t>faible</a:t>
            </a:r>
            <a:r>
              <a:rPr lang="en-CA" dirty="0" smtClean="0"/>
              <a:t> </a:t>
            </a:r>
            <a:r>
              <a:rPr lang="en-CA" dirty="0" err="1" smtClean="0"/>
              <a:t>priorité</a:t>
            </a:r>
            <a:r>
              <a:rPr lang="en-CA" dirty="0" smtClean="0"/>
              <a:t> ne </a:t>
            </a:r>
            <a:r>
              <a:rPr lang="en-CA" dirty="0" err="1" smtClean="0"/>
              <a:t>peut</a:t>
            </a:r>
            <a:r>
              <a:rPr lang="en-CA" dirty="0" smtClean="0"/>
              <a:t> pas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placé</a:t>
            </a:r>
            <a:r>
              <a:rPr lang="en-CA" dirty="0" smtClean="0"/>
              <a:t> </a:t>
            </a:r>
            <a:r>
              <a:rPr lang="en-CA" dirty="0" err="1" smtClean="0"/>
              <a:t>devant</a:t>
            </a:r>
            <a:r>
              <a:rPr lang="en-CA" dirty="0" smtClean="0"/>
              <a:t> un </a:t>
            </a:r>
            <a:r>
              <a:rPr lang="en-CA" dirty="0" err="1" smtClean="0"/>
              <a:t>opérateur</a:t>
            </a:r>
            <a:r>
              <a:rPr lang="en-CA" dirty="0" smtClean="0"/>
              <a:t> de forte </a:t>
            </a:r>
            <a:r>
              <a:rPr lang="en-CA" dirty="0" err="1" smtClean="0"/>
              <a:t>priorité</a:t>
            </a:r>
            <a:r>
              <a:rPr lang="en-CA" dirty="0" smtClean="0"/>
              <a:t>.</a:t>
            </a:r>
          </a:p>
          <a:p>
            <a:pPr>
              <a:buFontTx/>
              <a:buChar char="-"/>
            </a:pPr>
            <a:endParaRPr lang="en-CA" dirty="0" smtClean="0"/>
          </a:p>
          <a:p>
            <a:pPr>
              <a:buFontTx/>
              <a:buChar char="-"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31899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CA" dirty="0" err="1" smtClean="0"/>
              <a:t>Algorithme</a:t>
            </a:r>
            <a:r>
              <a:rPr lang="en-CA" dirty="0" smtClean="0"/>
              <a:t> </a:t>
            </a:r>
            <a:r>
              <a:rPr lang="en-CA" dirty="0" err="1" smtClean="0"/>
              <a:t>Exercice</a:t>
            </a:r>
            <a:r>
              <a:rPr lang="en-CA" dirty="0" smtClean="0"/>
              <a:t> 4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en-CA" dirty="0" smtClean="0"/>
              <a:t>Pour </a:t>
            </a:r>
            <a:r>
              <a:rPr lang="en-CA" dirty="0" err="1" smtClean="0"/>
              <a:t>comprendre</a:t>
            </a:r>
            <a:r>
              <a:rPr lang="en-CA" dirty="0" smtClean="0"/>
              <a:t> l’algorithme de </a:t>
            </a:r>
            <a:r>
              <a:rPr lang="en-CA" dirty="0" err="1" smtClean="0"/>
              <a:t>l’exercice</a:t>
            </a:r>
            <a:r>
              <a:rPr lang="en-CA" dirty="0" smtClean="0"/>
              <a:t> 4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faut</a:t>
            </a:r>
            <a:r>
              <a:rPr lang="en-CA" dirty="0" smtClean="0"/>
              <a:t> </a:t>
            </a:r>
            <a:r>
              <a:rPr lang="en-CA" dirty="0" err="1" smtClean="0"/>
              <a:t>comprendre</a:t>
            </a:r>
            <a:r>
              <a:rPr lang="en-CA" dirty="0" smtClean="0"/>
              <a:t> </a:t>
            </a:r>
            <a:r>
              <a:rPr lang="en-CA" smtClean="0"/>
              <a:t>les tableaux </a:t>
            </a:r>
            <a:r>
              <a:rPr lang="en-CA" dirty="0" smtClean="0"/>
              <a:t>des 2 </a:t>
            </a:r>
            <a:r>
              <a:rPr lang="en-CA" dirty="0" err="1" smtClean="0"/>
              <a:t>prochaines</a:t>
            </a:r>
            <a:r>
              <a:rPr lang="en-CA" dirty="0" smtClean="0"/>
              <a:t> slides.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606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80853"/>
          </a:xfrm>
        </p:spPr>
        <p:txBody>
          <a:bodyPr>
            <a:normAutofit/>
          </a:bodyPr>
          <a:lstStyle/>
          <a:p>
            <a:r>
              <a:rPr lang="en-CA" sz="2000" dirty="0" err="1" smtClean="0"/>
              <a:t>Exemple</a:t>
            </a:r>
            <a:r>
              <a:rPr lang="en-CA" sz="2000" dirty="0" smtClean="0"/>
              <a:t> </a:t>
            </a:r>
            <a:r>
              <a:rPr lang="en-CA" sz="2000" dirty="0" smtClean="0">
                <a:sym typeface="Wingdings" panose="05000000000000000000" pitchFamily="2" charset="2"/>
              </a:rPr>
              <a:t>(A+B/C*(D+E)-F)</a:t>
            </a:r>
            <a:endParaRPr lang="en-CA" sz="20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289465"/>
              </p:ext>
            </p:extLst>
          </p:nvPr>
        </p:nvGraphicFramePr>
        <p:xfrm>
          <a:off x="395536" y="476672"/>
          <a:ext cx="822960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5805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Symbole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PostFix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/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(+/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CA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(*et/ meme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priorité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(+*(+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(+)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(on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vire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+ à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droite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   </a:t>
                      </a:r>
                      <a:r>
                        <a:rPr lang="en-CA" baseline="0" dirty="0" smtClean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(- ne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peut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pas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etre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placé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devant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*)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ABC/DE+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(+-         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(first-in-first-out)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ABC/DE+*+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ABC/DE+*+F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(-)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0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Exemple</a:t>
            </a:r>
            <a:r>
              <a:rPr lang="en-CA" dirty="0" smtClean="0"/>
              <a:t> (3+4*5/6)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271681"/>
              </p:ext>
            </p:extLst>
          </p:nvPr>
        </p:nvGraphicFramePr>
        <p:xfrm>
          <a:off x="457200" y="160020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Symbole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PostFix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+*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/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+/ 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(* et /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ont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la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meme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priorité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345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+/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345*6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(après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cela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/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est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prioritaire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sur +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345*6/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345*6/+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4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Retour à </a:t>
            </a:r>
            <a:r>
              <a:rPr lang="en-CA" dirty="0" err="1" smtClean="0"/>
              <a:t>l’algorithme</a:t>
            </a:r>
            <a:r>
              <a:rPr lang="en-CA" dirty="0" smtClean="0"/>
              <a:t> </a:t>
            </a:r>
            <a:r>
              <a:rPr lang="en-CA" dirty="0" err="1" smtClean="0"/>
              <a:t>Exercice</a:t>
            </a:r>
            <a:r>
              <a:rPr lang="en-CA" dirty="0" smtClean="0"/>
              <a:t> 4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77500" lnSpcReduction="20000"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Tant que la pile n’est pas vide, lire infixe de gauche à droite et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 le caractère courant dans infixe est un chiffre (ou une lettre) l’ajouter à postfixe.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 le caractère courant est une "(", l’empiler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 le caractère courant est un opérateur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Dépiler les opérateur sur le dessus de la pile (s’il y en a) tant qu’ils ont une plus grande priorité que l’opérateur courant, et ajouter les opérateurs dépilés à postfixe.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Empiler le caractère courant.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 le caractère courant est une ")"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Dépiler les opérateurs du dessus de la pile et les ajouter à postfixe jusqu’à ce qu’une "(" soit sur le dessus de la pile.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Dépiler la "(".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838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Algorithme</a:t>
            </a:r>
            <a:r>
              <a:rPr lang="en-CA" dirty="0" smtClean="0"/>
              <a:t> </a:t>
            </a:r>
            <a:r>
              <a:rPr lang="en-CA" dirty="0" err="1" smtClean="0"/>
              <a:t>Exercice</a:t>
            </a:r>
            <a:r>
              <a:rPr lang="en-CA" dirty="0" smtClean="0"/>
              <a:t> 5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Voici</a:t>
            </a:r>
            <a:r>
              <a:rPr lang="en-CA" dirty="0" smtClean="0"/>
              <a:t> un court </a:t>
            </a:r>
            <a:r>
              <a:rPr lang="en-CA" dirty="0" err="1" smtClean="0"/>
              <a:t>vidéo</a:t>
            </a:r>
            <a:r>
              <a:rPr lang="en-CA" dirty="0" smtClean="0"/>
              <a:t> qui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donne</a:t>
            </a:r>
            <a:r>
              <a:rPr lang="en-CA" dirty="0" smtClean="0"/>
              <a:t> un bon </a:t>
            </a:r>
            <a:r>
              <a:rPr lang="en-CA" dirty="0" err="1" smtClean="0"/>
              <a:t>algorithme</a:t>
            </a:r>
            <a:r>
              <a:rPr lang="en-CA" dirty="0" smtClean="0"/>
              <a:t> </a:t>
            </a:r>
            <a:r>
              <a:rPr lang="en-CA" dirty="0" err="1" smtClean="0"/>
              <a:t>d’évaluation</a:t>
            </a:r>
            <a:r>
              <a:rPr lang="en-CA" dirty="0" smtClean="0"/>
              <a:t> d’un </a:t>
            </a:r>
            <a:r>
              <a:rPr lang="en-CA" dirty="0" err="1" smtClean="0"/>
              <a:t>postfixe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https://www.youtube.com/watch?v=QCnANUfgC-w</a:t>
            </a: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Règles</a:t>
            </a:r>
            <a:r>
              <a:rPr lang="en-CA" dirty="0" smtClean="0"/>
              <a:t> d’Or:</a:t>
            </a:r>
          </a:p>
          <a:p>
            <a:pPr marL="0" indent="0">
              <a:buNone/>
            </a:pPr>
            <a:r>
              <a:rPr lang="en-CA" dirty="0" smtClean="0"/>
              <a:t>- On </a:t>
            </a:r>
            <a:r>
              <a:rPr lang="en-CA" dirty="0" err="1" smtClean="0"/>
              <a:t>effectue</a:t>
            </a:r>
            <a:r>
              <a:rPr lang="en-CA" dirty="0" smtClean="0"/>
              <a:t> les </a:t>
            </a:r>
            <a:r>
              <a:rPr lang="en-CA" dirty="0" err="1" smtClean="0"/>
              <a:t>opérations</a:t>
            </a:r>
            <a:r>
              <a:rPr lang="en-CA" dirty="0" smtClean="0"/>
              <a:t> à </a:t>
            </a:r>
            <a:r>
              <a:rPr lang="en-CA" dirty="0" err="1" smtClean="0"/>
              <a:t>l’inverse</a:t>
            </a:r>
            <a:r>
              <a:rPr lang="en-CA" dirty="0" smtClean="0"/>
              <a:t> de </a:t>
            </a:r>
            <a:r>
              <a:rPr lang="en-CA" dirty="0" err="1" smtClean="0"/>
              <a:t>leur</a:t>
            </a:r>
            <a:r>
              <a:rPr lang="en-CA" dirty="0" smtClean="0"/>
              <a:t> </a:t>
            </a:r>
            <a:r>
              <a:rPr lang="en-CA" dirty="0" err="1" smtClean="0"/>
              <a:t>ordre</a:t>
            </a:r>
            <a:r>
              <a:rPr lang="en-CA" dirty="0" smtClean="0"/>
              <a:t> des </a:t>
            </a:r>
            <a:r>
              <a:rPr lang="en-CA" dirty="0" err="1" smtClean="0"/>
              <a:t>depilement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86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Exemple</a:t>
            </a:r>
            <a:r>
              <a:rPr lang="en-CA" dirty="0" smtClean="0"/>
              <a:t>    3574-2^*+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573435"/>
              </p:ext>
            </p:extLst>
          </p:nvPr>
        </p:nvGraphicFramePr>
        <p:xfrm>
          <a:off x="467544" y="1052736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Symbole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</a:t>
                      </a:r>
                      <a:r>
                        <a:rPr lang="en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</a:t>
                      </a:r>
                      <a:r>
                        <a:rPr lang="en-CA" dirty="0" smtClean="0"/>
                        <a:t> 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</a:t>
                      </a:r>
                      <a:r>
                        <a:rPr lang="en-CA" dirty="0" smtClean="0"/>
                        <a:t> 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3, 5, 7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 err="1" smtClean="0"/>
                        <a:t>Empile</a:t>
                      </a:r>
                      <a:r>
                        <a:rPr lang="en-CA" baseline="0" dirty="0" smtClean="0"/>
                        <a:t>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3, 5, 7, 4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CA" dirty="0" smtClean="0"/>
                        <a:t> 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(Je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baseline="0" dirty="0" err="1" smtClean="0">
                          <a:solidFill>
                            <a:srgbClr val="00B050"/>
                          </a:solidFill>
                        </a:rPr>
                        <a:t>vois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un </a:t>
                      </a:r>
                      <a:r>
                        <a:rPr lang="en-CA" baseline="0" dirty="0" err="1" smtClean="0">
                          <a:solidFill>
                            <a:srgbClr val="00B050"/>
                          </a:solidFill>
                        </a:rPr>
                        <a:t>operateur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dirty="0" smtClean="0"/>
                        <a:t> 4 et 7     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(7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CA" dirty="0" smtClean="0"/>
                        <a:t>4 = 3)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  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3, 5, 3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baseline="0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3, 5, 3, 2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CA" dirty="0" smtClean="0"/>
                        <a:t>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(Je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baseline="0" dirty="0" err="1" smtClean="0">
                          <a:solidFill>
                            <a:srgbClr val="00B050"/>
                          </a:solidFill>
                        </a:rPr>
                        <a:t>vois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un </a:t>
                      </a:r>
                      <a:r>
                        <a:rPr lang="en-CA" baseline="0" dirty="0" err="1" smtClean="0">
                          <a:solidFill>
                            <a:srgbClr val="00B050"/>
                          </a:solidFill>
                        </a:rPr>
                        <a:t>operateur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baseline="0" dirty="0" smtClean="0"/>
                        <a:t> 2 et 3      (3</a:t>
                      </a:r>
                      <a:r>
                        <a:rPr lang="en-CA" baseline="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CA" baseline="0" dirty="0" smtClean="0"/>
                        <a:t>2 = 9)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baseline="0" dirty="0" smtClean="0"/>
                        <a:t> 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3, 5, 9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CA" dirty="0" smtClean="0"/>
                        <a:t>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(Je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vois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un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operateur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dirty="0" smtClean="0"/>
                        <a:t> 9 et 5      (9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CA" dirty="0" smtClean="0"/>
                        <a:t>5 = 45)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Empiler</a:t>
                      </a:r>
                      <a:r>
                        <a:rPr lang="en-CA" dirty="0" smtClean="0"/>
                        <a:t> 45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3, 45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CA" dirty="0" smtClean="0"/>
                        <a:t>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(Je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vois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un </a:t>
                      </a:r>
                      <a:r>
                        <a:rPr lang="en-CA" baseline="0" dirty="0" err="1" smtClean="0">
                          <a:solidFill>
                            <a:srgbClr val="00B050"/>
                          </a:solidFill>
                        </a:rPr>
                        <a:t>operateur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dirty="0" smtClean="0"/>
                        <a:t> 45 et 3 (3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CA" dirty="0" smtClean="0"/>
                        <a:t> 45 = 48)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48  Bravo !!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324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1835</Words>
  <Application>Microsoft Office PowerPoint</Application>
  <PresentationFormat>Affichage à l'écran (4:3)</PresentationFormat>
  <Paragraphs>228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Algorithme et Structure de Données : Convertion infixe-postfixe</vt:lpstr>
      <vt:lpstr>Sommaire</vt:lpstr>
      <vt:lpstr>Conversion Infix-Postfix</vt:lpstr>
      <vt:lpstr>Algorithme Exercice 4</vt:lpstr>
      <vt:lpstr>Exemple (A+B/C*(D+E)-F)</vt:lpstr>
      <vt:lpstr>Exemple (3+4*5/6)</vt:lpstr>
      <vt:lpstr>Retour à l’algorithme Exercice 4</vt:lpstr>
      <vt:lpstr>Algorithme Exercice 5</vt:lpstr>
      <vt:lpstr>Exemple    3574-2^*+</vt:lpstr>
      <vt:lpstr>Exemple 4 8 + 6 5 -*3 2-2 2+*/ (4 + 8) * (6 - 5) / ((3 - 2) * (2 + 2)) -&gt; 4 8 + 6 5 - * 3 2 – 2 2 + * / 12 *1/(1*4) = 3</vt:lpstr>
      <vt:lpstr>Exécutons à présent notre Algorithme 5 avec un petit exemple    1 2 + 3 4 + * On nous demande d’ajouter ) à la fin du postfixe.    1 2 + 3 4 + * )</vt:lpstr>
      <vt:lpstr>Analysons à présent l’algorithme 5</vt:lpstr>
      <vt:lpstr>Fiche d’ Autoévaluation</vt:lpstr>
      <vt:lpstr>Fiche d’ Autoévaluation</vt:lpstr>
      <vt:lpstr>Prochaine rencontre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Joel Sande</dc:creator>
  <cp:lastModifiedBy>Joel Sande</cp:lastModifiedBy>
  <cp:revision>21</cp:revision>
  <dcterms:created xsi:type="dcterms:W3CDTF">2017-11-21T07:20:41Z</dcterms:created>
  <dcterms:modified xsi:type="dcterms:W3CDTF">2018-03-09T17:37:39Z</dcterms:modified>
</cp:coreProperties>
</file>