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Programmation 3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Arbres binaires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Ajouter un noeud</a:t>
            </a:r>
            <a:r>
              <a:rPr lang="fr"/>
              <a:t> (ex: 6) - Avant insertion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414" name="Shape 414"/>
          <p:cNvSpPr/>
          <p:nvPr/>
        </p:nvSpPr>
        <p:spPr>
          <a:xfrm>
            <a:off x="4105900" y="2683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15" name="Shape 415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16" name="Shape 416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417" name="Shape 417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18" name="Shape 418"/>
          <p:cNvCxnSpPr>
            <a:stCxn id="413" idx="2"/>
            <a:endCxn id="415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9" name="Shape 419"/>
          <p:cNvCxnSpPr>
            <a:stCxn id="415" idx="3"/>
            <a:endCxn id="417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0" name="Shape 420"/>
          <p:cNvCxnSpPr>
            <a:stCxn id="415" idx="5"/>
            <a:endCxn id="416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1" name="Shape 421"/>
          <p:cNvCxnSpPr>
            <a:stCxn id="413" idx="5"/>
            <a:endCxn id="414" idx="1"/>
          </p:cNvCxnSpPr>
          <p:nvPr/>
        </p:nvCxnSpPr>
        <p:spPr>
          <a:xfrm>
            <a:off x="2733988" y="1910706"/>
            <a:ext cx="14508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2" name="Shape 422"/>
          <p:cNvSpPr/>
          <p:nvPr/>
        </p:nvSpPr>
        <p:spPr>
          <a:xfrm>
            <a:off x="4701975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23" name="Shape 423"/>
          <p:cNvSpPr/>
          <p:nvPr/>
        </p:nvSpPr>
        <p:spPr>
          <a:xfrm>
            <a:off x="3639950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24" name="Shape 424"/>
          <p:cNvCxnSpPr>
            <a:stCxn id="414" idx="3"/>
            <a:endCxn id="423" idx="0"/>
          </p:cNvCxnSpPr>
          <p:nvPr/>
        </p:nvCxnSpPr>
        <p:spPr>
          <a:xfrm flipH="1">
            <a:off x="3909062" y="3171481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>
            <a:stCxn id="414" idx="5"/>
            <a:endCxn id="422" idx="0"/>
          </p:cNvCxnSpPr>
          <p:nvPr/>
        </p:nvCxnSpPr>
        <p:spPr>
          <a:xfrm>
            <a:off x="4565539" y="3171481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 txBox="1"/>
          <p:nvPr/>
        </p:nvSpPr>
        <p:spPr>
          <a:xfrm>
            <a:off x="1401900" y="15114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</a:t>
            </a:r>
            <a:r>
              <a:rPr lang="fr"/>
              <a:t> &lt; 8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903475" y="29009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</a:t>
            </a:r>
            <a:r>
              <a:rPr lang="fr"/>
              <a:t> &gt; 4</a:t>
            </a:r>
          </a:p>
        </p:txBody>
      </p:sp>
      <p:cxnSp>
        <p:nvCxnSpPr>
          <p:cNvPr id="428" name="Shape 428"/>
          <p:cNvCxnSpPr/>
          <p:nvPr/>
        </p:nvCxnSpPr>
        <p:spPr>
          <a:xfrm flipH="1">
            <a:off x="1749550" y="20410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/>
          <p:nvPr/>
        </p:nvCxnSpPr>
        <p:spPr>
          <a:xfrm>
            <a:off x="1947775" y="3405675"/>
            <a:ext cx="720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2409300" y="4127100"/>
            <a:ext cx="801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&gt; 5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x="2297675" y="4711950"/>
            <a:ext cx="699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2274350" y="4875150"/>
            <a:ext cx="801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Ajouter un noeud (ex: 6) - Après insertion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439" name="Shape 439"/>
          <p:cNvSpPr/>
          <p:nvPr/>
        </p:nvSpPr>
        <p:spPr>
          <a:xfrm>
            <a:off x="4105900" y="2683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40" name="Shape 440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442" name="Shape 442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43" name="Shape 443"/>
          <p:cNvCxnSpPr>
            <a:stCxn id="438" idx="2"/>
            <a:endCxn id="440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stCxn id="440" idx="3"/>
            <a:endCxn id="442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440" idx="5"/>
            <a:endCxn id="441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38" idx="5"/>
            <a:endCxn id="439" idx="1"/>
          </p:cNvCxnSpPr>
          <p:nvPr/>
        </p:nvCxnSpPr>
        <p:spPr>
          <a:xfrm>
            <a:off x="2733988" y="1910706"/>
            <a:ext cx="14508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7" name="Shape 447"/>
          <p:cNvSpPr/>
          <p:nvPr/>
        </p:nvSpPr>
        <p:spPr>
          <a:xfrm>
            <a:off x="4701975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48" name="Shape 448"/>
          <p:cNvSpPr/>
          <p:nvPr/>
        </p:nvSpPr>
        <p:spPr>
          <a:xfrm>
            <a:off x="3639950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49" name="Shape 449"/>
          <p:cNvCxnSpPr>
            <a:stCxn id="439" idx="3"/>
            <a:endCxn id="448" idx="0"/>
          </p:cNvCxnSpPr>
          <p:nvPr/>
        </p:nvCxnSpPr>
        <p:spPr>
          <a:xfrm flipH="1">
            <a:off x="3909062" y="3171481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>
            <a:stCxn id="439" idx="5"/>
            <a:endCxn id="447" idx="0"/>
          </p:cNvCxnSpPr>
          <p:nvPr/>
        </p:nvCxnSpPr>
        <p:spPr>
          <a:xfrm>
            <a:off x="4565539" y="3171481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1" name="Shape 451"/>
          <p:cNvSpPr txBox="1"/>
          <p:nvPr/>
        </p:nvSpPr>
        <p:spPr>
          <a:xfrm>
            <a:off x="1401900" y="15114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&lt; 8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903475" y="29009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&gt; 4</a:t>
            </a:r>
          </a:p>
        </p:txBody>
      </p:sp>
      <p:cxnSp>
        <p:nvCxnSpPr>
          <p:cNvPr id="453" name="Shape 453"/>
          <p:cNvCxnSpPr/>
          <p:nvPr/>
        </p:nvCxnSpPr>
        <p:spPr>
          <a:xfrm flipH="1">
            <a:off x="1749550" y="20410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4" name="Shape 454"/>
          <p:cNvCxnSpPr/>
          <p:nvPr/>
        </p:nvCxnSpPr>
        <p:spPr>
          <a:xfrm>
            <a:off x="1947775" y="3405675"/>
            <a:ext cx="720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5" name="Shape 455"/>
          <p:cNvSpPr txBox="1"/>
          <p:nvPr/>
        </p:nvSpPr>
        <p:spPr>
          <a:xfrm>
            <a:off x="2409300" y="4127100"/>
            <a:ext cx="801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&gt; 5</a:t>
            </a:r>
          </a:p>
        </p:txBody>
      </p:sp>
      <p:cxnSp>
        <p:nvCxnSpPr>
          <p:cNvPr id="456" name="Shape 456"/>
          <p:cNvCxnSpPr/>
          <p:nvPr/>
        </p:nvCxnSpPr>
        <p:spPr>
          <a:xfrm>
            <a:off x="2297675" y="4711950"/>
            <a:ext cx="699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7" name="Shape 457"/>
          <p:cNvSpPr/>
          <p:nvPr/>
        </p:nvSpPr>
        <p:spPr>
          <a:xfrm>
            <a:off x="2540700" y="45984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</a:t>
            </a:r>
          </a:p>
        </p:txBody>
      </p:sp>
      <p:cxnSp>
        <p:nvCxnSpPr>
          <p:cNvPr id="458" name="Shape 458"/>
          <p:cNvCxnSpPr>
            <a:stCxn id="441" idx="5"/>
            <a:endCxn id="457" idx="1"/>
          </p:cNvCxnSpPr>
          <p:nvPr/>
        </p:nvCxnSpPr>
        <p:spPr>
          <a:xfrm>
            <a:off x="2218889" y="4526406"/>
            <a:ext cx="4008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Traverser un arbre binaire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Lister les entrées en ordre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Peut retourner un tableau des éléments triés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Utiliser la récursivité 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S'appeler</a:t>
            </a:r>
            <a:r>
              <a:rPr lang="fr" sz="1800"/>
              <a:t> pour lire son enfant de gauche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Visiter le noeud (par exemple afficher sa valeur)</a:t>
            </a:r>
          </a:p>
          <a:p>
            <a:pPr indent="-342900" lvl="1" marL="914400">
              <a:spcBef>
                <a:spcPts val="0"/>
              </a:spcBef>
              <a:buSzPct val="100000"/>
              <a:buChar char="-"/>
            </a:pPr>
            <a:r>
              <a:rPr lang="fr" sz="1800"/>
              <a:t>S’appeler pour lire son enfant de droite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Traverser un arbre, exemple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471" name="Shape 471"/>
          <p:cNvSpPr/>
          <p:nvPr/>
        </p:nvSpPr>
        <p:spPr>
          <a:xfrm>
            <a:off x="3009550" y="2728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72" name="Shape 472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cxnSp>
        <p:nvCxnSpPr>
          <p:cNvPr id="473" name="Shape 473"/>
          <p:cNvCxnSpPr>
            <a:stCxn id="470" idx="2"/>
            <a:endCxn id="472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>
            <a:stCxn id="470" idx="5"/>
            <a:endCxn id="471" idx="1"/>
          </p:cNvCxnSpPr>
          <p:nvPr/>
        </p:nvCxnSpPr>
        <p:spPr>
          <a:xfrm>
            <a:off x="2733989" y="1910706"/>
            <a:ext cx="3543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5" name="Shape 475"/>
          <p:cNvSpPr txBox="1"/>
          <p:nvPr/>
        </p:nvSpPr>
        <p:spPr>
          <a:xfrm>
            <a:off x="1454450" y="2007888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76" name="Shape 476"/>
          <p:cNvCxnSpPr/>
          <p:nvPr/>
        </p:nvCxnSpPr>
        <p:spPr>
          <a:xfrm flipH="1">
            <a:off x="1749550" y="20410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/>
          <p:nvPr/>
        </p:nvCxnSpPr>
        <p:spPr>
          <a:xfrm>
            <a:off x="2130700" y="3330375"/>
            <a:ext cx="720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8" name="Shape 478"/>
          <p:cNvSpPr txBox="1"/>
          <p:nvPr/>
        </p:nvSpPr>
        <p:spPr>
          <a:xfrm>
            <a:off x="1097900" y="3647625"/>
            <a:ext cx="988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3. Visite 4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83900" y="3300188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</a:t>
            </a:r>
          </a:p>
        </p:txBody>
      </p:sp>
      <p:cxnSp>
        <p:nvCxnSpPr>
          <p:cNvPr id="480" name="Shape 480"/>
          <p:cNvCxnSpPr/>
          <p:nvPr/>
        </p:nvCxnSpPr>
        <p:spPr>
          <a:xfrm flipH="1">
            <a:off x="879000" y="33333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 txBox="1"/>
          <p:nvPr/>
        </p:nvSpPr>
        <p:spPr>
          <a:xfrm>
            <a:off x="2175275" y="3316800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972600" y="2425500"/>
            <a:ext cx="988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  <a:r>
              <a:rPr lang="fr"/>
              <a:t>. Visite 8</a:t>
            </a:r>
          </a:p>
        </p:txBody>
      </p:sp>
      <p:cxnSp>
        <p:nvCxnSpPr>
          <p:cNvPr id="483" name="Shape 483"/>
          <p:cNvCxnSpPr/>
          <p:nvPr/>
        </p:nvCxnSpPr>
        <p:spPr>
          <a:xfrm>
            <a:off x="2950800" y="2041075"/>
            <a:ext cx="1683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4" name="Shape 484"/>
          <p:cNvSpPr txBox="1"/>
          <p:nvPr/>
        </p:nvSpPr>
        <p:spPr>
          <a:xfrm>
            <a:off x="3009550" y="2059525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621200" y="3316788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7</a:t>
            </a:r>
          </a:p>
        </p:txBody>
      </p:sp>
      <p:cxnSp>
        <p:nvCxnSpPr>
          <p:cNvPr id="486" name="Shape 486"/>
          <p:cNvCxnSpPr/>
          <p:nvPr/>
        </p:nvCxnSpPr>
        <p:spPr>
          <a:xfrm flipH="1">
            <a:off x="2834650" y="3349974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7" name="Shape 487"/>
          <p:cNvSpPr txBox="1"/>
          <p:nvPr/>
        </p:nvSpPr>
        <p:spPr>
          <a:xfrm>
            <a:off x="2961400" y="3647625"/>
            <a:ext cx="1097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  <a:r>
              <a:rPr lang="fr"/>
              <a:t>. Visite 15</a:t>
            </a:r>
          </a:p>
        </p:txBody>
      </p:sp>
      <p:cxnSp>
        <p:nvCxnSpPr>
          <p:cNvPr id="488" name="Shape 488"/>
          <p:cNvCxnSpPr/>
          <p:nvPr/>
        </p:nvCxnSpPr>
        <p:spPr>
          <a:xfrm>
            <a:off x="3757500" y="3331875"/>
            <a:ext cx="1683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9" name="Shape 489"/>
          <p:cNvSpPr txBox="1"/>
          <p:nvPr/>
        </p:nvSpPr>
        <p:spPr>
          <a:xfrm>
            <a:off x="3816250" y="3350325"/>
            <a:ext cx="27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9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979725" y="45253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 de la visite : 4 - 8 - 15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Trouver le minimum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497" name="Shape 497"/>
          <p:cNvSpPr/>
          <p:nvPr/>
        </p:nvSpPr>
        <p:spPr>
          <a:xfrm>
            <a:off x="4105900" y="2683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98" name="Shape 498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99" name="Shape 499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500" name="Shape 500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501" name="Shape 501"/>
          <p:cNvCxnSpPr>
            <a:stCxn id="496" idx="2"/>
            <a:endCxn id="498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2" name="Shape 502"/>
          <p:cNvCxnSpPr>
            <a:stCxn id="498" idx="3"/>
            <a:endCxn id="500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3" name="Shape 503"/>
          <p:cNvCxnSpPr>
            <a:stCxn id="498" idx="5"/>
            <a:endCxn id="499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4" name="Shape 504"/>
          <p:cNvCxnSpPr>
            <a:stCxn id="496" idx="5"/>
            <a:endCxn id="497" idx="1"/>
          </p:cNvCxnSpPr>
          <p:nvPr/>
        </p:nvCxnSpPr>
        <p:spPr>
          <a:xfrm>
            <a:off x="2733988" y="1910706"/>
            <a:ext cx="14508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5" name="Shape 505"/>
          <p:cNvSpPr/>
          <p:nvPr/>
        </p:nvSpPr>
        <p:spPr>
          <a:xfrm>
            <a:off x="4701975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506" name="Shape 506"/>
          <p:cNvSpPr/>
          <p:nvPr/>
        </p:nvSpPr>
        <p:spPr>
          <a:xfrm>
            <a:off x="3639950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507" name="Shape 507"/>
          <p:cNvCxnSpPr>
            <a:stCxn id="497" idx="3"/>
            <a:endCxn id="506" idx="0"/>
          </p:cNvCxnSpPr>
          <p:nvPr/>
        </p:nvCxnSpPr>
        <p:spPr>
          <a:xfrm flipH="1">
            <a:off x="3909062" y="3171481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8" name="Shape 508"/>
          <p:cNvCxnSpPr>
            <a:stCxn id="497" idx="5"/>
            <a:endCxn id="505" idx="0"/>
          </p:cNvCxnSpPr>
          <p:nvPr/>
        </p:nvCxnSpPr>
        <p:spPr>
          <a:xfrm>
            <a:off x="4565539" y="3171481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9" name="Shape 509"/>
          <p:cNvCxnSpPr/>
          <p:nvPr/>
        </p:nvCxnSpPr>
        <p:spPr>
          <a:xfrm flipH="1">
            <a:off x="1749550" y="20410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0" name="Shape 510"/>
          <p:cNvCxnSpPr/>
          <p:nvPr/>
        </p:nvCxnSpPr>
        <p:spPr>
          <a:xfrm flipH="1">
            <a:off x="1054025" y="3382350"/>
            <a:ext cx="1473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Trouver le maximum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517" name="Shape 517"/>
          <p:cNvSpPr/>
          <p:nvPr/>
        </p:nvSpPr>
        <p:spPr>
          <a:xfrm>
            <a:off x="4105900" y="2683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518" name="Shape 518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519" name="Shape 519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520" name="Shape 520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521" name="Shape 521"/>
          <p:cNvCxnSpPr>
            <a:stCxn id="516" idx="2"/>
            <a:endCxn id="518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>
            <a:stCxn id="518" idx="3"/>
            <a:endCxn id="520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>
            <a:stCxn id="518" idx="5"/>
            <a:endCxn id="519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4" name="Shape 524"/>
          <p:cNvCxnSpPr>
            <a:stCxn id="516" idx="5"/>
            <a:endCxn id="517" idx="1"/>
          </p:cNvCxnSpPr>
          <p:nvPr/>
        </p:nvCxnSpPr>
        <p:spPr>
          <a:xfrm>
            <a:off x="2733988" y="1910706"/>
            <a:ext cx="14508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5" name="Shape 525"/>
          <p:cNvSpPr/>
          <p:nvPr/>
        </p:nvSpPr>
        <p:spPr>
          <a:xfrm>
            <a:off x="4701975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526" name="Shape 526"/>
          <p:cNvSpPr/>
          <p:nvPr/>
        </p:nvSpPr>
        <p:spPr>
          <a:xfrm>
            <a:off x="3639950" y="39935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527" name="Shape 527"/>
          <p:cNvCxnSpPr>
            <a:stCxn id="517" idx="3"/>
            <a:endCxn id="526" idx="0"/>
          </p:cNvCxnSpPr>
          <p:nvPr/>
        </p:nvCxnSpPr>
        <p:spPr>
          <a:xfrm flipH="1">
            <a:off x="3909062" y="3171481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>
            <a:stCxn id="517" idx="5"/>
            <a:endCxn id="525" idx="0"/>
          </p:cNvCxnSpPr>
          <p:nvPr/>
        </p:nvCxnSpPr>
        <p:spPr>
          <a:xfrm>
            <a:off x="4565539" y="3171481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3348350" y="1994400"/>
            <a:ext cx="4071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0" name="Shape 530"/>
          <p:cNvCxnSpPr/>
          <p:nvPr/>
        </p:nvCxnSpPr>
        <p:spPr>
          <a:xfrm>
            <a:off x="4758600" y="3312375"/>
            <a:ext cx="1983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 1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Faire une classe BinaryNode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Implémenter les méthodes :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add(key, value)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find(key)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traverse()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min()</a:t>
            </a:r>
          </a:p>
          <a:p>
            <a:pPr indent="-342900" lvl="2" marL="1371600">
              <a:spcBef>
                <a:spcPts val="0"/>
              </a:spcBef>
              <a:buSzPct val="100000"/>
              <a:buChar char="-"/>
            </a:pPr>
            <a:r>
              <a:rPr lang="fr" sz="1800"/>
              <a:t>max()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qu’un arbre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840250" y="13062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599150" y="25324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177500" y="25324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874525" y="3758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639000" y="3758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0" name="Shape 290"/>
          <p:cNvCxnSpPr>
            <a:stCxn id="285" idx="2"/>
            <a:endCxn id="287" idx="7"/>
          </p:cNvCxnSpPr>
          <p:nvPr/>
        </p:nvCxnSpPr>
        <p:spPr>
          <a:xfrm flipH="1">
            <a:off x="3637250" y="1592025"/>
            <a:ext cx="12030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87" idx="3"/>
            <a:endCxn id="289" idx="0"/>
          </p:cNvCxnSpPr>
          <p:nvPr/>
        </p:nvCxnSpPr>
        <p:spPr>
          <a:xfrm flipH="1">
            <a:off x="2908362" y="302028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87" idx="5"/>
            <a:endCxn id="288" idx="1"/>
          </p:cNvCxnSpPr>
          <p:nvPr/>
        </p:nvCxnSpPr>
        <p:spPr>
          <a:xfrm>
            <a:off x="3637139" y="3020281"/>
            <a:ext cx="3162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85" idx="5"/>
            <a:endCxn id="286" idx="1"/>
          </p:cNvCxnSpPr>
          <p:nvPr/>
        </p:nvCxnSpPr>
        <p:spPr>
          <a:xfrm>
            <a:off x="5299889" y="1794081"/>
            <a:ext cx="3780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4" name="Shape 294"/>
          <p:cNvSpPr/>
          <p:nvPr/>
        </p:nvSpPr>
        <p:spPr>
          <a:xfrm>
            <a:off x="5531200" y="973875"/>
            <a:ext cx="674400" cy="332400"/>
          </a:xfrm>
          <a:prstGeom prst="wedgeRectCallout">
            <a:avLst>
              <a:gd fmla="val -65981" name="adj1"/>
              <a:gd fmla="val 113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node</a:t>
            </a:r>
          </a:p>
        </p:txBody>
      </p:sp>
      <p:sp>
        <p:nvSpPr>
          <p:cNvPr id="295" name="Shape 295"/>
          <p:cNvSpPr/>
          <p:nvPr/>
        </p:nvSpPr>
        <p:spPr>
          <a:xfrm>
            <a:off x="3901550" y="2852425"/>
            <a:ext cx="674400" cy="332400"/>
          </a:xfrm>
          <a:prstGeom prst="wedgeRectCallout">
            <a:avLst>
              <a:gd fmla="val -65981" name="adj1"/>
              <a:gd fmla="val 113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un arbre binaire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Permet la recherche rapide comme un tableau trié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fr" sz="1800"/>
              <a:t>Permet l’insertion rapide comme une liste liée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Terminologie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840250" y="13062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99150" y="25324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177500" y="25324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</a:t>
            </a:r>
          </a:p>
        </p:txBody>
      </p:sp>
      <p:sp>
        <p:nvSpPr>
          <p:cNvPr id="311" name="Shape 311"/>
          <p:cNvSpPr/>
          <p:nvPr/>
        </p:nvSpPr>
        <p:spPr>
          <a:xfrm>
            <a:off x="3874525" y="3758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</a:t>
            </a:r>
          </a:p>
        </p:txBody>
      </p:sp>
      <p:sp>
        <p:nvSpPr>
          <p:cNvPr id="312" name="Shape 312"/>
          <p:cNvSpPr/>
          <p:nvPr/>
        </p:nvSpPr>
        <p:spPr>
          <a:xfrm>
            <a:off x="2639000" y="37586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</a:t>
            </a:r>
          </a:p>
        </p:txBody>
      </p:sp>
      <p:cxnSp>
        <p:nvCxnSpPr>
          <p:cNvPr id="313" name="Shape 313"/>
          <p:cNvCxnSpPr>
            <a:stCxn id="308" idx="2"/>
            <a:endCxn id="310" idx="7"/>
          </p:cNvCxnSpPr>
          <p:nvPr/>
        </p:nvCxnSpPr>
        <p:spPr>
          <a:xfrm flipH="1">
            <a:off x="3637250" y="1592025"/>
            <a:ext cx="12030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310" idx="3"/>
            <a:endCxn id="312" idx="0"/>
          </p:cNvCxnSpPr>
          <p:nvPr/>
        </p:nvCxnSpPr>
        <p:spPr>
          <a:xfrm flipH="1">
            <a:off x="2908362" y="302028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>
            <a:stCxn id="310" idx="5"/>
            <a:endCxn id="311" idx="1"/>
          </p:cNvCxnSpPr>
          <p:nvPr/>
        </p:nvCxnSpPr>
        <p:spPr>
          <a:xfrm>
            <a:off x="3637139" y="3020281"/>
            <a:ext cx="3162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>
            <a:stCxn id="308" idx="5"/>
            <a:endCxn id="309" idx="1"/>
          </p:cNvCxnSpPr>
          <p:nvPr/>
        </p:nvCxnSpPr>
        <p:spPr>
          <a:xfrm>
            <a:off x="5299889" y="1794081"/>
            <a:ext cx="3780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" name="Shape 317"/>
          <p:cNvSpPr/>
          <p:nvPr/>
        </p:nvSpPr>
        <p:spPr>
          <a:xfrm>
            <a:off x="5531200" y="973875"/>
            <a:ext cx="674400" cy="332400"/>
          </a:xfrm>
          <a:prstGeom prst="wedgeRectCallout">
            <a:avLst>
              <a:gd fmla="val -65981" name="adj1"/>
              <a:gd fmla="val 113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racine</a:t>
            </a:r>
          </a:p>
        </p:txBody>
      </p:sp>
      <p:cxnSp>
        <p:nvCxnSpPr>
          <p:cNvPr id="318" name="Shape 318"/>
          <p:cNvCxnSpPr/>
          <p:nvPr/>
        </p:nvCxnSpPr>
        <p:spPr>
          <a:xfrm flipH="1">
            <a:off x="3603975" y="1551225"/>
            <a:ext cx="9447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 flipH="1">
            <a:off x="3756375" y="1703625"/>
            <a:ext cx="9447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 flipH="1">
            <a:off x="2694100" y="2942275"/>
            <a:ext cx="43320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21" name="Shape 321"/>
          <p:cNvSpPr/>
          <p:nvPr/>
        </p:nvSpPr>
        <p:spPr>
          <a:xfrm>
            <a:off x="1597875" y="1425825"/>
            <a:ext cx="1714500" cy="332400"/>
          </a:xfrm>
          <a:prstGeom prst="wedgeRectCallout">
            <a:avLst>
              <a:gd fmla="val 83333" name="adj1"/>
              <a:gd fmla="val 1035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chemin (pointillé)</a:t>
            </a:r>
          </a:p>
        </p:txBody>
      </p:sp>
      <p:sp>
        <p:nvSpPr>
          <p:cNvPr id="322" name="Shape 322"/>
          <p:cNvSpPr/>
          <p:nvPr/>
        </p:nvSpPr>
        <p:spPr>
          <a:xfrm>
            <a:off x="618150" y="2200075"/>
            <a:ext cx="2290200" cy="416100"/>
          </a:xfrm>
          <a:prstGeom prst="wedgeRectCallout">
            <a:avLst>
              <a:gd fmla="val 57986" name="adj1"/>
              <a:gd fmla="val 1091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 est parent de B et de C</a:t>
            </a:r>
          </a:p>
        </p:txBody>
      </p:sp>
      <p:sp>
        <p:nvSpPr>
          <p:cNvPr id="323" name="Shape 323"/>
          <p:cNvSpPr/>
          <p:nvPr/>
        </p:nvSpPr>
        <p:spPr>
          <a:xfrm>
            <a:off x="4631650" y="3426275"/>
            <a:ext cx="1714500" cy="332400"/>
          </a:xfrm>
          <a:prstGeom prst="wedgeRectCallout">
            <a:avLst>
              <a:gd fmla="val -60281" name="adj1"/>
              <a:gd fmla="val 1473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 est enfant de A</a:t>
            </a:r>
          </a:p>
        </p:txBody>
      </p:sp>
      <p:sp>
        <p:nvSpPr>
          <p:cNvPr id="324" name="Shape 324"/>
          <p:cNvSpPr/>
          <p:nvPr/>
        </p:nvSpPr>
        <p:spPr>
          <a:xfrm>
            <a:off x="227475" y="3509875"/>
            <a:ext cx="1714500" cy="332400"/>
          </a:xfrm>
          <a:prstGeom prst="wedgeRectCallout">
            <a:avLst>
              <a:gd fmla="val 83333" name="adj1"/>
              <a:gd fmla="val 1035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 est le frère de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Règles d’un arbre binaire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noeud (node) ne peut avoir que deux enfants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deux enfants se nomment “enfant de gauche” et “enfant de droite”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clé de l’enfant de gauche doit être plus petite que la clé du parent.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clé de l’enfant de droite doit être plus grande que la clé du parent.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Arbre balancé vs arbre non-balancé</a:t>
            </a:r>
          </a:p>
        </p:txBody>
      </p:sp>
      <p:sp>
        <p:nvSpPr>
          <p:cNvPr id="336" name="Shape 336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009550" y="2728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1" name="Shape 341"/>
          <p:cNvCxnSpPr>
            <a:stCxn id="336" idx="2"/>
            <a:endCxn id="338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>
            <a:stCxn id="338" idx="3"/>
            <a:endCxn id="340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338" idx="5"/>
            <a:endCxn id="339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336" idx="5"/>
            <a:endCxn id="337" idx="1"/>
          </p:cNvCxnSpPr>
          <p:nvPr/>
        </p:nvCxnSpPr>
        <p:spPr>
          <a:xfrm>
            <a:off x="2733989" y="1910706"/>
            <a:ext cx="3543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" name="Shape 345"/>
          <p:cNvSpPr/>
          <p:nvPr/>
        </p:nvSpPr>
        <p:spPr>
          <a:xfrm>
            <a:off x="7305000" y="12720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040200" y="25778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353700" y="26615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7050725" y="38877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815200" y="38877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0" name="Shape 350"/>
          <p:cNvCxnSpPr>
            <a:stCxn id="345" idx="2"/>
            <a:endCxn id="347" idx="7"/>
          </p:cNvCxnSpPr>
          <p:nvPr/>
        </p:nvCxnSpPr>
        <p:spPr>
          <a:xfrm flipH="1">
            <a:off x="6813300" y="155780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>
            <a:stCxn id="347" idx="3"/>
            <a:endCxn id="349" idx="0"/>
          </p:cNvCxnSpPr>
          <p:nvPr/>
        </p:nvCxnSpPr>
        <p:spPr>
          <a:xfrm flipH="1">
            <a:off x="6084562" y="314935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>
            <a:stCxn id="347" idx="5"/>
            <a:endCxn id="348" idx="1"/>
          </p:cNvCxnSpPr>
          <p:nvPr/>
        </p:nvCxnSpPr>
        <p:spPr>
          <a:xfrm>
            <a:off x="6813338" y="3149356"/>
            <a:ext cx="3162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>
            <a:stCxn id="345" idx="5"/>
            <a:endCxn id="346" idx="1"/>
          </p:cNvCxnSpPr>
          <p:nvPr/>
        </p:nvCxnSpPr>
        <p:spPr>
          <a:xfrm>
            <a:off x="7764639" y="1759856"/>
            <a:ext cx="3543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" name="Shape 354"/>
          <p:cNvSpPr/>
          <p:nvPr/>
        </p:nvSpPr>
        <p:spPr>
          <a:xfrm>
            <a:off x="3605625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54360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6" name="Shape 356"/>
          <p:cNvCxnSpPr>
            <a:stCxn id="337" idx="3"/>
            <a:endCxn id="355" idx="0"/>
          </p:cNvCxnSpPr>
          <p:nvPr/>
        </p:nvCxnSpPr>
        <p:spPr>
          <a:xfrm flipH="1">
            <a:off x="2812712" y="32165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>
            <a:stCxn id="337" idx="5"/>
            <a:endCxn id="354" idx="0"/>
          </p:cNvCxnSpPr>
          <p:nvPr/>
        </p:nvCxnSpPr>
        <p:spPr>
          <a:xfrm>
            <a:off x="3469189" y="32165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" name="Shape 358"/>
          <p:cNvSpPr txBox="1"/>
          <p:nvPr/>
        </p:nvSpPr>
        <p:spPr>
          <a:xfrm>
            <a:off x="1782700" y="4758600"/>
            <a:ext cx="14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Balancé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084550" y="4758600"/>
            <a:ext cx="185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Non-</a:t>
            </a:r>
            <a:r>
              <a:rPr lang="fr" sz="1800"/>
              <a:t>Balancé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Arbre balancé avec clés</a:t>
            </a:r>
          </a:p>
        </p:txBody>
      </p:sp>
      <p:sp>
        <p:nvSpPr>
          <p:cNvPr id="365" name="Shape 365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66" name="Shape 366"/>
          <p:cNvSpPr/>
          <p:nvPr/>
        </p:nvSpPr>
        <p:spPr>
          <a:xfrm>
            <a:off x="3009550" y="2728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67" name="Shape 367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68" name="Shape 368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69" name="Shape 369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70" name="Shape 370"/>
          <p:cNvCxnSpPr>
            <a:stCxn id="365" idx="2"/>
            <a:endCxn id="367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>
            <a:stCxn id="367" idx="3"/>
            <a:endCxn id="369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2" name="Shape 372"/>
          <p:cNvCxnSpPr>
            <a:stCxn id="367" idx="5"/>
            <a:endCxn id="368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>
            <a:stCxn id="365" idx="5"/>
            <a:endCxn id="366" idx="1"/>
          </p:cNvCxnSpPr>
          <p:nvPr/>
        </p:nvCxnSpPr>
        <p:spPr>
          <a:xfrm>
            <a:off x="2733989" y="1910706"/>
            <a:ext cx="3543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4" name="Shape 374"/>
          <p:cNvSpPr/>
          <p:nvPr/>
        </p:nvSpPr>
        <p:spPr>
          <a:xfrm>
            <a:off x="3605625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375" name="Shape 375"/>
          <p:cNvSpPr/>
          <p:nvPr/>
        </p:nvSpPr>
        <p:spPr>
          <a:xfrm>
            <a:off x="254360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76" name="Shape 376"/>
          <p:cNvCxnSpPr>
            <a:stCxn id="366" idx="3"/>
            <a:endCxn id="375" idx="0"/>
          </p:cNvCxnSpPr>
          <p:nvPr/>
        </p:nvCxnSpPr>
        <p:spPr>
          <a:xfrm flipH="1">
            <a:off x="2812712" y="32165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>
            <a:stCxn id="366" idx="5"/>
            <a:endCxn id="374" idx="0"/>
          </p:cNvCxnSpPr>
          <p:nvPr/>
        </p:nvCxnSpPr>
        <p:spPr>
          <a:xfrm>
            <a:off x="3469189" y="32165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/>
        </p:nvSpPr>
        <p:spPr>
          <a:xfrm>
            <a:off x="1782700" y="4758600"/>
            <a:ext cx="14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Balancé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classe noeud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classe noeud a au minimum comme attributs: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Sa clé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Une référence à son enfant de gauche</a:t>
            </a:r>
          </a:p>
          <a:p>
            <a:pPr indent="-311150" lvl="0" marL="457200" rtl="0">
              <a:spcBef>
                <a:spcPts val="0"/>
              </a:spcBef>
              <a:buSzPct val="100000"/>
              <a:buChar char="-"/>
            </a:pPr>
            <a:r>
              <a:rPr lang="fr"/>
              <a:t>Une référence à son enfant de droite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Ses méthodes obligatoires 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Trouver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Ajouter</a:t>
            </a:r>
          </a:p>
          <a:p>
            <a:pPr indent="-311150" lvl="0" marL="457200">
              <a:spcBef>
                <a:spcPts val="0"/>
              </a:spcBef>
              <a:buSzPct val="100000"/>
              <a:buChar char="-"/>
            </a:pPr>
            <a:r>
              <a:rPr lang="fr"/>
              <a:t>Supprimer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Trouver un noeud (ex: 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274350" y="14229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91" name="Shape 391"/>
          <p:cNvSpPr/>
          <p:nvPr/>
        </p:nvSpPr>
        <p:spPr>
          <a:xfrm>
            <a:off x="3009550" y="2728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92" name="Shape 392"/>
          <p:cNvSpPr/>
          <p:nvPr/>
        </p:nvSpPr>
        <p:spPr>
          <a:xfrm>
            <a:off x="1323050" y="28124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93" name="Shape 393"/>
          <p:cNvSpPr/>
          <p:nvPr/>
        </p:nvSpPr>
        <p:spPr>
          <a:xfrm>
            <a:off x="17592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94" name="Shape 394"/>
          <p:cNvSpPr/>
          <p:nvPr/>
        </p:nvSpPr>
        <p:spPr>
          <a:xfrm>
            <a:off x="78455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95" name="Shape 395"/>
          <p:cNvCxnSpPr>
            <a:stCxn id="390" idx="2"/>
            <a:endCxn id="392" idx="7"/>
          </p:cNvCxnSpPr>
          <p:nvPr/>
        </p:nvCxnSpPr>
        <p:spPr>
          <a:xfrm flipH="1">
            <a:off x="1782650" y="1708650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stCxn id="392" idx="3"/>
            <a:endCxn id="394" idx="0"/>
          </p:cNvCxnSpPr>
          <p:nvPr/>
        </p:nvCxnSpPr>
        <p:spPr>
          <a:xfrm flipH="1">
            <a:off x="1053912" y="3300206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>
            <a:stCxn id="392" idx="5"/>
            <a:endCxn id="393" idx="1"/>
          </p:cNvCxnSpPr>
          <p:nvPr/>
        </p:nvCxnSpPr>
        <p:spPr>
          <a:xfrm>
            <a:off x="1782688" y="3300206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>
            <a:stCxn id="390" idx="5"/>
            <a:endCxn id="391" idx="1"/>
          </p:cNvCxnSpPr>
          <p:nvPr/>
        </p:nvCxnSpPr>
        <p:spPr>
          <a:xfrm>
            <a:off x="2733989" y="1910706"/>
            <a:ext cx="3543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9" name="Shape 399"/>
          <p:cNvSpPr/>
          <p:nvPr/>
        </p:nvSpPr>
        <p:spPr>
          <a:xfrm>
            <a:off x="3605625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00" name="Shape 400"/>
          <p:cNvSpPr/>
          <p:nvPr/>
        </p:nvSpPr>
        <p:spPr>
          <a:xfrm>
            <a:off x="2543600" y="40386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01" name="Shape 401"/>
          <p:cNvCxnSpPr>
            <a:stCxn id="391" idx="3"/>
            <a:endCxn id="400" idx="0"/>
          </p:cNvCxnSpPr>
          <p:nvPr/>
        </p:nvCxnSpPr>
        <p:spPr>
          <a:xfrm flipH="1">
            <a:off x="2812712" y="32165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>
            <a:stCxn id="391" idx="5"/>
            <a:endCxn id="399" idx="0"/>
          </p:cNvCxnSpPr>
          <p:nvPr/>
        </p:nvCxnSpPr>
        <p:spPr>
          <a:xfrm>
            <a:off x="3469189" y="32165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 txBox="1"/>
          <p:nvPr/>
        </p:nvSpPr>
        <p:spPr>
          <a:xfrm>
            <a:off x="1401900" y="15114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 &lt; 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903475" y="2900900"/>
            <a:ext cx="60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&gt; 4</a:t>
            </a:r>
          </a:p>
        </p:txBody>
      </p:sp>
      <p:cxnSp>
        <p:nvCxnSpPr>
          <p:cNvPr id="405" name="Shape 405"/>
          <p:cNvCxnSpPr/>
          <p:nvPr/>
        </p:nvCxnSpPr>
        <p:spPr>
          <a:xfrm flipH="1">
            <a:off x="1749550" y="2041075"/>
            <a:ext cx="174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1947775" y="3405675"/>
            <a:ext cx="720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>
            <a:off x="1627850" y="4610100"/>
            <a:ext cx="801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==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