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embeddedFontLst>
    <p:embeddedFont>
      <p:font typeface="Lato" panose="020B0604020202020204" charset="0"/>
      <p:regular r:id="rId10"/>
      <p:bold r:id="rId11"/>
      <p:italic r:id="rId12"/>
      <p:boldItalic r:id="rId13"/>
    </p:embeddedFont>
    <p:embeddedFont>
      <p:font typeface="Montserrat" panose="020B060402020202020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47D15EFA-45F7-4DC1-9E4A-63DD3B6431CC}">
  <a:tblStyle styleId="{47D15EFA-45F7-4DC1-9E4A-63DD3B6431C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7" d="100"/>
          <a:sy n="117" d="100"/>
        </p:scale>
        <p:origin x="-72" y="25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30739727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Shape 1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4000"/>
            </a:lvl1pPr>
            <a:lvl2pPr lvl="1">
              <a:spcBef>
                <a:spcPts val="0"/>
              </a:spcBef>
              <a:buSzPct val="100000"/>
              <a:defRPr sz="4000"/>
            </a:lvl2pPr>
            <a:lvl3pPr lvl="2">
              <a:spcBef>
                <a:spcPts val="0"/>
              </a:spcBef>
              <a:buSzPct val="100000"/>
              <a:defRPr sz="4000"/>
            </a:lvl3pPr>
            <a:lvl4pPr lvl="3">
              <a:spcBef>
                <a:spcPts val="0"/>
              </a:spcBef>
              <a:buSzPct val="100000"/>
              <a:defRPr sz="4000"/>
            </a:lvl4pPr>
            <a:lvl5pPr lvl="4">
              <a:spcBef>
                <a:spcPts val="0"/>
              </a:spcBef>
              <a:buSzPct val="100000"/>
              <a:defRPr sz="4000"/>
            </a:lvl5pPr>
            <a:lvl6pPr lvl="5">
              <a:spcBef>
                <a:spcPts val="0"/>
              </a:spcBef>
              <a:buSzPct val="100000"/>
              <a:defRPr sz="4000"/>
            </a:lvl6pPr>
            <a:lvl7pPr lvl="6">
              <a:spcBef>
                <a:spcPts val="0"/>
              </a:spcBef>
              <a:buSzPct val="100000"/>
              <a:defRPr sz="4000"/>
            </a:lvl7pPr>
            <a:lvl8pPr lvl="7">
              <a:spcBef>
                <a:spcPts val="0"/>
              </a:spcBef>
              <a:buSzPct val="100000"/>
              <a:defRPr sz="4000"/>
            </a:lvl8pPr>
            <a:lvl9pPr lvl="8">
              <a:spcBef>
                <a:spcPts val="0"/>
              </a:spcBef>
              <a:buSzPct val="100000"/>
              <a:defRPr sz="40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‹N°›</a:t>
            </a:fld>
            <a:endParaRPr lang="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Shape 107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8000"/>
            </a:lvl1pPr>
            <a:lvl2pPr lvl="1">
              <a:spcBef>
                <a:spcPts val="0"/>
              </a:spcBef>
              <a:buSzPct val="100000"/>
              <a:defRPr sz="8000"/>
            </a:lvl2pPr>
            <a:lvl3pPr lvl="2">
              <a:spcBef>
                <a:spcPts val="0"/>
              </a:spcBef>
              <a:buSzPct val="100000"/>
              <a:defRPr sz="8000"/>
            </a:lvl3pPr>
            <a:lvl4pPr lvl="3">
              <a:spcBef>
                <a:spcPts val="0"/>
              </a:spcBef>
              <a:buSzPct val="100000"/>
              <a:defRPr sz="8000"/>
            </a:lvl4pPr>
            <a:lvl5pPr lvl="4">
              <a:spcBef>
                <a:spcPts val="0"/>
              </a:spcBef>
              <a:buSzPct val="100000"/>
              <a:defRPr sz="8000"/>
            </a:lvl5pPr>
            <a:lvl6pPr lvl="5">
              <a:spcBef>
                <a:spcPts val="0"/>
              </a:spcBef>
              <a:buSzPct val="100000"/>
              <a:defRPr sz="8000"/>
            </a:lvl6pPr>
            <a:lvl7pPr lvl="6">
              <a:spcBef>
                <a:spcPts val="0"/>
              </a:spcBef>
              <a:buSzPct val="100000"/>
              <a:defRPr sz="8000"/>
            </a:lvl7pPr>
            <a:lvl8pPr lvl="7">
              <a:spcBef>
                <a:spcPts val="0"/>
              </a:spcBef>
              <a:buSzPct val="100000"/>
              <a:defRPr sz="8000"/>
            </a:lvl8pPr>
            <a:lvl9pPr lvl="8">
              <a:spcBef>
                <a:spcPts val="0"/>
              </a:spcBef>
              <a:buSzPct val="100000"/>
              <a:defRPr sz="8000"/>
            </a:lvl9pPr>
          </a:lstStyle>
          <a:p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7" name="Shape 1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‹N°›</a:t>
            </a:fld>
            <a:endParaRPr lang="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‹N°›</a:t>
            </a:fld>
            <a:endParaRPr lang="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Shape 2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‹N°›</a:t>
            </a:fld>
            <a:endParaRPr lang="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Shape 4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Shape 4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‹N°›</a:t>
            </a:fld>
            <a:endParaRPr lang="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Shape 4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Shape 50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‹N°›</a:t>
            </a:fld>
            <a:endParaRPr lang="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Shape 5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Shape 5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‹N°›</a:t>
            </a:fld>
            <a:endParaRPr lang="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Shape 63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Shape 6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‹N°›</a:t>
            </a:fld>
            <a:endParaRPr lang="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Shape 71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‹N°›</a:t>
            </a:fld>
            <a:endParaRPr lang="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Shape 9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‹N°›</a:t>
            </a:fld>
            <a:endParaRPr lang="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Shape 101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‹N°›</a:t>
            </a:fld>
            <a:endParaRPr lang="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fr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‹N°›</a:t>
            </a:fld>
            <a:endParaRPr lang="fr"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fr.wikipedia.org/wiki/Palindrome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fr.wikipedia.org/wiki/Sensibilit%C3%A9_%C3%A0_la_casse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fr.wikipedia.org/wiki/Langage_machine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fr.wikipedia.org/wiki/Notation_polonaise_inverse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s.nyu.edu/courses/fall09/V22.0102-002/lectures/InfixToPostfixExamples.pdf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Exercices sur les structures de données</a:t>
            </a:r>
          </a:p>
        </p:txBody>
      </p:sp>
      <p:sp>
        <p:nvSpPr>
          <p:cNvPr id="135" name="Shape 135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Programmation 3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Exercices</a:t>
            </a:r>
          </a:p>
        </p:txBody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 dirty="0"/>
              <a:t>Pour cette série d’exercices, utilisez vos propres structures de données.</a:t>
            </a:r>
          </a:p>
          <a:p>
            <a:pPr marL="457200" lvl="0" indent="-311150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fr" dirty="0"/>
              <a:t>Écrivez un programme qui fusionne deux listes chaînées d’entiers ordonnés en une liste chaînée d’entiers ordonnés. Une méthode fusionner() dans une classe FusionListesChainees doit recevoir en paramètres les deux listes à fusionner et doit retourner la liste fusionnée.</a:t>
            </a:r>
          </a:p>
          <a:p>
            <a:pPr marL="457200" lvl="0" indent="-311150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fr" dirty="0"/>
              <a:t>Écrivez un programme qui lit une ligne de texte et qui utilise une pile pour afficher le texte inversé.</a:t>
            </a:r>
          </a:p>
          <a:p>
            <a:pPr marL="457200" lvl="0" indent="-311150">
              <a:spcBef>
                <a:spcPts val="0"/>
              </a:spcBef>
              <a:buSzPct val="100000"/>
              <a:buAutoNum type="arabicPeriod"/>
            </a:pPr>
            <a:r>
              <a:rPr lang="fr" dirty="0"/>
              <a:t>Écrivez un programme qui utilise une pile pour déterminer si une chaîne de caractères est un </a:t>
            </a:r>
            <a:r>
              <a:rPr lang="fr" u="sng" dirty="0">
                <a:solidFill>
                  <a:schemeClr val="hlink"/>
                </a:solidFill>
                <a:hlinkClick r:id="rId3"/>
              </a:rPr>
              <a:t>palindrome</a:t>
            </a:r>
            <a:r>
              <a:rPr lang="fr" dirty="0"/>
              <a:t>. Vous devez ignorer la </a:t>
            </a:r>
            <a:r>
              <a:rPr lang="fr" u="sng" dirty="0">
                <a:solidFill>
                  <a:schemeClr val="hlink"/>
                </a:solidFill>
                <a:hlinkClick r:id="rId4"/>
              </a:rPr>
              <a:t>casse</a:t>
            </a:r>
            <a:r>
              <a:rPr lang="fr" dirty="0"/>
              <a:t>, les espaces et la ponctuation.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Exercices</a:t>
            </a:r>
          </a:p>
        </p:txBody>
      </p:sp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1297500" y="984425"/>
            <a:ext cx="7038900" cy="3494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Les piles sont utilisées par les compilateurs pour évaluer des expressions et générer le </a:t>
            </a:r>
            <a:r>
              <a:rPr lang="fr" u="sng">
                <a:solidFill>
                  <a:schemeClr val="hlink"/>
                </a:solidFill>
                <a:hlinkClick r:id="rId3"/>
              </a:rPr>
              <a:t>code machine</a:t>
            </a:r>
            <a:r>
              <a:rPr lang="fr"/>
              <a:t>. Dans cet exercice voyons comment les compilateurs évaluent des expressions arithmétiques simples.</a:t>
            </a:r>
          </a:p>
          <a:p>
            <a:pPr lvl="0">
              <a:spcBef>
                <a:spcPts val="0"/>
              </a:spcBef>
              <a:buNone/>
            </a:pPr>
            <a:r>
              <a:rPr lang="fr"/>
              <a:t>Nous écrivons généralement les opérations arithmétiques comme ceci : 3 + 4 ou 7 / 9. Ceci s’appelle la notation infixée. Opérande, opérateur, opérande. Les processeurs préfèrent une notation postfixée, soit 3 4 + ou 7 9 /. Opérande, opérande, opérateur (voir </a:t>
            </a:r>
            <a:r>
              <a:rPr lang="fr" u="sng">
                <a:solidFill>
                  <a:schemeClr val="hlink"/>
                </a:solidFill>
                <a:hlinkClick r:id="rId4"/>
              </a:rPr>
              <a:t>https://fr.wikipedia.org/wiki/Notation_polonaise_inverse</a:t>
            </a:r>
            <a:r>
              <a:rPr lang="fr"/>
              <a:t>).</a:t>
            </a:r>
          </a:p>
          <a:p>
            <a:pPr lvl="0">
              <a:spcBef>
                <a:spcPts val="0"/>
              </a:spcBef>
              <a:buNone/>
            </a:pPr>
            <a:r>
              <a:rPr lang="fr"/>
              <a:t>Pour évaluer une expression infixée, un compilateur</a:t>
            </a:r>
          </a:p>
          <a:p>
            <a:pPr marL="457200" lvl="0" indent="-311150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fr"/>
              <a:t>convertit l’expression en notation postfixée</a:t>
            </a:r>
          </a:p>
          <a:p>
            <a:pPr marL="457200" lvl="0" indent="-311150" rtl="0">
              <a:spcBef>
                <a:spcPts val="0"/>
              </a:spcBef>
              <a:buSzPct val="100000"/>
              <a:buAutoNum type="arabicPeriod"/>
            </a:pPr>
            <a:r>
              <a:rPr lang="fr"/>
              <a:t>évalue ensuite l’expression postfixée.</a:t>
            </a:r>
          </a:p>
          <a:p>
            <a:pPr lvl="0">
              <a:spcBef>
                <a:spcPts val="0"/>
              </a:spcBef>
              <a:buNone/>
            </a:pPr>
            <a:r>
              <a:rPr lang="fr"/>
              <a:t>Chaque algorithme utilise une pile pour parvenir à ses fins.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1297500" y="887625"/>
            <a:ext cx="7504500" cy="35913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fr" dirty="0"/>
              <a:t>Implémentez un algorithme de conversion infixe -&gt; postfixe (l’algorithme est présenté à la page suivante). Écrivez une classe ConversionInfixePostfixe qui permet de convertir une expression </a:t>
            </a:r>
            <a:r>
              <a:rPr lang="fr" i="1" dirty="0"/>
              <a:t>infixe</a:t>
            </a:r>
            <a:r>
              <a:rPr lang="fr" dirty="0"/>
              <a:t> valide en expression </a:t>
            </a:r>
            <a:r>
              <a:rPr lang="fr" i="1" dirty="0"/>
              <a:t>postfixe</a:t>
            </a:r>
            <a:r>
              <a:rPr lang="fr" dirty="0"/>
              <a:t> à l’aide de votre pile. Par exemple (6 + 2) * 5 - 8 / 4 devient 6 2 + 5 * 8 4 / -</a:t>
            </a:r>
          </a:p>
          <a:p>
            <a:pPr lvl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fr" dirty="0"/>
              <a:t>Les opérations +, -, *, /, ^ (exponentiel)  et % sont permises.</a:t>
            </a:r>
          </a:p>
          <a:p>
            <a:pPr lvl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fr" dirty="0"/>
              <a:t>Vous pouvez créer les méthodes suivantes :</a:t>
            </a:r>
          </a:p>
          <a:p>
            <a:pPr marL="457200" lvl="0" indent="-311150" rtl="0">
              <a:spcBef>
                <a:spcPts val="0"/>
              </a:spcBef>
              <a:spcAft>
                <a:spcPts val="1000"/>
              </a:spcAft>
              <a:buSzPct val="100000"/>
            </a:pPr>
            <a:r>
              <a:rPr lang="fr" dirty="0"/>
              <a:t>convertirInfixePostfixe()</a:t>
            </a:r>
          </a:p>
          <a:p>
            <a:pPr marL="457200" lvl="0" indent="-311150" rtl="0">
              <a:spcBef>
                <a:spcPts val="0"/>
              </a:spcBef>
              <a:spcAft>
                <a:spcPts val="1000"/>
              </a:spcAft>
              <a:buSzPct val="100000"/>
            </a:pPr>
            <a:r>
              <a:rPr lang="fr" dirty="0"/>
              <a:t>estOperateur()</a:t>
            </a:r>
          </a:p>
          <a:p>
            <a:pPr marL="457200" lvl="0" indent="-311150" rtl="0">
              <a:spcBef>
                <a:spcPts val="0"/>
              </a:spcBef>
              <a:spcAft>
                <a:spcPts val="1000"/>
              </a:spcAft>
              <a:buSzPct val="100000"/>
            </a:pPr>
            <a:r>
              <a:rPr lang="fr" dirty="0"/>
              <a:t>estPrioritaire()</a:t>
            </a:r>
          </a:p>
          <a:p>
            <a:pPr lvl="0">
              <a:spcBef>
                <a:spcPts val="0"/>
              </a:spcBef>
              <a:spcAft>
                <a:spcPts val="1000"/>
              </a:spcAft>
              <a:buNone/>
            </a:pPr>
            <a:r>
              <a:rPr lang="fr" dirty="0"/>
              <a:t>Vous n’avez pas à traiter le cas où un opérande contient plus d’un chiffre (ex : 20) ni le cas où l’opérande est une lettre (calculs algébriques).</a:t>
            </a:r>
          </a:p>
          <a:p>
            <a:pPr lvl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fr" dirty="0"/>
              <a:t>Quelques exemples de conversion infixe -&gt; postfixe :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53" name="Shape 153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Exercice 4</a:t>
            </a:r>
          </a:p>
        </p:txBody>
      </p:sp>
      <p:graphicFrame>
        <p:nvGraphicFramePr>
          <p:cNvPr id="154" name="Shape 154"/>
          <p:cNvGraphicFramePr/>
          <p:nvPr/>
        </p:nvGraphicFramePr>
        <p:xfrm>
          <a:off x="357800" y="4357625"/>
          <a:ext cx="8786200" cy="762000"/>
        </p:xfrm>
        <a:graphic>
          <a:graphicData uri="http://schemas.openxmlformats.org/drawingml/2006/table">
            <a:tbl>
              <a:tblPr>
                <a:noFill/>
                <a:tableStyleId>{47D15EFA-45F7-4DC1-9E4A-63DD3B6431CC}</a:tableStyleId>
              </a:tblPr>
              <a:tblGrid>
                <a:gridCol w="1830700"/>
                <a:gridCol w="2541650"/>
                <a:gridCol w="4413850"/>
              </a:tblGrid>
              <a:tr h="381000">
                <a:tc>
                  <a:txBody>
                    <a:bodyPr/>
                    <a:lstStyle/>
                    <a:p>
                      <a:pPr lvl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300" dirty="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(1 + 2) * 3 -&gt; 1 2 + 3 *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3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 + 2 * 3 + 4 -&gt; 1 2 3 * + 4 +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300" dirty="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(4 + 8) * (6 - 5) / ((3 - 2) * (2 + 2)) -&gt; 4 8 + 6 5 - * 3 2 – 2 2 + * /</a:t>
                      </a: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fr" sz="13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 + 2 * 3 -&gt; 1 2 3 * +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fr" sz="13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(1 + 2) * (3 + 4) -&gt; 1 2 + 3 4 + *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fr" sz="13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(3 + 2) * (4 - 1) / (8 + 7) -&gt; 3 2 + 4 1 - * 8 7 + / </a:t>
                      </a: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1297500" y="867375"/>
            <a:ext cx="7038900" cy="4368672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 dirty="0"/>
              <a:t>Voici l’algorithme. Vous aurez besoin d’une pile temporaire dans laquelle les opérateurs et les parenthèses seront empilés. Quelques  exemples détaillés de la démarche sont donnés ici : </a:t>
            </a:r>
            <a:r>
              <a:rPr lang="fr" u="sng" dirty="0">
                <a:solidFill>
                  <a:schemeClr val="hlink"/>
                </a:solidFill>
                <a:hlinkClick r:id="rId3"/>
              </a:rPr>
              <a:t>https://cs.nyu.edu/courses/fall09/V22.0102-002/lectures/InfixToPostfixExamples.pdf</a:t>
            </a:r>
            <a:r>
              <a:rPr lang="fr" dirty="0"/>
              <a:t>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>
                <a:solidFill>
                  <a:srgbClr val="00B050"/>
                </a:solidFill>
              </a:rPr>
              <a:t>Empiler une "(".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>
                <a:solidFill>
                  <a:srgbClr val="00B050"/>
                </a:solidFill>
              </a:rPr>
              <a:t>Ajouter une ")" à la fin de infixe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Tant que la pile n’est pas vide, lire infixe de gauche à droite et</a:t>
            </a:r>
          </a:p>
          <a:p>
            <a:pPr marL="45720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Si le caractère courant dans infixe est un chiffre (ou une lettre si on veut prévoir les calculs algébriques), l’ajouter à postfixe.</a:t>
            </a:r>
          </a:p>
          <a:p>
            <a:pPr marL="45720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Si le caractère courant est une "(", l’empiler</a:t>
            </a:r>
          </a:p>
          <a:p>
            <a:pPr marL="45720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Si le caractère courant est un opérateur</a:t>
            </a:r>
          </a:p>
          <a:p>
            <a:pPr marL="91440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Dépiler les opérateur sur le dessus de la pile (s’il y en a) tant qu’ils ont une plus grande priorité que l’opérateur courant, et ajouter les opérateurs dépilés à postfixe.</a:t>
            </a:r>
          </a:p>
          <a:p>
            <a:pPr marL="91440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Empiler le caractère courant.</a:t>
            </a:r>
          </a:p>
          <a:p>
            <a:pPr marL="45720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Si le caractère courant est une ")"</a:t>
            </a:r>
          </a:p>
          <a:p>
            <a:pPr marL="91440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Dépiler les opérateurs du dessus de la pile et les ajouter à postfixe jusqu’à ce qu’une "(" soit sur le dessus de la pile.</a:t>
            </a:r>
          </a:p>
          <a:p>
            <a:pPr marL="91440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Dépiler la "(".</a:t>
            </a:r>
          </a:p>
          <a:p>
            <a:pPr marL="91440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0" name="Shape 16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Exercice 4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Exercice 5</a:t>
            </a:r>
          </a:p>
        </p:txBody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1297500" y="1203598"/>
            <a:ext cx="7038900" cy="3275152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 dirty="0"/>
              <a:t>Écrivez une classe </a:t>
            </a:r>
            <a:r>
              <a:rPr lang="fr" dirty="0">
                <a:solidFill>
                  <a:srgbClr val="00B050"/>
                </a:solidFill>
              </a:rPr>
              <a:t>EvaluateurPostfixe</a:t>
            </a:r>
            <a:r>
              <a:rPr lang="fr" dirty="0"/>
              <a:t> qui évalue une expression postfixée valide à l’aide de votre pile. Voici l’algorithme :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Ajouter une ")" à la fin de postfixe. Quand la ")" est atteinte, c’est la fin de l’algorithme.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 smtClean="0"/>
              <a:t>Quand </a:t>
            </a:r>
            <a:r>
              <a:rPr lang="fr" dirty="0"/>
              <a:t>la ")" n’est pas atteinte, lire l’expression de gauche à droite.</a:t>
            </a:r>
          </a:p>
          <a:p>
            <a:pPr marL="45720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Si le caractère courant est un chiffre, empiler sa valeur.</a:t>
            </a:r>
          </a:p>
          <a:p>
            <a:pPr marL="45720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Sinon, si le caractère courant est un opérateur</a:t>
            </a:r>
          </a:p>
          <a:p>
            <a:pPr marL="91440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Dépiler les deux premiers éléments de la pile dans des variables x et y.</a:t>
            </a:r>
          </a:p>
          <a:p>
            <a:pPr marL="91440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>
                <a:solidFill>
                  <a:srgbClr val="00B0F0"/>
                </a:solidFill>
              </a:rPr>
              <a:t>Calculer x opérateur y</a:t>
            </a:r>
          </a:p>
          <a:p>
            <a:pPr marL="91440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Empiler le résultat sur la pile</a:t>
            </a:r>
          </a:p>
          <a:p>
            <a:pPr lvl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fr" dirty="0"/>
              <a:t>Quand la ")" est atteinte dans l’expression, dépiler la première valeur de la pile. C’est le résultat de l’expression postfixée.</a:t>
            </a:r>
          </a:p>
          <a:p>
            <a:pPr lvl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fr" dirty="0"/>
              <a:t>Les méthodes </a:t>
            </a:r>
            <a:r>
              <a:rPr lang="fr" dirty="0">
                <a:solidFill>
                  <a:srgbClr val="00B0F0"/>
                </a:solidFill>
              </a:rPr>
              <a:t>evaluerExpressionPostfixe()</a:t>
            </a:r>
            <a:r>
              <a:rPr lang="fr" dirty="0"/>
              <a:t> et </a:t>
            </a:r>
            <a:r>
              <a:rPr lang="fr" dirty="0">
                <a:solidFill>
                  <a:srgbClr val="00B0F0"/>
                </a:solidFill>
              </a:rPr>
              <a:t>calculer() </a:t>
            </a:r>
            <a:r>
              <a:rPr lang="fr" dirty="0"/>
              <a:t>peuvent être programmées.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>
            <a:spLocks noGrp="1"/>
          </p:cNvSpPr>
          <p:nvPr>
            <p:ph type="title"/>
          </p:nvPr>
        </p:nvSpPr>
        <p:spPr>
          <a:xfrm>
            <a:off x="1331640" y="195486"/>
            <a:ext cx="7038900" cy="914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 dirty="0"/>
              <a:t>Exercice 6</a:t>
            </a:r>
          </a:p>
        </p:txBody>
      </p:sp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827584" y="771550"/>
            <a:ext cx="7038900" cy="396044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 dirty="0"/>
              <a:t>Vous avez vu comment une façon de "traverser" un arbre binaire. Voici un algorithme qui traverse un arbre binaire niveau par niveau, de gauche à droite. Implémentez-le à l’aide de votre arbre binaire et de votre file.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Insérer la racine dans la </a:t>
            </a:r>
            <a:r>
              <a:rPr lang="fr" dirty="0" smtClean="0"/>
              <a:t>file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 smtClean="0"/>
              <a:t>// Afficher la valeur de la racine</a:t>
            </a:r>
            <a:endParaRPr lang="fr" dirty="0"/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Tant qu’il y a des noeuds dans la file</a:t>
            </a:r>
          </a:p>
          <a:p>
            <a:pPr marL="45720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 smtClean="0"/>
              <a:t>// Obtenir </a:t>
            </a:r>
            <a:r>
              <a:rPr lang="fr" dirty="0"/>
              <a:t>le prochain noeud de la file</a:t>
            </a:r>
          </a:p>
          <a:p>
            <a:pPr marL="45720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 smtClean="0"/>
              <a:t>// </a:t>
            </a:r>
            <a:r>
              <a:rPr lang="fr" dirty="0" smtClean="0"/>
              <a:t>Afficher </a:t>
            </a:r>
            <a:r>
              <a:rPr lang="fr" dirty="0"/>
              <a:t>la valeur du noeud</a:t>
            </a:r>
          </a:p>
          <a:p>
            <a:pPr marL="45720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Si le noeud a un enfant gauche</a:t>
            </a:r>
          </a:p>
          <a:p>
            <a:pPr marL="91440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Insérer l’enfant dans la </a:t>
            </a:r>
            <a:r>
              <a:rPr lang="fr" dirty="0" smtClean="0"/>
              <a:t>file</a:t>
            </a:r>
          </a:p>
          <a:p>
            <a:pPr marL="91440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 smtClean="0"/>
              <a:t>Afficher la valeur du Noeud</a:t>
            </a:r>
            <a:endParaRPr lang="fr" dirty="0"/>
          </a:p>
          <a:p>
            <a:pPr marL="45720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Si le noeud a un enfant droit</a:t>
            </a:r>
          </a:p>
          <a:p>
            <a:pPr marL="914400" lvl="0" indent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fr" dirty="0"/>
              <a:t>Insérer l’enfant dans la </a:t>
            </a:r>
            <a:r>
              <a:rPr lang="fr" dirty="0" smtClean="0"/>
              <a:t>file</a:t>
            </a:r>
          </a:p>
          <a:p>
            <a:pPr marL="914400" lvl="0" indent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fr" dirty="0" smtClean="0"/>
              <a:t>Afficher la valeur du Noeud</a:t>
            </a:r>
            <a:endParaRPr lang="fr" dirty="0"/>
          </a:p>
          <a:p>
            <a:pPr marL="0" lvl="0" indent="0" rtl="0">
              <a:spcBef>
                <a:spcPts val="0"/>
              </a:spcBef>
              <a:spcAft>
                <a:spcPts val="10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353</TotalTime>
  <Words>908</Words>
  <Application>Microsoft Office PowerPoint</Application>
  <PresentationFormat>Affichage à l'écran (16:9)</PresentationFormat>
  <Paragraphs>67</Paragraphs>
  <Slides>7</Slides>
  <Notes>7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Arial</vt:lpstr>
      <vt:lpstr>Lato</vt:lpstr>
      <vt:lpstr>Montserrat</vt:lpstr>
      <vt:lpstr>Focus</vt:lpstr>
      <vt:lpstr>Exercices sur les structures de données</vt:lpstr>
      <vt:lpstr>Exercices</vt:lpstr>
      <vt:lpstr>Exercices</vt:lpstr>
      <vt:lpstr>Exercice 4</vt:lpstr>
      <vt:lpstr>Exercice 4</vt:lpstr>
      <vt:lpstr>Exercice 5</vt:lpstr>
      <vt:lpstr>Exercice 6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Exercices sur les structures de données</dc:title>
  <cp:lastModifiedBy>Joel Sande</cp:lastModifiedBy>
  <cp:revision>7</cp:revision>
  <dcterms:modified xsi:type="dcterms:W3CDTF">2017-11-30T06:03:45Z</dcterms:modified>
</cp:coreProperties>
</file>