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0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5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0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4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07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9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2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7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03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64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6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4E43-ADC8-4B88-8DC3-61BCB94B4D39}" type="datetimeFigureOut">
              <a:rPr lang="en-CA" smtClean="0"/>
              <a:t>2017-11-30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5717-BDB1-4F36-B168-4F84F37A1B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2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Petit Coup de main pour les </a:t>
            </a:r>
            <a:r>
              <a:rPr lang="en-CA" dirty="0" err="1" smtClean="0"/>
              <a:t>Exercices</a:t>
            </a:r>
            <a:r>
              <a:rPr lang="en-CA" dirty="0" smtClean="0"/>
              <a:t> de la </a:t>
            </a:r>
            <a:r>
              <a:rPr lang="en-CA" dirty="0" err="1" smtClean="0"/>
              <a:t>série</a:t>
            </a:r>
            <a:r>
              <a:rPr lang="en-CA" dirty="0" smtClean="0"/>
              <a:t> 1 à 6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5976" y="5805264"/>
            <a:ext cx="4064496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79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50000" r="43562" b="39582"/>
          <a:stretch/>
        </p:blipFill>
        <p:spPr bwMode="auto">
          <a:xfrm>
            <a:off x="827584" y="548680"/>
            <a:ext cx="7780861" cy="132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0" t="21909" r="39611" b="29474"/>
          <a:stretch/>
        </p:blipFill>
        <p:spPr bwMode="auto">
          <a:xfrm>
            <a:off x="611560" y="2260796"/>
            <a:ext cx="5923711" cy="42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11143" y="1865036"/>
            <a:ext cx="748883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À </a:t>
            </a:r>
            <a:r>
              <a:rPr lang="en-CA" dirty="0" err="1" smtClean="0"/>
              <a:t>présent</a:t>
            </a:r>
            <a:r>
              <a:rPr lang="en-CA" dirty="0" smtClean="0"/>
              <a:t>  je </a:t>
            </a:r>
            <a:r>
              <a:rPr lang="en-CA" dirty="0" err="1" smtClean="0"/>
              <a:t>suis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ma class Pile. Tout le </a:t>
            </a:r>
            <a:r>
              <a:rPr lang="en-CA" dirty="0" err="1" smtClean="0"/>
              <a:t>précedent</a:t>
            </a:r>
            <a:r>
              <a:rPr lang="en-CA" dirty="0" smtClean="0"/>
              <a:t> </a:t>
            </a:r>
            <a:r>
              <a:rPr lang="en-CA" dirty="0" err="1" smtClean="0"/>
              <a:t>était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main</a:t>
            </a:r>
            <a:endParaRPr lang="en-CA" dirty="0"/>
          </a:p>
        </p:txBody>
      </p:sp>
      <p:sp>
        <p:nvSpPr>
          <p:cNvPr id="6" name="Accolade fermante 5"/>
          <p:cNvSpPr/>
          <p:nvPr/>
        </p:nvSpPr>
        <p:spPr>
          <a:xfrm>
            <a:off x="3672899" y="2492896"/>
            <a:ext cx="2987333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ZoneTexte 6"/>
          <p:cNvSpPr txBox="1"/>
          <p:nvPr/>
        </p:nvSpPr>
        <p:spPr>
          <a:xfrm>
            <a:off x="6762493" y="2471192"/>
            <a:ext cx="223224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Voici</a:t>
            </a:r>
            <a:r>
              <a:rPr lang="en-CA" dirty="0" smtClean="0"/>
              <a:t> les 2 Piles de milieu et </a:t>
            </a:r>
            <a:r>
              <a:rPr lang="en-CA" dirty="0" err="1" smtClean="0"/>
              <a:t>droite</a:t>
            </a:r>
            <a:r>
              <a:rPr lang="en-CA" dirty="0" smtClean="0"/>
              <a:t> </a:t>
            </a:r>
            <a:r>
              <a:rPr lang="en-CA" dirty="0" err="1" smtClean="0"/>
              <a:t>définies</a:t>
            </a:r>
            <a:r>
              <a:rPr lang="en-CA" dirty="0" smtClean="0"/>
              <a:t> </a:t>
            </a:r>
            <a:r>
              <a:rPr lang="en-CA" dirty="0" err="1" smtClean="0"/>
              <a:t>il</a:t>
            </a:r>
            <a:r>
              <a:rPr lang="en-CA" dirty="0" smtClean="0"/>
              <a:t> y a 2 slides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arriere</a:t>
            </a:r>
            <a:endParaRPr lang="en-CA" dirty="0"/>
          </a:p>
        </p:txBody>
      </p:sp>
      <p:sp>
        <p:nvSpPr>
          <p:cNvPr id="8" name="ZoneTexte 7"/>
          <p:cNvSpPr txBox="1"/>
          <p:nvPr/>
        </p:nvSpPr>
        <p:spPr>
          <a:xfrm>
            <a:off x="6660232" y="3933056"/>
            <a:ext cx="2334509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L’ </a:t>
            </a:r>
            <a:r>
              <a:rPr lang="en-CA" dirty="0" err="1" smtClean="0"/>
              <a:t>Algorithme</a:t>
            </a:r>
            <a:r>
              <a:rPr lang="en-CA" dirty="0" smtClean="0"/>
              <a:t> </a:t>
            </a:r>
            <a:r>
              <a:rPr lang="en-CA" dirty="0" err="1" smtClean="0"/>
              <a:t>entier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basé</a:t>
            </a:r>
            <a:r>
              <a:rPr lang="en-CA" dirty="0" smtClean="0"/>
              <a:t> sur 2 choses 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L</a:t>
            </a:r>
            <a:r>
              <a:rPr lang="en-CA" dirty="0" err="1" smtClean="0"/>
              <a:t>’élément</a:t>
            </a:r>
            <a:r>
              <a:rPr lang="en-CA" dirty="0" smtClean="0"/>
              <a:t> que </a:t>
            </a:r>
            <a:r>
              <a:rPr lang="en-CA" dirty="0" err="1" smtClean="0"/>
              <a:t>j’ajoute</a:t>
            </a:r>
            <a:r>
              <a:rPr lang="en-CA" dirty="0" smtClean="0"/>
              <a:t> à la stack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Le </a:t>
            </a:r>
            <a:r>
              <a:rPr lang="en-CA" dirty="0" err="1" smtClean="0"/>
              <a:t>dernier</a:t>
            </a:r>
            <a:r>
              <a:rPr lang="en-CA" dirty="0" smtClean="0"/>
              <a:t> </a:t>
            </a:r>
            <a:r>
              <a:rPr lang="en-CA" dirty="0" err="1" smtClean="0"/>
              <a:t>élément</a:t>
            </a:r>
            <a:r>
              <a:rPr lang="en-CA" dirty="0" smtClean="0"/>
              <a:t> de la stack</a:t>
            </a:r>
            <a:endParaRPr lang="en-CA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627784" y="3071356"/>
            <a:ext cx="4032448" cy="244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1"/>
          </p:cNvCxnSpPr>
          <p:nvPr/>
        </p:nvCxnSpPr>
        <p:spPr>
          <a:xfrm flipH="1" flipV="1">
            <a:off x="3275856" y="2924944"/>
            <a:ext cx="3384376" cy="202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5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Definissons</a:t>
            </a:r>
            <a:r>
              <a:rPr lang="en-CA" dirty="0" smtClean="0"/>
              <a:t> à </a:t>
            </a:r>
            <a:r>
              <a:rPr lang="en-CA" dirty="0" err="1" smtClean="0"/>
              <a:t>présent</a:t>
            </a:r>
            <a:r>
              <a:rPr lang="en-CA" dirty="0" smtClean="0"/>
              <a:t> 2 </a:t>
            </a:r>
            <a:r>
              <a:rPr lang="en-CA" dirty="0" err="1" smtClean="0"/>
              <a:t>fonctions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7" t="33185" r="6371" b="45544"/>
          <a:stretch/>
        </p:blipFill>
        <p:spPr bwMode="auto">
          <a:xfrm>
            <a:off x="315143" y="1268760"/>
            <a:ext cx="857733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142" y="4293096"/>
            <a:ext cx="8433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Pour </a:t>
            </a:r>
            <a:r>
              <a:rPr lang="en-CA" sz="2400" dirty="0" err="1"/>
              <a:t>Vérifier</a:t>
            </a:r>
            <a:r>
              <a:rPr lang="en-CA" sz="2400" dirty="0"/>
              <a:t> </a:t>
            </a:r>
            <a:r>
              <a:rPr lang="en-CA" sz="2400" dirty="0" err="1"/>
              <a:t>si</a:t>
            </a:r>
            <a:r>
              <a:rPr lang="en-CA" sz="2400" dirty="0"/>
              <a:t> un </a:t>
            </a:r>
            <a:r>
              <a:rPr lang="en-CA" sz="2400" dirty="0" err="1"/>
              <a:t>élément</a:t>
            </a:r>
            <a:r>
              <a:rPr lang="en-CA" sz="2400" dirty="0"/>
              <a:t> </a:t>
            </a:r>
            <a:r>
              <a:rPr lang="en-CA" sz="2400" dirty="0" err="1"/>
              <a:t>est</a:t>
            </a:r>
            <a:r>
              <a:rPr lang="en-CA" sz="2400" dirty="0"/>
              <a:t> un </a:t>
            </a:r>
            <a:r>
              <a:rPr lang="en-CA" sz="2400" dirty="0" err="1"/>
              <a:t>Operande</a:t>
            </a:r>
            <a:r>
              <a:rPr lang="en-CA" sz="2400" dirty="0"/>
              <a:t>, je me </a:t>
            </a:r>
            <a:r>
              <a:rPr lang="en-CA" sz="2400" dirty="0" err="1"/>
              <a:t>sers</a:t>
            </a:r>
            <a:r>
              <a:rPr lang="en-CA" sz="2400" dirty="0"/>
              <a:t> </a:t>
            </a:r>
            <a:r>
              <a:rPr lang="en-CA" sz="2400" dirty="0" err="1"/>
              <a:t>d’une</a:t>
            </a:r>
            <a:r>
              <a:rPr lang="en-CA" sz="2400" dirty="0"/>
              <a:t> Expression </a:t>
            </a:r>
            <a:r>
              <a:rPr lang="en-CA" sz="2400" dirty="0" err="1"/>
              <a:t>régulière</a:t>
            </a:r>
            <a:r>
              <a:rPr lang="en-CA" sz="2400" dirty="0"/>
              <a:t> </a:t>
            </a:r>
            <a:r>
              <a:rPr lang="en-CA" sz="2400" dirty="0" err="1"/>
              <a:t>utilisée</a:t>
            </a:r>
            <a:r>
              <a:rPr lang="en-CA" sz="2400" dirty="0"/>
              <a:t> </a:t>
            </a:r>
            <a:r>
              <a:rPr lang="en-CA" sz="2400" dirty="0" err="1"/>
              <a:t>dans</a:t>
            </a:r>
            <a:r>
              <a:rPr lang="en-CA" sz="2400" dirty="0"/>
              <a:t> la </a:t>
            </a:r>
            <a:r>
              <a:rPr lang="en-CA" sz="2400" dirty="0" err="1"/>
              <a:t>Méthode</a:t>
            </a:r>
            <a:r>
              <a:rPr lang="en-CA" sz="2400" dirty="0"/>
              <a:t> </a:t>
            </a:r>
            <a:r>
              <a:rPr lang="en-CA" sz="2400" dirty="0" err="1" smtClean="0"/>
              <a:t>estOperande</a:t>
            </a:r>
            <a:r>
              <a:rPr lang="en-CA" sz="2400" dirty="0"/>
              <a:t>()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                     if(</a:t>
            </a:r>
            <a:r>
              <a:rPr lang="en-CA" sz="2400" dirty="0" err="1" smtClean="0">
                <a:solidFill>
                  <a:srgbClr val="0070C0"/>
                </a:solidFill>
              </a:rPr>
              <a:t>elt.ToString</a:t>
            </a:r>
            <a:r>
              <a:rPr lang="en-CA" sz="2400" dirty="0">
                <a:solidFill>
                  <a:srgbClr val="0070C0"/>
                </a:solidFill>
              </a:rPr>
              <a:t>().matches("[0-9]+")){….}</a:t>
            </a:r>
          </a:p>
          <a:p>
            <a:r>
              <a:rPr lang="en-CA" sz="2400" dirty="0"/>
              <a:t>La structure de </a:t>
            </a:r>
            <a:r>
              <a:rPr lang="en-CA" sz="2400" dirty="0" err="1"/>
              <a:t>cette</a:t>
            </a:r>
            <a:r>
              <a:rPr lang="en-CA" sz="2400" dirty="0"/>
              <a:t> </a:t>
            </a:r>
            <a:r>
              <a:rPr lang="en-CA" sz="2400" dirty="0" err="1"/>
              <a:t>ligne</a:t>
            </a:r>
            <a:r>
              <a:rPr lang="en-CA" sz="2400" dirty="0"/>
              <a:t> </a:t>
            </a:r>
            <a:r>
              <a:rPr lang="en-CA" sz="2400" dirty="0" err="1" smtClean="0"/>
              <a:t>dépend</a:t>
            </a:r>
            <a:r>
              <a:rPr lang="en-CA" sz="2400" dirty="0" smtClean="0"/>
              <a:t> </a:t>
            </a:r>
            <a:r>
              <a:rPr lang="en-CA" sz="2400" dirty="0"/>
              <a:t>de la </a:t>
            </a:r>
            <a:r>
              <a:rPr lang="en-CA" sz="2400" dirty="0" err="1"/>
              <a:t>façon</a:t>
            </a:r>
            <a:r>
              <a:rPr lang="en-CA" sz="2400" dirty="0"/>
              <a:t> </a:t>
            </a:r>
            <a:r>
              <a:rPr lang="en-CA" sz="2400" dirty="0" err="1"/>
              <a:t>dont</a:t>
            </a:r>
            <a:r>
              <a:rPr lang="en-CA" sz="2400" dirty="0"/>
              <a:t> </a:t>
            </a:r>
            <a:r>
              <a:rPr lang="en-CA" sz="2400" dirty="0" err="1"/>
              <a:t>vous</a:t>
            </a:r>
            <a:r>
              <a:rPr lang="en-CA" sz="2400" dirty="0"/>
              <a:t> </a:t>
            </a:r>
            <a:r>
              <a:rPr lang="en-CA" sz="2400" dirty="0" err="1"/>
              <a:t>retournez</a:t>
            </a:r>
            <a:r>
              <a:rPr lang="en-CA" sz="2400" dirty="0"/>
              <a:t> le </a:t>
            </a:r>
            <a:r>
              <a:rPr lang="en-CA" sz="2400" dirty="0" err="1"/>
              <a:t>ToString</a:t>
            </a:r>
            <a:r>
              <a:rPr lang="en-CA" sz="2400" dirty="0"/>
              <a:t>(). Il </a:t>
            </a:r>
            <a:r>
              <a:rPr lang="en-CA" sz="2400" dirty="0" err="1"/>
              <a:t>faut</a:t>
            </a:r>
            <a:r>
              <a:rPr lang="en-CA" sz="2400" dirty="0"/>
              <a:t> que </a:t>
            </a:r>
            <a:r>
              <a:rPr lang="en-CA" sz="2400" dirty="0" err="1"/>
              <a:t>ce</a:t>
            </a:r>
            <a:r>
              <a:rPr lang="en-CA" sz="2400" dirty="0"/>
              <a:t> </a:t>
            </a:r>
            <a:r>
              <a:rPr lang="en-CA" sz="2400" dirty="0" err="1"/>
              <a:t>soit</a:t>
            </a:r>
            <a:r>
              <a:rPr lang="en-CA" sz="2400" dirty="0"/>
              <a:t> un String pour que ca </a:t>
            </a:r>
            <a:r>
              <a:rPr lang="en-CA" sz="2400" dirty="0" err="1"/>
              <a:t>marche</a:t>
            </a:r>
            <a:r>
              <a:rPr lang="en-CA" sz="2400" dirty="0"/>
              <a:t>. </a:t>
            </a:r>
            <a:endParaRPr lang="en-CA" sz="2400" dirty="0" smtClean="0"/>
          </a:p>
          <a:p>
            <a:r>
              <a:rPr lang="en-CA" sz="2400" dirty="0" err="1" smtClean="0"/>
              <a:t>Vous</a:t>
            </a:r>
            <a:r>
              <a:rPr lang="en-CA" sz="2400" dirty="0" smtClean="0"/>
              <a:t> </a:t>
            </a:r>
            <a:r>
              <a:rPr lang="en-CA" sz="2400" dirty="0" err="1"/>
              <a:t>pouvez</a:t>
            </a:r>
            <a:r>
              <a:rPr lang="en-CA" sz="2400" dirty="0"/>
              <a:t> le faire </a:t>
            </a:r>
            <a:r>
              <a:rPr lang="en-CA" sz="2400" dirty="0" err="1" smtClean="0"/>
              <a:t>autrement</a:t>
            </a:r>
            <a:r>
              <a:rPr lang="en-CA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7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400" dirty="0"/>
          </a:p>
          <a:p>
            <a:r>
              <a:rPr lang="en-CA" sz="2400" dirty="0" smtClean="0"/>
              <a:t>Voilà, </a:t>
            </a:r>
            <a:r>
              <a:rPr lang="en-CA" sz="2400" dirty="0" err="1" smtClean="0"/>
              <a:t>maintenant</a:t>
            </a:r>
            <a:r>
              <a:rPr lang="en-CA" sz="2400" dirty="0" smtClean="0"/>
              <a:t> que </a:t>
            </a:r>
            <a:r>
              <a:rPr lang="en-CA" sz="2400" dirty="0" err="1" smtClean="0"/>
              <a:t>vous</a:t>
            </a:r>
            <a:r>
              <a:rPr lang="en-CA" sz="2400" dirty="0" smtClean="0"/>
              <a:t> </a:t>
            </a:r>
            <a:r>
              <a:rPr lang="en-CA" sz="2400" dirty="0" err="1" smtClean="0"/>
              <a:t>avez</a:t>
            </a:r>
            <a:r>
              <a:rPr lang="en-CA" sz="2400" dirty="0" smtClean="0"/>
              <a:t> </a:t>
            </a:r>
            <a:r>
              <a:rPr lang="en-CA" sz="2400" dirty="0" err="1" smtClean="0"/>
              <a:t>l’idée</a:t>
            </a:r>
            <a:r>
              <a:rPr lang="en-CA" sz="2400" dirty="0" smtClean="0"/>
              <a:t>, je </a:t>
            </a:r>
            <a:r>
              <a:rPr lang="en-CA" sz="2400" dirty="0" err="1" smtClean="0"/>
              <a:t>pense</a:t>
            </a:r>
            <a:r>
              <a:rPr lang="en-CA" sz="2400" dirty="0" smtClean="0"/>
              <a:t> que pour le </a:t>
            </a:r>
            <a:r>
              <a:rPr lang="en-CA" sz="2400" dirty="0" err="1" smtClean="0"/>
              <a:t>reste</a:t>
            </a:r>
            <a:r>
              <a:rPr lang="en-CA" sz="2400" dirty="0" smtClean="0"/>
              <a:t>, </a:t>
            </a:r>
            <a:r>
              <a:rPr lang="en-CA" sz="2400" dirty="0" err="1" smtClean="0"/>
              <a:t>vous</a:t>
            </a:r>
            <a:r>
              <a:rPr lang="en-CA" sz="2400" dirty="0" smtClean="0"/>
              <a:t> </a:t>
            </a:r>
            <a:r>
              <a:rPr lang="en-CA" sz="2400" dirty="0" err="1" smtClean="0"/>
              <a:t>pourrez</a:t>
            </a:r>
            <a:r>
              <a:rPr lang="en-CA" sz="2400" dirty="0" smtClean="0"/>
              <a:t> </a:t>
            </a:r>
            <a:r>
              <a:rPr lang="en-CA" sz="2400" dirty="0" err="1" smtClean="0"/>
              <a:t>vous</a:t>
            </a:r>
            <a:r>
              <a:rPr lang="en-CA" sz="2400" dirty="0" smtClean="0"/>
              <a:t> </a:t>
            </a:r>
            <a:r>
              <a:rPr lang="en-CA" sz="2400" dirty="0" err="1" smtClean="0"/>
              <a:t>débrouiller</a:t>
            </a:r>
            <a:r>
              <a:rPr lang="en-CA" sz="2400" dirty="0" smtClean="0"/>
              <a:t> </a:t>
            </a:r>
            <a:r>
              <a:rPr lang="en-CA" sz="2400" dirty="0" err="1" smtClean="0"/>
              <a:t>comme</a:t>
            </a:r>
            <a:r>
              <a:rPr lang="en-CA" sz="2400" dirty="0" smtClean="0"/>
              <a:t> des grands.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 smtClean="0"/>
              <a:t>Je </a:t>
            </a:r>
            <a:r>
              <a:rPr lang="en-CA" sz="2400" dirty="0" err="1" smtClean="0"/>
              <a:t>procède</a:t>
            </a:r>
            <a:r>
              <a:rPr lang="en-CA" sz="2400" dirty="0" smtClean="0"/>
              <a:t> </a:t>
            </a:r>
            <a:r>
              <a:rPr lang="en-CA" sz="2400" dirty="0" err="1" smtClean="0"/>
              <a:t>ainsi</a:t>
            </a:r>
            <a:r>
              <a:rPr lang="en-CA" sz="2400" dirty="0" smtClean="0"/>
              <a:t> pour </a:t>
            </a:r>
            <a:r>
              <a:rPr lang="en-CA" sz="2400" dirty="0" err="1" smtClean="0"/>
              <a:t>vous</a:t>
            </a:r>
            <a:r>
              <a:rPr lang="en-CA" sz="2400" dirty="0" smtClean="0"/>
              <a:t> </a:t>
            </a:r>
            <a:r>
              <a:rPr lang="en-CA" sz="2400" dirty="0" err="1" smtClean="0"/>
              <a:t>laisser</a:t>
            </a:r>
            <a:r>
              <a:rPr lang="en-CA" sz="2400" dirty="0" smtClean="0"/>
              <a:t> le plus possible </a:t>
            </a:r>
            <a:r>
              <a:rPr lang="en-CA" sz="2400" dirty="0" err="1" smtClean="0"/>
              <a:t>votre</a:t>
            </a:r>
            <a:r>
              <a:rPr lang="en-CA" sz="2400" dirty="0" smtClean="0"/>
              <a:t> </a:t>
            </a:r>
            <a:r>
              <a:rPr lang="en-CA" sz="2400" dirty="0" err="1" smtClean="0"/>
              <a:t>liberté</a:t>
            </a:r>
            <a:r>
              <a:rPr lang="en-CA" sz="2400" dirty="0" smtClean="0"/>
              <a:t> de “</a:t>
            </a:r>
            <a:r>
              <a:rPr lang="en-CA" sz="2400" dirty="0" err="1" smtClean="0"/>
              <a:t>création</a:t>
            </a:r>
            <a:r>
              <a:rPr lang="en-CA" sz="2400" dirty="0" smtClean="0"/>
              <a:t>”. Je </a:t>
            </a:r>
            <a:r>
              <a:rPr lang="en-CA" sz="2400" dirty="0" err="1" smtClean="0"/>
              <a:t>veux</a:t>
            </a:r>
            <a:r>
              <a:rPr lang="en-CA" sz="2400" dirty="0" smtClean="0"/>
              <a:t> que </a:t>
            </a:r>
            <a:r>
              <a:rPr lang="en-CA" sz="2400" dirty="0" err="1" smtClean="0"/>
              <a:t>ça</a:t>
            </a:r>
            <a:r>
              <a:rPr lang="en-CA" sz="2400" dirty="0" smtClean="0"/>
              <a:t> </a:t>
            </a:r>
            <a:r>
              <a:rPr lang="en-CA" sz="2400" dirty="0" err="1" smtClean="0"/>
              <a:t>vienne</a:t>
            </a:r>
            <a:r>
              <a:rPr lang="en-CA" sz="2400" dirty="0" smtClean="0"/>
              <a:t> de </a:t>
            </a:r>
            <a:r>
              <a:rPr lang="en-CA" sz="2400" dirty="0" err="1" smtClean="0"/>
              <a:t>vous</a:t>
            </a:r>
            <a:r>
              <a:rPr lang="en-CA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6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Exercice</a:t>
            </a:r>
            <a:r>
              <a:rPr lang="en-CA" dirty="0" smtClean="0"/>
              <a:t> 5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CA" dirty="0" err="1" smtClean="0"/>
              <a:t>Pareil</a:t>
            </a:r>
            <a:r>
              <a:rPr lang="en-CA" dirty="0" smtClean="0"/>
              <a:t> que </a:t>
            </a:r>
            <a:r>
              <a:rPr lang="en-CA" dirty="0" err="1" smtClean="0"/>
              <a:t>l’exercice</a:t>
            </a:r>
            <a:r>
              <a:rPr lang="en-CA" dirty="0" smtClean="0"/>
              <a:t> 4, à la </a:t>
            </a:r>
            <a:r>
              <a:rPr lang="en-CA" dirty="0" err="1" smtClean="0"/>
              <a:t>seule</a:t>
            </a:r>
            <a:r>
              <a:rPr lang="en-CA" dirty="0" smtClean="0"/>
              <a:t> </a:t>
            </a:r>
            <a:r>
              <a:rPr lang="en-CA" dirty="0" err="1" smtClean="0"/>
              <a:t>différence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y a un petit </a:t>
            </a:r>
            <a:r>
              <a:rPr lang="en-CA" dirty="0" err="1" smtClean="0"/>
              <a:t>calcul</a:t>
            </a:r>
            <a:r>
              <a:rPr lang="en-CA" dirty="0" smtClean="0"/>
              <a:t> à faire avec les </a:t>
            </a:r>
            <a:r>
              <a:rPr lang="en-CA" dirty="0" err="1" smtClean="0"/>
              <a:t>opérandes</a:t>
            </a:r>
            <a:r>
              <a:rPr lang="en-CA" dirty="0" smtClean="0"/>
              <a:t> </a:t>
            </a:r>
            <a:r>
              <a:rPr lang="en-CA" dirty="0" err="1" smtClean="0"/>
              <a:t>tirés</a:t>
            </a:r>
            <a:r>
              <a:rPr lang="en-CA" dirty="0" smtClean="0"/>
              <a:t> du </a:t>
            </a:r>
            <a:r>
              <a:rPr lang="en-CA" dirty="0" err="1" smtClean="0"/>
              <a:t>postFixe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73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CA" dirty="0" err="1" smtClean="0"/>
              <a:t>Exercice</a:t>
            </a:r>
            <a:r>
              <a:rPr lang="en-CA" dirty="0" smtClean="0"/>
              <a:t> 6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CA" dirty="0" err="1" smtClean="0"/>
              <a:t>J’avoue</a:t>
            </a:r>
            <a:r>
              <a:rPr lang="en-CA" dirty="0" smtClean="0"/>
              <a:t> que </a:t>
            </a:r>
            <a:r>
              <a:rPr lang="en-CA" dirty="0" err="1" smtClean="0"/>
              <a:t>c’est</a:t>
            </a:r>
            <a:r>
              <a:rPr lang="en-CA" dirty="0" smtClean="0"/>
              <a:t> le plus Plat,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heureusement</a:t>
            </a:r>
            <a:r>
              <a:rPr lang="en-CA" dirty="0" smtClean="0"/>
              <a:t>, </a:t>
            </a:r>
            <a:r>
              <a:rPr lang="en-CA" dirty="0" err="1" smtClean="0"/>
              <a:t>c’est</a:t>
            </a:r>
            <a:r>
              <a:rPr lang="en-CA" dirty="0" smtClean="0"/>
              <a:t> le </a:t>
            </a:r>
            <a:r>
              <a:rPr lang="en-CA" dirty="0" err="1" smtClean="0"/>
              <a:t>dernier</a:t>
            </a:r>
            <a:r>
              <a:rPr lang="en-CA" dirty="0" smtClean="0"/>
              <a:t> de la </a:t>
            </a:r>
            <a:r>
              <a:rPr lang="en-CA" dirty="0" err="1" smtClean="0"/>
              <a:t>série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tiens</a:t>
            </a:r>
            <a:r>
              <a:rPr lang="en-CA" dirty="0" smtClean="0"/>
              <a:t>, </a:t>
            </a:r>
            <a:r>
              <a:rPr lang="en-CA" dirty="0" err="1" smtClean="0"/>
              <a:t>j’y</a:t>
            </a:r>
            <a:r>
              <a:rPr lang="en-CA" dirty="0" smtClean="0"/>
              <a:t> </a:t>
            </a:r>
            <a:r>
              <a:rPr lang="en-CA" dirty="0" err="1" smtClean="0"/>
              <a:t>pense</a:t>
            </a:r>
            <a:r>
              <a:rPr lang="en-CA" dirty="0"/>
              <a:t>:</a:t>
            </a:r>
            <a:r>
              <a:rPr lang="en-CA" dirty="0" smtClean="0"/>
              <a:t>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</a:t>
            </a:r>
            <a:r>
              <a:rPr lang="en-CA" dirty="0" err="1" smtClean="0"/>
              <a:t>rendu</a:t>
            </a:r>
            <a:r>
              <a:rPr lang="en-CA" dirty="0" smtClean="0"/>
              <a:t> le devoir sur les </a:t>
            </a:r>
            <a:r>
              <a:rPr lang="en-CA" dirty="0" err="1" smtClean="0"/>
              <a:t>arbres</a:t>
            </a:r>
            <a:r>
              <a:rPr lang="en-CA" dirty="0" smtClean="0"/>
              <a:t> </a:t>
            </a:r>
            <a:r>
              <a:rPr lang="en-CA" dirty="0" err="1" smtClean="0"/>
              <a:t>binaires</a:t>
            </a:r>
            <a:r>
              <a:rPr lang="en-CA" dirty="0" smtClean="0"/>
              <a:t> !!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donc</a:t>
            </a:r>
            <a:r>
              <a:rPr lang="en-CA" dirty="0" smtClean="0"/>
              <a:t> la </a:t>
            </a:r>
            <a:r>
              <a:rPr lang="en-CA" dirty="0" err="1" smtClean="0"/>
              <a:t>moitiée</a:t>
            </a:r>
            <a:r>
              <a:rPr lang="en-CA" dirty="0" smtClean="0"/>
              <a:t> de la solution.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70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556" y="1112606"/>
            <a:ext cx="3960440" cy="35445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fr" dirty="0" smtClean="0"/>
              <a:t>Insérer la racine dans la file</a:t>
            </a:r>
          </a:p>
          <a:p>
            <a:pPr lvl="0"/>
            <a:r>
              <a:rPr lang="fr" dirty="0" smtClean="0"/>
              <a:t>// Afficher la valeur de la racine</a:t>
            </a:r>
          </a:p>
          <a:p>
            <a:pPr lvl="0"/>
            <a:r>
              <a:rPr lang="fr" dirty="0" smtClean="0"/>
              <a:t>Tant qu’il y a des noeuds dans </a:t>
            </a:r>
            <a:r>
              <a:rPr lang="fr" dirty="0" smtClean="0">
                <a:solidFill>
                  <a:srgbClr val="0070C0"/>
                </a:solidFill>
              </a:rPr>
              <a:t>l’ARBRE</a:t>
            </a:r>
          </a:p>
          <a:p>
            <a:pPr marL="457200" lvl="0"/>
            <a:r>
              <a:rPr lang="fr" dirty="0" smtClean="0"/>
              <a:t>// Obtenir le prochain noeud de la file</a:t>
            </a:r>
          </a:p>
          <a:p>
            <a:pPr marL="457200" lvl="0"/>
            <a:r>
              <a:rPr lang="fr" dirty="0" smtClean="0"/>
              <a:t>// Afficher la valeur du noeud</a:t>
            </a:r>
          </a:p>
          <a:p>
            <a:pPr marL="457200" lvl="0"/>
            <a:r>
              <a:rPr lang="fr" dirty="0" smtClean="0"/>
              <a:t>Si le noeud a un enfant gauche</a:t>
            </a:r>
          </a:p>
          <a:p>
            <a:pPr marL="914400" lvl="0"/>
            <a:r>
              <a:rPr lang="fr" dirty="0" smtClean="0"/>
              <a:t>Insérer l’enfant dans la file</a:t>
            </a:r>
          </a:p>
          <a:p>
            <a:pPr marL="914400" lvl="0"/>
            <a:r>
              <a:rPr lang="fr" dirty="0" smtClean="0"/>
              <a:t>Afficher la valeur du Noeud</a:t>
            </a:r>
          </a:p>
          <a:p>
            <a:pPr marL="457200" lvl="0"/>
            <a:r>
              <a:rPr lang="fr" dirty="0" smtClean="0"/>
              <a:t>Si le noeud a un enfant droit</a:t>
            </a:r>
          </a:p>
          <a:p>
            <a:pPr marL="914400" lvl="0">
              <a:spcAft>
                <a:spcPts val="1000"/>
              </a:spcAft>
            </a:pPr>
            <a:r>
              <a:rPr lang="fr" dirty="0" smtClean="0"/>
              <a:t>Insérer l’enfant dans la file</a:t>
            </a:r>
          </a:p>
          <a:p>
            <a:pPr marL="914400" lvl="0">
              <a:spcAft>
                <a:spcPts val="1000"/>
              </a:spcAft>
            </a:pPr>
            <a:r>
              <a:rPr lang="fr" dirty="0" smtClean="0"/>
              <a:t>Afficher la valeur du Noeud</a:t>
            </a:r>
            <a:endParaRPr lang="fr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Voici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façon</a:t>
            </a:r>
            <a:r>
              <a:rPr lang="en-CA" dirty="0" smtClean="0"/>
              <a:t> simple de </a:t>
            </a:r>
            <a:r>
              <a:rPr lang="en-CA" dirty="0" err="1" smtClean="0"/>
              <a:t>comprendre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qu’on</a:t>
            </a:r>
            <a:r>
              <a:rPr lang="en-CA" dirty="0" smtClean="0"/>
              <a:t>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demande</a:t>
            </a:r>
            <a:r>
              <a:rPr lang="en-CA" dirty="0" smtClean="0"/>
              <a:t> de faire.</a:t>
            </a:r>
            <a:endParaRPr lang="en-CA" dirty="0"/>
          </a:p>
        </p:txBody>
      </p:sp>
      <p:sp>
        <p:nvSpPr>
          <p:cNvPr id="6" name="ZoneTexte 5"/>
          <p:cNvSpPr txBox="1"/>
          <p:nvPr/>
        </p:nvSpPr>
        <p:spPr>
          <a:xfrm>
            <a:off x="6528828" y="11966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7" name="ZoneTexte 6"/>
          <p:cNvSpPr txBox="1"/>
          <p:nvPr/>
        </p:nvSpPr>
        <p:spPr>
          <a:xfrm>
            <a:off x="5436096" y="22740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8" name="ZoneTexte 7"/>
          <p:cNvSpPr txBox="1"/>
          <p:nvPr/>
        </p:nvSpPr>
        <p:spPr>
          <a:xfrm>
            <a:off x="7553872" y="22740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9" name="ZoneTexte 8"/>
          <p:cNvSpPr txBox="1"/>
          <p:nvPr/>
        </p:nvSpPr>
        <p:spPr>
          <a:xfrm>
            <a:off x="4716016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10" name="ZoneTexte 9"/>
          <p:cNvSpPr txBox="1"/>
          <p:nvPr/>
        </p:nvSpPr>
        <p:spPr>
          <a:xfrm>
            <a:off x="6012160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7056784" y="35656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15</a:t>
            </a:r>
            <a:endParaRPr lang="en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8316416" y="35730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25</a:t>
            </a:r>
            <a:endParaRPr lang="en-CA" dirty="0"/>
          </a:p>
        </p:txBody>
      </p:sp>
      <p:cxnSp>
        <p:nvCxnSpPr>
          <p:cNvPr id="14" name="Connecteur droit avec flèche 13"/>
          <p:cNvCxnSpPr>
            <a:stCxn id="6" idx="1"/>
            <a:endCxn id="7" idx="0"/>
          </p:cNvCxnSpPr>
          <p:nvPr/>
        </p:nvCxnSpPr>
        <p:spPr>
          <a:xfrm flipH="1">
            <a:off x="5652120" y="1381310"/>
            <a:ext cx="876708" cy="89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9" idx="0"/>
          </p:cNvCxnSpPr>
          <p:nvPr/>
        </p:nvCxnSpPr>
        <p:spPr>
          <a:xfrm flipH="1">
            <a:off x="4932040" y="2643399"/>
            <a:ext cx="720080" cy="9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>
            <a:off x="5652120" y="2643399"/>
            <a:ext cx="576064" cy="9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6" idx="3"/>
            <a:endCxn id="8" idx="0"/>
          </p:cNvCxnSpPr>
          <p:nvPr/>
        </p:nvCxnSpPr>
        <p:spPr>
          <a:xfrm>
            <a:off x="6960876" y="1381310"/>
            <a:ext cx="809020" cy="89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2"/>
            <a:endCxn id="11" idx="0"/>
          </p:cNvCxnSpPr>
          <p:nvPr/>
        </p:nvCxnSpPr>
        <p:spPr>
          <a:xfrm flipH="1">
            <a:off x="7272808" y="2643399"/>
            <a:ext cx="497088" cy="92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" idx="2"/>
            <a:endCxn id="12" idx="0"/>
          </p:cNvCxnSpPr>
          <p:nvPr/>
        </p:nvCxnSpPr>
        <p:spPr>
          <a:xfrm>
            <a:off x="7769896" y="2643399"/>
            <a:ext cx="762544" cy="9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11560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1475656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38" name="ZoneTexte 37"/>
          <p:cNvSpPr txBox="1"/>
          <p:nvPr/>
        </p:nvSpPr>
        <p:spPr>
          <a:xfrm>
            <a:off x="2339752" y="528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20</a:t>
            </a:r>
            <a:endParaRPr lang="en-CA" dirty="0"/>
          </a:p>
        </p:txBody>
      </p:sp>
      <p:sp>
        <p:nvSpPr>
          <p:cNvPr id="39" name="ZoneTexte 38"/>
          <p:cNvSpPr txBox="1"/>
          <p:nvPr/>
        </p:nvSpPr>
        <p:spPr>
          <a:xfrm>
            <a:off x="3419872" y="53015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4283968" y="53288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292080" y="53015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15</a:t>
            </a:r>
            <a:endParaRPr lang="en-CA" dirty="0"/>
          </a:p>
        </p:txBody>
      </p:sp>
      <p:sp>
        <p:nvSpPr>
          <p:cNvPr id="42" name="ZoneTexte 41"/>
          <p:cNvSpPr txBox="1"/>
          <p:nvPr/>
        </p:nvSpPr>
        <p:spPr>
          <a:xfrm>
            <a:off x="6312804" y="5328830"/>
            <a:ext cx="5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25</a:t>
            </a:r>
            <a:endParaRPr lang="en-CA" dirty="0"/>
          </a:p>
        </p:txBody>
      </p:sp>
      <p:cxnSp>
        <p:nvCxnSpPr>
          <p:cNvPr id="52" name="Connecteur en angle 51"/>
          <p:cNvCxnSpPr>
            <a:stCxn id="38" idx="0"/>
            <a:endCxn id="41" idx="0"/>
          </p:cNvCxnSpPr>
          <p:nvPr/>
        </p:nvCxnSpPr>
        <p:spPr>
          <a:xfrm rot="16200000" flipH="1">
            <a:off x="4131931" y="3817387"/>
            <a:ext cx="16042" cy="2952328"/>
          </a:xfrm>
          <a:prstGeom prst="bentConnector3">
            <a:avLst>
              <a:gd name="adj1" fmla="val -1425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38" idx="0"/>
            <a:endCxn id="42" idx="0"/>
          </p:cNvCxnSpPr>
          <p:nvPr/>
        </p:nvCxnSpPr>
        <p:spPr>
          <a:xfrm rot="16200000" flipH="1">
            <a:off x="4607509" y="3341809"/>
            <a:ext cx="43300" cy="3930742"/>
          </a:xfrm>
          <a:prstGeom prst="bentConnector3">
            <a:avLst>
              <a:gd name="adj1" fmla="val -527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/>
          <p:nvPr/>
        </p:nvCxnSpPr>
        <p:spPr>
          <a:xfrm rot="16200000" flipH="1">
            <a:off x="2974013" y="4362697"/>
            <a:ext cx="27622" cy="2808312"/>
          </a:xfrm>
          <a:prstGeom prst="bentConnector3">
            <a:avLst>
              <a:gd name="adj1" fmla="val 9276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endCxn id="39" idx="2"/>
          </p:cNvCxnSpPr>
          <p:nvPr/>
        </p:nvCxnSpPr>
        <p:spPr>
          <a:xfrm flipV="1">
            <a:off x="1597950" y="5670904"/>
            <a:ext cx="2145958" cy="316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1" idx="2"/>
            <a:endCxn id="95" idx="0"/>
          </p:cNvCxnSpPr>
          <p:nvPr/>
        </p:nvCxnSpPr>
        <p:spPr>
          <a:xfrm flipH="1">
            <a:off x="7008830" y="3935018"/>
            <a:ext cx="263978" cy="57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11" idx="2"/>
            <a:endCxn id="96" idx="0"/>
          </p:cNvCxnSpPr>
          <p:nvPr/>
        </p:nvCxnSpPr>
        <p:spPr>
          <a:xfrm>
            <a:off x="7272808" y="3935018"/>
            <a:ext cx="636948" cy="57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744852" y="4509120"/>
            <a:ext cx="52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12</a:t>
            </a:r>
            <a:endParaRPr lang="en-CA" dirty="0"/>
          </a:p>
        </p:txBody>
      </p:sp>
      <p:sp>
        <p:nvSpPr>
          <p:cNvPr id="96" name="ZoneTexte 95"/>
          <p:cNvSpPr txBox="1"/>
          <p:nvPr/>
        </p:nvSpPr>
        <p:spPr>
          <a:xfrm>
            <a:off x="7668344" y="4509120"/>
            <a:ext cx="4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17</a:t>
            </a:r>
            <a:endParaRPr lang="en-CA" dirty="0"/>
          </a:p>
        </p:txBody>
      </p:sp>
      <p:sp>
        <p:nvSpPr>
          <p:cNvPr id="99" name="ZoneTexte 98"/>
          <p:cNvSpPr txBox="1"/>
          <p:nvPr/>
        </p:nvSpPr>
        <p:spPr>
          <a:xfrm>
            <a:off x="7140819" y="5328830"/>
            <a:ext cx="62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12</a:t>
            </a:r>
            <a:endParaRPr lang="en-CA" dirty="0"/>
          </a:p>
        </p:txBody>
      </p:sp>
      <p:sp>
        <p:nvSpPr>
          <p:cNvPr id="102" name="ZoneTexte 101"/>
          <p:cNvSpPr txBox="1"/>
          <p:nvPr/>
        </p:nvSpPr>
        <p:spPr>
          <a:xfrm>
            <a:off x="7769896" y="5301208"/>
            <a:ext cx="54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17</a:t>
            </a:r>
            <a:endParaRPr lang="en-CA" dirty="0"/>
          </a:p>
        </p:txBody>
      </p:sp>
      <p:cxnSp>
        <p:nvCxnSpPr>
          <p:cNvPr id="104" name="Connecteur en angle 103"/>
          <p:cNvCxnSpPr>
            <a:stCxn id="41" idx="2"/>
            <a:endCxn id="99" idx="2"/>
          </p:cNvCxnSpPr>
          <p:nvPr/>
        </p:nvCxnSpPr>
        <p:spPr>
          <a:xfrm rot="16200000" flipH="1">
            <a:off x="6522108" y="4764912"/>
            <a:ext cx="27258" cy="1839242"/>
          </a:xfrm>
          <a:prstGeom prst="bentConnector3">
            <a:avLst>
              <a:gd name="adj1" fmla="val 938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41" idx="2"/>
            <a:endCxn id="102" idx="2"/>
          </p:cNvCxnSpPr>
          <p:nvPr/>
        </p:nvCxnSpPr>
        <p:spPr>
          <a:xfrm rot="5400000" flipH="1" flipV="1">
            <a:off x="6829454" y="4457202"/>
            <a:ext cx="364" cy="2427040"/>
          </a:xfrm>
          <a:prstGeom prst="bentConnector3">
            <a:avLst>
              <a:gd name="adj1" fmla="val -628021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67544" y="6309320"/>
            <a:ext cx="689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moins</a:t>
            </a:r>
            <a:r>
              <a:rPr lang="en-CA" dirty="0" smtClean="0"/>
              <a:t> que </a:t>
            </a:r>
            <a:r>
              <a:rPr lang="en-CA" dirty="0" err="1" smtClean="0"/>
              <a:t>quelqu’un</a:t>
            </a:r>
            <a:r>
              <a:rPr lang="en-CA" dirty="0" smtClean="0"/>
              <a:t> </a:t>
            </a:r>
            <a:r>
              <a:rPr lang="en-CA" dirty="0" err="1" smtClean="0"/>
              <a:t>l’ait</a:t>
            </a:r>
            <a:r>
              <a:rPr lang="en-CA" dirty="0" smtClean="0"/>
              <a:t> fait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compri</a:t>
            </a:r>
            <a:r>
              <a:rPr lang="en-CA" dirty="0" smtClean="0"/>
              <a:t> </a:t>
            </a:r>
            <a:r>
              <a:rPr lang="en-CA" dirty="0" err="1" smtClean="0"/>
              <a:t>autrement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04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9672" y="2852936"/>
            <a:ext cx="590465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J’espère</a:t>
            </a:r>
            <a:r>
              <a:rPr lang="en-CA" dirty="0" smtClean="0"/>
              <a:t> que </a:t>
            </a:r>
            <a:r>
              <a:rPr lang="en-CA" dirty="0" err="1" smtClean="0"/>
              <a:t>ça</a:t>
            </a:r>
            <a:r>
              <a:rPr lang="en-CA" dirty="0" smtClean="0"/>
              <a:t> </a:t>
            </a:r>
            <a:r>
              <a:rPr lang="en-CA" dirty="0" err="1" smtClean="0"/>
              <a:t>vous</a:t>
            </a:r>
            <a:r>
              <a:rPr lang="en-CA" dirty="0" smtClean="0"/>
              <a:t> aide</a:t>
            </a:r>
          </a:p>
        </p:txBody>
      </p:sp>
    </p:spTree>
    <p:extLst>
      <p:ext uri="{BB962C8B-B14F-4D97-AF65-F5344CB8AC3E}">
        <p14:creationId xmlns:p14="http://schemas.microsoft.com/office/powerpoint/2010/main" val="46383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85000" lnSpcReduction="10000"/>
          </a:bodyPr>
          <a:lstStyle/>
          <a:p>
            <a:r>
              <a:rPr lang="en-CA" sz="2800" dirty="0" err="1" smtClean="0"/>
              <a:t>Ceci</a:t>
            </a:r>
            <a:r>
              <a:rPr lang="en-CA" sz="2800" dirty="0" smtClean="0"/>
              <a:t> </a:t>
            </a:r>
            <a:r>
              <a:rPr lang="en-CA" sz="2800" dirty="0" err="1" smtClean="0"/>
              <a:t>est</a:t>
            </a:r>
            <a:r>
              <a:rPr lang="en-CA" sz="2800" dirty="0" smtClean="0"/>
              <a:t> pour </a:t>
            </a:r>
            <a:r>
              <a:rPr lang="en-CA" sz="2800" dirty="0" err="1" smtClean="0"/>
              <a:t>vous</a:t>
            </a:r>
            <a:r>
              <a:rPr lang="en-CA" sz="2800" dirty="0" smtClean="0"/>
              <a:t> donner un coup de main (</a:t>
            </a:r>
            <a:r>
              <a:rPr lang="en-CA" sz="2800" dirty="0" err="1" smtClean="0"/>
              <a:t>Algorithme</a:t>
            </a:r>
            <a:r>
              <a:rPr lang="en-CA" sz="2800" dirty="0" smtClean="0"/>
              <a:t> et un </a:t>
            </a:r>
            <a:r>
              <a:rPr lang="en-CA" sz="2800" dirty="0" err="1" smtClean="0"/>
              <a:t>bref</a:t>
            </a:r>
            <a:r>
              <a:rPr lang="en-CA" sz="2800" dirty="0" smtClean="0"/>
              <a:t>, </a:t>
            </a:r>
            <a:r>
              <a:rPr lang="en-CA" sz="2800" dirty="0" err="1" smtClean="0"/>
              <a:t>très</a:t>
            </a:r>
            <a:r>
              <a:rPr lang="en-CA" sz="2800" dirty="0" smtClean="0"/>
              <a:t> </a:t>
            </a:r>
            <a:r>
              <a:rPr lang="en-CA" sz="2800" dirty="0" err="1" smtClean="0"/>
              <a:t>bref</a:t>
            </a:r>
            <a:r>
              <a:rPr lang="en-CA" sz="2800" dirty="0" smtClean="0"/>
              <a:t> apercu sur mon code ) pour les conversions </a:t>
            </a:r>
            <a:r>
              <a:rPr lang="en-CA" sz="2800" dirty="0" err="1" smtClean="0"/>
              <a:t>Infixe</a:t>
            </a:r>
            <a:r>
              <a:rPr lang="en-CA" sz="2800" dirty="0" smtClean="0"/>
              <a:t> et </a:t>
            </a:r>
            <a:r>
              <a:rPr lang="en-CA" sz="2800" dirty="0" err="1"/>
              <a:t>P</a:t>
            </a:r>
            <a:r>
              <a:rPr lang="en-CA" sz="2800" dirty="0" err="1" smtClean="0"/>
              <a:t>ostfixe</a:t>
            </a:r>
            <a:r>
              <a:rPr lang="en-CA" sz="2800" dirty="0" smtClean="0"/>
              <a:t>). </a:t>
            </a:r>
          </a:p>
          <a:p>
            <a:endParaRPr lang="en-CA" sz="2800" dirty="0" smtClean="0"/>
          </a:p>
          <a:p>
            <a:r>
              <a:rPr lang="en-CA" sz="2800" dirty="0" smtClean="0"/>
              <a:t>Ce </a:t>
            </a:r>
            <a:r>
              <a:rPr lang="en-CA" sz="2800" dirty="0" err="1" smtClean="0"/>
              <a:t>n’est</a:t>
            </a:r>
            <a:r>
              <a:rPr lang="en-CA" sz="2800" dirty="0" smtClean="0"/>
              <a:t> pas LA solution. </a:t>
            </a:r>
            <a:r>
              <a:rPr lang="en-CA" sz="2800" dirty="0" err="1" smtClean="0"/>
              <a:t>C’est</a:t>
            </a:r>
            <a:r>
              <a:rPr lang="en-CA" sz="2800" dirty="0" smtClean="0"/>
              <a:t> ma </a:t>
            </a:r>
            <a:r>
              <a:rPr lang="en-CA" sz="2800" dirty="0" err="1" smtClean="0"/>
              <a:t>façon</a:t>
            </a:r>
            <a:r>
              <a:rPr lang="en-CA" sz="2800" dirty="0" smtClean="0"/>
              <a:t> de le faire; </a:t>
            </a:r>
            <a:r>
              <a:rPr lang="en-CA" sz="2800" dirty="0" err="1" smtClean="0"/>
              <a:t>certains</a:t>
            </a:r>
            <a:r>
              <a:rPr lang="en-CA" sz="2800" dirty="0" smtClean="0"/>
              <a:t> </a:t>
            </a:r>
            <a:r>
              <a:rPr lang="en-CA" sz="2800" dirty="0" err="1" smtClean="0"/>
              <a:t>d’entre</a:t>
            </a:r>
            <a:r>
              <a:rPr lang="en-CA" sz="2800" dirty="0" smtClean="0"/>
              <a:t> </a:t>
            </a:r>
            <a:r>
              <a:rPr lang="en-CA" sz="2800" dirty="0" err="1" smtClean="0"/>
              <a:t>vous</a:t>
            </a:r>
            <a:r>
              <a:rPr lang="en-CA" sz="2800" dirty="0" smtClean="0"/>
              <a:t> les </a:t>
            </a:r>
            <a:r>
              <a:rPr lang="en-CA" sz="2800" dirty="0" err="1" smtClean="0"/>
              <a:t>ont</a:t>
            </a:r>
            <a:r>
              <a:rPr lang="en-CA" sz="2800" dirty="0" smtClean="0"/>
              <a:t> déjà </a:t>
            </a:r>
            <a:r>
              <a:rPr lang="en-CA" sz="2800" dirty="0" err="1" smtClean="0"/>
              <a:t>terminés</a:t>
            </a:r>
            <a:r>
              <a:rPr lang="en-CA" sz="2800" dirty="0" smtClean="0"/>
              <a:t> </a:t>
            </a:r>
            <a:r>
              <a:rPr lang="en-CA" sz="2800" dirty="0" smtClean="0"/>
              <a:t>avec des </a:t>
            </a:r>
            <a:r>
              <a:rPr lang="en-CA" sz="2800" dirty="0" err="1" smtClean="0"/>
              <a:t>logiques</a:t>
            </a:r>
            <a:r>
              <a:rPr lang="en-CA" sz="2800" dirty="0" smtClean="0"/>
              <a:t> </a:t>
            </a:r>
            <a:r>
              <a:rPr lang="en-CA" sz="2800" dirty="0" err="1" smtClean="0"/>
              <a:t>similaires</a:t>
            </a:r>
            <a:r>
              <a:rPr lang="en-CA" sz="2800" dirty="0" smtClean="0"/>
              <a:t>, </a:t>
            </a:r>
            <a:r>
              <a:rPr lang="en-CA" sz="2800" dirty="0" err="1" smtClean="0"/>
              <a:t>mais</a:t>
            </a:r>
            <a:r>
              <a:rPr lang="en-CA" sz="2800" dirty="0" smtClean="0"/>
              <a:t> </a:t>
            </a:r>
            <a:r>
              <a:rPr lang="en-CA" sz="2800" dirty="0" err="1" smtClean="0"/>
              <a:t>d’autre</a:t>
            </a:r>
            <a:r>
              <a:rPr lang="en-CA" sz="2800" dirty="0" smtClean="0"/>
              <a:t> </a:t>
            </a:r>
            <a:r>
              <a:rPr lang="en-CA" sz="2800" dirty="0" err="1" smtClean="0"/>
              <a:t>n’ont</a:t>
            </a:r>
            <a:r>
              <a:rPr lang="en-CA" sz="2800" dirty="0" smtClean="0"/>
              <a:t> </a:t>
            </a:r>
            <a:r>
              <a:rPr lang="en-CA" sz="2800" dirty="0" err="1" smtClean="0"/>
              <a:t>aucune</a:t>
            </a:r>
            <a:r>
              <a:rPr lang="en-CA" sz="2800" dirty="0" smtClean="0"/>
              <a:t> idée comment </a:t>
            </a:r>
            <a:r>
              <a:rPr lang="en-CA" sz="2800" dirty="0" err="1" smtClean="0"/>
              <a:t>procéder</a:t>
            </a:r>
            <a:r>
              <a:rPr lang="en-CA" sz="2800" dirty="0" smtClean="0"/>
              <a:t>.</a:t>
            </a:r>
          </a:p>
          <a:p>
            <a:endParaRPr lang="en-CA" sz="2800" dirty="0" smtClean="0"/>
          </a:p>
          <a:p>
            <a:r>
              <a:rPr lang="en-CA" sz="2800" dirty="0" err="1" smtClean="0"/>
              <a:t>Ceci</a:t>
            </a:r>
            <a:r>
              <a:rPr lang="en-CA" sz="2800" dirty="0" smtClean="0"/>
              <a:t> me </a:t>
            </a:r>
            <a:r>
              <a:rPr lang="en-CA" sz="2800" dirty="0" err="1" smtClean="0"/>
              <a:t>permet</a:t>
            </a:r>
            <a:r>
              <a:rPr lang="en-CA" sz="2800" dirty="0" smtClean="0"/>
              <a:t> de </a:t>
            </a:r>
            <a:r>
              <a:rPr lang="en-CA" sz="2800" dirty="0" err="1" smtClean="0"/>
              <a:t>Valider</a:t>
            </a:r>
            <a:r>
              <a:rPr lang="en-CA" sz="2800" dirty="0" smtClean="0"/>
              <a:t> que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savez</a:t>
            </a:r>
            <a:r>
              <a:rPr lang="en-CA" sz="2800" dirty="0" smtClean="0"/>
              <a:t> au </a:t>
            </a:r>
            <a:r>
              <a:rPr lang="en-CA" sz="2800" dirty="0" err="1" smtClean="0"/>
              <a:t>moins</a:t>
            </a:r>
            <a:r>
              <a:rPr lang="en-CA" sz="2800" dirty="0" smtClean="0"/>
              <a:t> par </a:t>
            </a:r>
            <a:r>
              <a:rPr lang="en-CA" sz="2800" dirty="0" err="1" smtClean="0"/>
              <a:t>où</a:t>
            </a:r>
            <a:r>
              <a:rPr lang="en-CA" sz="2800" dirty="0" smtClean="0"/>
              <a:t> commencer.</a:t>
            </a:r>
          </a:p>
          <a:p>
            <a:endParaRPr lang="en-CA" sz="2800" dirty="0" smtClean="0"/>
          </a:p>
          <a:p>
            <a:r>
              <a:rPr lang="en-CA" sz="2800" dirty="0" smtClean="0"/>
              <a:t>Je ne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demande</a:t>
            </a:r>
            <a:r>
              <a:rPr lang="en-CA" sz="2800" dirty="0" smtClean="0"/>
              <a:t> pas de </a:t>
            </a:r>
            <a:r>
              <a:rPr lang="en-CA" sz="2800" dirty="0" err="1" smtClean="0"/>
              <a:t>recopier</a:t>
            </a:r>
            <a:r>
              <a:rPr lang="en-CA" sz="2800" dirty="0" smtClean="0"/>
              <a:t> la </a:t>
            </a:r>
            <a:r>
              <a:rPr lang="en-CA" sz="2800" dirty="0" err="1" smtClean="0"/>
              <a:t>même</a:t>
            </a:r>
            <a:r>
              <a:rPr lang="en-CA" sz="2800" dirty="0" smtClean="0"/>
              <a:t> chose. </a:t>
            </a:r>
            <a:r>
              <a:rPr lang="en-CA" sz="2800" dirty="0" err="1" smtClean="0"/>
              <a:t>Comprenez</a:t>
            </a:r>
            <a:r>
              <a:rPr lang="en-CA" sz="2800" dirty="0" smtClean="0"/>
              <a:t> </a:t>
            </a:r>
            <a:r>
              <a:rPr lang="en-CA" sz="2800" dirty="0" err="1" smtClean="0"/>
              <a:t>juste</a:t>
            </a:r>
            <a:r>
              <a:rPr lang="en-CA" sz="2800" dirty="0" smtClean="0"/>
              <a:t> le </a:t>
            </a:r>
            <a:r>
              <a:rPr lang="en-CA" sz="2800" dirty="0" err="1" smtClean="0"/>
              <a:t>principe</a:t>
            </a:r>
            <a:r>
              <a:rPr lang="en-CA" sz="2800" dirty="0" smtClean="0"/>
              <a:t>, et </a:t>
            </a:r>
            <a:r>
              <a:rPr lang="en-CA" sz="2800" dirty="0" err="1" smtClean="0"/>
              <a:t>soyez</a:t>
            </a:r>
            <a:r>
              <a:rPr lang="en-CA" sz="2800" dirty="0" smtClean="0"/>
              <a:t> </a:t>
            </a:r>
            <a:r>
              <a:rPr lang="en-CA" sz="2800" dirty="0" err="1" smtClean="0"/>
              <a:t>créatifs</a:t>
            </a:r>
            <a:r>
              <a:rPr lang="en-CA" sz="2800" dirty="0" smtClean="0"/>
              <a:t>.</a:t>
            </a:r>
          </a:p>
          <a:p>
            <a:endParaRPr lang="en-CA" sz="2800" dirty="0" smtClean="0"/>
          </a:p>
          <a:p>
            <a:r>
              <a:rPr lang="en-CA" sz="2800" dirty="0" smtClean="0"/>
              <a:t>Si </a:t>
            </a:r>
            <a:r>
              <a:rPr lang="en-CA" sz="2800" dirty="0" err="1" smtClean="0"/>
              <a:t>donc</a:t>
            </a:r>
            <a:r>
              <a:rPr lang="en-CA" sz="2800" dirty="0" smtClean="0"/>
              <a:t>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avez</a:t>
            </a:r>
            <a:r>
              <a:rPr lang="en-CA" sz="2800" dirty="0" smtClean="0"/>
              <a:t> déjà </a:t>
            </a:r>
            <a:r>
              <a:rPr lang="en-CA" sz="2800" dirty="0" err="1" smtClean="0"/>
              <a:t>terminé</a:t>
            </a:r>
            <a:r>
              <a:rPr lang="en-CA" sz="2800" dirty="0" smtClean="0"/>
              <a:t>, FERMEZ TOUT DE SUITE CE POWER-POINT.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044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Exercice</a:t>
            </a:r>
            <a:r>
              <a:rPr lang="en-CA" dirty="0" smtClean="0"/>
              <a:t> 1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Un programme qui </a:t>
            </a:r>
            <a:r>
              <a:rPr lang="en-CA" dirty="0" err="1" smtClean="0"/>
              <a:t>fusionne</a:t>
            </a:r>
            <a:r>
              <a:rPr lang="en-CA" dirty="0" smtClean="0"/>
              <a:t> 2 </a:t>
            </a:r>
            <a:r>
              <a:rPr lang="en-CA" dirty="0" err="1" smtClean="0"/>
              <a:t>Listes</a:t>
            </a:r>
            <a:r>
              <a:rPr lang="en-CA" dirty="0" smtClean="0"/>
              <a:t> </a:t>
            </a:r>
            <a:r>
              <a:rPr lang="en-CA" dirty="0" err="1" smtClean="0"/>
              <a:t>chainees</a:t>
            </a:r>
            <a:r>
              <a:rPr lang="en-CA" dirty="0" smtClean="0"/>
              <a:t> </a:t>
            </a:r>
            <a:r>
              <a:rPr lang="en-CA" dirty="0" err="1" smtClean="0"/>
              <a:t>ordonnées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974104" y="2486053"/>
            <a:ext cx="72008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>
            <a:off x="2694184" y="2810089"/>
            <a:ext cx="756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50232" y="2486053"/>
            <a:ext cx="54007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001761" y="2798600"/>
            <a:ext cx="903366" cy="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3676" y="2497542"/>
            <a:ext cx="6120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010108" y="3594775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Connecteur droit avec flèche 18"/>
          <p:cNvCxnSpPr>
            <a:stCxn id="14" idx="3"/>
          </p:cNvCxnSpPr>
          <p:nvPr/>
        </p:nvCxnSpPr>
        <p:spPr>
          <a:xfrm>
            <a:off x="2730188" y="3882807"/>
            <a:ext cx="720044" cy="1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50250" y="3588696"/>
            <a:ext cx="55151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4944634" y="3570985"/>
            <a:ext cx="6120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Connecteur droit avec flèche 23"/>
          <p:cNvCxnSpPr>
            <a:stCxn id="21" idx="3"/>
            <a:endCxn id="22" idx="1"/>
          </p:cNvCxnSpPr>
          <p:nvPr/>
        </p:nvCxnSpPr>
        <p:spPr>
          <a:xfrm flipV="1">
            <a:off x="4001761" y="3859017"/>
            <a:ext cx="942873" cy="1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190128" y="263006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3450232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4893676" y="25961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15</a:t>
            </a:r>
            <a:endParaRPr lang="en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2190128" y="36429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35" name="ZoneTexte 34"/>
          <p:cNvSpPr txBox="1"/>
          <p:nvPr/>
        </p:nvSpPr>
        <p:spPr>
          <a:xfrm>
            <a:off x="3588622" y="3660704"/>
            <a:ext cx="40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4998422" y="36429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13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595880" y="5013176"/>
            <a:ext cx="72008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0" name="Connecteur droit avec flèche 49"/>
          <p:cNvCxnSpPr>
            <a:stCxn id="49" idx="3"/>
          </p:cNvCxnSpPr>
          <p:nvPr/>
        </p:nvCxnSpPr>
        <p:spPr>
          <a:xfrm>
            <a:off x="1315960" y="5337212"/>
            <a:ext cx="756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72008" y="5013176"/>
            <a:ext cx="54007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2623537" y="5325723"/>
            <a:ext cx="903366" cy="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15452" y="5024665"/>
            <a:ext cx="61206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ZoneTexte 53"/>
          <p:cNvSpPr txBox="1"/>
          <p:nvPr/>
        </p:nvSpPr>
        <p:spPr>
          <a:xfrm>
            <a:off x="811904" y="51571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55" name="ZoneTexte 54"/>
          <p:cNvSpPr txBox="1"/>
          <p:nvPr/>
        </p:nvSpPr>
        <p:spPr>
          <a:xfrm>
            <a:off x="2072008" y="51640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56" name="ZoneTexte 55"/>
          <p:cNvSpPr txBox="1"/>
          <p:nvPr/>
        </p:nvSpPr>
        <p:spPr>
          <a:xfrm>
            <a:off x="3588622" y="51232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8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4790782" y="5024665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eur droit avec flèche 57"/>
          <p:cNvCxnSpPr>
            <a:stCxn id="57" idx="3"/>
          </p:cNvCxnSpPr>
          <p:nvPr/>
        </p:nvCxnSpPr>
        <p:spPr>
          <a:xfrm>
            <a:off x="5510862" y="5312697"/>
            <a:ext cx="720044" cy="1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30924" y="5018586"/>
            <a:ext cx="55151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/>
          <p:cNvSpPr/>
          <p:nvPr/>
        </p:nvSpPr>
        <p:spPr>
          <a:xfrm>
            <a:off x="7725308" y="5000875"/>
            <a:ext cx="6120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Connecteur droit avec flèche 60"/>
          <p:cNvCxnSpPr>
            <a:stCxn id="59" idx="3"/>
            <a:endCxn id="60" idx="1"/>
          </p:cNvCxnSpPr>
          <p:nvPr/>
        </p:nvCxnSpPr>
        <p:spPr>
          <a:xfrm flipV="1">
            <a:off x="6782435" y="5288907"/>
            <a:ext cx="942873" cy="1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970802" y="50728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9</a:t>
            </a:r>
            <a:endParaRPr lang="en-CA" dirty="0"/>
          </a:p>
        </p:txBody>
      </p:sp>
      <p:sp>
        <p:nvSpPr>
          <p:cNvPr id="63" name="ZoneTexte 62"/>
          <p:cNvSpPr txBox="1"/>
          <p:nvPr/>
        </p:nvSpPr>
        <p:spPr>
          <a:xfrm>
            <a:off x="6253199" y="5104241"/>
            <a:ext cx="50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13</a:t>
            </a:r>
            <a:endParaRPr lang="en-CA" dirty="0"/>
          </a:p>
        </p:txBody>
      </p:sp>
      <p:sp>
        <p:nvSpPr>
          <p:cNvPr id="64" name="ZoneTexte 63"/>
          <p:cNvSpPr txBox="1"/>
          <p:nvPr/>
        </p:nvSpPr>
        <p:spPr>
          <a:xfrm>
            <a:off x="7779096" y="5072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15</a:t>
            </a:r>
            <a:endParaRPr lang="en-CA" dirty="0"/>
          </a:p>
        </p:txBody>
      </p:sp>
      <p:cxnSp>
        <p:nvCxnSpPr>
          <p:cNvPr id="66" name="Connecteur droit avec flèche 65"/>
          <p:cNvCxnSpPr>
            <a:stCxn id="53" idx="3"/>
            <a:endCxn id="57" idx="1"/>
          </p:cNvCxnSpPr>
          <p:nvPr/>
        </p:nvCxnSpPr>
        <p:spPr>
          <a:xfrm flipV="1">
            <a:off x="4127520" y="5312697"/>
            <a:ext cx="66326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268760"/>
            <a:ext cx="6984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168278" y="2780928"/>
            <a:ext cx="707612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55576" y="4797152"/>
            <a:ext cx="93610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ZoneTexte 14"/>
          <p:cNvSpPr txBox="1"/>
          <p:nvPr/>
        </p:nvSpPr>
        <p:spPr>
          <a:xfrm>
            <a:off x="1061773" y="48976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16" name="ZoneTexte 15"/>
          <p:cNvSpPr txBox="1"/>
          <p:nvPr/>
        </p:nvSpPr>
        <p:spPr>
          <a:xfrm>
            <a:off x="1223628" y="764704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Courant 1</a:t>
            </a:r>
            <a:endParaRPr lang="en-CA" dirty="0"/>
          </a:p>
        </p:txBody>
      </p:sp>
      <p:sp>
        <p:nvSpPr>
          <p:cNvPr id="17" name="ZoneTexte 16"/>
          <p:cNvSpPr txBox="1"/>
          <p:nvPr/>
        </p:nvSpPr>
        <p:spPr>
          <a:xfrm>
            <a:off x="1168279" y="2227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Courant 2</a:t>
            </a:r>
            <a:endParaRPr lang="en-CA" dirty="0"/>
          </a:p>
        </p:txBody>
      </p:sp>
      <p:sp>
        <p:nvSpPr>
          <p:cNvPr id="19" name="ZoneTexte 18"/>
          <p:cNvSpPr txBox="1"/>
          <p:nvPr/>
        </p:nvSpPr>
        <p:spPr>
          <a:xfrm>
            <a:off x="3563888" y="76470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Courant1 = Courant1.getSuivant()</a:t>
            </a:r>
            <a:endParaRPr lang="en-CA" dirty="0"/>
          </a:p>
        </p:txBody>
      </p:sp>
      <p:sp>
        <p:nvSpPr>
          <p:cNvPr id="20" name="ZoneTexte 19"/>
          <p:cNvSpPr txBox="1"/>
          <p:nvPr/>
        </p:nvSpPr>
        <p:spPr>
          <a:xfrm>
            <a:off x="3563888" y="225893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Courant2 = Courant2.getsuivant()</a:t>
            </a:r>
            <a:endParaRPr lang="en-CA" dirty="0"/>
          </a:p>
        </p:txBody>
      </p:sp>
      <p:cxnSp>
        <p:nvCxnSpPr>
          <p:cNvPr id="22" name="Connecteur droit avec flèche 21"/>
          <p:cNvCxnSpPr>
            <a:stCxn id="14" idx="3"/>
          </p:cNvCxnSpPr>
          <p:nvPr/>
        </p:nvCxnSpPr>
        <p:spPr>
          <a:xfrm>
            <a:off x="1691680" y="51211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411760" y="4482133"/>
            <a:ext cx="2934326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Je </a:t>
            </a:r>
            <a:r>
              <a:rPr lang="en-CA" dirty="0" err="1" smtClean="0"/>
              <a:t>verifie</a:t>
            </a:r>
            <a:r>
              <a:rPr lang="en-CA" dirty="0" smtClean="0"/>
              <a:t> la plus petit </a:t>
            </a:r>
            <a:r>
              <a:rPr lang="en-CA" dirty="0" err="1" smtClean="0"/>
              <a:t>valeur</a:t>
            </a:r>
            <a:r>
              <a:rPr lang="en-CA" dirty="0" smtClean="0"/>
              <a:t> entre courant1 et courant 2, </a:t>
            </a:r>
            <a:r>
              <a:rPr lang="en-CA" dirty="0" err="1" smtClean="0"/>
              <a:t>tant</a:t>
            </a:r>
            <a:r>
              <a:rPr lang="en-CA" dirty="0" smtClean="0"/>
              <a:t> que </a:t>
            </a:r>
            <a:r>
              <a:rPr lang="en-CA" dirty="0" err="1" smtClean="0"/>
              <a:t>l’un</a:t>
            </a:r>
            <a:r>
              <a:rPr lang="en-CA" dirty="0" smtClean="0"/>
              <a:t> des 2 </a:t>
            </a:r>
            <a:r>
              <a:rPr lang="en-CA" dirty="0" err="1" smtClean="0"/>
              <a:t>n’est</a:t>
            </a:r>
            <a:r>
              <a:rPr lang="en-CA" dirty="0" smtClean="0"/>
              <a:t> pas NULL</a:t>
            </a:r>
            <a:endParaRPr lang="en-CA" dirty="0"/>
          </a:p>
        </p:txBody>
      </p:sp>
      <p:sp>
        <p:nvSpPr>
          <p:cNvPr id="26" name="ZoneTexte 25"/>
          <p:cNvSpPr txBox="1"/>
          <p:nvPr/>
        </p:nvSpPr>
        <p:spPr>
          <a:xfrm>
            <a:off x="323528" y="6165304"/>
            <a:ext cx="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tete</a:t>
            </a:r>
            <a:endParaRPr lang="en-CA" dirty="0"/>
          </a:p>
        </p:txBody>
      </p:sp>
      <p:sp>
        <p:nvSpPr>
          <p:cNvPr id="27" name="ZoneTexte 26"/>
          <p:cNvSpPr txBox="1"/>
          <p:nvPr/>
        </p:nvSpPr>
        <p:spPr>
          <a:xfrm>
            <a:off x="107504" y="1889605"/>
            <a:ext cx="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tete1</a:t>
            </a:r>
            <a:endParaRPr lang="en-CA" dirty="0"/>
          </a:p>
        </p:txBody>
      </p:sp>
      <p:sp>
        <p:nvSpPr>
          <p:cNvPr id="28" name="ZoneTexte 27"/>
          <p:cNvSpPr txBox="1"/>
          <p:nvPr/>
        </p:nvSpPr>
        <p:spPr>
          <a:xfrm>
            <a:off x="98340" y="3429000"/>
            <a:ext cx="9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Tete</a:t>
            </a:r>
            <a:r>
              <a:rPr lang="en-CA" dirty="0" smtClean="0"/>
              <a:t> 2</a:t>
            </a:r>
            <a:endParaRPr lang="en-CA" dirty="0"/>
          </a:p>
        </p:txBody>
      </p:sp>
      <p:cxnSp>
        <p:nvCxnSpPr>
          <p:cNvPr id="30" name="Connecteur droit avec flèche 29"/>
          <p:cNvCxnSpPr>
            <a:stCxn id="28" idx="0"/>
            <a:endCxn id="13" idx="1"/>
          </p:cNvCxnSpPr>
          <p:nvPr/>
        </p:nvCxnSpPr>
        <p:spPr>
          <a:xfrm flipV="1">
            <a:off x="575475" y="2996952"/>
            <a:ext cx="59280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7" idx="0"/>
            <a:endCxn id="4" idx="1"/>
          </p:cNvCxnSpPr>
          <p:nvPr/>
        </p:nvCxnSpPr>
        <p:spPr>
          <a:xfrm flipV="1">
            <a:off x="584639" y="1520788"/>
            <a:ext cx="602985" cy="368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52582" y="3847635"/>
            <a:ext cx="837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Tete1 = 5, tete2 = 6. La </a:t>
            </a:r>
            <a:r>
              <a:rPr lang="en-CA" dirty="0" err="1" smtClean="0"/>
              <a:t>tete</a:t>
            </a:r>
            <a:r>
              <a:rPr lang="en-CA" dirty="0" smtClean="0"/>
              <a:t> de ma </a:t>
            </a:r>
            <a:r>
              <a:rPr lang="en-CA" dirty="0" err="1" smtClean="0"/>
              <a:t>Liste</a:t>
            </a:r>
            <a:r>
              <a:rPr lang="en-CA" dirty="0" smtClean="0"/>
              <a:t> sera la plus petite des 2 </a:t>
            </a:r>
            <a:r>
              <a:rPr lang="en-CA" dirty="0" err="1" smtClean="0"/>
              <a:t>tetes</a:t>
            </a:r>
            <a:r>
              <a:rPr lang="en-CA" dirty="0" smtClean="0"/>
              <a:t>.</a:t>
            </a:r>
            <a:endParaRPr lang="en-CA" dirty="0"/>
          </a:p>
        </p:txBody>
      </p:sp>
      <p:cxnSp>
        <p:nvCxnSpPr>
          <p:cNvPr id="40" name="Connecteur droit avec flèche 39"/>
          <p:cNvCxnSpPr>
            <a:stCxn id="26" idx="0"/>
            <a:endCxn id="14" idx="2"/>
          </p:cNvCxnSpPr>
          <p:nvPr/>
        </p:nvCxnSpPr>
        <p:spPr>
          <a:xfrm flipV="1">
            <a:off x="800663" y="5445224"/>
            <a:ext cx="42296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5904148" y="4251301"/>
            <a:ext cx="277230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Remarque : Si </a:t>
            </a:r>
            <a:r>
              <a:rPr lang="en-CA" dirty="0" err="1" smtClean="0"/>
              <a:t>vous</a:t>
            </a:r>
            <a:r>
              <a:rPr lang="en-CA" dirty="0" smtClean="0"/>
              <a:t> ne </a:t>
            </a:r>
            <a:r>
              <a:rPr lang="en-CA" dirty="0" err="1" smtClean="0"/>
              <a:t>procédez</a:t>
            </a:r>
            <a:r>
              <a:rPr lang="en-CA" dirty="0" smtClean="0"/>
              <a:t> pas de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façon</a:t>
            </a:r>
            <a:r>
              <a:rPr lang="en-CA" dirty="0" smtClean="0"/>
              <a:t>, et que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fusionnez</a:t>
            </a:r>
            <a:r>
              <a:rPr lang="en-CA" dirty="0" smtClean="0"/>
              <a:t> les 2 </a:t>
            </a:r>
            <a:r>
              <a:rPr lang="en-CA" dirty="0" err="1" smtClean="0"/>
              <a:t>listes</a:t>
            </a:r>
            <a:r>
              <a:rPr lang="en-CA" dirty="0" smtClean="0"/>
              <a:t> </a:t>
            </a:r>
            <a:r>
              <a:rPr lang="en-CA" dirty="0" err="1" smtClean="0"/>
              <a:t>directement</a:t>
            </a:r>
            <a:r>
              <a:rPr lang="en-CA" dirty="0" smtClean="0"/>
              <a:t>,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aurez</a:t>
            </a:r>
            <a:r>
              <a:rPr lang="en-CA" dirty="0" smtClean="0"/>
              <a:t> par la suite à trier la </a:t>
            </a:r>
            <a:r>
              <a:rPr lang="en-CA" dirty="0" err="1" smtClean="0"/>
              <a:t>Liste</a:t>
            </a:r>
            <a:r>
              <a:rPr lang="en-CA" dirty="0" smtClean="0"/>
              <a:t> du bas. Ce que pas mal de </a:t>
            </a:r>
            <a:r>
              <a:rPr lang="en-CA" dirty="0" err="1" smtClean="0"/>
              <a:t>personnes</a:t>
            </a:r>
            <a:r>
              <a:rPr lang="en-CA" dirty="0" smtClean="0"/>
              <a:t> </a:t>
            </a:r>
            <a:r>
              <a:rPr lang="en-CA" dirty="0" err="1" smtClean="0"/>
              <a:t>ont</a:t>
            </a:r>
            <a:r>
              <a:rPr lang="en-CA" dirty="0" smtClean="0"/>
              <a:t> fait.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Exercice</a:t>
            </a:r>
            <a:r>
              <a:rPr lang="en-CA" dirty="0" smtClean="0"/>
              <a:t> 2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5184576"/>
          </a:xfrm>
        </p:spPr>
        <p:txBody>
          <a:bodyPr>
            <a:normAutofit/>
          </a:bodyPr>
          <a:lstStyle/>
          <a:p>
            <a:r>
              <a:rPr lang="en-CA" dirty="0" smtClean="0"/>
              <a:t>String s = “abracadabra”;</a:t>
            </a:r>
          </a:p>
          <a:p>
            <a:endParaRPr lang="en-CA" dirty="0"/>
          </a:p>
          <a:p>
            <a:r>
              <a:rPr lang="en-CA" dirty="0" smtClean="0"/>
              <a:t>Pour </a:t>
            </a:r>
            <a:r>
              <a:rPr lang="en-CA" dirty="0" err="1" smtClean="0"/>
              <a:t>aller</a:t>
            </a:r>
            <a:r>
              <a:rPr lang="en-CA" dirty="0" smtClean="0"/>
              <a:t> </a:t>
            </a:r>
            <a:r>
              <a:rPr lang="en-CA" dirty="0" err="1" smtClean="0"/>
              <a:t>chercher</a:t>
            </a:r>
            <a:r>
              <a:rPr lang="en-CA" dirty="0" smtClean="0"/>
              <a:t> un character </a:t>
            </a:r>
            <a:r>
              <a:rPr lang="en-CA" dirty="0"/>
              <a:t>à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position </a:t>
            </a:r>
            <a:r>
              <a:rPr lang="en-CA" dirty="0" err="1" smtClean="0"/>
              <a:t>donn</a:t>
            </a:r>
            <a:r>
              <a:rPr lang="en-CA" dirty="0" err="1"/>
              <a:t>é</a:t>
            </a:r>
            <a:r>
              <a:rPr lang="en-CA" dirty="0" err="1" smtClean="0"/>
              <a:t>e</a:t>
            </a:r>
            <a:r>
              <a:rPr lang="en-CA" dirty="0" smtClean="0"/>
              <a:t>, </a:t>
            </a:r>
            <a:r>
              <a:rPr lang="en-CA" dirty="0" err="1" smtClean="0"/>
              <a:t>vous</a:t>
            </a:r>
            <a:r>
              <a:rPr lang="en-CA" dirty="0" smtClean="0"/>
              <a:t> </a:t>
            </a:r>
            <a:r>
              <a:rPr lang="en-CA" dirty="0" err="1" smtClean="0"/>
              <a:t>pouvez</a:t>
            </a:r>
            <a:r>
              <a:rPr lang="en-CA" dirty="0" smtClean="0"/>
              <a:t> par </a:t>
            </a:r>
            <a:r>
              <a:rPr lang="en-CA" dirty="0" err="1" smtClean="0"/>
              <a:t>exemple</a:t>
            </a:r>
            <a:r>
              <a:rPr lang="en-CA" dirty="0" smtClean="0"/>
              <a:t> </a:t>
            </a:r>
            <a:r>
              <a:rPr lang="en-CA" dirty="0" err="1" smtClean="0"/>
              <a:t>utiliser</a:t>
            </a:r>
            <a:r>
              <a:rPr lang="en-CA" dirty="0" smtClean="0"/>
              <a:t> la </a:t>
            </a:r>
            <a:r>
              <a:rPr lang="en-CA" dirty="0" err="1" smtClean="0"/>
              <a:t>méthode</a:t>
            </a:r>
            <a:r>
              <a:rPr lang="en-CA" dirty="0" smtClean="0"/>
              <a:t> </a:t>
            </a:r>
            <a:r>
              <a:rPr lang="en-CA" dirty="0" err="1" smtClean="0"/>
              <a:t>CharAt</a:t>
            </a:r>
            <a:r>
              <a:rPr lang="en-CA" dirty="0" smtClean="0"/>
              <a:t>(position)</a:t>
            </a:r>
          </a:p>
          <a:p>
            <a:endParaRPr lang="en-CA" dirty="0"/>
          </a:p>
          <a:p>
            <a:r>
              <a:rPr lang="en-CA" dirty="0" err="1" smtClean="0"/>
              <a:t>s.ChartAt</a:t>
            </a:r>
            <a:r>
              <a:rPr lang="en-CA" dirty="0" smtClean="0"/>
              <a:t>(4) = c</a:t>
            </a:r>
          </a:p>
        </p:txBody>
      </p:sp>
    </p:spTree>
    <p:extLst>
      <p:ext uri="{BB962C8B-B14F-4D97-AF65-F5344CB8AC3E}">
        <p14:creationId xmlns:p14="http://schemas.microsoft.com/office/powerpoint/2010/main" val="1455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Exercice</a:t>
            </a:r>
            <a:r>
              <a:rPr lang="en-CA" dirty="0" smtClean="0"/>
              <a:t> 3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Ce </a:t>
            </a:r>
            <a:r>
              <a:rPr lang="en-CA" dirty="0" err="1" smtClean="0"/>
              <a:t>exercice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un </a:t>
            </a:r>
            <a:r>
              <a:rPr lang="en-CA" dirty="0" err="1" smtClean="0"/>
              <a:t>peu</a:t>
            </a:r>
            <a:r>
              <a:rPr lang="en-CA" dirty="0" smtClean="0"/>
              <a:t> </a:t>
            </a:r>
            <a:r>
              <a:rPr lang="en-CA" dirty="0" err="1" smtClean="0"/>
              <a:t>ambigue</a:t>
            </a:r>
            <a:r>
              <a:rPr lang="en-CA" dirty="0" smtClean="0"/>
              <a:t>, surtout à la </a:t>
            </a:r>
            <a:r>
              <a:rPr lang="en-CA" dirty="0" err="1" smtClean="0"/>
              <a:t>dernière</a:t>
            </a:r>
            <a:r>
              <a:rPr lang="en-CA" dirty="0" smtClean="0"/>
              <a:t> phrase.</a:t>
            </a:r>
          </a:p>
          <a:p>
            <a:endParaRPr lang="en-CA" dirty="0"/>
          </a:p>
          <a:p>
            <a:r>
              <a:rPr lang="en-CA" dirty="0" err="1" smtClean="0"/>
              <a:t>Toutefois</a:t>
            </a:r>
            <a:r>
              <a:rPr lang="en-CA" dirty="0" smtClean="0"/>
              <a:t> un palindrome </a:t>
            </a:r>
            <a:r>
              <a:rPr lang="en-CA" dirty="0" err="1" smtClean="0"/>
              <a:t>c’est</a:t>
            </a:r>
            <a:r>
              <a:rPr lang="en-CA" dirty="0" smtClean="0"/>
              <a:t> un mot qui </a:t>
            </a:r>
            <a:r>
              <a:rPr lang="en-CA" dirty="0" err="1" smtClean="0"/>
              <a:t>contient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symétrie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 smtClean="0"/>
              <a:t>mum , </a:t>
            </a:r>
            <a:r>
              <a:rPr lang="en-CA" dirty="0" err="1" smtClean="0"/>
              <a:t>assa</a:t>
            </a:r>
            <a:r>
              <a:rPr lang="en-CA" dirty="0" smtClean="0"/>
              <a:t>, </a:t>
            </a:r>
            <a:r>
              <a:rPr lang="en-CA" dirty="0" err="1" smtClean="0"/>
              <a:t>abcdefggfedcba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err="1" smtClean="0"/>
              <a:t>Suivez</a:t>
            </a:r>
            <a:r>
              <a:rPr lang="en-CA" dirty="0" smtClean="0"/>
              <a:t> le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principe</a:t>
            </a:r>
            <a:r>
              <a:rPr lang="en-CA" dirty="0" smtClean="0"/>
              <a:t> que </a:t>
            </a:r>
            <a:r>
              <a:rPr lang="en-CA" dirty="0" err="1" smtClean="0"/>
              <a:t>l’exercice</a:t>
            </a:r>
            <a:r>
              <a:rPr lang="en-CA" dirty="0" smtClean="0"/>
              <a:t> 2 avec la </a:t>
            </a:r>
            <a:r>
              <a:rPr lang="en-CA" dirty="0" err="1" smtClean="0"/>
              <a:t>particularité</a:t>
            </a:r>
            <a:r>
              <a:rPr lang="en-CA" dirty="0" smtClean="0"/>
              <a:t> de la </a:t>
            </a:r>
            <a:r>
              <a:rPr lang="en-CA" dirty="0" err="1" smtClean="0"/>
              <a:t>symétrie</a:t>
            </a:r>
            <a:r>
              <a:rPr lang="en-CA" dirty="0" smtClean="0"/>
              <a:t>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77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Exercice</a:t>
            </a:r>
            <a:r>
              <a:rPr lang="en-CA" dirty="0" smtClean="0"/>
              <a:t> 4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90872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Là</a:t>
            </a:r>
            <a:r>
              <a:rPr lang="en-CA" sz="2800" dirty="0" smtClean="0"/>
              <a:t>, nous </a:t>
            </a:r>
            <a:r>
              <a:rPr lang="en-CA" sz="2800" dirty="0" err="1" smtClean="0"/>
              <a:t>arrivons</a:t>
            </a:r>
            <a:r>
              <a:rPr lang="en-CA" sz="2800" dirty="0" smtClean="0"/>
              <a:t> aux choses plus </a:t>
            </a:r>
            <a:r>
              <a:rPr lang="en-CA" sz="2800" dirty="0" err="1" smtClean="0"/>
              <a:t>compliquées</a:t>
            </a:r>
            <a:r>
              <a:rPr lang="en-CA" sz="2800" dirty="0" smtClean="0"/>
              <a:t>.</a:t>
            </a:r>
          </a:p>
          <a:p>
            <a:endParaRPr lang="en-CA" sz="2800" dirty="0"/>
          </a:p>
          <a:p>
            <a:r>
              <a:rPr lang="en-CA" sz="2800" dirty="0" err="1" smtClean="0"/>
              <a:t>L’algorithme</a:t>
            </a:r>
            <a:r>
              <a:rPr lang="en-CA" sz="2800" dirty="0" smtClean="0"/>
              <a:t> de conversion, </a:t>
            </a:r>
            <a:r>
              <a:rPr lang="en-CA" sz="2800" dirty="0" err="1" smtClean="0"/>
              <a:t>vous</a:t>
            </a:r>
            <a:r>
              <a:rPr lang="en-CA" sz="2800" dirty="0" smtClean="0"/>
              <a:t> les </a:t>
            </a:r>
            <a:r>
              <a:rPr lang="en-CA" sz="2800" dirty="0" err="1" smtClean="0"/>
              <a:t>avez</a:t>
            </a:r>
            <a:r>
              <a:rPr lang="en-CA" sz="2800" dirty="0" smtClean="0"/>
              <a:t> </a:t>
            </a:r>
            <a:r>
              <a:rPr lang="en-CA" sz="2800" dirty="0" err="1" smtClean="0"/>
              <a:t>dejà</a:t>
            </a:r>
            <a:r>
              <a:rPr lang="en-CA" sz="2800" dirty="0" smtClean="0"/>
              <a:t> </a:t>
            </a:r>
            <a:r>
              <a:rPr lang="en-CA" sz="2800" dirty="0" err="1" smtClean="0"/>
              <a:t>dans</a:t>
            </a:r>
            <a:r>
              <a:rPr lang="en-CA" sz="2800" dirty="0" smtClean="0"/>
              <a:t> </a:t>
            </a:r>
            <a:r>
              <a:rPr lang="en-CA" sz="2800" dirty="0" err="1" smtClean="0"/>
              <a:t>vos</a:t>
            </a:r>
            <a:r>
              <a:rPr lang="en-CA" sz="2800" dirty="0" smtClean="0"/>
              <a:t> </a:t>
            </a:r>
            <a:r>
              <a:rPr lang="en-CA" sz="2800" dirty="0" err="1" smtClean="0"/>
              <a:t>diapos</a:t>
            </a:r>
            <a:r>
              <a:rPr lang="en-CA" sz="2800" dirty="0" smtClean="0"/>
              <a:t>.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avez</a:t>
            </a:r>
            <a:r>
              <a:rPr lang="en-CA" sz="2800" dirty="0" smtClean="0"/>
              <a:t> le </a:t>
            </a:r>
            <a:r>
              <a:rPr lang="en-CA" sz="2800" dirty="0" err="1" smtClean="0"/>
              <a:t>choix</a:t>
            </a:r>
            <a:r>
              <a:rPr lang="en-CA" sz="2800" dirty="0" smtClean="0"/>
              <a:t> </a:t>
            </a:r>
            <a:r>
              <a:rPr lang="en-CA" sz="2800" dirty="0" err="1" smtClean="0"/>
              <a:t>d’utiliser</a:t>
            </a:r>
            <a:r>
              <a:rPr lang="en-CA" sz="2800" dirty="0" smtClean="0"/>
              <a:t> </a:t>
            </a:r>
            <a:r>
              <a:rPr lang="en-CA" sz="2800" dirty="0" err="1" smtClean="0"/>
              <a:t>l’algorithme</a:t>
            </a:r>
            <a:r>
              <a:rPr lang="en-CA" sz="2800" dirty="0" smtClean="0"/>
              <a:t> que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aviez</a:t>
            </a:r>
            <a:r>
              <a:rPr lang="en-CA" sz="2800" dirty="0" smtClean="0"/>
              <a:t> </a:t>
            </a:r>
            <a:r>
              <a:rPr lang="en-CA" sz="2800" dirty="0" err="1" smtClean="0"/>
              <a:t>avant</a:t>
            </a:r>
            <a:r>
              <a:rPr lang="en-CA" sz="2800" dirty="0" smtClean="0"/>
              <a:t> mon </a:t>
            </a:r>
            <a:r>
              <a:rPr lang="en-CA" sz="2800" dirty="0" err="1" smtClean="0"/>
              <a:t>arrivée</a:t>
            </a:r>
            <a:r>
              <a:rPr lang="en-CA" sz="2800" dirty="0" smtClean="0"/>
              <a:t> </a:t>
            </a:r>
            <a:r>
              <a:rPr lang="en-CA" sz="2800" dirty="0" err="1" smtClean="0"/>
              <a:t>dans</a:t>
            </a:r>
            <a:r>
              <a:rPr lang="en-CA" sz="2800" dirty="0" smtClean="0"/>
              <a:t> </a:t>
            </a:r>
            <a:r>
              <a:rPr lang="en-CA" sz="2800" dirty="0" err="1" smtClean="0"/>
              <a:t>ce</a:t>
            </a:r>
            <a:r>
              <a:rPr lang="en-CA" sz="2800" dirty="0" smtClean="0"/>
              <a:t> </a:t>
            </a:r>
            <a:r>
              <a:rPr lang="en-CA" sz="2800" dirty="0" err="1" smtClean="0"/>
              <a:t>cours</a:t>
            </a:r>
            <a:r>
              <a:rPr lang="en-CA" sz="2800" dirty="0" smtClean="0"/>
              <a:t>, </a:t>
            </a:r>
            <a:r>
              <a:rPr lang="en-CA" sz="2800" dirty="0" err="1" smtClean="0"/>
              <a:t>où</a:t>
            </a:r>
            <a:r>
              <a:rPr lang="en-CA" sz="2800" dirty="0" smtClean="0"/>
              <a:t> </a:t>
            </a:r>
            <a:r>
              <a:rPr lang="en-CA" sz="2800" dirty="0" err="1" smtClean="0"/>
              <a:t>celui</a:t>
            </a:r>
            <a:r>
              <a:rPr lang="en-CA" sz="2800" dirty="0" smtClean="0"/>
              <a:t> que je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ai</a:t>
            </a:r>
            <a:r>
              <a:rPr lang="en-CA" sz="2800" dirty="0" smtClean="0"/>
              <a:t> </a:t>
            </a:r>
            <a:r>
              <a:rPr lang="en-CA" sz="2800" dirty="0" err="1" smtClean="0"/>
              <a:t>donné</a:t>
            </a:r>
            <a:r>
              <a:rPr lang="en-CA" sz="2800" dirty="0" smtClean="0"/>
              <a:t>. </a:t>
            </a:r>
          </a:p>
          <a:p>
            <a:endParaRPr lang="en-CA" sz="2800" dirty="0"/>
          </a:p>
          <a:p>
            <a:r>
              <a:rPr lang="en-CA" sz="2800" dirty="0" smtClean="0"/>
              <a:t>Pour </a:t>
            </a:r>
            <a:r>
              <a:rPr lang="en-CA" sz="2800" dirty="0" err="1" smtClean="0"/>
              <a:t>ce</a:t>
            </a:r>
            <a:r>
              <a:rPr lang="en-CA" sz="2800" dirty="0" smtClean="0"/>
              <a:t> qui suit, je me base sur </a:t>
            </a:r>
            <a:r>
              <a:rPr lang="en-CA" sz="2800" dirty="0" err="1" smtClean="0"/>
              <a:t>celui</a:t>
            </a:r>
            <a:r>
              <a:rPr lang="en-CA" sz="2800" dirty="0" smtClean="0"/>
              <a:t> que je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ai</a:t>
            </a:r>
            <a:r>
              <a:rPr lang="en-CA" sz="2800" dirty="0" smtClean="0"/>
              <a:t> </a:t>
            </a:r>
            <a:r>
              <a:rPr lang="en-CA" sz="2800" dirty="0" err="1" smtClean="0"/>
              <a:t>donné</a:t>
            </a:r>
            <a:r>
              <a:rPr lang="en-CA" sz="2800" dirty="0" smtClean="0"/>
              <a:t>, et les </a:t>
            </a:r>
            <a:r>
              <a:rPr lang="en-CA" sz="2800" dirty="0" err="1" smtClean="0"/>
              <a:t>règles</a:t>
            </a:r>
            <a:r>
              <a:rPr lang="en-CA" sz="2800" dirty="0" smtClean="0"/>
              <a:t> qui </a:t>
            </a:r>
            <a:r>
              <a:rPr lang="en-CA" sz="2800" dirty="0" err="1" smtClean="0"/>
              <a:t>viennent</a:t>
            </a:r>
            <a:r>
              <a:rPr lang="en-CA" sz="2800" dirty="0" smtClean="0"/>
              <a:t> avec   (Slides 3, 5 et 6 de </a:t>
            </a:r>
            <a:r>
              <a:rPr lang="en-CA" sz="2800" dirty="0" err="1" smtClean="0"/>
              <a:t>Récapitulatif</a:t>
            </a:r>
            <a:r>
              <a:rPr lang="en-CA" sz="2800" dirty="0" smtClean="0"/>
              <a:t> </a:t>
            </a:r>
            <a:r>
              <a:rPr lang="en-CA" sz="2800" dirty="0" err="1" smtClean="0"/>
              <a:t>Infixe</a:t>
            </a:r>
            <a:r>
              <a:rPr lang="en-CA" sz="2800" dirty="0" smtClean="0"/>
              <a:t> </a:t>
            </a:r>
            <a:r>
              <a:rPr lang="en-CA" sz="2800" dirty="0" err="1" smtClean="0"/>
              <a:t>PostFixe</a:t>
            </a:r>
            <a:r>
              <a:rPr lang="en-CA" sz="2800" dirty="0" smtClean="0"/>
              <a:t>).</a:t>
            </a:r>
          </a:p>
          <a:p>
            <a:endParaRPr lang="en-CA" sz="2800" dirty="0"/>
          </a:p>
          <a:p>
            <a:r>
              <a:rPr lang="en-CA" sz="2800" dirty="0" smtClean="0"/>
              <a:t>Pas mal </a:t>
            </a:r>
            <a:r>
              <a:rPr lang="en-CA" sz="2800" dirty="0" err="1" smtClean="0"/>
              <a:t>d’entre</a:t>
            </a:r>
            <a:r>
              <a:rPr lang="en-CA" sz="2800" dirty="0" smtClean="0"/>
              <a:t> </a:t>
            </a:r>
            <a:r>
              <a:rPr lang="en-CA" sz="2800" dirty="0" err="1" smtClean="0"/>
              <a:t>vous</a:t>
            </a:r>
            <a:r>
              <a:rPr lang="en-CA" sz="2800" dirty="0" smtClean="0"/>
              <a:t> </a:t>
            </a:r>
            <a:r>
              <a:rPr lang="en-CA" sz="2800" dirty="0" err="1" smtClean="0"/>
              <a:t>l’ont</a:t>
            </a:r>
            <a:r>
              <a:rPr lang="en-CA" sz="2800" dirty="0" smtClean="0"/>
              <a:t> fait avec </a:t>
            </a:r>
            <a:r>
              <a:rPr lang="en-CA" sz="2800" dirty="0" err="1" smtClean="0"/>
              <a:t>l’algorithme</a:t>
            </a:r>
            <a:r>
              <a:rPr lang="en-CA" sz="2800" dirty="0" smtClean="0"/>
              <a:t> </a:t>
            </a:r>
            <a:r>
              <a:rPr lang="en-CA" sz="2800" dirty="0" err="1" smtClean="0"/>
              <a:t>précédent</a:t>
            </a:r>
            <a:r>
              <a:rPr lang="en-CA" sz="2800" dirty="0" smtClean="0"/>
              <a:t> : </a:t>
            </a:r>
            <a:r>
              <a:rPr lang="en-CA" sz="2800" dirty="0" err="1" smtClean="0"/>
              <a:t>c’est</a:t>
            </a:r>
            <a:r>
              <a:rPr lang="en-CA" sz="2800" dirty="0" smtClean="0"/>
              <a:t> la </a:t>
            </a:r>
            <a:r>
              <a:rPr lang="en-CA" sz="2800" dirty="0" err="1" smtClean="0"/>
              <a:t>même</a:t>
            </a:r>
            <a:r>
              <a:rPr lang="en-CA" sz="2800" dirty="0" smtClean="0"/>
              <a:t> chose.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0680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213633"/>
              </p:ext>
            </p:extLst>
          </p:nvPr>
        </p:nvGraphicFramePr>
        <p:xfrm>
          <a:off x="323528" y="260648"/>
          <a:ext cx="8229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5805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PostFix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(*et/ meme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priorité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(+)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(on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vire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+ à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droite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  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(- ne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peut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pas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etre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placé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devant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*)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(+-         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(first-in-first-out)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ABC/DE+*+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ABC/DE+*+F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2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76672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- </a:t>
            </a:r>
            <a:r>
              <a:rPr lang="en-CA" sz="2400" dirty="0" err="1" smtClean="0"/>
              <a:t>Remarquez</a:t>
            </a:r>
            <a:r>
              <a:rPr lang="en-CA" sz="2400" dirty="0" smtClean="0"/>
              <a:t> que </a:t>
            </a:r>
            <a:r>
              <a:rPr lang="en-CA" sz="2400" dirty="0" err="1" smtClean="0"/>
              <a:t>j’ai</a:t>
            </a:r>
            <a:r>
              <a:rPr lang="en-CA" sz="2400" dirty="0" smtClean="0"/>
              <a:t> 3 </a:t>
            </a:r>
            <a:r>
              <a:rPr lang="en-CA" sz="2400" dirty="0" err="1" smtClean="0"/>
              <a:t>colonnes</a:t>
            </a:r>
            <a:r>
              <a:rPr lang="en-CA" sz="2400" dirty="0" smtClean="0"/>
              <a:t> : je les </a:t>
            </a:r>
            <a:r>
              <a:rPr lang="en-CA" sz="2400" dirty="0" err="1" smtClean="0"/>
              <a:t>identifie</a:t>
            </a:r>
            <a:r>
              <a:rPr lang="en-CA" sz="2400" dirty="0" smtClean="0"/>
              <a:t> à 3 piles.</a:t>
            </a:r>
          </a:p>
          <a:p>
            <a:endParaRPr lang="en-CA" sz="2400" dirty="0"/>
          </a:p>
          <a:p>
            <a:pPr marL="342900" indent="-342900">
              <a:buFontTx/>
              <a:buChar char="-"/>
            </a:pPr>
            <a:r>
              <a:rPr lang="en-CA" sz="2400" dirty="0" smtClean="0"/>
              <a:t>La 1ère  pile </a:t>
            </a:r>
            <a:r>
              <a:rPr lang="en-CA" sz="2400" dirty="0" err="1" smtClean="0"/>
              <a:t>existe</a:t>
            </a:r>
            <a:r>
              <a:rPr lang="en-CA" sz="2400" dirty="0" smtClean="0"/>
              <a:t> déjà  : </a:t>
            </a:r>
            <a:r>
              <a:rPr lang="en-CA" sz="2400" dirty="0" err="1" smtClean="0"/>
              <a:t>c’est</a:t>
            </a:r>
            <a:r>
              <a:rPr lang="en-CA" sz="2400" dirty="0" smtClean="0"/>
              <a:t> mon expression </a:t>
            </a:r>
            <a:r>
              <a:rPr lang="en-CA" sz="2400" dirty="0" err="1" smtClean="0"/>
              <a:t>Infixe</a:t>
            </a:r>
            <a:endParaRPr lang="en-CA" sz="2400" dirty="0" smtClean="0"/>
          </a:p>
          <a:p>
            <a:pPr marL="342900" indent="-342900">
              <a:buFontTx/>
              <a:buChar char="-"/>
            </a:pPr>
            <a:r>
              <a:rPr lang="en-CA" sz="2400" dirty="0" smtClean="0"/>
              <a:t>La 2e Pile </a:t>
            </a:r>
            <a:r>
              <a:rPr lang="en-CA" sz="2400" dirty="0" err="1" smtClean="0"/>
              <a:t>est</a:t>
            </a:r>
            <a:r>
              <a:rPr lang="en-CA" sz="2400" dirty="0" smtClean="0"/>
              <a:t> à </a:t>
            </a:r>
            <a:r>
              <a:rPr lang="en-CA" sz="2400" dirty="0" err="1" smtClean="0"/>
              <a:t>remplir</a:t>
            </a:r>
            <a:r>
              <a:rPr lang="en-CA" sz="2400" dirty="0" smtClean="0"/>
              <a:t> sur la base de </a:t>
            </a:r>
            <a:r>
              <a:rPr lang="en-CA" sz="2400" dirty="0" err="1" smtClean="0"/>
              <a:t>l’Algorithme</a:t>
            </a:r>
            <a:endParaRPr lang="en-CA" sz="2400" dirty="0" smtClean="0"/>
          </a:p>
          <a:p>
            <a:pPr marL="342900" indent="-342900">
              <a:buFontTx/>
              <a:buChar char="-"/>
            </a:pPr>
            <a:r>
              <a:rPr lang="en-CA" sz="2400" dirty="0" smtClean="0"/>
              <a:t>La 3e Pile </a:t>
            </a:r>
            <a:r>
              <a:rPr lang="en-CA" sz="2400" dirty="0" err="1" smtClean="0"/>
              <a:t>est</a:t>
            </a:r>
            <a:r>
              <a:rPr lang="en-CA" sz="2400" dirty="0" smtClean="0"/>
              <a:t> à </a:t>
            </a:r>
            <a:r>
              <a:rPr lang="en-CA" sz="2400" dirty="0" err="1" smtClean="0"/>
              <a:t>remplir</a:t>
            </a:r>
            <a:r>
              <a:rPr lang="en-CA" sz="2400" dirty="0" smtClean="0"/>
              <a:t> sur la base de </a:t>
            </a:r>
            <a:r>
              <a:rPr lang="en-CA" sz="2400" dirty="0" err="1" smtClean="0"/>
              <a:t>l’Algorithme</a:t>
            </a:r>
            <a:endParaRPr lang="en-CA" sz="2400" dirty="0" smtClean="0"/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 t="15410" r="43253" b="34918"/>
          <a:stretch/>
        </p:blipFill>
        <p:spPr bwMode="auto">
          <a:xfrm>
            <a:off x="323528" y="2564904"/>
            <a:ext cx="50506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t="13463" r="65513" b="48560"/>
          <a:stretch/>
        </p:blipFill>
        <p:spPr bwMode="auto">
          <a:xfrm>
            <a:off x="5982606" y="2784997"/>
            <a:ext cx="2549833" cy="34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73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889</Words>
  <Application>Microsoft Office PowerPoint</Application>
  <PresentationFormat>Affichage à l'écran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Petit Coup de main pour les Exercices de la série 1 à 6</vt:lpstr>
      <vt:lpstr>Présentation PowerPoint</vt:lpstr>
      <vt:lpstr>Exercice 1</vt:lpstr>
      <vt:lpstr>Présentation PowerPoint</vt:lpstr>
      <vt:lpstr>Exercice 2</vt:lpstr>
      <vt:lpstr>Exercice 3</vt:lpstr>
      <vt:lpstr>Exercice 4</vt:lpstr>
      <vt:lpstr>Présentation PowerPoint</vt:lpstr>
      <vt:lpstr>Présentation PowerPoint</vt:lpstr>
      <vt:lpstr>Présentation PowerPoint</vt:lpstr>
      <vt:lpstr>Definissons à présent 2 fonctions</vt:lpstr>
      <vt:lpstr>Présentation PowerPoint</vt:lpstr>
      <vt:lpstr>Exercice 5</vt:lpstr>
      <vt:lpstr>Exercice 6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 Coup de main pour les Exercices de la série 1 à 6</dc:title>
  <dc:creator>Joel Sande</dc:creator>
  <cp:lastModifiedBy>Joel Sande</cp:lastModifiedBy>
  <cp:revision>30</cp:revision>
  <dcterms:created xsi:type="dcterms:W3CDTF">2017-11-30T02:33:34Z</dcterms:created>
  <dcterms:modified xsi:type="dcterms:W3CDTF">2017-11-30T15:36:34Z</dcterms:modified>
</cp:coreProperties>
</file>