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2" r:id="rId15"/>
    <p:sldId id="273" r:id="rId16"/>
    <p:sldId id="274" r:id="rId17"/>
    <p:sldId id="271" r:id="rId18"/>
    <p:sldId id="275" r:id="rId19"/>
    <p:sldId id="276"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E900A20C-A25B-42BF-B5AD-6BA7C36BED7E}" type="datetimeFigureOut">
              <a:rPr lang="en-CA" smtClean="0"/>
              <a:t>2017-11-27</a:t>
            </a:fld>
            <a:endParaRPr lang="en-CA"/>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en-CA"/>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D7A5B2EF-1DB3-4D41-8072-C00845ACA605}" type="slidenum">
              <a:rPr lang="en-CA" smtClean="0"/>
              <a:t>‹N°›</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900A20C-A25B-42BF-B5AD-6BA7C36BED7E}" type="datetimeFigureOut">
              <a:rPr lang="en-CA" smtClean="0"/>
              <a:t>2017-11-27</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D7A5B2EF-1DB3-4D41-8072-C00845ACA605}" type="slidenum">
              <a:rPr lang="en-CA" smtClean="0"/>
              <a:t>‹N°›</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900A20C-A25B-42BF-B5AD-6BA7C36BED7E}" type="datetimeFigureOut">
              <a:rPr lang="en-CA" smtClean="0"/>
              <a:t>2017-11-27</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D7A5B2EF-1DB3-4D41-8072-C00845ACA605}" type="slidenum">
              <a:rPr lang="en-CA" smtClean="0"/>
              <a:t>‹N°›</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E900A20C-A25B-42BF-B5AD-6BA7C36BED7E}" type="datetimeFigureOut">
              <a:rPr lang="en-CA" smtClean="0"/>
              <a:t>2017-11-27</a:t>
            </a:fld>
            <a:endParaRPr lang="en-CA"/>
          </a:p>
        </p:txBody>
      </p:sp>
      <p:sp>
        <p:nvSpPr>
          <p:cNvPr id="9" name="Espace réservé du numéro de diapositive 8"/>
          <p:cNvSpPr>
            <a:spLocks noGrp="1"/>
          </p:cNvSpPr>
          <p:nvPr>
            <p:ph type="sldNum" sz="quarter" idx="15"/>
          </p:nvPr>
        </p:nvSpPr>
        <p:spPr/>
        <p:txBody>
          <a:bodyPr rtlCol="0"/>
          <a:lstStyle/>
          <a:p>
            <a:fld id="{D7A5B2EF-1DB3-4D41-8072-C00845ACA605}" type="slidenum">
              <a:rPr lang="en-CA" smtClean="0"/>
              <a:t>‹N°›</a:t>
            </a:fld>
            <a:endParaRPr lang="en-CA"/>
          </a:p>
        </p:txBody>
      </p:sp>
      <p:sp>
        <p:nvSpPr>
          <p:cNvPr id="10" name="Espace réservé du pied de page 9"/>
          <p:cNvSpPr>
            <a:spLocks noGrp="1"/>
          </p:cNvSpPr>
          <p:nvPr>
            <p:ph type="ftr" sz="quarter" idx="16"/>
          </p:nvPr>
        </p:nvSpPr>
        <p:spPr/>
        <p:txBody>
          <a:bodyPr rtlCol="0"/>
          <a:lstStyle/>
          <a:p>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E900A20C-A25B-42BF-B5AD-6BA7C36BED7E}" type="datetimeFigureOut">
              <a:rPr lang="en-CA" smtClean="0"/>
              <a:t>2017-11-27</a:t>
            </a:fld>
            <a:endParaRPr lang="en-CA"/>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en-CA"/>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D7A5B2EF-1DB3-4D41-8072-C00845ACA605}" type="slidenum">
              <a:rPr lang="en-CA" smtClean="0"/>
              <a:t>‹N°›</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E900A20C-A25B-42BF-B5AD-6BA7C36BED7E}" type="datetimeFigureOut">
              <a:rPr lang="en-CA" smtClean="0"/>
              <a:t>2017-11-27</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D7A5B2EF-1DB3-4D41-8072-C00845ACA605}" type="slidenum">
              <a:rPr lang="en-CA" smtClean="0"/>
              <a:t>‹N°›</a:t>
            </a:fld>
            <a:endParaRPr lang="en-CA"/>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E900A20C-A25B-42BF-B5AD-6BA7C36BED7E}" type="datetimeFigureOut">
              <a:rPr lang="en-CA" smtClean="0"/>
              <a:t>2017-11-27</a:t>
            </a:fld>
            <a:endParaRPr lang="en-CA"/>
          </a:p>
        </p:txBody>
      </p:sp>
      <p:sp>
        <p:nvSpPr>
          <p:cNvPr id="8" name="Espace réservé du pied de page 7"/>
          <p:cNvSpPr>
            <a:spLocks noGrp="1"/>
          </p:cNvSpPr>
          <p:nvPr>
            <p:ph type="ftr" sz="quarter" idx="11"/>
          </p:nvPr>
        </p:nvSpPr>
        <p:spPr/>
        <p:txBody>
          <a:bodyPr/>
          <a:lstStyle/>
          <a:p>
            <a:endParaRPr lang="en-CA"/>
          </a:p>
        </p:txBody>
      </p:sp>
      <p:sp>
        <p:nvSpPr>
          <p:cNvPr id="9" name="Espace réservé du numéro de diapositive 8"/>
          <p:cNvSpPr>
            <a:spLocks noGrp="1"/>
          </p:cNvSpPr>
          <p:nvPr>
            <p:ph type="sldNum" sz="quarter" idx="12"/>
          </p:nvPr>
        </p:nvSpPr>
        <p:spPr/>
        <p:txBody>
          <a:bodyPr/>
          <a:lstStyle/>
          <a:p>
            <a:fld id="{D7A5B2EF-1DB3-4D41-8072-C00845ACA605}" type="slidenum">
              <a:rPr lang="en-CA" smtClean="0"/>
              <a:t>‹N°›</a:t>
            </a:fld>
            <a:endParaRPr lang="en-CA"/>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E900A20C-A25B-42BF-B5AD-6BA7C36BED7E}" type="datetimeFigureOut">
              <a:rPr lang="en-CA" smtClean="0"/>
              <a:t>2017-11-27</a:t>
            </a:fld>
            <a:endParaRPr lang="en-CA"/>
          </a:p>
        </p:txBody>
      </p:sp>
      <p:sp>
        <p:nvSpPr>
          <p:cNvPr id="7" name="Espace réservé du numéro de diapositive 6"/>
          <p:cNvSpPr>
            <a:spLocks noGrp="1"/>
          </p:cNvSpPr>
          <p:nvPr>
            <p:ph type="sldNum" sz="quarter" idx="11"/>
          </p:nvPr>
        </p:nvSpPr>
        <p:spPr/>
        <p:txBody>
          <a:bodyPr rtlCol="0"/>
          <a:lstStyle/>
          <a:p>
            <a:fld id="{D7A5B2EF-1DB3-4D41-8072-C00845ACA605}" type="slidenum">
              <a:rPr lang="en-CA" smtClean="0"/>
              <a:t>‹N°›</a:t>
            </a:fld>
            <a:endParaRPr lang="en-CA"/>
          </a:p>
        </p:txBody>
      </p:sp>
      <p:sp>
        <p:nvSpPr>
          <p:cNvPr id="8" name="Espace réservé du pied de page 7"/>
          <p:cNvSpPr>
            <a:spLocks noGrp="1"/>
          </p:cNvSpPr>
          <p:nvPr>
            <p:ph type="ftr" sz="quarter" idx="12"/>
          </p:nvPr>
        </p:nvSpPr>
        <p:spPr/>
        <p:txBody>
          <a:bodyPr rtlCol="0"/>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00A20C-A25B-42BF-B5AD-6BA7C36BED7E}" type="datetimeFigureOut">
              <a:rPr lang="en-CA" smtClean="0"/>
              <a:t>2017-11-27</a:t>
            </a:fld>
            <a:endParaRPr lang="en-CA"/>
          </a:p>
        </p:txBody>
      </p:sp>
      <p:sp>
        <p:nvSpPr>
          <p:cNvPr id="3" name="Espace réservé du pied de page 2"/>
          <p:cNvSpPr>
            <a:spLocks noGrp="1"/>
          </p:cNvSpPr>
          <p:nvPr>
            <p:ph type="ftr" sz="quarter" idx="11"/>
          </p:nvPr>
        </p:nvSpPr>
        <p:spPr/>
        <p:txBody>
          <a:bodyPr/>
          <a:lstStyle/>
          <a:p>
            <a:endParaRPr lang="en-CA"/>
          </a:p>
        </p:txBody>
      </p:sp>
      <p:sp>
        <p:nvSpPr>
          <p:cNvPr id="4" name="Espace réservé du numéro de diapositive 3"/>
          <p:cNvSpPr>
            <a:spLocks noGrp="1"/>
          </p:cNvSpPr>
          <p:nvPr>
            <p:ph type="sldNum" sz="quarter" idx="12"/>
          </p:nvPr>
        </p:nvSpPr>
        <p:spPr/>
        <p:txBody>
          <a:bodyPr/>
          <a:lstStyle/>
          <a:p>
            <a:fld id="{D7A5B2EF-1DB3-4D41-8072-C00845ACA605}" type="slidenum">
              <a:rPr lang="en-CA" smtClean="0"/>
              <a:t>‹N°›</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E900A20C-A25B-42BF-B5AD-6BA7C36BED7E}" type="datetimeFigureOut">
              <a:rPr lang="en-CA" smtClean="0"/>
              <a:t>2017-11-27</a:t>
            </a:fld>
            <a:endParaRPr lang="en-CA"/>
          </a:p>
        </p:txBody>
      </p:sp>
      <p:sp>
        <p:nvSpPr>
          <p:cNvPr id="22" name="Espace réservé du numéro de diapositive 21"/>
          <p:cNvSpPr>
            <a:spLocks noGrp="1"/>
          </p:cNvSpPr>
          <p:nvPr>
            <p:ph type="sldNum" sz="quarter" idx="15"/>
          </p:nvPr>
        </p:nvSpPr>
        <p:spPr/>
        <p:txBody>
          <a:bodyPr rtlCol="0"/>
          <a:lstStyle/>
          <a:p>
            <a:fld id="{D7A5B2EF-1DB3-4D41-8072-C00845ACA605}" type="slidenum">
              <a:rPr lang="en-CA" smtClean="0"/>
              <a:t>‹N°›</a:t>
            </a:fld>
            <a:endParaRPr lang="en-CA"/>
          </a:p>
        </p:txBody>
      </p:sp>
      <p:sp>
        <p:nvSpPr>
          <p:cNvPr id="23" name="Espace réservé du pied de page 22"/>
          <p:cNvSpPr>
            <a:spLocks noGrp="1"/>
          </p:cNvSpPr>
          <p:nvPr>
            <p:ph type="ftr" sz="quarter" idx="16"/>
          </p:nvPr>
        </p:nvSpPr>
        <p:spPr/>
        <p:txBody>
          <a:bodyPr rtlCol="0"/>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E900A20C-A25B-42BF-B5AD-6BA7C36BED7E}" type="datetimeFigureOut">
              <a:rPr lang="en-CA" smtClean="0"/>
              <a:t>2017-11-27</a:t>
            </a:fld>
            <a:endParaRPr lang="en-CA"/>
          </a:p>
        </p:txBody>
      </p:sp>
      <p:sp>
        <p:nvSpPr>
          <p:cNvPr id="18" name="Espace réservé du numéro de diapositive 17"/>
          <p:cNvSpPr>
            <a:spLocks noGrp="1"/>
          </p:cNvSpPr>
          <p:nvPr>
            <p:ph type="sldNum" sz="quarter" idx="11"/>
          </p:nvPr>
        </p:nvSpPr>
        <p:spPr/>
        <p:txBody>
          <a:bodyPr rtlCol="0"/>
          <a:lstStyle/>
          <a:p>
            <a:fld id="{D7A5B2EF-1DB3-4D41-8072-C00845ACA605}" type="slidenum">
              <a:rPr lang="en-CA" smtClean="0"/>
              <a:t>‹N°›</a:t>
            </a:fld>
            <a:endParaRPr lang="en-CA"/>
          </a:p>
        </p:txBody>
      </p:sp>
      <p:sp>
        <p:nvSpPr>
          <p:cNvPr id="21" name="Espace réservé du pied de page 20"/>
          <p:cNvSpPr>
            <a:spLocks noGrp="1"/>
          </p:cNvSpPr>
          <p:nvPr>
            <p:ph type="ftr" sz="quarter" idx="12"/>
          </p:nvPr>
        </p:nvSpPr>
        <p:spPr/>
        <p:txBody>
          <a:bodyPr rtlCol="0"/>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900A20C-A25B-42BF-B5AD-6BA7C36BED7E}" type="datetimeFigureOut">
              <a:rPr lang="en-CA" smtClean="0"/>
              <a:t>2017-11-27</a:t>
            </a:fld>
            <a:endParaRPr lang="en-CA"/>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CA"/>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7A5B2EF-1DB3-4D41-8072-C00845ACA605}" type="slidenum">
              <a:rPr lang="en-CA" smtClean="0"/>
              <a:t>‹N°›</a:t>
            </a:fld>
            <a:endParaRPr lang="en-CA"/>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1OukpDfsuXE" TargetMode="External"/><Relationship Id="rId2" Type="http://schemas.openxmlformats.org/officeDocument/2006/relationships/hyperlink" Target="https://www.youtube.com/watch?v=1veGrAjgJB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00808"/>
            <a:ext cx="7772400" cy="2448271"/>
          </a:xfrm>
        </p:spPr>
        <p:txBody>
          <a:bodyPr>
            <a:normAutofit/>
          </a:bodyPr>
          <a:lstStyle/>
          <a:p>
            <a:r>
              <a:rPr lang="en-CA" dirty="0" err="1" smtClean="0"/>
              <a:t>Construis</a:t>
            </a:r>
            <a:r>
              <a:rPr lang="en-CA" dirty="0" smtClean="0"/>
              <a:t> ton </a:t>
            </a:r>
            <a:r>
              <a:rPr lang="en-CA" dirty="0" err="1" smtClean="0"/>
              <a:t>propre</a:t>
            </a:r>
            <a:r>
              <a:rPr lang="en-CA" dirty="0" smtClean="0"/>
              <a:t> </a:t>
            </a:r>
            <a:r>
              <a:rPr lang="en-CA" dirty="0" err="1" smtClean="0"/>
              <a:t>Compilateur</a:t>
            </a:r>
            <a:r>
              <a:rPr lang="en-CA" dirty="0" smtClean="0"/>
              <a:t>, </a:t>
            </a:r>
            <a:br>
              <a:rPr lang="en-CA" dirty="0" smtClean="0"/>
            </a:br>
            <a:r>
              <a:rPr lang="en-CA" dirty="0" smtClean="0"/>
              <a:t>le </a:t>
            </a:r>
            <a:r>
              <a:rPr lang="en-CA" dirty="0" err="1" smtClean="0"/>
              <a:t>langage</a:t>
            </a:r>
            <a:r>
              <a:rPr lang="en-CA" dirty="0" smtClean="0"/>
              <a:t> machine</a:t>
            </a:r>
            <a:br>
              <a:rPr lang="en-CA" dirty="0" smtClean="0"/>
            </a:br>
            <a:r>
              <a:rPr lang="en-CA" dirty="0"/>
              <a:t/>
            </a:r>
            <a:br>
              <a:rPr lang="en-CA" dirty="0"/>
            </a:br>
            <a:r>
              <a:rPr lang="en-CA" sz="2000" dirty="0" err="1" smtClean="0"/>
              <a:t>Simpletron</a:t>
            </a:r>
            <a:r>
              <a:rPr lang="en-CA" sz="2000" dirty="0" smtClean="0"/>
              <a:t> Machine language </a:t>
            </a:r>
            <a:endParaRPr lang="en-CA" sz="2000" dirty="0"/>
          </a:p>
        </p:txBody>
      </p:sp>
      <p:sp>
        <p:nvSpPr>
          <p:cNvPr id="3" name="Sous-titre 2"/>
          <p:cNvSpPr>
            <a:spLocks noGrp="1"/>
          </p:cNvSpPr>
          <p:nvPr>
            <p:ph type="subTitle" idx="1"/>
          </p:nvPr>
        </p:nvSpPr>
        <p:spPr>
          <a:xfrm>
            <a:off x="5868144" y="5949280"/>
            <a:ext cx="2800400" cy="456456"/>
          </a:xfrm>
        </p:spPr>
        <p:txBody>
          <a:bodyPr>
            <a:normAutofit/>
          </a:bodyPr>
          <a:lstStyle/>
          <a:p>
            <a:r>
              <a:rPr lang="en-CA" dirty="0" smtClean="0"/>
              <a:t>Par Joel </a:t>
            </a:r>
            <a:r>
              <a:rPr lang="en-CA" dirty="0" err="1" smtClean="0"/>
              <a:t>Sandé</a:t>
            </a:r>
            <a:endParaRPr lang="en-CA" dirty="0"/>
          </a:p>
        </p:txBody>
      </p:sp>
    </p:spTree>
    <p:extLst>
      <p:ext uri="{BB962C8B-B14F-4D97-AF65-F5344CB8AC3E}">
        <p14:creationId xmlns:p14="http://schemas.microsoft.com/office/powerpoint/2010/main" val="17564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Instructions</a:t>
            </a:r>
            <a:endParaRPr lang="en-CA"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73119" y="1628800"/>
            <a:ext cx="8340417"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86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r>
              <a:rPr lang="en-CA" dirty="0" err="1" smtClean="0"/>
              <a:t>Travaux</a:t>
            </a:r>
            <a:r>
              <a:rPr lang="en-CA" dirty="0" smtClean="0"/>
              <a:t> </a:t>
            </a:r>
            <a:r>
              <a:rPr lang="en-CA" dirty="0" err="1" smtClean="0"/>
              <a:t>Dirigés</a:t>
            </a:r>
            <a:endParaRPr lang="en-CA" dirty="0"/>
          </a:p>
        </p:txBody>
      </p:sp>
      <p:sp>
        <p:nvSpPr>
          <p:cNvPr id="3" name="Espace réservé du contenu 2"/>
          <p:cNvSpPr>
            <a:spLocks noGrp="1"/>
          </p:cNvSpPr>
          <p:nvPr>
            <p:ph sz="quarter" idx="1"/>
          </p:nvPr>
        </p:nvSpPr>
        <p:spPr/>
        <p:txBody>
          <a:bodyPr>
            <a:normAutofit/>
          </a:bodyPr>
          <a:lstStyle/>
          <a:p>
            <a:r>
              <a:rPr lang="fr-CA" dirty="0" smtClean="0"/>
              <a:t>Exemple 1 : Nous allons écrire un programme </a:t>
            </a:r>
            <a:r>
              <a:rPr lang="fr-CA" dirty="0"/>
              <a:t>LS qui lit deux nombres au clavier, les additionne puis affiche le résultat à l’écran</a:t>
            </a:r>
            <a:r>
              <a:rPr lang="fr-CA" dirty="0" smtClean="0"/>
              <a:t>.</a:t>
            </a:r>
          </a:p>
          <a:p>
            <a:endParaRPr lang="fr-CA" dirty="0"/>
          </a:p>
          <a:p>
            <a:r>
              <a:rPr lang="fr-CA" dirty="0" smtClean="0"/>
              <a:t>Exemple 2 : Nous allons écrire un programme LS qui </a:t>
            </a:r>
            <a:r>
              <a:rPr lang="fr-CA" dirty="0"/>
              <a:t>lit deux nombres au clavier puis détermine le plus grand des deux.</a:t>
            </a:r>
            <a:endParaRPr lang="en-CA" dirty="0"/>
          </a:p>
        </p:txBody>
      </p:sp>
    </p:spTree>
    <p:extLst>
      <p:ext uri="{BB962C8B-B14F-4D97-AF65-F5344CB8AC3E}">
        <p14:creationId xmlns:p14="http://schemas.microsoft.com/office/powerpoint/2010/main" val="104690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lstStyle/>
          <a:p>
            <a:r>
              <a:rPr lang="en-CA" dirty="0" err="1" smtClean="0"/>
              <a:t>Exemple</a:t>
            </a:r>
            <a:r>
              <a:rPr lang="en-CA" dirty="0" smtClean="0"/>
              <a:t> 1</a:t>
            </a:r>
            <a:endParaRPr lang="en-CA" dirty="0"/>
          </a:p>
        </p:txBody>
      </p:sp>
      <p:graphicFrame>
        <p:nvGraphicFramePr>
          <p:cNvPr id="4" name="Objet 3"/>
          <p:cNvGraphicFramePr>
            <a:graphicFrameLocks noChangeAspect="1"/>
          </p:cNvGraphicFramePr>
          <p:nvPr>
            <p:extLst>
              <p:ext uri="{D42A27DB-BD31-4B8C-83A1-F6EECF244321}">
                <p14:modId xmlns:p14="http://schemas.microsoft.com/office/powerpoint/2010/main" val="3322681983"/>
              </p:ext>
            </p:extLst>
          </p:nvPr>
        </p:nvGraphicFramePr>
        <p:xfrm>
          <a:off x="467544" y="1412776"/>
          <a:ext cx="8424936" cy="5162549"/>
        </p:xfrm>
        <a:graphic>
          <a:graphicData uri="http://schemas.openxmlformats.org/presentationml/2006/ole">
            <mc:AlternateContent xmlns:mc="http://schemas.openxmlformats.org/markup-compatibility/2006">
              <mc:Choice xmlns:v="urn:schemas-microsoft-com:vml" Requires="v">
                <p:oleObj spid="_x0000_s5129" name="Document" r:id="rId3" imgW="5627055" imgH="3513195" progId="Word.Document.12">
                  <p:embed/>
                </p:oleObj>
              </mc:Choice>
              <mc:Fallback>
                <p:oleObj name="Document" r:id="rId3" imgW="5627055" imgH="3513195" progId="Word.Document.12">
                  <p:embed/>
                  <p:pic>
                    <p:nvPicPr>
                      <p:cNvPr id="0" name=""/>
                      <p:cNvPicPr/>
                      <p:nvPr/>
                    </p:nvPicPr>
                    <p:blipFill>
                      <a:blip r:embed="rId4"/>
                      <a:stretch>
                        <a:fillRect/>
                      </a:stretch>
                    </p:blipFill>
                    <p:spPr>
                      <a:xfrm>
                        <a:off x="467544" y="1412776"/>
                        <a:ext cx="8424936" cy="5162549"/>
                      </a:xfrm>
                      <a:prstGeom prst="rect">
                        <a:avLst/>
                      </a:prstGeom>
                    </p:spPr>
                  </p:pic>
                </p:oleObj>
              </mc:Fallback>
            </mc:AlternateContent>
          </a:graphicData>
        </a:graphic>
      </p:graphicFrame>
    </p:spTree>
    <p:extLst>
      <p:ext uri="{BB962C8B-B14F-4D97-AF65-F5344CB8AC3E}">
        <p14:creationId xmlns:p14="http://schemas.microsoft.com/office/powerpoint/2010/main" val="15668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34082"/>
          </a:xfrm>
        </p:spPr>
        <p:txBody>
          <a:bodyPr>
            <a:normAutofit/>
          </a:bodyPr>
          <a:lstStyle/>
          <a:p>
            <a:r>
              <a:rPr lang="en-CA" dirty="0" err="1" smtClean="0"/>
              <a:t>Exemple</a:t>
            </a:r>
            <a:r>
              <a:rPr lang="en-CA" dirty="0" smtClean="0"/>
              <a:t> 2</a:t>
            </a:r>
            <a:endParaRPr lang="en-CA" dirty="0"/>
          </a:p>
        </p:txBody>
      </p:sp>
      <p:sp>
        <p:nvSpPr>
          <p:cNvPr id="4" name="Rectangle 3"/>
          <p:cNvSpPr/>
          <p:nvPr/>
        </p:nvSpPr>
        <p:spPr>
          <a:xfrm>
            <a:off x="611560" y="5805264"/>
            <a:ext cx="7848872" cy="646331"/>
          </a:xfrm>
          <a:prstGeom prst="rect">
            <a:avLst/>
          </a:prstGeom>
        </p:spPr>
        <p:txBody>
          <a:bodyPr wrap="square">
            <a:spAutoFit/>
          </a:bodyPr>
          <a:lstStyle/>
          <a:p>
            <a:r>
              <a:rPr lang="fr-CA" dirty="0"/>
              <a:t>Remarquez </a:t>
            </a:r>
            <a:r>
              <a:rPr lang="fr-CA" dirty="0" smtClean="0"/>
              <a:t>: l’instruction </a:t>
            </a:r>
            <a:r>
              <a:rPr lang="fr-CA" dirty="0"/>
              <a:t>en position 04 qui effectue un branchement vers une autre instruction lorsqu’une condition est rencontrée, un peu comme un if.</a:t>
            </a:r>
            <a:endParaRPr lang="en-CA" dirty="0"/>
          </a:p>
        </p:txBody>
      </p:sp>
      <p:graphicFrame>
        <p:nvGraphicFramePr>
          <p:cNvPr id="5" name="Tableau 4"/>
          <p:cNvGraphicFramePr>
            <a:graphicFrameLocks noGrp="1"/>
          </p:cNvGraphicFramePr>
          <p:nvPr>
            <p:extLst>
              <p:ext uri="{D42A27DB-BD31-4B8C-83A1-F6EECF244321}">
                <p14:modId xmlns:p14="http://schemas.microsoft.com/office/powerpoint/2010/main" val="3571763356"/>
              </p:ext>
            </p:extLst>
          </p:nvPr>
        </p:nvGraphicFramePr>
        <p:xfrm>
          <a:off x="827583" y="1556792"/>
          <a:ext cx="7560841" cy="3816420"/>
        </p:xfrm>
        <a:graphic>
          <a:graphicData uri="http://schemas.openxmlformats.org/drawingml/2006/table">
            <a:tbl>
              <a:tblPr firstRow="1" firstCol="1" bandRow="1"/>
              <a:tblGrid>
                <a:gridCol w="865599"/>
                <a:gridCol w="859465"/>
                <a:gridCol w="5835777"/>
              </a:tblGrid>
              <a:tr h="318035">
                <a:tc>
                  <a:txBody>
                    <a:bodyPr/>
                    <a:lstStyle/>
                    <a:p>
                      <a:pPr algn="just">
                        <a:lnSpc>
                          <a:spcPct val="107000"/>
                        </a:lnSpc>
                        <a:spcAft>
                          <a:spcPts val="0"/>
                        </a:spcAft>
                      </a:pPr>
                      <a:r>
                        <a:rPr lang="fr-CA" sz="1100" b="1">
                          <a:effectLst/>
                          <a:latin typeface="Calibri"/>
                          <a:ea typeface="Calibri"/>
                          <a:cs typeface="Times New Roman"/>
                        </a:rPr>
                        <a:t>Position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b="1">
                          <a:effectLst/>
                          <a:latin typeface="Calibri"/>
                          <a:ea typeface="Calibri"/>
                          <a:cs typeface="Times New Roman"/>
                        </a:rPr>
                        <a:t>Mot</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b="1">
                          <a:effectLst/>
                          <a:latin typeface="Calibri"/>
                          <a:ea typeface="Calibri"/>
                          <a:cs typeface="Times New Roman"/>
                        </a:rPr>
                        <a:t>Signification</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00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+21009</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Lecture de la variable A</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01</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+21010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Lecture de la variable B</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02</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+31009</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Chargement de la variable A dans l’accumulateur</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03</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+12010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Soustraction de B (A-B)</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highlight>
                            <a:srgbClr val="00FFFF"/>
                          </a:highlight>
                          <a:latin typeface="Calibri"/>
                          <a:ea typeface="Calibri"/>
                          <a:cs typeface="Times New Roman"/>
                        </a:rPr>
                        <a:t>04</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highlight>
                            <a:srgbClr val="00FFFF"/>
                          </a:highlight>
                          <a:latin typeface="Calibri"/>
                          <a:ea typeface="Calibri"/>
                          <a:cs typeface="Times New Roman"/>
                        </a:rPr>
                        <a:t>+42007</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highlight>
                            <a:srgbClr val="00FFFF"/>
                          </a:highlight>
                          <a:latin typeface="Calibri"/>
                          <a:ea typeface="Calibri"/>
                          <a:cs typeface="Times New Roman"/>
                        </a:rPr>
                        <a:t>Si le résultat dans l’accumulateur est négatif, </a:t>
                      </a:r>
                      <a:r>
                        <a:rPr lang="fr-CA" sz="1100">
                          <a:effectLst/>
                          <a:highlight>
                            <a:srgbClr val="00FF00"/>
                          </a:highlight>
                          <a:latin typeface="Calibri"/>
                          <a:ea typeface="Calibri"/>
                          <a:cs typeface="Times New Roman"/>
                        </a:rPr>
                        <a:t>va à l’instruction 07</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05</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+22009</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Affichage à l’écran de la variable A</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06</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+44000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Fin</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highlight>
                            <a:srgbClr val="00FF00"/>
                          </a:highlight>
                          <a:latin typeface="Calibri"/>
                          <a:ea typeface="Calibri"/>
                          <a:cs typeface="Times New Roman"/>
                        </a:rPr>
                        <a:t>07</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highlight>
                            <a:srgbClr val="00FF00"/>
                          </a:highlight>
                          <a:latin typeface="Calibri"/>
                          <a:ea typeface="Calibri"/>
                          <a:cs typeface="Times New Roman"/>
                        </a:rPr>
                        <a:t>+22010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highlight>
                            <a:srgbClr val="00FF00"/>
                          </a:highlight>
                          <a:latin typeface="Calibri"/>
                          <a:ea typeface="Calibri"/>
                          <a:cs typeface="Times New Roman"/>
                        </a:rPr>
                        <a:t>Affichage à l’écran de la variable B</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08</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+44000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Fin</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09</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Variable A</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35">
                <a:tc>
                  <a:txBody>
                    <a:bodyPr/>
                    <a:lstStyle/>
                    <a:p>
                      <a:pPr algn="just">
                        <a:lnSpc>
                          <a:spcPct val="107000"/>
                        </a:lnSpc>
                        <a:spcAft>
                          <a:spcPts val="0"/>
                        </a:spcAft>
                      </a:pPr>
                      <a:r>
                        <a:rPr lang="fr-CA" sz="1100">
                          <a:effectLst/>
                          <a:latin typeface="Calibri"/>
                          <a:ea typeface="Calibri"/>
                          <a:cs typeface="Times New Roman"/>
                        </a:rPr>
                        <a:t>10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dirty="0">
                          <a:effectLst/>
                          <a:latin typeface="Calibri"/>
                          <a:ea typeface="Calibri"/>
                          <a:cs typeface="Times New Roman"/>
                        </a:rPr>
                        <a:t>Variable B</a:t>
                      </a:r>
                      <a:endParaRPr lang="en-CA"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345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34082"/>
          </a:xfrm>
        </p:spPr>
        <p:txBody>
          <a:bodyPr>
            <a:normAutofit/>
          </a:bodyPr>
          <a:lstStyle/>
          <a:p>
            <a:r>
              <a:rPr lang="en-CA" dirty="0" err="1" smtClean="0"/>
              <a:t>Astuces</a:t>
            </a:r>
            <a:endParaRPr lang="en-CA" dirty="0"/>
          </a:p>
        </p:txBody>
      </p:sp>
      <p:sp>
        <p:nvSpPr>
          <p:cNvPr id="3" name="Espace réservé du contenu 2"/>
          <p:cNvSpPr>
            <a:spLocks noGrp="1"/>
          </p:cNvSpPr>
          <p:nvPr>
            <p:ph sz="quarter" idx="1"/>
          </p:nvPr>
        </p:nvSpPr>
        <p:spPr>
          <a:xfrm>
            <a:off x="457200" y="1412776"/>
            <a:ext cx="8229600" cy="4713387"/>
          </a:xfrm>
        </p:spPr>
        <p:txBody>
          <a:bodyPr>
            <a:normAutofit/>
          </a:bodyPr>
          <a:lstStyle/>
          <a:p>
            <a:r>
              <a:rPr lang="fr-CA" dirty="0"/>
              <a:t>Notez que pour faire fonctionner un programme, l’ordinateur </a:t>
            </a:r>
            <a:r>
              <a:rPr lang="fr-CA" dirty="0" err="1"/>
              <a:t>simpletronique</a:t>
            </a:r>
            <a:r>
              <a:rPr lang="fr-CA" dirty="0"/>
              <a:t> peut initialiser des variables (stocker une valeur dans une case mémoire) avant de lancer la première instruction. Il pourra ainsi utiliser une position dans l’espace de stockage comme compteur, comme incrément, comme valeur limite, etc.</a:t>
            </a:r>
            <a:endParaRPr lang="en-CA" dirty="0"/>
          </a:p>
          <a:p>
            <a:pPr marL="0" indent="0">
              <a:buNone/>
            </a:pPr>
            <a:endParaRPr lang="en-CA" dirty="0"/>
          </a:p>
        </p:txBody>
      </p:sp>
    </p:spTree>
    <p:extLst>
      <p:ext uri="{BB962C8B-B14F-4D97-AF65-F5344CB8AC3E}">
        <p14:creationId xmlns:p14="http://schemas.microsoft.com/office/powerpoint/2010/main" val="139539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a:bodyPr>
          <a:lstStyle/>
          <a:p>
            <a:r>
              <a:rPr lang="en-CA" dirty="0" err="1" smtClean="0"/>
              <a:t>Astuces</a:t>
            </a:r>
            <a:endParaRPr lang="en-CA" dirty="0"/>
          </a:p>
        </p:txBody>
      </p:sp>
      <p:sp>
        <p:nvSpPr>
          <p:cNvPr id="3" name="Espace réservé du contenu 2"/>
          <p:cNvSpPr>
            <a:spLocks noGrp="1"/>
          </p:cNvSpPr>
          <p:nvPr>
            <p:ph sz="quarter" idx="1"/>
          </p:nvPr>
        </p:nvSpPr>
        <p:spPr>
          <a:xfrm>
            <a:off x="457200" y="1340768"/>
            <a:ext cx="8229600" cy="4785395"/>
          </a:xfrm>
        </p:spPr>
        <p:txBody>
          <a:bodyPr>
            <a:normAutofit/>
          </a:bodyPr>
          <a:lstStyle/>
          <a:p>
            <a:r>
              <a:rPr lang="fr-CA" dirty="0"/>
              <a:t>Suggestions pour réaliser les exercices sur papier et faciliter la programmation qui suivra :</a:t>
            </a:r>
            <a:endParaRPr lang="en-CA" dirty="0"/>
          </a:p>
          <a:p>
            <a:pPr lvl="1"/>
            <a:r>
              <a:rPr lang="fr-CA" dirty="0" smtClean="0"/>
              <a:t>Avoir </a:t>
            </a:r>
            <a:r>
              <a:rPr lang="fr-CA" dirty="0"/>
              <a:t>sous la main une feuille de papier pour griffonner ce qui se passe dans la tête de l’ordinateur</a:t>
            </a:r>
            <a:endParaRPr lang="en-CA" dirty="0"/>
          </a:p>
          <a:p>
            <a:pPr lvl="1"/>
            <a:r>
              <a:rPr lang="fr-CA" dirty="0"/>
              <a:t>Dessiner un tableau pour représenter l’espace de stockage</a:t>
            </a:r>
            <a:endParaRPr lang="en-CA" dirty="0"/>
          </a:p>
          <a:p>
            <a:pPr lvl="1"/>
            <a:r>
              <a:rPr lang="fr-CA" dirty="0"/>
              <a:t>Réserver les positions à la fin pour placer les variables (on ne sait pas au départ combien d’instructions il y aura avant d’arriver à l’instruction de fin)</a:t>
            </a:r>
            <a:endParaRPr lang="en-CA" dirty="0"/>
          </a:p>
          <a:p>
            <a:pPr lvl="1"/>
            <a:r>
              <a:rPr lang="fr-CA" dirty="0"/>
              <a:t>Dessiner une case à part pour l’accumulateur : vous saurez ainsi quelle valeur peut être utilisée dans les calculs</a:t>
            </a:r>
            <a:endParaRPr lang="en-CA" dirty="0"/>
          </a:p>
          <a:p>
            <a:endParaRPr lang="en-CA" dirty="0"/>
          </a:p>
        </p:txBody>
      </p:sp>
    </p:spTree>
    <p:extLst>
      <p:ext uri="{BB962C8B-B14F-4D97-AF65-F5344CB8AC3E}">
        <p14:creationId xmlns:p14="http://schemas.microsoft.com/office/powerpoint/2010/main" val="1328335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Astuces</a:t>
            </a:r>
            <a:endParaRPr lang="en-CA" dirty="0"/>
          </a:p>
        </p:txBody>
      </p:sp>
      <p:sp>
        <p:nvSpPr>
          <p:cNvPr id="3" name="Espace réservé du contenu 2"/>
          <p:cNvSpPr>
            <a:spLocks noGrp="1"/>
          </p:cNvSpPr>
          <p:nvPr>
            <p:ph sz="quarter" idx="1"/>
          </p:nvPr>
        </p:nvSpPr>
        <p:spPr>
          <a:xfrm>
            <a:off x="467544" y="1988840"/>
            <a:ext cx="8229600" cy="3989040"/>
          </a:xfrm>
        </p:spPr>
        <p:txBody>
          <a:bodyPr>
            <a:normAutofit/>
          </a:bodyPr>
          <a:lstStyle/>
          <a:p>
            <a:pPr lvl="1"/>
            <a:r>
              <a:rPr lang="fr-CA" dirty="0"/>
              <a:t>Dessiner une case à part pour retenir le numéro de l’instruction que l’ordinateur est rendu à traiter</a:t>
            </a:r>
            <a:endParaRPr lang="en-CA" dirty="0"/>
          </a:p>
          <a:p>
            <a:pPr lvl="1"/>
            <a:r>
              <a:rPr lang="fr-CA" dirty="0"/>
              <a:t>Dessiner une case à part pour retenir le code d’opération en cours</a:t>
            </a:r>
            <a:endParaRPr lang="en-CA" dirty="0"/>
          </a:p>
          <a:p>
            <a:pPr lvl="1"/>
            <a:r>
              <a:rPr lang="fr-CA" dirty="0"/>
              <a:t>Dessiner une case à part pour retenir la position en mémoire de l’opérande</a:t>
            </a:r>
            <a:endParaRPr lang="en-CA" dirty="0"/>
          </a:p>
          <a:p>
            <a:pPr lvl="1"/>
            <a:r>
              <a:rPr lang="fr-CA" dirty="0"/>
              <a:t>Ne pas oublier de tester le cas où on travaille avec le chiffre 0 ou une valeur négative</a:t>
            </a:r>
            <a:endParaRPr lang="en-CA" dirty="0"/>
          </a:p>
          <a:p>
            <a:endParaRPr lang="en-CA" dirty="0"/>
          </a:p>
        </p:txBody>
      </p:sp>
    </p:spTree>
    <p:extLst>
      <p:ext uri="{BB962C8B-B14F-4D97-AF65-F5344CB8AC3E}">
        <p14:creationId xmlns:p14="http://schemas.microsoft.com/office/powerpoint/2010/main" val="2708979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lstStyle/>
          <a:p>
            <a:r>
              <a:rPr lang="en-CA" dirty="0" smtClean="0"/>
              <a:t>Tableau</a:t>
            </a:r>
            <a:endParaRPr lang="en-CA"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3596097538"/>
              </p:ext>
            </p:extLst>
          </p:nvPr>
        </p:nvGraphicFramePr>
        <p:xfrm>
          <a:off x="683568" y="1340766"/>
          <a:ext cx="7488832" cy="4752524"/>
        </p:xfrm>
        <a:graphic>
          <a:graphicData uri="http://schemas.openxmlformats.org/drawingml/2006/table">
            <a:tbl>
              <a:tblPr firstRow="1" firstCol="1" bandRow="1"/>
              <a:tblGrid>
                <a:gridCol w="857951"/>
                <a:gridCol w="1471888"/>
                <a:gridCol w="5158993"/>
              </a:tblGrid>
              <a:tr h="339466">
                <a:tc>
                  <a:txBody>
                    <a:bodyPr/>
                    <a:lstStyle/>
                    <a:p>
                      <a:pPr algn="just">
                        <a:lnSpc>
                          <a:spcPct val="107000"/>
                        </a:lnSpc>
                        <a:spcAft>
                          <a:spcPts val="0"/>
                        </a:spcAft>
                      </a:pPr>
                      <a:r>
                        <a:rPr lang="fr-CA" sz="1100" b="1">
                          <a:effectLst/>
                          <a:latin typeface="Calibri"/>
                          <a:ea typeface="Calibri"/>
                          <a:cs typeface="Times New Roman"/>
                        </a:rPr>
                        <a:t>Position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b="1">
                          <a:effectLst/>
                          <a:latin typeface="Calibri"/>
                          <a:ea typeface="Calibri"/>
                          <a:cs typeface="Times New Roman"/>
                        </a:rPr>
                        <a:t>Mot</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b="1">
                          <a:effectLst/>
                          <a:latin typeface="Calibri"/>
                          <a:ea typeface="Calibri"/>
                          <a:cs typeface="Times New Roman"/>
                        </a:rPr>
                        <a:t>Signification</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01</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02</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03</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04</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05</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06</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07</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08</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09</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10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90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Variable A = nombre lu au clavier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lnSpc>
                          <a:spcPct val="107000"/>
                        </a:lnSpc>
                        <a:spcAft>
                          <a:spcPts val="0"/>
                        </a:spcAft>
                      </a:pPr>
                      <a:r>
                        <a:rPr lang="fr-CA" sz="1100">
                          <a:effectLst/>
                          <a:latin typeface="Calibri"/>
                          <a:ea typeface="Calibri"/>
                          <a:cs typeface="Times New Roman"/>
                        </a:rPr>
                        <a:t>91</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+00000</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dirty="0">
                          <a:effectLst/>
                          <a:latin typeface="Calibri"/>
                          <a:ea typeface="Calibri"/>
                          <a:cs typeface="Times New Roman"/>
                        </a:rPr>
                        <a:t>Variable B = total (initialisée à 0 au départ)</a:t>
                      </a:r>
                      <a:endParaRPr lang="en-CA"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878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850106"/>
          </a:xfrm>
        </p:spPr>
        <p:txBody>
          <a:bodyPr/>
          <a:lstStyle/>
          <a:p>
            <a:r>
              <a:rPr lang="en-CA" dirty="0" err="1" smtClean="0"/>
              <a:t>Astuce</a:t>
            </a:r>
            <a:endParaRPr lang="en-CA"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1285343528"/>
              </p:ext>
            </p:extLst>
          </p:nvPr>
        </p:nvGraphicFramePr>
        <p:xfrm>
          <a:off x="539552" y="1628800"/>
          <a:ext cx="7776863" cy="1080120"/>
        </p:xfrm>
        <a:graphic>
          <a:graphicData uri="http://schemas.openxmlformats.org/drawingml/2006/table">
            <a:tbl>
              <a:tblPr firstRow="1" firstCol="1" bandRow="1"/>
              <a:tblGrid>
                <a:gridCol w="1372987"/>
                <a:gridCol w="227982"/>
                <a:gridCol w="1372987"/>
                <a:gridCol w="227982"/>
                <a:gridCol w="1372987"/>
                <a:gridCol w="227982"/>
                <a:gridCol w="1372987"/>
                <a:gridCol w="227982"/>
                <a:gridCol w="1372987"/>
              </a:tblGrid>
              <a:tr h="540060">
                <a:tc>
                  <a:txBody>
                    <a:bodyPr/>
                    <a:lstStyle/>
                    <a:p>
                      <a:pPr algn="ctr">
                        <a:lnSpc>
                          <a:spcPct val="107000"/>
                        </a:lnSpc>
                        <a:spcAft>
                          <a:spcPts val="0"/>
                        </a:spcAft>
                      </a:pPr>
                      <a:r>
                        <a:rPr lang="fr-CA" sz="1600" dirty="0">
                          <a:effectLst/>
                          <a:latin typeface="Calibri"/>
                          <a:ea typeface="Calibri"/>
                          <a:cs typeface="Times New Roman"/>
                        </a:rPr>
                        <a:t>Accumulateur</a:t>
                      </a:r>
                      <a:endParaRPr lang="en-CA"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CA" sz="1600" dirty="0">
                          <a:effectLst/>
                          <a:latin typeface="Calibri"/>
                          <a:ea typeface="Calibri"/>
                          <a:cs typeface="Times New Roman"/>
                        </a:rPr>
                        <a:t> </a:t>
                      </a:r>
                      <a:endParaRPr lang="en-CA" sz="1600" dirty="0">
                        <a:effectLst/>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07000"/>
                        </a:lnSpc>
                        <a:spcAft>
                          <a:spcPts val="0"/>
                        </a:spcAft>
                      </a:pPr>
                      <a:r>
                        <a:rPr lang="fr-CA" sz="1600" dirty="0">
                          <a:effectLst/>
                          <a:latin typeface="Calibri"/>
                          <a:ea typeface="Calibri"/>
                          <a:cs typeface="Times New Roman"/>
                        </a:rPr>
                        <a:t>Instruction en cours</a:t>
                      </a:r>
                      <a:endParaRPr lang="en-CA"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CA" sz="1600" dirty="0">
                          <a:effectLst/>
                          <a:latin typeface="Calibri"/>
                          <a:ea typeface="Calibri"/>
                          <a:cs typeface="Times New Roman"/>
                        </a:rPr>
                        <a:t> </a:t>
                      </a:r>
                      <a:endParaRPr lang="en-CA" sz="1600" dirty="0">
                        <a:effectLst/>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07000"/>
                        </a:lnSpc>
                        <a:spcAft>
                          <a:spcPts val="0"/>
                        </a:spcAft>
                      </a:pPr>
                      <a:r>
                        <a:rPr lang="fr-CA" sz="1600" dirty="0">
                          <a:effectLst/>
                          <a:latin typeface="Calibri"/>
                          <a:ea typeface="Calibri"/>
                          <a:cs typeface="Times New Roman"/>
                        </a:rPr>
                        <a:t>Opération</a:t>
                      </a:r>
                      <a:endParaRPr lang="en-CA"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CA" sz="1600" dirty="0">
                          <a:effectLst/>
                          <a:latin typeface="Calibri"/>
                          <a:ea typeface="Calibri"/>
                          <a:cs typeface="Times New Roman"/>
                        </a:rPr>
                        <a:t> </a:t>
                      </a:r>
                      <a:endParaRPr lang="en-CA" sz="1600" dirty="0">
                        <a:effectLst/>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07000"/>
                        </a:lnSpc>
                        <a:spcAft>
                          <a:spcPts val="0"/>
                        </a:spcAft>
                      </a:pPr>
                      <a:r>
                        <a:rPr lang="fr-CA" sz="1600" dirty="0">
                          <a:effectLst/>
                          <a:latin typeface="Calibri"/>
                          <a:ea typeface="Calibri"/>
                          <a:cs typeface="Times New Roman"/>
                        </a:rPr>
                        <a:t>Opérande</a:t>
                      </a:r>
                      <a:endParaRPr lang="en-CA"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a:noFill/>
                    </a:lnL>
                    <a:lnR>
                      <a:noFill/>
                    </a:lnR>
                    <a:lnT>
                      <a:noFill/>
                    </a:lnT>
                    <a:lnB>
                      <a:noFill/>
                    </a:lnB>
                  </a:tcPr>
                </a:tc>
                <a:tc>
                  <a:txBody>
                    <a:bodyPr/>
                    <a:lstStyle/>
                    <a:p>
                      <a:pPr algn="ctr">
                        <a:lnSpc>
                          <a:spcPct val="107000"/>
                        </a:lnSpc>
                        <a:spcAft>
                          <a:spcPts val="0"/>
                        </a:spcAft>
                      </a:pPr>
                      <a:r>
                        <a:rPr lang="fr-CA" sz="1100" dirty="0">
                          <a:effectLst/>
                          <a:latin typeface="Calibri"/>
                          <a:ea typeface="Calibri"/>
                          <a:cs typeface="Times New Roman"/>
                        </a:rPr>
                        <a:t> </a:t>
                      </a:r>
                      <a:endParaRPr lang="en-CA" sz="1100" dirty="0">
                        <a:effectLst/>
                        <a:latin typeface="Calibri"/>
                        <a:ea typeface="Calibri"/>
                        <a:cs typeface="Times New Roman"/>
                      </a:endParaRPr>
                    </a:p>
                  </a:txBody>
                  <a:tcPr marL="68580" marR="68580" marT="0" marB="0">
                    <a:lnL>
                      <a:noFill/>
                    </a:lnL>
                    <a:lnR>
                      <a:noFill/>
                    </a:lnR>
                    <a:lnT>
                      <a:noFill/>
                    </a:lnT>
                    <a:lnB>
                      <a:noFill/>
                    </a:lnB>
                  </a:tcPr>
                </a:tc>
              </a:tr>
              <a:tr h="540060">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fr-CA" sz="1100" dirty="0">
                          <a:effectLst/>
                          <a:latin typeface="Calibri"/>
                          <a:ea typeface="Calibri"/>
                          <a:cs typeface="Times New Roman"/>
                        </a:rPr>
                        <a:t> </a:t>
                      </a:r>
                      <a:endParaRPr lang="en-CA"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fr-CA" sz="1100" dirty="0">
                          <a:effectLst/>
                          <a:latin typeface="Calibri"/>
                          <a:ea typeface="Calibri"/>
                          <a:cs typeface="Times New Roman"/>
                        </a:rPr>
                        <a:t> </a:t>
                      </a:r>
                      <a:endParaRPr lang="en-CA"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fr-CA" sz="1100">
                          <a:effectLst/>
                          <a:latin typeface="Calibri"/>
                          <a:ea typeface="Calibri"/>
                          <a:cs typeface="Times New Roman"/>
                        </a:rPr>
                        <a:t> </a:t>
                      </a:r>
                      <a:endParaRPr lang="en-CA"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fr-CA" sz="1100" dirty="0">
                          <a:effectLst/>
                          <a:latin typeface="Calibri"/>
                          <a:ea typeface="Calibri"/>
                          <a:cs typeface="Times New Roman"/>
                        </a:rPr>
                        <a:t> </a:t>
                      </a:r>
                      <a:endParaRPr lang="en-CA"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lnSpc>
                          <a:spcPct val="107000"/>
                        </a:lnSpc>
                        <a:spcAft>
                          <a:spcPts val="0"/>
                        </a:spcAft>
                      </a:pPr>
                      <a:r>
                        <a:rPr lang="fr-CA" sz="1100" dirty="0">
                          <a:effectLst/>
                          <a:latin typeface="Calibri"/>
                          <a:ea typeface="Calibri"/>
                          <a:cs typeface="Times New Roman"/>
                        </a:rPr>
                        <a:t> </a:t>
                      </a:r>
                      <a:endParaRPr lang="en-CA" sz="1100" dirty="0">
                        <a:effectLst/>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5" name="ZoneTexte 4"/>
          <p:cNvSpPr txBox="1"/>
          <p:nvPr/>
        </p:nvSpPr>
        <p:spPr>
          <a:xfrm>
            <a:off x="899592" y="3969930"/>
            <a:ext cx="1872208" cy="646331"/>
          </a:xfrm>
          <a:prstGeom prst="rect">
            <a:avLst/>
          </a:prstGeom>
          <a:noFill/>
        </p:spPr>
        <p:txBody>
          <a:bodyPr wrap="square" rtlCol="0">
            <a:spAutoFit/>
          </a:bodyPr>
          <a:lstStyle/>
          <a:p>
            <a:r>
              <a:rPr lang="en-CA" dirty="0" smtClean="0"/>
              <a:t>OU des </a:t>
            </a:r>
            <a:r>
              <a:rPr lang="en-CA" dirty="0" err="1" smtClean="0"/>
              <a:t>bulles</a:t>
            </a:r>
            <a:r>
              <a:rPr lang="en-CA" dirty="0" smtClean="0"/>
              <a:t> </a:t>
            </a:r>
            <a:r>
              <a:rPr lang="en-CA" dirty="0" err="1" smtClean="0"/>
              <a:t>d’instruction</a:t>
            </a:r>
            <a:endParaRPr lang="en-CA" dirty="0"/>
          </a:p>
        </p:txBody>
      </p:sp>
      <p:sp>
        <p:nvSpPr>
          <p:cNvPr id="7" name="Rectangle 6"/>
          <p:cNvSpPr/>
          <p:nvPr/>
        </p:nvSpPr>
        <p:spPr>
          <a:xfrm>
            <a:off x="3891203" y="3570481"/>
            <a:ext cx="1838672"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eur droit avec flèche 8"/>
          <p:cNvCxnSpPr>
            <a:stCxn id="7" idx="2"/>
            <a:endCxn id="36" idx="0"/>
          </p:cNvCxnSpPr>
          <p:nvPr/>
        </p:nvCxnSpPr>
        <p:spPr>
          <a:xfrm flipH="1">
            <a:off x="4800499" y="4074537"/>
            <a:ext cx="10040" cy="442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5657056" y="5766725"/>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122640" y="5514697"/>
            <a:ext cx="165618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Connecteur droit avec flèche 19"/>
          <p:cNvCxnSpPr/>
          <p:nvPr/>
        </p:nvCxnSpPr>
        <p:spPr>
          <a:xfrm>
            <a:off x="4862500" y="5010641"/>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Ellipse 20"/>
          <p:cNvSpPr/>
          <p:nvPr/>
        </p:nvSpPr>
        <p:spPr>
          <a:xfrm>
            <a:off x="3891203" y="5514697"/>
            <a:ext cx="1838672"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7" name="Connecteur en angle 26"/>
          <p:cNvCxnSpPr>
            <a:stCxn id="21" idx="4"/>
            <a:endCxn id="7" idx="1"/>
          </p:cNvCxnSpPr>
          <p:nvPr/>
        </p:nvCxnSpPr>
        <p:spPr>
          <a:xfrm rot="5400000" flipH="1">
            <a:off x="3252749" y="4460963"/>
            <a:ext cx="2196244" cy="919336"/>
          </a:xfrm>
          <a:prstGeom prst="bentConnector4">
            <a:avLst>
              <a:gd name="adj1" fmla="val -10409"/>
              <a:gd name="adj2" fmla="val 12486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148064" y="6246604"/>
            <a:ext cx="3153293" cy="369332"/>
          </a:xfrm>
          <a:prstGeom prst="rect">
            <a:avLst/>
          </a:prstGeom>
          <a:noFill/>
        </p:spPr>
        <p:txBody>
          <a:bodyPr wrap="square" rtlCol="0">
            <a:spAutoFit/>
          </a:bodyPr>
          <a:lstStyle/>
          <a:p>
            <a:r>
              <a:rPr lang="en-CA" dirty="0"/>
              <a:t>À</a:t>
            </a:r>
            <a:r>
              <a:rPr lang="en-CA" dirty="0" smtClean="0"/>
              <a:t> </a:t>
            </a:r>
            <a:r>
              <a:rPr lang="en-CA" dirty="0" err="1" smtClean="0"/>
              <a:t>chacun</a:t>
            </a:r>
            <a:r>
              <a:rPr lang="en-CA" dirty="0" smtClean="0"/>
              <a:t> </a:t>
            </a:r>
            <a:r>
              <a:rPr lang="en-CA" dirty="0" err="1" smtClean="0"/>
              <a:t>sa</a:t>
            </a:r>
            <a:r>
              <a:rPr lang="en-CA" dirty="0" smtClean="0"/>
              <a:t> </a:t>
            </a:r>
            <a:r>
              <a:rPr lang="en-CA" dirty="0" err="1" smtClean="0"/>
              <a:t>méthode</a:t>
            </a:r>
            <a:endParaRPr lang="en-CA" dirty="0"/>
          </a:p>
        </p:txBody>
      </p:sp>
      <p:sp>
        <p:nvSpPr>
          <p:cNvPr id="34" name="ZoneTexte 33"/>
          <p:cNvSpPr txBox="1"/>
          <p:nvPr/>
        </p:nvSpPr>
        <p:spPr>
          <a:xfrm>
            <a:off x="4072880" y="3637843"/>
            <a:ext cx="1513858" cy="369332"/>
          </a:xfrm>
          <a:prstGeom prst="rect">
            <a:avLst/>
          </a:prstGeom>
          <a:noFill/>
        </p:spPr>
        <p:txBody>
          <a:bodyPr wrap="square" rtlCol="0">
            <a:spAutoFit/>
          </a:bodyPr>
          <a:lstStyle/>
          <a:p>
            <a:r>
              <a:rPr lang="en-CA" dirty="0" err="1" smtClean="0"/>
              <a:t>Chargement</a:t>
            </a:r>
            <a:endParaRPr lang="en-CA" dirty="0"/>
          </a:p>
        </p:txBody>
      </p:sp>
      <p:sp>
        <p:nvSpPr>
          <p:cNvPr id="36" name="Rectangle 35"/>
          <p:cNvSpPr/>
          <p:nvPr/>
        </p:nvSpPr>
        <p:spPr>
          <a:xfrm>
            <a:off x="3891203" y="4517470"/>
            <a:ext cx="1818591"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ZoneTexte 36"/>
          <p:cNvSpPr txBox="1"/>
          <p:nvPr/>
        </p:nvSpPr>
        <p:spPr>
          <a:xfrm>
            <a:off x="4171697" y="4584832"/>
            <a:ext cx="1300302" cy="369332"/>
          </a:xfrm>
          <a:prstGeom prst="rect">
            <a:avLst/>
          </a:prstGeom>
          <a:noFill/>
        </p:spPr>
        <p:txBody>
          <a:bodyPr wrap="square" rtlCol="0">
            <a:spAutoFit/>
          </a:bodyPr>
          <a:lstStyle/>
          <a:p>
            <a:r>
              <a:rPr lang="en-CA" dirty="0" err="1" smtClean="0"/>
              <a:t>Opération</a:t>
            </a:r>
            <a:endParaRPr lang="en-CA" dirty="0"/>
          </a:p>
        </p:txBody>
      </p:sp>
      <p:sp>
        <p:nvSpPr>
          <p:cNvPr id="38" name="ZoneTexte 37"/>
          <p:cNvSpPr txBox="1"/>
          <p:nvPr/>
        </p:nvSpPr>
        <p:spPr>
          <a:xfrm>
            <a:off x="4072880" y="5582059"/>
            <a:ext cx="1434277" cy="369332"/>
          </a:xfrm>
          <a:prstGeom prst="rect">
            <a:avLst/>
          </a:prstGeom>
          <a:noFill/>
        </p:spPr>
        <p:txBody>
          <a:bodyPr wrap="square" rtlCol="0">
            <a:spAutoFit/>
          </a:bodyPr>
          <a:lstStyle/>
          <a:p>
            <a:r>
              <a:rPr lang="en-CA" dirty="0" err="1" smtClean="0"/>
              <a:t>Vérification</a:t>
            </a:r>
            <a:endParaRPr lang="en-CA" dirty="0"/>
          </a:p>
        </p:txBody>
      </p:sp>
      <p:sp>
        <p:nvSpPr>
          <p:cNvPr id="41" name="ZoneTexte 40"/>
          <p:cNvSpPr txBox="1"/>
          <p:nvPr/>
        </p:nvSpPr>
        <p:spPr>
          <a:xfrm>
            <a:off x="6588224" y="5582059"/>
            <a:ext cx="792088" cy="369332"/>
          </a:xfrm>
          <a:prstGeom prst="rect">
            <a:avLst/>
          </a:prstGeom>
          <a:noFill/>
        </p:spPr>
        <p:txBody>
          <a:bodyPr wrap="square" rtlCol="0">
            <a:spAutoFit/>
          </a:bodyPr>
          <a:lstStyle/>
          <a:p>
            <a:r>
              <a:rPr lang="en-CA" dirty="0" smtClean="0"/>
              <a:t>FIN</a:t>
            </a:r>
            <a:endParaRPr lang="en-CA" dirty="0"/>
          </a:p>
        </p:txBody>
      </p:sp>
      <p:sp>
        <p:nvSpPr>
          <p:cNvPr id="42" name="ZoneTexte 41"/>
          <p:cNvSpPr txBox="1"/>
          <p:nvPr/>
        </p:nvSpPr>
        <p:spPr>
          <a:xfrm>
            <a:off x="6072133" y="2903195"/>
            <a:ext cx="2547867" cy="2031325"/>
          </a:xfrm>
          <a:prstGeom prst="rect">
            <a:avLst/>
          </a:prstGeom>
          <a:noFill/>
        </p:spPr>
        <p:txBody>
          <a:bodyPr wrap="square" rtlCol="0">
            <a:spAutoFit/>
          </a:bodyPr>
          <a:lstStyle/>
          <a:p>
            <a:r>
              <a:rPr lang="en-CA" dirty="0" smtClean="0"/>
              <a:t>Petite </a:t>
            </a:r>
            <a:r>
              <a:rPr lang="en-CA" dirty="0" err="1" smtClean="0"/>
              <a:t>astuce</a:t>
            </a:r>
            <a:r>
              <a:rPr lang="en-CA" dirty="0" smtClean="0"/>
              <a:t> : </a:t>
            </a:r>
            <a:r>
              <a:rPr lang="en-CA" dirty="0" err="1" smtClean="0"/>
              <a:t>Voici</a:t>
            </a:r>
            <a:r>
              <a:rPr lang="en-CA" dirty="0" smtClean="0"/>
              <a:t> 3 </a:t>
            </a:r>
            <a:r>
              <a:rPr lang="en-CA" dirty="0" err="1" smtClean="0"/>
              <a:t>instructrctions</a:t>
            </a:r>
            <a:r>
              <a:rPr lang="en-CA" dirty="0" smtClean="0"/>
              <a:t> qui </a:t>
            </a:r>
            <a:r>
              <a:rPr lang="en-CA" dirty="0" err="1" smtClean="0"/>
              <a:t>vont</a:t>
            </a:r>
            <a:r>
              <a:rPr lang="en-CA" dirty="0" smtClean="0"/>
              <a:t> </a:t>
            </a:r>
            <a:r>
              <a:rPr lang="en-CA" dirty="0" err="1" smtClean="0"/>
              <a:t>généralment</a:t>
            </a:r>
            <a:r>
              <a:rPr lang="en-CA" dirty="0" smtClean="0"/>
              <a:t> ensemble :</a:t>
            </a:r>
          </a:p>
          <a:p>
            <a:pPr marL="285750" indent="-285750">
              <a:buFontTx/>
              <a:buChar char="-"/>
            </a:pPr>
            <a:r>
              <a:rPr lang="en-CA" dirty="0" err="1" smtClean="0"/>
              <a:t>Chargement</a:t>
            </a:r>
            <a:endParaRPr lang="en-CA" dirty="0" smtClean="0"/>
          </a:p>
          <a:p>
            <a:pPr marL="285750" indent="-285750">
              <a:buFontTx/>
              <a:buChar char="-"/>
            </a:pPr>
            <a:r>
              <a:rPr lang="en-CA" dirty="0" err="1" smtClean="0"/>
              <a:t>Opération</a:t>
            </a:r>
            <a:endParaRPr lang="en-CA" dirty="0" smtClean="0"/>
          </a:p>
          <a:p>
            <a:pPr marL="285750" indent="-285750">
              <a:buFontTx/>
              <a:buChar char="-"/>
            </a:pPr>
            <a:r>
              <a:rPr lang="en-CA" dirty="0" err="1" smtClean="0"/>
              <a:t>Enregistrement</a:t>
            </a:r>
            <a:r>
              <a:rPr lang="en-CA" dirty="0" smtClean="0"/>
              <a:t> </a:t>
            </a:r>
            <a:r>
              <a:rPr lang="en-CA" dirty="0" err="1" smtClean="0"/>
              <a:t>ou</a:t>
            </a:r>
            <a:r>
              <a:rPr lang="en-CA" dirty="0" smtClean="0"/>
              <a:t> </a:t>
            </a:r>
            <a:r>
              <a:rPr lang="en-CA" dirty="0" err="1"/>
              <a:t>É</a:t>
            </a:r>
            <a:r>
              <a:rPr lang="en-CA" dirty="0" err="1" smtClean="0"/>
              <a:t>valuation</a:t>
            </a:r>
            <a:endParaRPr lang="en-CA" dirty="0"/>
          </a:p>
        </p:txBody>
      </p:sp>
    </p:spTree>
    <p:extLst>
      <p:ext uri="{BB962C8B-B14F-4D97-AF65-F5344CB8AC3E}">
        <p14:creationId xmlns:p14="http://schemas.microsoft.com/office/powerpoint/2010/main" val="353208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r>
              <a:rPr lang="en-CA" dirty="0" err="1" smtClean="0"/>
              <a:t>Travaux</a:t>
            </a:r>
            <a:r>
              <a:rPr lang="en-CA" dirty="0" smtClean="0"/>
              <a:t> </a:t>
            </a:r>
            <a:r>
              <a:rPr lang="en-CA" dirty="0" err="1" smtClean="0"/>
              <a:t>pratiques</a:t>
            </a:r>
            <a:r>
              <a:rPr lang="en-CA" dirty="0" smtClean="0"/>
              <a:t> de </a:t>
            </a:r>
            <a:r>
              <a:rPr lang="en-CA" dirty="0" err="1" smtClean="0"/>
              <a:t>groupe</a:t>
            </a:r>
            <a:endParaRPr lang="en-CA" dirty="0"/>
          </a:p>
        </p:txBody>
      </p:sp>
      <p:sp>
        <p:nvSpPr>
          <p:cNvPr id="3" name="Espace réservé du contenu 2"/>
          <p:cNvSpPr>
            <a:spLocks noGrp="1"/>
          </p:cNvSpPr>
          <p:nvPr>
            <p:ph sz="quarter" idx="1"/>
          </p:nvPr>
        </p:nvSpPr>
        <p:spPr>
          <a:xfrm>
            <a:off x="457200" y="1340768"/>
            <a:ext cx="8229600" cy="4968552"/>
          </a:xfrm>
        </p:spPr>
        <p:txBody>
          <a:bodyPr>
            <a:normAutofit/>
          </a:bodyPr>
          <a:lstStyle/>
          <a:p>
            <a:r>
              <a:rPr lang="fr-CA" b="1" dirty="0"/>
              <a:t>Exercice 1.1</a:t>
            </a:r>
            <a:endParaRPr lang="en-CA" b="1" dirty="0"/>
          </a:p>
          <a:p>
            <a:pPr marL="0" indent="0">
              <a:buNone/>
            </a:pPr>
            <a:r>
              <a:rPr lang="fr-CA" dirty="0"/>
              <a:t>Sur papier, écrivez un programme en LS qui lit des nombres tant qu’ils sont positifs. La lecture cesse dès qu’un nombre négatif est saisi. Le programme effectue ensuite leur somme puis affiche le résultat</a:t>
            </a:r>
            <a:r>
              <a:rPr lang="fr-CA" dirty="0" smtClean="0"/>
              <a:t>.</a:t>
            </a:r>
          </a:p>
          <a:p>
            <a:pPr marL="0" indent="0">
              <a:buNone/>
            </a:pPr>
            <a:endParaRPr lang="fr-CA" dirty="0" smtClean="0"/>
          </a:p>
          <a:p>
            <a:r>
              <a:rPr lang="fr-CA" b="1" dirty="0"/>
              <a:t>Exercice 1.2</a:t>
            </a:r>
            <a:endParaRPr lang="en-CA" b="1" dirty="0"/>
          </a:p>
          <a:p>
            <a:pPr marL="0" indent="0">
              <a:buNone/>
            </a:pPr>
            <a:r>
              <a:rPr lang="fr-CA" dirty="0"/>
              <a:t>Sur papier, écrivez un programme en LS qui lit 7 nombres à l’aide d’une boucle. Les nombres peuvent être positifs ou négatifs. Le programme affiche ensuite leur moyenne.</a:t>
            </a:r>
            <a:endParaRPr lang="en-CA" dirty="0"/>
          </a:p>
          <a:p>
            <a:pPr marL="0" indent="0">
              <a:buNone/>
            </a:pPr>
            <a:endParaRPr lang="en-CA" dirty="0"/>
          </a:p>
          <a:p>
            <a:endParaRPr lang="en-CA" dirty="0"/>
          </a:p>
        </p:txBody>
      </p:sp>
    </p:spTree>
    <p:extLst>
      <p:ext uri="{BB962C8B-B14F-4D97-AF65-F5344CB8AC3E}">
        <p14:creationId xmlns:p14="http://schemas.microsoft.com/office/powerpoint/2010/main" val="402856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Le </a:t>
            </a:r>
            <a:r>
              <a:rPr lang="en-CA" dirty="0" err="1"/>
              <a:t>L</a:t>
            </a:r>
            <a:r>
              <a:rPr lang="en-CA" dirty="0" err="1" smtClean="0"/>
              <a:t>angage</a:t>
            </a:r>
            <a:r>
              <a:rPr lang="en-CA" dirty="0" smtClean="0"/>
              <a:t> Machine</a:t>
            </a:r>
            <a:endParaRPr lang="en-CA" dirty="0"/>
          </a:p>
        </p:txBody>
      </p:sp>
      <p:sp>
        <p:nvSpPr>
          <p:cNvPr id="3" name="Espace réservé du contenu 2"/>
          <p:cNvSpPr>
            <a:spLocks noGrp="1"/>
          </p:cNvSpPr>
          <p:nvPr>
            <p:ph sz="quarter" idx="1"/>
          </p:nvPr>
        </p:nvSpPr>
        <p:spPr>
          <a:xfrm>
            <a:off x="457200" y="2276872"/>
            <a:ext cx="8229600" cy="3849291"/>
          </a:xfrm>
        </p:spPr>
        <p:txBody>
          <a:bodyPr>
            <a:normAutofit/>
          </a:bodyPr>
          <a:lstStyle/>
          <a:p>
            <a:r>
              <a:rPr lang="fr-FR" dirty="0"/>
              <a:t>Le </a:t>
            </a:r>
            <a:r>
              <a:rPr lang="fr-FR" b="1" dirty="0"/>
              <a:t>langage machine</a:t>
            </a:r>
            <a:r>
              <a:rPr lang="fr-FR" dirty="0"/>
              <a:t>, ou code </a:t>
            </a:r>
            <a:r>
              <a:rPr lang="fr-FR" b="1" dirty="0"/>
              <a:t>machine</a:t>
            </a:r>
            <a:r>
              <a:rPr lang="fr-FR" dirty="0"/>
              <a:t>, est la suite de bits qui est interprétée par le processeur d'un ordinateur exécutant un </a:t>
            </a:r>
            <a:r>
              <a:rPr lang="fr-FR" b="1" dirty="0"/>
              <a:t>programme</a:t>
            </a:r>
            <a:r>
              <a:rPr lang="fr-FR" dirty="0"/>
              <a:t> informatique. C'est le </a:t>
            </a:r>
            <a:r>
              <a:rPr lang="fr-FR" b="1" dirty="0" smtClean="0"/>
              <a:t>langage </a:t>
            </a:r>
            <a:r>
              <a:rPr lang="fr-FR" dirty="0" smtClean="0"/>
              <a:t>natif </a:t>
            </a:r>
            <a:r>
              <a:rPr lang="fr-FR" dirty="0"/>
              <a:t>d'un processeur, c'est-à-dire le seul qu'il puisse traiter. Il est composé d'instructions et de données à traiter codées en binaire</a:t>
            </a:r>
            <a:r>
              <a:rPr lang="fr-FR" dirty="0" smtClean="0"/>
              <a:t>.</a:t>
            </a:r>
          </a:p>
          <a:p>
            <a:endParaRPr lang="fr-FR" dirty="0"/>
          </a:p>
          <a:p>
            <a:endParaRPr lang="fr-FR" dirty="0" smtClean="0"/>
          </a:p>
          <a:p>
            <a:pPr marL="0" indent="0" algn="r">
              <a:buNone/>
            </a:pPr>
            <a:r>
              <a:rPr lang="fr-FR" i="1" dirty="0" smtClean="0"/>
              <a:t>(selon </a:t>
            </a:r>
            <a:r>
              <a:rPr lang="fr-FR" i="1" dirty="0" err="1" smtClean="0"/>
              <a:t>wikipédia</a:t>
            </a:r>
            <a:r>
              <a:rPr lang="fr-FR" i="1" dirty="0" smtClean="0"/>
              <a:t>)</a:t>
            </a:r>
            <a:endParaRPr lang="en-CA" i="1" dirty="0"/>
          </a:p>
        </p:txBody>
      </p:sp>
    </p:spTree>
    <p:extLst>
      <p:ext uri="{BB962C8B-B14F-4D97-AF65-F5344CB8AC3E}">
        <p14:creationId xmlns:p14="http://schemas.microsoft.com/office/powerpoint/2010/main" val="1622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62074"/>
          </a:xfrm>
        </p:spPr>
        <p:txBody>
          <a:bodyPr>
            <a:normAutofit/>
          </a:bodyPr>
          <a:lstStyle/>
          <a:p>
            <a:r>
              <a:rPr lang="en-CA" dirty="0" smtClean="0"/>
              <a:t>Fiche </a:t>
            </a:r>
            <a:r>
              <a:rPr lang="en-CA" dirty="0" err="1" smtClean="0"/>
              <a:t>d’Autoévaluation</a:t>
            </a:r>
            <a:endParaRPr lang="en-CA" dirty="0"/>
          </a:p>
        </p:txBody>
      </p:sp>
      <p:sp>
        <p:nvSpPr>
          <p:cNvPr id="3" name="Espace réservé du contenu 2"/>
          <p:cNvSpPr>
            <a:spLocks noGrp="1"/>
          </p:cNvSpPr>
          <p:nvPr>
            <p:ph sz="quarter" idx="1"/>
          </p:nvPr>
        </p:nvSpPr>
        <p:spPr>
          <a:xfrm>
            <a:off x="457200" y="1052736"/>
            <a:ext cx="8229600" cy="5688632"/>
          </a:xfrm>
        </p:spPr>
        <p:txBody>
          <a:bodyPr>
            <a:normAutofit fontScale="92500" lnSpcReduction="20000"/>
          </a:bodyPr>
          <a:lstStyle/>
          <a:p>
            <a:pPr marL="457200" lvl="1" indent="0">
              <a:buNone/>
            </a:pPr>
            <a:r>
              <a:rPr lang="en-US" sz="2000" dirty="0" smtClean="0"/>
              <a:t>Question 1:  </a:t>
            </a:r>
            <a:r>
              <a:rPr lang="en-US" sz="2000" dirty="0" err="1" smtClean="0"/>
              <a:t>Selon</a:t>
            </a:r>
            <a:r>
              <a:rPr lang="en-US" sz="2000" dirty="0" smtClean="0"/>
              <a:t> </a:t>
            </a:r>
            <a:r>
              <a:rPr lang="en-US" sz="2000" dirty="0" err="1" smtClean="0"/>
              <a:t>vous</a:t>
            </a:r>
            <a:r>
              <a:rPr lang="en-US" sz="2000" dirty="0" smtClean="0"/>
              <a:t> , </a:t>
            </a:r>
            <a:r>
              <a:rPr lang="en-US" sz="2000" dirty="0" err="1" smtClean="0"/>
              <a:t>qu’est</a:t>
            </a:r>
            <a:r>
              <a:rPr lang="en-US" sz="2000" dirty="0" smtClean="0"/>
              <a:t> </a:t>
            </a:r>
            <a:r>
              <a:rPr lang="en-US" sz="2000" dirty="0" err="1" smtClean="0"/>
              <a:t>ce</a:t>
            </a:r>
            <a:r>
              <a:rPr lang="en-US" sz="2000" dirty="0" smtClean="0"/>
              <a:t> </a:t>
            </a:r>
            <a:r>
              <a:rPr lang="en-US" sz="2000" dirty="0" err="1" smtClean="0"/>
              <a:t>qu’un</a:t>
            </a:r>
            <a:r>
              <a:rPr lang="en-US" sz="2000" dirty="0" smtClean="0"/>
              <a:t> </a:t>
            </a:r>
            <a:r>
              <a:rPr lang="en-US" sz="2000" dirty="0" err="1"/>
              <a:t>L</a:t>
            </a:r>
            <a:r>
              <a:rPr lang="en-US" sz="2000" dirty="0" err="1" smtClean="0"/>
              <a:t>angage</a:t>
            </a:r>
            <a:r>
              <a:rPr lang="en-US" sz="2000" dirty="0" smtClean="0"/>
              <a:t> Machine ? </a:t>
            </a:r>
            <a:r>
              <a:rPr lang="en-US" sz="2000" dirty="0" err="1" smtClean="0"/>
              <a:t>Citez-en</a:t>
            </a:r>
            <a:r>
              <a:rPr lang="en-US" sz="2000" dirty="0" smtClean="0"/>
              <a:t> un que </a:t>
            </a:r>
            <a:r>
              <a:rPr lang="en-US" sz="2000" dirty="0" err="1" smtClean="0"/>
              <a:t>vous</a:t>
            </a:r>
            <a:r>
              <a:rPr lang="en-US" sz="2000" dirty="0" smtClean="0"/>
              <a:t> </a:t>
            </a:r>
            <a:r>
              <a:rPr lang="en-US" sz="2000" dirty="0" err="1" smtClean="0"/>
              <a:t>connaissez</a:t>
            </a:r>
            <a:r>
              <a:rPr lang="en-US" sz="2000" dirty="0" smtClean="0"/>
              <a: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t>
            </a:r>
          </a:p>
          <a:p>
            <a:pPr marL="457200" lvl="1" indent="0">
              <a:buNone/>
            </a:pPr>
            <a:endParaRPr lang="en-CA" sz="2000" dirty="0" smtClean="0"/>
          </a:p>
          <a:p>
            <a:pPr marL="457200" lvl="1" indent="0">
              <a:buNone/>
            </a:pPr>
            <a:r>
              <a:rPr lang="en-US" sz="2000" dirty="0" smtClean="0"/>
              <a:t>Question 2:  </a:t>
            </a:r>
            <a:r>
              <a:rPr lang="en-US" sz="2000" dirty="0" err="1" smtClean="0"/>
              <a:t>Quelles</a:t>
            </a:r>
            <a:r>
              <a:rPr lang="en-US" sz="2000" dirty="0" smtClean="0"/>
              <a:t> differences </a:t>
            </a:r>
            <a:r>
              <a:rPr lang="en-US" sz="2000" dirty="0" err="1" smtClean="0"/>
              <a:t>faites</a:t>
            </a:r>
            <a:r>
              <a:rPr lang="en-US" sz="2000" dirty="0" smtClean="0"/>
              <a:t> </a:t>
            </a:r>
            <a:r>
              <a:rPr lang="en-US" sz="2000" dirty="0" err="1" smtClean="0"/>
              <a:t>vous</a:t>
            </a:r>
            <a:r>
              <a:rPr lang="en-US" sz="2000" dirty="0" smtClean="0"/>
              <a:t> entre un </a:t>
            </a:r>
            <a:r>
              <a:rPr lang="en-US" sz="2000" dirty="0" err="1" smtClean="0"/>
              <a:t>compilateur</a:t>
            </a:r>
            <a:r>
              <a:rPr lang="en-US" sz="2000" dirty="0" smtClean="0"/>
              <a:t> et un </a:t>
            </a:r>
            <a:r>
              <a:rPr lang="en-US" sz="2000" dirty="0" err="1" smtClean="0"/>
              <a:t>interpreteur</a:t>
            </a:r>
            <a:r>
              <a:rPr lang="en-US" sz="2000" dirty="0" smtClean="0"/>
              <a:t> ? </a:t>
            </a:r>
            <a:r>
              <a:rPr lang="en-US" sz="2000" dirty="0" err="1" smtClean="0"/>
              <a:t>Pouvez</a:t>
            </a:r>
            <a:r>
              <a:rPr lang="en-US" sz="2000" dirty="0" smtClean="0"/>
              <a:t> </a:t>
            </a:r>
            <a:r>
              <a:rPr lang="en-US" sz="2000" dirty="0" err="1" smtClean="0"/>
              <a:t>vous</a:t>
            </a:r>
            <a:r>
              <a:rPr lang="en-US" sz="2000" dirty="0" smtClean="0"/>
              <a:t> </a:t>
            </a:r>
            <a:r>
              <a:rPr lang="en-US" sz="2000" dirty="0" err="1" smtClean="0"/>
              <a:t>citez</a:t>
            </a:r>
            <a:r>
              <a:rPr lang="en-US" sz="2000" dirty="0"/>
              <a:t> </a:t>
            </a:r>
            <a:r>
              <a:rPr lang="en-US" sz="2000" dirty="0" smtClean="0"/>
              <a:t>2 </a:t>
            </a:r>
            <a:r>
              <a:rPr lang="en-US" sz="2000" dirty="0" err="1" smtClean="0"/>
              <a:t>langages</a:t>
            </a:r>
            <a:r>
              <a:rPr lang="en-US" sz="2000" dirty="0" smtClean="0"/>
              <a:t> </a:t>
            </a:r>
            <a:r>
              <a:rPr lang="en-US" sz="2000" dirty="0" err="1" smtClean="0"/>
              <a:t>gérées</a:t>
            </a:r>
            <a:r>
              <a:rPr lang="en-US" sz="2000" dirty="0" smtClean="0"/>
              <a:t> par un </a:t>
            </a:r>
            <a:r>
              <a:rPr lang="en-US" sz="2000" dirty="0" err="1" smtClean="0"/>
              <a:t>compilateur</a:t>
            </a:r>
            <a:r>
              <a:rPr lang="en-US" sz="2000" dirty="0" smtClean="0"/>
              <a:t> et 2 </a:t>
            </a:r>
            <a:r>
              <a:rPr lang="en-US" sz="2000" dirty="0" err="1" smtClean="0"/>
              <a:t>laganges</a:t>
            </a:r>
            <a:r>
              <a:rPr lang="en-US" sz="2000" dirty="0" smtClean="0"/>
              <a:t> </a:t>
            </a:r>
            <a:r>
              <a:rPr lang="en-US" sz="2000" dirty="0" err="1" smtClean="0"/>
              <a:t>gérées</a:t>
            </a:r>
            <a:r>
              <a:rPr lang="en-US" sz="2000" dirty="0" smtClean="0"/>
              <a:t> par un </a:t>
            </a:r>
            <a:r>
              <a:rPr lang="en-US" sz="2000" dirty="0" err="1" smtClean="0"/>
              <a:t>interpreteur</a:t>
            </a:r>
            <a:r>
              <a:rPr lang="en-US" sz="2000" dirty="0" smtClean="0"/>
              <a:t> ?</a:t>
            </a:r>
            <a:r>
              <a:rPr lang="en-US" sz="2000" dirty="0" smtClean="0"/>
              <a: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t>
            </a:r>
          </a:p>
        </p:txBody>
      </p:sp>
    </p:spTree>
    <p:extLst>
      <p:ext uri="{BB962C8B-B14F-4D97-AF65-F5344CB8AC3E}">
        <p14:creationId xmlns:p14="http://schemas.microsoft.com/office/powerpoint/2010/main" val="4056637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r>
              <a:rPr lang="en-CA" dirty="0" smtClean="0"/>
              <a:t>Fiche </a:t>
            </a:r>
            <a:r>
              <a:rPr lang="en-CA" dirty="0" err="1" smtClean="0"/>
              <a:t>d’Autoévaluation</a:t>
            </a:r>
            <a:endParaRPr lang="en-CA" dirty="0"/>
          </a:p>
        </p:txBody>
      </p:sp>
      <p:sp>
        <p:nvSpPr>
          <p:cNvPr id="3" name="Espace réservé du contenu 2"/>
          <p:cNvSpPr>
            <a:spLocks noGrp="1"/>
          </p:cNvSpPr>
          <p:nvPr>
            <p:ph sz="quarter" idx="1"/>
          </p:nvPr>
        </p:nvSpPr>
        <p:spPr>
          <a:xfrm>
            <a:off x="457200" y="908720"/>
            <a:ext cx="8229600" cy="5544616"/>
          </a:xfrm>
        </p:spPr>
        <p:txBody>
          <a:bodyPr>
            <a:normAutofit fontScale="92500" lnSpcReduction="10000"/>
          </a:bodyPr>
          <a:lstStyle/>
          <a:p>
            <a:pPr marL="457200" lvl="1" indent="0">
              <a:buNone/>
            </a:pPr>
            <a:r>
              <a:rPr lang="en-US" sz="2000" dirty="0" smtClean="0"/>
              <a:t>Question 3: </a:t>
            </a:r>
            <a:r>
              <a:rPr lang="en-US" sz="2000" dirty="0" err="1" smtClean="0"/>
              <a:t>Quelles</a:t>
            </a:r>
            <a:r>
              <a:rPr lang="en-US" sz="2000" dirty="0" smtClean="0"/>
              <a:t> </a:t>
            </a:r>
            <a:r>
              <a:rPr lang="en-US" sz="2000" dirty="0" err="1" smtClean="0"/>
              <a:t>sont</a:t>
            </a:r>
            <a:r>
              <a:rPr lang="en-US" sz="2000" dirty="0" smtClean="0"/>
              <a:t> les </a:t>
            </a:r>
            <a:r>
              <a:rPr lang="en-US" sz="2000" dirty="0" err="1" smtClean="0"/>
              <a:t>differentes</a:t>
            </a:r>
            <a:r>
              <a:rPr lang="en-US" sz="2000" dirty="0" smtClean="0"/>
              <a:t> </a:t>
            </a:r>
            <a:r>
              <a:rPr lang="en-US" sz="2000" dirty="0" err="1" smtClean="0"/>
              <a:t>composantes</a:t>
            </a:r>
            <a:r>
              <a:rPr lang="en-US" sz="2000" dirty="0" smtClean="0"/>
              <a:t> d’un </a:t>
            </a:r>
            <a:r>
              <a:rPr lang="en-US" sz="2000" dirty="0" err="1" smtClean="0"/>
              <a:t>Simpletron</a:t>
            </a:r>
            <a:r>
              <a:rPr lang="en-US" sz="2000" dirty="0" smtClean="0"/>
              <a:t> ?</a:t>
            </a:r>
          </a:p>
          <a:p>
            <a:pPr marL="457200" lvl="1" indent="0">
              <a:buNone/>
            </a:pPr>
            <a:r>
              <a:rPr lang="en-US" sz="2000" dirty="0" smtClean="0"/>
              <a: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t>
            </a:r>
          </a:p>
          <a:p>
            <a:pPr marL="457200" lvl="1" indent="0">
              <a:buNone/>
            </a:pPr>
            <a:r>
              <a:rPr lang="en-US" sz="2000" dirty="0" smtClean="0"/>
              <a:t>Question 4: </a:t>
            </a:r>
            <a:r>
              <a:rPr lang="en-US" sz="2000" dirty="0" err="1" smtClean="0"/>
              <a:t>Combien</a:t>
            </a:r>
            <a:r>
              <a:rPr lang="en-US" sz="2000" dirty="0" smtClean="0"/>
              <a:t> de </a:t>
            </a:r>
            <a:r>
              <a:rPr lang="en-US" sz="2000" dirty="0" err="1" smtClean="0"/>
              <a:t>lignes</a:t>
            </a:r>
            <a:r>
              <a:rPr lang="en-US" sz="2000" dirty="0" smtClean="0"/>
              <a:t> </a:t>
            </a:r>
            <a:r>
              <a:rPr lang="en-US" sz="2000" dirty="0" err="1" smtClean="0"/>
              <a:t>d’instructions</a:t>
            </a:r>
            <a:r>
              <a:rPr lang="en-US" sz="2000" dirty="0" smtClean="0"/>
              <a:t> </a:t>
            </a:r>
            <a:r>
              <a:rPr lang="en-US" sz="2000" dirty="0" err="1" smtClean="0"/>
              <a:t>peuvent</a:t>
            </a:r>
            <a:r>
              <a:rPr lang="en-US" sz="2000" dirty="0" smtClean="0"/>
              <a:t> </a:t>
            </a:r>
            <a:r>
              <a:rPr lang="en-US" sz="2000" dirty="0" err="1" smtClean="0"/>
              <a:t>contenir</a:t>
            </a:r>
            <a:r>
              <a:rPr lang="en-US" sz="2000" dirty="0" smtClean="0"/>
              <a:t> un </a:t>
            </a:r>
            <a:r>
              <a:rPr lang="en-US" sz="2000" dirty="0" err="1" smtClean="0"/>
              <a:t>simpletron</a:t>
            </a:r>
            <a:r>
              <a:rPr lang="en-US" sz="2000" dirty="0" smtClean="0"/>
              <a:t> ?  00  01  02 …</a:t>
            </a:r>
          </a:p>
          <a:p>
            <a:pPr marL="457200" lvl="1" indent="0">
              <a:buNone/>
            </a:pPr>
            <a:r>
              <a:rPr lang="en-US" sz="2000" dirty="0" smtClean="0"/>
              <a: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t>
            </a:r>
          </a:p>
          <a:p>
            <a:pPr marL="457200" lvl="1" indent="0">
              <a:buNone/>
            </a:pPr>
            <a:endParaRPr lang="en-CA" sz="2000" dirty="0" smtClean="0"/>
          </a:p>
          <a:p>
            <a:pPr marL="457200" lvl="1" indent="0">
              <a:buNone/>
            </a:pPr>
            <a:endParaRPr lang="en-CA" sz="2000" dirty="0" smtClean="0"/>
          </a:p>
          <a:p>
            <a:pPr marL="457200" lvl="1" indent="0">
              <a:buNone/>
            </a:pPr>
            <a:endParaRPr lang="en-US" sz="2000" dirty="0" smtClean="0"/>
          </a:p>
          <a:p>
            <a:endParaRPr lang="en-CA" dirty="0"/>
          </a:p>
        </p:txBody>
      </p:sp>
    </p:spTree>
    <p:extLst>
      <p:ext uri="{BB962C8B-B14F-4D97-AF65-F5344CB8AC3E}">
        <p14:creationId xmlns:p14="http://schemas.microsoft.com/office/powerpoint/2010/main" val="351747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dirty="0" smtClean="0"/>
              <a:t>À Faire pour la </a:t>
            </a:r>
            <a:r>
              <a:rPr lang="en-CA" dirty="0" err="1" smtClean="0"/>
              <a:t>prochaine</a:t>
            </a:r>
            <a:r>
              <a:rPr lang="en-CA" dirty="0" smtClean="0"/>
              <a:t> </a:t>
            </a:r>
            <a:r>
              <a:rPr lang="en-CA" dirty="0" err="1" smtClean="0"/>
              <a:t>fois</a:t>
            </a:r>
            <a:endParaRPr lang="en-CA" dirty="0"/>
          </a:p>
        </p:txBody>
      </p:sp>
      <p:sp>
        <p:nvSpPr>
          <p:cNvPr id="3" name="Espace réservé du contenu 2"/>
          <p:cNvSpPr>
            <a:spLocks noGrp="1"/>
          </p:cNvSpPr>
          <p:nvPr>
            <p:ph sz="quarter" idx="1"/>
          </p:nvPr>
        </p:nvSpPr>
        <p:spPr>
          <a:xfrm>
            <a:off x="457200" y="1988840"/>
            <a:ext cx="7467600" cy="3672408"/>
          </a:xfrm>
        </p:spPr>
        <p:txBody>
          <a:bodyPr/>
          <a:lstStyle/>
          <a:p>
            <a:r>
              <a:rPr lang="fr-CA" b="1" dirty="0"/>
              <a:t>Exercice 1.3</a:t>
            </a:r>
            <a:endParaRPr lang="en-CA" b="1" dirty="0"/>
          </a:p>
          <a:p>
            <a:pPr marL="0" indent="0">
              <a:buNone/>
            </a:pPr>
            <a:r>
              <a:rPr lang="fr-CA" dirty="0"/>
              <a:t>Sur papier, écrivez un programme en LS qui lit une série de nombres puis affiche le plus grand des nombres. Le premier nombre saisi indique combien de nombres seront saisis au total.</a:t>
            </a:r>
            <a:endParaRPr lang="en-CA" dirty="0"/>
          </a:p>
          <a:p>
            <a:endParaRPr lang="en-CA" dirty="0"/>
          </a:p>
        </p:txBody>
      </p:sp>
    </p:spTree>
    <p:extLst>
      <p:ext uri="{BB962C8B-B14F-4D97-AF65-F5344CB8AC3E}">
        <p14:creationId xmlns:p14="http://schemas.microsoft.com/office/powerpoint/2010/main" val="83308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Un </a:t>
            </a:r>
            <a:r>
              <a:rPr lang="en-CA" dirty="0" err="1" smtClean="0"/>
              <a:t>compilateur</a:t>
            </a:r>
            <a:endParaRPr lang="en-CA" dirty="0"/>
          </a:p>
        </p:txBody>
      </p:sp>
      <p:sp>
        <p:nvSpPr>
          <p:cNvPr id="3" name="Espace réservé du contenu 2"/>
          <p:cNvSpPr>
            <a:spLocks noGrp="1"/>
          </p:cNvSpPr>
          <p:nvPr>
            <p:ph sz="quarter" idx="1"/>
          </p:nvPr>
        </p:nvSpPr>
        <p:spPr/>
        <p:txBody>
          <a:bodyPr>
            <a:normAutofit fontScale="92500"/>
          </a:bodyPr>
          <a:lstStyle/>
          <a:p>
            <a:r>
              <a:rPr lang="en-CA" dirty="0" smtClean="0"/>
              <a:t>Un </a:t>
            </a:r>
            <a:r>
              <a:rPr lang="en-CA" dirty="0" err="1" smtClean="0"/>
              <a:t>compilateur</a:t>
            </a:r>
            <a:r>
              <a:rPr lang="en-CA" dirty="0" smtClean="0"/>
              <a:t> </a:t>
            </a:r>
            <a:r>
              <a:rPr lang="en-CA" dirty="0" err="1" smtClean="0"/>
              <a:t>est</a:t>
            </a:r>
            <a:r>
              <a:rPr lang="en-CA" dirty="0" smtClean="0"/>
              <a:t> un language de </a:t>
            </a:r>
            <a:r>
              <a:rPr lang="en-CA" dirty="0" err="1" smtClean="0"/>
              <a:t>programmation</a:t>
            </a:r>
            <a:r>
              <a:rPr lang="en-CA" dirty="0" smtClean="0"/>
              <a:t>, </a:t>
            </a:r>
            <a:r>
              <a:rPr lang="en-CA" dirty="0" err="1" smtClean="0"/>
              <a:t>ou</a:t>
            </a:r>
            <a:r>
              <a:rPr lang="en-CA" dirty="0" smtClean="0"/>
              <a:t> un ensemble de programmes qui </a:t>
            </a:r>
            <a:r>
              <a:rPr lang="en-CA" dirty="0" err="1" smtClean="0"/>
              <a:t>transforme</a:t>
            </a:r>
            <a:r>
              <a:rPr lang="en-CA" dirty="0" smtClean="0"/>
              <a:t> le code source d’un programme (haut </a:t>
            </a:r>
            <a:r>
              <a:rPr lang="en-CA" dirty="0" err="1" smtClean="0"/>
              <a:t>niveau</a:t>
            </a:r>
            <a:r>
              <a:rPr lang="en-CA" dirty="0" smtClean="0"/>
              <a:t>) </a:t>
            </a:r>
            <a:r>
              <a:rPr lang="en-CA" dirty="0" err="1" smtClean="0"/>
              <a:t>en</a:t>
            </a:r>
            <a:r>
              <a:rPr lang="en-CA" dirty="0" smtClean="0"/>
              <a:t> bas </a:t>
            </a:r>
            <a:r>
              <a:rPr lang="en-CA" dirty="0" err="1" smtClean="0"/>
              <a:t>niveau</a:t>
            </a:r>
            <a:r>
              <a:rPr lang="en-CA" dirty="0" smtClean="0"/>
              <a:t> </a:t>
            </a:r>
            <a:r>
              <a:rPr lang="en-CA" dirty="0" err="1" smtClean="0"/>
              <a:t>compréhensible</a:t>
            </a:r>
            <a:r>
              <a:rPr lang="en-CA" dirty="0" smtClean="0"/>
              <a:t> par </a:t>
            </a:r>
            <a:r>
              <a:rPr lang="en-CA" dirty="0" err="1" smtClean="0"/>
              <a:t>l’ordinateur</a:t>
            </a:r>
            <a:r>
              <a:rPr lang="en-CA" dirty="0" smtClean="0"/>
              <a:t>.</a:t>
            </a:r>
          </a:p>
          <a:p>
            <a:endParaRPr lang="en-CA" dirty="0"/>
          </a:p>
          <a:p>
            <a:r>
              <a:rPr lang="en-CA" dirty="0"/>
              <a:t>L</a:t>
            </a:r>
            <a:r>
              <a:rPr lang="en-CA" dirty="0" smtClean="0"/>
              <a:t>e </a:t>
            </a:r>
            <a:r>
              <a:rPr lang="en-CA" dirty="0" err="1" smtClean="0"/>
              <a:t>langage</a:t>
            </a:r>
            <a:r>
              <a:rPr lang="en-CA" dirty="0" smtClean="0"/>
              <a:t> </a:t>
            </a:r>
            <a:r>
              <a:rPr lang="en-CA" dirty="0" err="1"/>
              <a:t>A</a:t>
            </a:r>
            <a:r>
              <a:rPr lang="en-CA" dirty="0" err="1" smtClean="0"/>
              <a:t>ssembleur</a:t>
            </a:r>
            <a:r>
              <a:rPr lang="en-CA" dirty="0" smtClean="0"/>
              <a:t> </a:t>
            </a:r>
            <a:r>
              <a:rPr lang="en-CA" dirty="0" err="1" smtClean="0"/>
              <a:t>est</a:t>
            </a:r>
            <a:r>
              <a:rPr lang="en-CA" dirty="0" smtClean="0"/>
              <a:t> un </a:t>
            </a:r>
            <a:r>
              <a:rPr lang="en-CA" dirty="0" err="1" smtClean="0"/>
              <a:t>langage</a:t>
            </a:r>
            <a:r>
              <a:rPr lang="en-CA" dirty="0" smtClean="0"/>
              <a:t> de bas </a:t>
            </a:r>
            <a:r>
              <a:rPr lang="en-CA" dirty="0" err="1" smtClean="0"/>
              <a:t>niveau</a:t>
            </a:r>
            <a:r>
              <a:rPr lang="en-CA" dirty="0" smtClean="0"/>
              <a:t>.</a:t>
            </a:r>
          </a:p>
          <a:p>
            <a:r>
              <a:rPr lang="en-CA" dirty="0" smtClean="0"/>
              <a:t>Le </a:t>
            </a:r>
            <a:r>
              <a:rPr lang="en-CA" dirty="0" err="1" smtClean="0"/>
              <a:t>langage</a:t>
            </a:r>
            <a:r>
              <a:rPr lang="en-CA" dirty="0" smtClean="0"/>
              <a:t> Java </a:t>
            </a:r>
            <a:r>
              <a:rPr lang="en-CA" dirty="0" err="1" smtClean="0"/>
              <a:t>est</a:t>
            </a:r>
            <a:r>
              <a:rPr lang="en-CA" dirty="0" smtClean="0"/>
              <a:t> </a:t>
            </a:r>
            <a:r>
              <a:rPr lang="en-CA" dirty="0" err="1" smtClean="0"/>
              <a:t>en</a:t>
            </a:r>
            <a:r>
              <a:rPr lang="en-CA" dirty="0" smtClean="0"/>
              <a:t> </a:t>
            </a:r>
            <a:r>
              <a:rPr lang="en-CA" dirty="0" err="1" smtClean="0"/>
              <a:t>langage</a:t>
            </a:r>
            <a:r>
              <a:rPr lang="en-CA" dirty="0" smtClean="0"/>
              <a:t> de haut </a:t>
            </a:r>
            <a:r>
              <a:rPr lang="en-CA" dirty="0" err="1" smtClean="0"/>
              <a:t>niveau</a:t>
            </a:r>
            <a:endParaRPr lang="en-CA" dirty="0" smtClean="0"/>
          </a:p>
          <a:p>
            <a:endParaRPr lang="en-CA" dirty="0"/>
          </a:p>
          <a:p>
            <a:r>
              <a:rPr lang="en-CA" dirty="0" smtClean="0"/>
              <a:t>Un </a:t>
            </a:r>
            <a:r>
              <a:rPr lang="en-CA" dirty="0" err="1" smtClean="0"/>
              <a:t>compilateur</a:t>
            </a:r>
            <a:r>
              <a:rPr lang="en-CA" dirty="0" smtClean="0"/>
              <a:t> </a:t>
            </a:r>
            <a:r>
              <a:rPr lang="en-CA" dirty="0" err="1" smtClean="0"/>
              <a:t>opère</a:t>
            </a:r>
            <a:r>
              <a:rPr lang="en-CA" dirty="0" smtClean="0"/>
              <a:t> des </a:t>
            </a:r>
            <a:r>
              <a:rPr lang="en-CA" dirty="0" err="1" smtClean="0"/>
              <a:t>opérations</a:t>
            </a:r>
            <a:r>
              <a:rPr lang="en-CA" dirty="0" smtClean="0"/>
              <a:t> </a:t>
            </a:r>
            <a:r>
              <a:rPr lang="en-CA" dirty="0" err="1" smtClean="0"/>
              <a:t>telles</a:t>
            </a:r>
            <a:r>
              <a:rPr lang="en-CA" dirty="0" smtClean="0"/>
              <a:t> que : </a:t>
            </a:r>
          </a:p>
          <a:p>
            <a:pPr marL="0" indent="0">
              <a:buNone/>
            </a:pPr>
            <a:r>
              <a:rPr lang="en-CA" dirty="0" smtClean="0"/>
              <a:t>- </a:t>
            </a:r>
            <a:r>
              <a:rPr lang="en-CA" dirty="0" err="1" smtClean="0"/>
              <a:t>l’analyse</a:t>
            </a:r>
            <a:r>
              <a:rPr lang="en-CA" dirty="0" smtClean="0"/>
              <a:t> lexical, - </a:t>
            </a:r>
            <a:r>
              <a:rPr lang="en-CA" dirty="0" err="1" smtClean="0"/>
              <a:t>l’analyse</a:t>
            </a:r>
            <a:r>
              <a:rPr lang="en-CA" dirty="0" smtClean="0"/>
              <a:t> </a:t>
            </a:r>
            <a:r>
              <a:rPr lang="en-CA" dirty="0" err="1" smtClean="0"/>
              <a:t>sémantique</a:t>
            </a:r>
            <a:r>
              <a:rPr lang="en-CA" dirty="0" smtClean="0"/>
              <a:t>, -le parsing, - </a:t>
            </a:r>
            <a:r>
              <a:rPr lang="en-CA" dirty="0" err="1" smtClean="0"/>
              <a:t>traduction</a:t>
            </a:r>
            <a:r>
              <a:rPr lang="en-CA" dirty="0" smtClean="0"/>
              <a:t> de la </a:t>
            </a:r>
            <a:r>
              <a:rPr lang="en-CA" dirty="0" err="1" smtClean="0"/>
              <a:t>synthaxe</a:t>
            </a:r>
            <a:r>
              <a:rPr lang="en-CA" dirty="0" smtClean="0"/>
              <a:t>, </a:t>
            </a:r>
            <a:r>
              <a:rPr lang="en-CA" dirty="0" err="1" smtClean="0"/>
              <a:t>génération</a:t>
            </a:r>
            <a:r>
              <a:rPr lang="en-CA" dirty="0" smtClean="0"/>
              <a:t> du code, ...</a:t>
            </a:r>
            <a:endParaRPr lang="en-CA" dirty="0"/>
          </a:p>
        </p:txBody>
      </p:sp>
    </p:spTree>
    <p:extLst>
      <p:ext uri="{BB962C8B-B14F-4D97-AF65-F5344CB8AC3E}">
        <p14:creationId xmlns:p14="http://schemas.microsoft.com/office/powerpoint/2010/main" val="329404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a:bodyPr>
          <a:lstStyle/>
          <a:p>
            <a:r>
              <a:rPr lang="en-CA" dirty="0" smtClean="0"/>
              <a:t>Un </a:t>
            </a:r>
            <a:r>
              <a:rPr lang="en-CA" dirty="0" err="1" smtClean="0"/>
              <a:t>compilateur</a:t>
            </a:r>
            <a:endParaRPr lang="en-CA" dirty="0"/>
          </a:p>
        </p:txBody>
      </p:sp>
      <p:sp>
        <p:nvSpPr>
          <p:cNvPr id="3" name="Espace réservé du contenu 2"/>
          <p:cNvSpPr>
            <a:spLocks noGrp="1"/>
          </p:cNvSpPr>
          <p:nvPr>
            <p:ph sz="quarter" idx="1"/>
          </p:nvPr>
        </p:nvSpPr>
        <p:spPr>
          <a:xfrm>
            <a:off x="457200" y="1556792"/>
            <a:ext cx="8229600" cy="4569371"/>
          </a:xfrm>
        </p:spPr>
        <p:txBody>
          <a:bodyPr/>
          <a:lstStyle/>
          <a:p>
            <a:r>
              <a:rPr lang="en-CA" dirty="0" smtClean="0"/>
              <a:t>Il </a:t>
            </a:r>
            <a:r>
              <a:rPr lang="en-CA" dirty="0" err="1" smtClean="0"/>
              <a:t>convertit</a:t>
            </a:r>
            <a:r>
              <a:rPr lang="en-CA" dirty="0" smtClean="0"/>
              <a:t> les instructions </a:t>
            </a:r>
            <a:r>
              <a:rPr lang="en-CA" dirty="0" err="1" smtClean="0"/>
              <a:t>lisibles</a:t>
            </a:r>
            <a:r>
              <a:rPr lang="en-CA" dirty="0" smtClean="0"/>
              <a:t> par </a:t>
            </a:r>
            <a:r>
              <a:rPr lang="en-CA" dirty="0" err="1" smtClean="0"/>
              <a:t>l’humain</a:t>
            </a:r>
            <a:r>
              <a:rPr lang="en-CA" dirty="0" smtClean="0"/>
              <a:t> </a:t>
            </a:r>
            <a:r>
              <a:rPr lang="en-CA" dirty="0" err="1" smtClean="0"/>
              <a:t>en</a:t>
            </a:r>
            <a:r>
              <a:rPr lang="en-CA" dirty="0" smtClean="0"/>
              <a:t> instructions </a:t>
            </a:r>
            <a:r>
              <a:rPr lang="en-CA" dirty="0" err="1" smtClean="0"/>
              <a:t>lisibles</a:t>
            </a:r>
            <a:r>
              <a:rPr lang="en-CA" dirty="0" smtClean="0"/>
              <a:t> par </a:t>
            </a:r>
            <a:r>
              <a:rPr lang="en-CA" dirty="0" err="1" smtClean="0"/>
              <a:t>l’ordinateur</a:t>
            </a:r>
            <a:r>
              <a:rPr lang="en-CA" dirty="0" smtClean="0"/>
              <a:t>.</a:t>
            </a:r>
          </a:p>
          <a:p>
            <a:endParaRPr lang="en-CA" dirty="0" smtClean="0"/>
          </a:p>
          <a:p>
            <a:r>
              <a:rPr lang="en-CA" dirty="0" smtClean="0"/>
              <a:t>Il </a:t>
            </a:r>
            <a:r>
              <a:rPr lang="en-CA" dirty="0" err="1" smtClean="0"/>
              <a:t>prend</a:t>
            </a:r>
            <a:r>
              <a:rPr lang="en-CA" dirty="0" smtClean="0"/>
              <a:t> </a:t>
            </a:r>
            <a:r>
              <a:rPr lang="en-CA" dirty="0" err="1" smtClean="0"/>
              <a:t>en</a:t>
            </a:r>
            <a:r>
              <a:rPr lang="en-CA" dirty="0" smtClean="0"/>
              <a:t> </a:t>
            </a:r>
            <a:r>
              <a:rPr lang="en-CA" dirty="0" err="1" smtClean="0"/>
              <a:t>générale</a:t>
            </a:r>
            <a:r>
              <a:rPr lang="en-CA" dirty="0" smtClean="0"/>
              <a:t> plus de temps </a:t>
            </a:r>
            <a:r>
              <a:rPr lang="en-CA" dirty="0" err="1" smtClean="0"/>
              <a:t>qu’un</a:t>
            </a:r>
            <a:r>
              <a:rPr lang="en-CA" dirty="0" smtClean="0"/>
              <a:t> </a:t>
            </a:r>
            <a:r>
              <a:rPr lang="en-CA" dirty="0" err="1" smtClean="0"/>
              <a:t>interpréteur</a:t>
            </a:r>
            <a:r>
              <a:rPr lang="en-CA" dirty="0" smtClean="0"/>
              <a:t> </a:t>
            </a:r>
            <a:r>
              <a:rPr lang="en-CA" dirty="0" err="1" smtClean="0"/>
              <a:t>parce</a:t>
            </a:r>
            <a:r>
              <a:rPr lang="en-CA" dirty="0" smtClean="0"/>
              <a:t> </a:t>
            </a:r>
            <a:r>
              <a:rPr lang="en-CA" dirty="0" err="1" smtClean="0"/>
              <a:t>qu’il</a:t>
            </a:r>
            <a:r>
              <a:rPr lang="en-CA" dirty="0" smtClean="0"/>
              <a:t> fait du rearrangement et de </a:t>
            </a:r>
            <a:r>
              <a:rPr lang="en-CA" dirty="0" err="1" smtClean="0"/>
              <a:t>l’optimisation</a:t>
            </a:r>
            <a:r>
              <a:rPr lang="en-CA" dirty="0" smtClean="0"/>
              <a:t> de tout le code source à la </a:t>
            </a:r>
            <a:r>
              <a:rPr lang="en-CA" dirty="0" err="1" smtClean="0"/>
              <a:t>fois</a:t>
            </a:r>
            <a:r>
              <a:rPr lang="en-CA" dirty="0" smtClean="0"/>
              <a:t> (</a:t>
            </a:r>
            <a:r>
              <a:rPr lang="en-CA" dirty="0" err="1" smtClean="0"/>
              <a:t>peut</a:t>
            </a:r>
            <a:r>
              <a:rPr lang="en-CA" dirty="0" smtClean="0"/>
              <a:t> </a:t>
            </a:r>
            <a:r>
              <a:rPr lang="en-CA" dirty="0" err="1" smtClean="0"/>
              <a:t>avoir</a:t>
            </a:r>
            <a:r>
              <a:rPr lang="en-CA" dirty="0" smtClean="0"/>
              <a:t> </a:t>
            </a:r>
            <a:r>
              <a:rPr lang="en-CA" dirty="0" err="1" smtClean="0"/>
              <a:t>une</a:t>
            </a:r>
            <a:r>
              <a:rPr lang="en-CA" dirty="0" smtClean="0"/>
              <a:t> </a:t>
            </a:r>
            <a:r>
              <a:rPr lang="en-CA" dirty="0" err="1" smtClean="0"/>
              <a:t>meilleure</a:t>
            </a:r>
            <a:r>
              <a:rPr lang="en-CA" dirty="0" smtClean="0"/>
              <a:t> </a:t>
            </a:r>
            <a:r>
              <a:rPr lang="en-CA" dirty="0" err="1" smtClean="0"/>
              <a:t>façon</a:t>
            </a:r>
            <a:r>
              <a:rPr lang="en-CA" dirty="0" smtClean="0"/>
              <a:t> de structurer le code).</a:t>
            </a:r>
          </a:p>
        </p:txBody>
      </p:sp>
      <p:sp>
        <p:nvSpPr>
          <p:cNvPr id="4" name="ZoneTexte 3"/>
          <p:cNvSpPr txBox="1"/>
          <p:nvPr/>
        </p:nvSpPr>
        <p:spPr>
          <a:xfrm>
            <a:off x="1475656" y="5246576"/>
            <a:ext cx="1512167" cy="369332"/>
          </a:xfrm>
          <a:prstGeom prst="rect">
            <a:avLst/>
          </a:prstGeom>
          <a:noFill/>
        </p:spPr>
        <p:txBody>
          <a:bodyPr wrap="square" rtlCol="0">
            <a:spAutoFit/>
          </a:bodyPr>
          <a:lstStyle/>
          <a:p>
            <a:pPr algn="ctr"/>
            <a:r>
              <a:rPr lang="en-CA" dirty="0" smtClean="0"/>
              <a:t>Code source</a:t>
            </a:r>
            <a:endParaRPr lang="en-CA" dirty="0"/>
          </a:p>
        </p:txBody>
      </p:sp>
      <p:sp>
        <p:nvSpPr>
          <p:cNvPr id="6" name="ZoneTexte 5"/>
          <p:cNvSpPr txBox="1"/>
          <p:nvPr/>
        </p:nvSpPr>
        <p:spPr>
          <a:xfrm>
            <a:off x="3203847" y="5264870"/>
            <a:ext cx="1758889" cy="369332"/>
          </a:xfrm>
          <a:prstGeom prst="rect">
            <a:avLst/>
          </a:prstGeom>
          <a:noFill/>
        </p:spPr>
        <p:txBody>
          <a:bodyPr wrap="square" rtlCol="0">
            <a:spAutoFit/>
          </a:bodyPr>
          <a:lstStyle/>
          <a:p>
            <a:pPr algn="ctr"/>
            <a:r>
              <a:rPr lang="en-CA" dirty="0" smtClean="0"/>
              <a:t>Optimisation</a:t>
            </a:r>
            <a:endParaRPr lang="en-CA" dirty="0"/>
          </a:p>
        </p:txBody>
      </p:sp>
      <p:sp>
        <p:nvSpPr>
          <p:cNvPr id="7" name="ZoneTexte 6"/>
          <p:cNvSpPr txBox="1"/>
          <p:nvPr/>
        </p:nvSpPr>
        <p:spPr>
          <a:xfrm>
            <a:off x="5034744" y="5256237"/>
            <a:ext cx="1512168" cy="369332"/>
          </a:xfrm>
          <a:prstGeom prst="rect">
            <a:avLst/>
          </a:prstGeom>
          <a:noFill/>
        </p:spPr>
        <p:txBody>
          <a:bodyPr wrap="square" rtlCol="0">
            <a:spAutoFit/>
          </a:bodyPr>
          <a:lstStyle/>
          <a:p>
            <a:pPr algn="ctr"/>
            <a:r>
              <a:rPr lang="en-CA" dirty="0" smtClean="0"/>
              <a:t>Code objet</a:t>
            </a:r>
            <a:endParaRPr lang="en-CA" dirty="0"/>
          </a:p>
        </p:txBody>
      </p:sp>
      <p:sp>
        <p:nvSpPr>
          <p:cNvPr id="8" name="ZoneTexte 7"/>
          <p:cNvSpPr txBox="1"/>
          <p:nvPr/>
        </p:nvSpPr>
        <p:spPr>
          <a:xfrm>
            <a:off x="2699792" y="5751368"/>
            <a:ext cx="2016224" cy="369332"/>
          </a:xfrm>
          <a:prstGeom prst="rect">
            <a:avLst/>
          </a:prstGeom>
          <a:noFill/>
        </p:spPr>
        <p:txBody>
          <a:bodyPr wrap="square" rtlCol="0">
            <a:spAutoFit/>
          </a:bodyPr>
          <a:lstStyle/>
          <a:p>
            <a:pPr algn="ctr"/>
            <a:r>
              <a:rPr lang="en-CA" dirty="0" smtClean="0"/>
              <a:t>Compiler</a:t>
            </a:r>
            <a:endParaRPr lang="en-CA" dirty="0"/>
          </a:p>
        </p:txBody>
      </p:sp>
      <p:sp>
        <p:nvSpPr>
          <p:cNvPr id="5" name="Flèche droite 4"/>
          <p:cNvSpPr/>
          <p:nvPr/>
        </p:nvSpPr>
        <p:spPr>
          <a:xfrm>
            <a:off x="1331639" y="4970316"/>
            <a:ext cx="5719329" cy="94117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2010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a:bodyPr>
          <a:lstStyle/>
          <a:p>
            <a:r>
              <a:rPr lang="en-CA" dirty="0" smtClean="0"/>
              <a:t>Un </a:t>
            </a:r>
            <a:r>
              <a:rPr lang="en-CA" dirty="0" err="1" smtClean="0"/>
              <a:t>interpréteur</a:t>
            </a:r>
            <a:endParaRPr lang="en-CA" dirty="0"/>
          </a:p>
        </p:txBody>
      </p:sp>
      <p:sp>
        <p:nvSpPr>
          <p:cNvPr id="3" name="Espace réservé du contenu 2"/>
          <p:cNvSpPr>
            <a:spLocks noGrp="1"/>
          </p:cNvSpPr>
          <p:nvPr>
            <p:ph sz="quarter" idx="1"/>
          </p:nvPr>
        </p:nvSpPr>
        <p:spPr>
          <a:xfrm>
            <a:off x="457200" y="1268760"/>
            <a:ext cx="8229600" cy="4857403"/>
          </a:xfrm>
        </p:spPr>
        <p:txBody>
          <a:bodyPr>
            <a:normAutofit/>
          </a:bodyPr>
          <a:lstStyle/>
          <a:p>
            <a:r>
              <a:rPr lang="en-CA" dirty="0" err="1" smtClean="0"/>
              <a:t>L’interpréteur</a:t>
            </a:r>
            <a:r>
              <a:rPr lang="en-CA" dirty="0" smtClean="0"/>
              <a:t> </a:t>
            </a:r>
            <a:r>
              <a:rPr lang="en-CA" dirty="0" err="1" smtClean="0"/>
              <a:t>convertit</a:t>
            </a:r>
            <a:r>
              <a:rPr lang="en-CA" dirty="0" smtClean="0"/>
              <a:t> les instructions du </a:t>
            </a:r>
            <a:r>
              <a:rPr lang="en-CA" dirty="0" err="1" smtClean="0"/>
              <a:t>langage</a:t>
            </a:r>
            <a:r>
              <a:rPr lang="en-CA" dirty="0" smtClean="0"/>
              <a:t> </a:t>
            </a:r>
            <a:r>
              <a:rPr lang="en-CA" dirty="0" err="1" smtClean="0"/>
              <a:t>humain</a:t>
            </a:r>
            <a:r>
              <a:rPr lang="en-CA" dirty="0" smtClean="0"/>
              <a:t> CHAQUE FOIS que le programme </a:t>
            </a:r>
            <a:r>
              <a:rPr lang="en-CA" dirty="0" err="1" smtClean="0"/>
              <a:t>est</a:t>
            </a:r>
            <a:r>
              <a:rPr lang="en-CA" dirty="0" smtClean="0"/>
              <a:t> </a:t>
            </a:r>
            <a:r>
              <a:rPr lang="en-CA" dirty="0" err="1" smtClean="0"/>
              <a:t>exécuté</a:t>
            </a:r>
            <a:r>
              <a:rPr lang="en-CA" dirty="0" smtClean="0"/>
              <a:t>. Il </a:t>
            </a:r>
            <a:r>
              <a:rPr lang="en-CA" dirty="0" err="1" smtClean="0"/>
              <a:t>interprête</a:t>
            </a:r>
            <a:r>
              <a:rPr lang="en-CA" dirty="0" smtClean="0"/>
              <a:t> </a:t>
            </a:r>
            <a:r>
              <a:rPr lang="en-CA" dirty="0" err="1" smtClean="0"/>
              <a:t>chaque</a:t>
            </a:r>
            <a:r>
              <a:rPr lang="en-CA" dirty="0" smtClean="0"/>
              <a:t> instruction et </a:t>
            </a:r>
            <a:r>
              <a:rPr lang="en-CA" dirty="0" err="1" smtClean="0"/>
              <a:t>produit</a:t>
            </a:r>
            <a:r>
              <a:rPr lang="en-CA" dirty="0" smtClean="0"/>
              <a:t> les </a:t>
            </a:r>
            <a:r>
              <a:rPr lang="en-CA" dirty="0" err="1" smtClean="0"/>
              <a:t>résultats</a:t>
            </a:r>
            <a:r>
              <a:rPr lang="en-CA" dirty="0" smtClean="0"/>
              <a:t>. Il </a:t>
            </a:r>
            <a:r>
              <a:rPr lang="en-CA" dirty="0" err="1" smtClean="0"/>
              <a:t>est</a:t>
            </a:r>
            <a:r>
              <a:rPr lang="en-CA" dirty="0" smtClean="0"/>
              <a:t> plus </a:t>
            </a:r>
            <a:r>
              <a:rPr lang="en-CA" dirty="0" err="1" smtClean="0"/>
              <a:t>rapide</a:t>
            </a:r>
            <a:r>
              <a:rPr lang="en-CA" dirty="0" smtClean="0"/>
              <a:t> </a:t>
            </a:r>
            <a:r>
              <a:rPr lang="en-CA" dirty="0" err="1" smtClean="0"/>
              <a:t>qu’on</a:t>
            </a:r>
            <a:r>
              <a:rPr lang="en-CA" dirty="0" smtClean="0"/>
              <a:t> </a:t>
            </a:r>
            <a:r>
              <a:rPr lang="en-CA" dirty="0" err="1" smtClean="0"/>
              <a:t>compilateur</a:t>
            </a:r>
            <a:r>
              <a:rPr lang="en-CA" dirty="0" smtClean="0"/>
              <a:t>.</a:t>
            </a:r>
          </a:p>
          <a:p>
            <a:endParaRPr lang="en-CA" dirty="0" smtClean="0"/>
          </a:p>
          <a:p>
            <a:r>
              <a:rPr lang="en-CA" dirty="0" err="1" smtClean="0"/>
              <a:t>C’est</a:t>
            </a:r>
            <a:r>
              <a:rPr lang="en-CA" dirty="0" smtClean="0"/>
              <a:t> quoi la </a:t>
            </a:r>
            <a:r>
              <a:rPr lang="en-CA" dirty="0" err="1" smtClean="0"/>
              <a:t>différence</a:t>
            </a:r>
            <a:r>
              <a:rPr lang="en-CA" dirty="0" smtClean="0"/>
              <a:t> ? </a:t>
            </a:r>
            <a:r>
              <a:rPr lang="en-CA" dirty="0" err="1" smtClean="0"/>
              <a:t>Ils</a:t>
            </a:r>
            <a:r>
              <a:rPr lang="en-CA" dirty="0" smtClean="0"/>
              <a:t> font la meme chose, </a:t>
            </a:r>
            <a:r>
              <a:rPr lang="en-CA" dirty="0" err="1" smtClean="0"/>
              <a:t>mais</a:t>
            </a:r>
            <a:r>
              <a:rPr lang="en-CA" dirty="0" smtClean="0"/>
              <a:t> </a:t>
            </a:r>
            <a:r>
              <a:rPr lang="en-CA" dirty="0" err="1" smtClean="0"/>
              <a:t>différemment</a:t>
            </a:r>
            <a:r>
              <a:rPr lang="en-CA" dirty="0" smtClean="0"/>
              <a:t>. Le </a:t>
            </a:r>
            <a:r>
              <a:rPr lang="en-CA" dirty="0" err="1" smtClean="0"/>
              <a:t>compilateur</a:t>
            </a:r>
            <a:r>
              <a:rPr lang="en-CA" dirty="0" smtClean="0"/>
              <a:t> le fait </a:t>
            </a:r>
            <a:r>
              <a:rPr lang="en-CA" dirty="0" err="1" smtClean="0"/>
              <a:t>une</a:t>
            </a:r>
            <a:r>
              <a:rPr lang="en-CA" dirty="0" smtClean="0"/>
              <a:t> </a:t>
            </a:r>
            <a:r>
              <a:rPr lang="en-CA" dirty="0" err="1" smtClean="0"/>
              <a:t>fois</a:t>
            </a:r>
            <a:r>
              <a:rPr lang="en-CA" dirty="0" smtClean="0"/>
              <a:t> pour </a:t>
            </a:r>
            <a:r>
              <a:rPr lang="en-CA" dirty="0" err="1" smtClean="0"/>
              <a:t>toute</a:t>
            </a:r>
            <a:r>
              <a:rPr lang="en-CA" dirty="0" smtClean="0"/>
              <a:t>, et </a:t>
            </a:r>
            <a:r>
              <a:rPr lang="en-CA" dirty="0" err="1" smtClean="0"/>
              <a:t>l’interpréteur</a:t>
            </a:r>
            <a:r>
              <a:rPr lang="en-CA" dirty="0" smtClean="0"/>
              <a:t> le fait </a:t>
            </a:r>
            <a:r>
              <a:rPr lang="en-CA" dirty="0" err="1" smtClean="0"/>
              <a:t>chaque</a:t>
            </a:r>
            <a:r>
              <a:rPr lang="en-CA" dirty="0" smtClean="0"/>
              <a:t> </a:t>
            </a:r>
            <a:r>
              <a:rPr lang="en-CA" dirty="0" err="1" smtClean="0"/>
              <a:t>fois</a:t>
            </a:r>
            <a:r>
              <a:rPr lang="en-CA" dirty="0" smtClean="0"/>
              <a:t> que le programme </a:t>
            </a:r>
            <a:r>
              <a:rPr lang="en-CA" dirty="0" err="1" smtClean="0"/>
              <a:t>est</a:t>
            </a:r>
            <a:r>
              <a:rPr lang="en-CA" dirty="0" smtClean="0"/>
              <a:t> </a:t>
            </a:r>
            <a:r>
              <a:rPr lang="en-CA" dirty="0" err="1" smtClean="0"/>
              <a:t>exécuté</a:t>
            </a:r>
            <a:r>
              <a:rPr lang="en-CA" dirty="0" smtClean="0"/>
              <a:t>, </a:t>
            </a:r>
            <a:r>
              <a:rPr lang="en-CA" dirty="0" err="1" smtClean="0"/>
              <a:t>ligne</a:t>
            </a:r>
            <a:r>
              <a:rPr lang="en-CA" dirty="0" smtClean="0"/>
              <a:t> par </a:t>
            </a:r>
            <a:r>
              <a:rPr lang="en-CA" dirty="0" err="1" smtClean="0"/>
              <a:t>ligne</a:t>
            </a:r>
            <a:r>
              <a:rPr lang="en-CA" dirty="0" smtClean="0"/>
              <a:t>.</a:t>
            </a:r>
            <a:endParaRPr lang="en-CA" dirty="0"/>
          </a:p>
        </p:txBody>
      </p:sp>
    </p:spTree>
    <p:extLst>
      <p:ext uri="{BB962C8B-B14F-4D97-AF65-F5344CB8AC3E}">
        <p14:creationId xmlns:p14="http://schemas.microsoft.com/office/powerpoint/2010/main" val="145426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a:bodyPr>
          <a:lstStyle/>
          <a:p>
            <a:r>
              <a:rPr lang="en-CA" dirty="0" smtClean="0"/>
              <a:t>Languages </a:t>
            </a:r>
            <a:r>
              <a:rPr lang="en-CA" dirty="0" err="1" smtClean="0"/>
              <a:t>compilé</a:t>
            </a:r>
            <a:r>
              <a:rPr lang="en-CA" dirty="0" smtClean="0"/>
              <a:t> Vs </a:t>
            </a:r>
            <a:r>
              <a:rPr lang="en-CA" dirty="0" err="1" smtClean="0"/>
              <a:t>Interprétés</a:t>
            </a:r>
            <a:endParaRPr lang="en-CA" dirty="0"/>
          </a:p>
        </p:txBody>
      </p:sp>
      <p:sp>
        <p:nvSpPr>
          <p:cNvPr id="3" name="Espace réservé du contenu 2"/>
          <p:cNvSpPr>
            <a:spLocks noGrp="1"/>
          </p:cNvSpPr>
          <p:nvPr>
            <p:ph sz="quarter" idx="1"/>
          </p:nvPr>
        </p:nvSpPr>
        <p:spPr>
          <a:xfrm>
            <a:off x="457200" y="1412776"/>
            <a:ext cx="8229600" cy="5040560"/>
          </a:xfrm>
        </p:spPr>
        <p:txBody>
          <a:bodyPr>
            <a:normAutofit/>
          </a:bodyPr>
          <a:lstStyle/>
          <a:p>
            <a:r>
              <a:rPr lang="en-CA" dirty="0" err="1" smtClean="0"/>
              <a:t>Voici</a:t>
            </a:r>
            <a:r>
              <a:rPr lang="en-CA" dirty="0" smtClean="0"/>
              <a:t> </a:t>
            </a:r>
            <a:r>
              <a:rPr lang="en-CA" dirty="0" err="1" smtClean="0"/>
              <a:t>une</a:t>
            </a:r>
            <a:r>
              <a:rPr lang="en-CA" dirty="0" smtClean="0"/>
              <a:t> </a:t>
            </a:r>
            <a:r>
              <a:rPr lang="en-CA" dirty="0" err="1" smtClean="0"/>
              <a:t>liste</a:t>
            </a:r>
            <a:r>
              <a:rPr lang="en-CA" dirty="0" smtClean="0"/>
              <a:t> de </a:t>
            </a:r>
            <a:r>
              <a:rPr lang="en-CA" dirty="0" err="1" smtClean="0"/>
              <a:t>langages</a:t>
            </a:r>
            <a:r>
              <a:rPr lang="en-CA" dirty="0" smtClean="0"/>
              <a:t> </a:t>
            </a:r>
            <a:r>
              <a:rPr lang="en-CA" dirty="0" err="1"/>
              <a:t>c</a:t>
            </a:r>
            <a:r>
              <a:rPr lang="en-CA" dirty="0" err="1" smtClean="0"/>
              <a:t>ompilés</a:t>
            </a:r>
            <a:r>
              <a:rPr lang="en-CA" dirty="0" smtClean="0"/>
              <a:t> : </a:t>
            </a:r>
          </a:p>
          <a:p>
            <a:pPr marL="457200" lvl="1" indent="0">
              <a:buNone/>
            </a:pPr>
            <a:r>
              <a:rPr lang="en-CA" dirty="0" smtClean="0"/>
              <a:t>C#, C++, Java, C, Pascal, Fortran, Cobol.</a:t>
            </a:r>
          </a:p>
          <a:p>
            <a:pPr marL="457200" lvl="1" indent="0">
              <a:buNone/>
            </a:pPr>
            <a:endParaRPr lang="en-CA" dirty="0" smtClean="0"/>
          </a:p>
          <a:p>
            <a:r>
              <a:rPr lang="en-CA" dirty="0" err="1" smtClean="0"/>
              <a:t>Voici</a:t>
            </a:r>
            <a:r>
              <a:rPr lang="en-CA" dirty="0" smtClean="0"/>
              <a:t> </a:t>
            </a:r>
            <a:r>
              <a:rPr lang="en-CA" dirty="0" err="1" smtClean="0"/>
              <a:t>une</a:t>
            </a:r>
            <a:r>
              <a:rPr lang="en-CA" dirty="0" smtClean="0"/>
              <a:t> </a:t>
            </a:r>
            <a:r>
              <a:rPr lang="en-CA" dirty="0" err="1" smtClean="0"/>
              <a:t>liste</a:t>
            </a:r>
            <a:r>
              <a:rPr lang="en-CA" dirty="0" smtClean="0"/>
              <a:t> de </a:t>
            </a:r>
            <a:r>
              <a:rPr lang="en-CA" dirty="0" err="1" smtClean="0"/>
              <a:t>langages</a:t>
            </a:r>
            <a:r>
              <a:rPr lang="en-CA" dirty="0" smtClean="0"/>
              <a:t> </a:t>
            </a:r>
            <a:r>
              <a:rPr lang="en-CA" dirty="0" err="1" smtClean="0"/>
              <a:t>interprétés</a:t>
            </a:r>
            <a:r>
              <a:rPr lang="en-CA" dirty="0" smtClean="0"/>
              <a:t> : </a:t>
            </a:r>
          </a:p>
          <a:p>
            <a:pPr marL="457200" lvl="1" indent="0">
              <a:buNone/>
            </a:pPr>
            <a:r>
              <a:rPr lang="en-CA" dirty="0" smtClean="0"/>
              <a:t>Basic, Perl, Python, Rugby, Mathematica, </a:t>
            </a:r>
            <a:r>
              <a:rPr lang="en-CA" dirty="0" err="1" smtClean="0"/>
              <a:t>Matlab</a:t>
            </a:r>
            <a:r>
              <a:rPr lang="en-CA" dirty="0" smtClean="0"/>
              <a:t>, PHP, Basic, </a:t>
            </a:r>
            <a:r>
              <a:rPr lang="en-CA" dirty="0" err="1" smtClean="0"/>
              <a:t>Prolog</a:t>
            </a:r>
            <a:r>
              <a:rPr lang="en-CA" dirty="0" smtClean="0"/>
              <a:t>.</a:t>
            </a:r>
          </a:p>
          <a:p>
            <a:pPr marL="457200" lvl="1" indent="0">
              <a:buNone/>
            </a:pPr>
            <a:endParaRPr lang="en-CA" dirty="0" smtClean="0"/>
          </a:p>
          <a:p>
            <a:pPr marL="457200" lvl="1" indent="0">
              <a:buNone/>
            </a:pPr>
            <a:r>
              <a:rPr lang="en-CA" dirty="0" err="1" smtClean="0"/>
              <a:t>Voici</a:t>
            </a:r>
            <a:r>
              <a:rPr lang="en-CA" dirty="0" smtClean="0"/>
              <a:t> un </a:t>
            </a:r>
            <a:r>
              <a:rPr lang="en-CA" dirty="0" err="1" smtClean="0"/>
              <a:t>vidéo</a:t>
            </a:r>
            <a:r>
              <a:rPr lang="en-CA" dirty="0" smtClean="0"/>
              <a:t> pour </a:t>
            </a:r>
            <a:r>
              <a:rPr lang="en-CA" dirty="0" err="1" smtClean="0"/>
              <a:t>mieux</a:t>
            </a:r>
            <a:r>
              <a:rPr lang="en-CA" dirty="0" smtClean="0"/>
              <a:t> </a:t>
            </a:r>
            <a:r>
              <a:rPr lang="en-CA" dirty="0" err="1" smtClean="0"/>
              <a:t>comprendre</a:t>
            </a:r>
            <a:r>
              <a:rPr lang="en-CA" dirty="0" smtClean="0"/>
              <a:t> le </a:t>
            </a:r>
            <a:r>
              <a:rPr lang="en-CA" dirty="0" err="1" smtClean="0"/>
              <a:t>concepte</a:t>
            </a:r>
            <a:r>
              <a:rPr lang="en-CA" dirty="0" smtClean="0"/>
              <a:t> </a:t>
            </a:r>
          </a:p>
          <a:p>
            <a:pPr marL="457200" lvl="1" indent="0">
              <a:buNone/>
            </a:pPr>
            <a:r>
              <a:rPr lang="en-CA" dirty="0" smtClean="0">
                <a:hlinkClick r:id="rId2"/>
              </a:rPr>
              <a:t>https://www.youtube.com/watch?v=1veGrAjgJBY</a:t>
            </a:r>
            <a:endParaRPr lang="en-CA" dirty="0" smtClean="0"/>
          </a:p>
          <a:p>
            <a:pPr marL="457200" lvl="1" indent="0">
              <a:buNone/>
            </a:pPr>
            <a:endParaRPr lang="en-CA" dirty="0" smtClean="0"/>
          </a:p>
          <a:p>
            <a:pPr marL="457200" lvl="1" indent="0">
              <a:buNone/>
            </a:pPr>
            <a:r>
              <a:rPr lang="en-CA" dirty="0" err="1" smtClean="0"/>
              <a:t>Une</a:t>
            </a:r>
            <a:r>
              <a:rPr lang="en-CA" dirty="0" smtClean="0"/>
              <a:t> </a:t>
            </a:r>
            <a:r>
              <a:rPr lang="en-CA" dirty="0" err="1" smtClean="0"/>
              <a:t>vidéo</a:t>
            </a:r>
            <a:r>
              <a:rPr lang="en-CA" dirty="0" smtClean="0"/>
              <a:t> </a:t>
            </a:r>
            <a:r>
              <a:rPr lang="en-CA" dirty="0" err="1" smtClean="0"/>
              <a:t>complémentaire</a:t>
            </a:r>
            <a:endParaRPr lang="en-CA" dirty="0" smtClean="0"/>
          </a:p>
          <a:p>
            <a:pPr marL="457200" lvl="1" indent="0">
              <a:buNone/>
            </a:pPr>
            <a:r>
              <a:rPr lang="en-CA" dirty="0" smtClean="0">
                <a:hlinkClick r:id="rId3"/>
              </a:rPr>
              <a:t>https://www.youtube.com/watch?v=1OukpDfsuXE</a:t>
            </a:r>
            <a:endParaRPr lang="en-CA" dirty="0" smtClean="0"/>
          </a:p>
          <a:p>
            <a:pPr marL="457200" lvl="1" indent="0">
              <a:buNone/>
            </a:pPr>
            <a:endParaRPr lang="en-CA" dirty="0"/>
          </a:p>
        </p:txBody>
      </p:sp>
    </p:spTree>
    <p:extLst>
      <p:ext uri="{BB962C8B-B14F-4D97-AF65-F5344CB8AC3E}">
        <p14:creationId xmlns:p14="http://schemas.microsoft.com/office/powerpoint/2010/main" val="82544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066130"/>
          </a:xfrm>
        </p:spPr>
        <p:txBody>
          <a:bodyPr>
            <a:normAutofit/>
          </a:bodyPr>
          <a:lstStyle/>
          <a:p>
            <a:r>
              <a:rPr lang="en-CA" dirty="0" err="1" smtClean="0"/>
              <a:t>Créons</a:t>
            </a:r>
            <a:r>
              <a:rPr lang="en-CA" dirty="0" smtClean="0"/>
              <a:t> </a:t>
            </a:r>
            <a:r>
              <a:rPr lang="en-CA" dirty="0" err="1" smtClean="0"/>
              <a:t>notre</a:t>
            </a:r>
            <a:r>
              <a:rPr lang="en-CA" dirty="0" smtClean="0"/>
              <a:t> </a:t>
            </a:r>
            <a:r>
              <a:rPr lang="en-CA" dirty="0" err="1" smtClean="0"/>
              <a:t>propre</a:t>
            </a:r>
            <a:r>
              <a:rPr lang="en-CA" dirty="0" smtClean="0"/>
              <a:t> </a:t>
            </a:r>
            <a:r>
              <a:rPr lang="en-CA" dirty="0" err="1" smtClean="0"/>
              <a:t>ordinateur</a:t>
            </a:r>
            <a:r>
              <a:rPr lang="en-CA" dirty="0" smtClean="0"/>
              <a:t> : </a:t>
            </a:r>
            <a:br>
              <a:rPr lang="en-CA" dirty="0" smtClean="0"/>
            </a:br>
            <a:r>
              <a:rPr lang="en-CA" dirty="0" smtClean="0"/>
              <a:t>Le </a:t>
            </a:r>
            <a:r>
              <a:rPr lang="en-CA" dirty="0" err="1" smtClean="0"/>
              <a:t>Simpletron</a:t>
            </a:r>
            <a:endParaRPr lang="en-CA" dirty="0"/>
          </a:p>
        </p:txBody>
      </p:sp>
      <p:sp>
        <p:nvSpPr>
          <p:cNvPr id="3" name="Espace réservé du contenu 2"/>
          <p:cNvSpPr>
            <a:spLocks noGrp="1"/>
          </p:cNvSpPr>
          <p:nvPr>
            <p:ph sz="quarter" idx="1"/>
          </p:nvPr>
        </p:nvSpPr>
        <p:spPr>
          <a:xfrm>
            <a:off x="457200" y="1700808"/>
            <a:ext cx="8229600" cy="4824536"/>
          </a:xfrm>
        </p:spPr>
        <p:txBody>
          <a:bodyPr>
            <a:normAutofit lnSpcReduction="10000"/>
          </a:bodyPr>
          <a:lstStyle/>
          <a:p>
            <a:pPr algn="just"/>
            <a:r>
              <a:rPr lang="en-CA" dirty="0" err="1" smtClean="0"/>
              <a:t>Créons</a:t>
            </a:r>
            <a:r>
              <a:rPr lang="en-CA" dirty="0" smtClean="0"/>
              <a:t> un </a:t>
            </a:r>
            <a:r>
              <a:rPr lang="en-CA" dirty="0" err="1" smtClean="0"/>
              <a:t>ordinateur</a:t>
            </a:r>
            <a:r>
              <a:rPr lang="en-CA" dirty="0" smtClean="0"/>
              <a:t> qui </a:t>
            </a:r>
            <a:r>
              <a:rPr lang="en-CA" dirty="0" err="1" smtClean="0"/>
              <a:t>s’appelle</a:t>
            </a:r>
            <a:r>
              <a:rPr lang="en-CA" dirty="0" smtClean="0"/>
              <a:t> </a:t>
            </a:r>
            <a:r>
              <a:rPr lang="en-CA" dirty="0" smtClean="0">
                <a:solidFill>
                  <a:srgbClr val="0070C0"/>
                </a:solidFill>
              </a:rPr>
              <a:t>le </a:t>
            </a:r>
            <a:r>
              <a:rPr lang="en-CA" dirty="0" err="1" smtClean="0">
                <a:solidFill>
                  <a:srgbClr val="0070C0"/>
                </a:solidFill>
              </a:rPr>
              <a:t>simpletron</a:t>
            </a:r>
            <a:r>
              <a:rPr lang="en-CA" dirty="0" smtClean="0"/>
              <a:t>. </a:t>
            </a:r>
            <a:r>
              <a:rPr lang="en-CA" dirty="0" err="1" smtClean="0"/>
              <a:t>C’est</a:t>
            </a:r>
            <a:r>
              <a:rPr lang="en-CA" dirty="0" smtClean="0"/>
              <a:t> </a:t>
            </a:r>
            <a:r>
              <a:rPr lang="en-CA" dirty="0" err="1" smtClean="0"/>
              <a:t>une</a:t>
            </a:r>
            <a:r>
              <a:rPr lang="en-CA" dirty="0" smtClean="0"/>
              <a:t> simple machine, </a:t>
            </a:r>
            <a:r>
              <a:rPr lang="en-CA" dirty="0" err="1" smtClean="0"/>
              <a:t>mais</a:t>
            </a:r>
            <a:r>
              <a:rPr lang="en-CA" dirty="0" smtClean="0"/>
              <a:t> </a:t>
            </a:r>
            <a:r>
              <a:rPr lang="en-CA" dirty="0" err="1" smtClean="0"/>
              <a:t>puissante</a:t>
            </a:r>
            <a:r>
              <a:rPr lang="en-CA" dirty="0" smtClean="0"/>
              <a:t>. Le </a:t>
            </a:r>
            <a:r>
              <a:rPr lang="en-CA" dirty="0" err="1" smtClean="0"/>
              <a:t>simpletron</a:t>
            </a:r>
            <a:r>
              <a:rPr lang="en-CA" dirty="0" smtClean="0"/>
              <a:t> </a:t>
            </a:r>
            <a:r>
              <a:rPr lang="en-CA" dirty="0" err="1" smtClean="0"/>
              <a:t>exécute</a:t>
            </a:r>
            <a:r>
              <a:rPr lang="en-CA" dirty="0" smtClean="0"/>
              <a:t> un programme </a:t>
            </a:r>
            <a:r>
              <a:rPr lang="en-CA" dirty="0" err="1" smtClean="0"/>
              <a:t>écrit</a:t>
            </a:r>
            <a:r>
              <a:rPr lang="en-CA" dirty="0" smtClean="0"/>
              <a:t> </a:t>
            </a:r>
            <a:r>
              <a:rPr lang="en-CA" dirty="0" err="1" smtClean="0"/>
              <a:t>en</a:t>
            </a:r>
            <a:r>
              <a:rPr lang="en-CA" dirty="0" smtClean="0"/>
              <a:t> </a:t>
            </a:r>
            <a:r>
              <a:rPr lang="en-CA" dirty="0" err="1" smtClean="0">
                <a:solidFill>
                  <a:srgbClr val="0070C0"/>
                </a:solidFill>
              </a:rPr>
              <a:t>Simpletron</a:t>
            </a:r>
            <a:r>
              <a:rPr lang="en-CA" dirty="0" smtClean="0">
                <a:solidFill>
                  <a:srgbClr val="0070C0"/>
                </a:solidFill>
              </a:rPr>
              <a:t> Machine Language (SML) </a:t>
            </a:r>
            <a:r>
              <a:rPr lang="en-CA" dirty="0" err="1" smtClean="0"/>
              <a:t>ou</a:t>
            </a:r>
            <a:r>
              <a:rPr lang="fr-CA" dirty="0" smtClean="0"/>
              <a:t> </a:t>
            </a:r>
            <a:r>
              <a:rPr lang="fr-CA" dirty="0" smtClean="0">
                <a:solidFill>
                  <a:srgbClr val="0070C0"/>
                </a:solidFill>
              </a:rPr>
              <a:t>Langage </a:t>
            </a:r>
            <a:r>
              <a:rPr lang="fr-CA" dirty="0" err="1">
                <a:solidFill>
                  <a:srgbClr val="0070C0"/>
                </a:solidFill>
              </a:rPr>
              <a:t>S</a:t>
            </a:r>
            <a:r>
              <a:rPr lang="fr-CA" dirty="0" err="1" smtClean="0">
                <a:solidFill>
                  <a:srgbClr val="0070C0"/>
                </a:solidFill>
              </a:rPr>
              <a:t>impletronique</a:t>
            </a:r>
            <a:r>
              <a:rPr lang="fr-CA" dirty="0" smtClean="0">
                <a:solidFill>
                  <a:srgbClr val="0070C0"/>
                </a:solidFill>
              </a:rPr>
              <a:t> (LS).</a:t>
            </a:r>
          </a:p>
          <a:p>
            <a:endParaRPr lang="en-CA" dirty="0" smtClean="0"/>
          </a:p>
          <a:p>
            <a:r>
              <a:rPr lang="en-CA" dirty="0" smtClean="0"/>
              <a:t>Il </a:t>
            </a:r>
            <a:r>
              <a:rPr lang="en-CA" dirty="0" err="1" smtClean="0"/>
              <a:t>contient</a:t>
            </a:r>
            <a:r>
              <a:rPr lang="en-CA" dirty="0" smtClean="0"/>
              <a:t> un </a:t>
            </a:r>
            <a:r>
              <a:rPr lang="en-CA" dirty="0" err="1" smtClean="0">
                <a:solidFill>
                  <a:srgbClr val="0070C0"/>
                </a:solidFill>
              </a:rPr>
              <a:t>Accumulateur</a:t>
            </a:r>
            <a:r>
              <a:rPr lang="en-CA" dirty="0" smtClean="0"/>
              <a:t>, un </a:t>
            </a:r>
            <a:r>
              <a:rPr lang="en-CA" dirty="0" err="1" smtClean="0"/>
              <a:t>registre</a:t>
            </a:r>
            <a:r>
              <a:rPr lang="en-CA" dirty="0" smtClean="0"/>
              <a:t> </a:t>
            </a:r>
            <a:r>
              <a:rPr lang="en-CA" dirty="0" err="1" smtClean="0"/>
              <a:t>dans</a:t>
            </a:r>
            <a:r>
              <a:rPr lang="en-CA" dirty="0" smtClean="0"/>
              <a:t> </a:t>
            </a:r>
            <a:r>
              <a:rPr lang="en-CA" dirty="0" err="1" smtClean="0"/>
              <a:t>lequel</a:t>
            </a:r>
            <a:r>
              <a:rPr lang="en-CA" dirty="0" smtClean="0"/>
              <a:t> </a:t>
            </a:r>
            <a:r>
              <a:rPr lang="en-CA" dirty="0" err="1" smtClean="0"/>
              <a:t>une</a:t>
            </a:r>
            <a:r>
              <a:rPr lang="en-CA" dirty="0" smtClean="0"/>
              <a:t> information </a:t>
            </a:r>
            <a:r>
              <a:rPr lang="en-CA" dirty="0" err="1" smtClean="0"/>
              <a:t>est</a:t>
            </a:r>
            <a:r>
              <a:rPr lang="en-CA" dirty="0" smtClean="0"/>
              <a:t> </a:t>
            </a:r>
            <a:r>
              <a:rPr lang="en-CA" dirty="0" err="1" smtClean="0"/>
              <a:t>introduite</a:t>
            </a:r>
            <a:r>
              <a:rPr lang="en-CA" dirty="0" smtClean="0"/>
              <a:t> </a:t>
            </a:r>
            <a:r>
              <a:rPr lang="en-CA" dirty="0" err="1" smtClean="0"/>
              <a:t>avant</a:t>
            </a:r>
            <a:r>
              <a:rPr lang="en-CA" dirty="0" smtClean="0"/>
              <a:t> que le </a:t>
            </a:r>
            <a:r>
              <a:rPr lang="en-CA" dirty="0" err="1" smtClean="0"/>
              <a:t>Simpletron</a:t>
            </a:r>
            <a:r>
              <a:rPr lang="en-CA" dirty="0" smtClean="0"/>
              <a:t> </a:t>
            </a:r>
            <a:r>
              <a:rPr lang="en-CA" dirty="0" err="1" smtClean="0"/>
              <a:t>l’utilise</a:t>
            </a:r>
            <a:r>
              <a:rPr lang="en-CA" dirty="0" smtClean="0"/>
              <a:t> pour faire </a:t>
            </a:r>
            <a:r>
              <a:rPr lang="en-CA" dirty="0" smtClean="0">
                <a:solidFill>
                  <a:srgbClr val="0070C0"/>
                </a:solidFill>
              </a:rPr>
              <a:t>un </a:t>
            </a:r>
            <a:r>
              <a:rPr lang="en-CA" dirty="0" err="1" smtClean="0">
                <a:solidFill>
                  <a:srgbClr val="0070C0"/>
                </a:solidFill>
              </a:rPr>
              <a:t>calcul</a:t>
            </a:r>
            <a:r>
              <a:rPr lang="en-CA" dirty="0" smtClean="0">
                <a:solidFill>
                  <a:srgbClr val="0070C0"/>
                </a:solidFill>
              </a:rPr>
              <a:t> </a:t>
            </a:r>
            <a:r>
              <a:rPr lang="en-CA" dirty="0" err="1" smtClean="0">
                <a:solidFill>
                  <a:srgbClr val="0070C0"/>
                </a:solidFill>
              </a:rPr>
              <a:t>ou</a:t>
            </a:r>
            <a:r>
              <a:rPr lang="en-CA" dirty="0" smtClean="0">
                <a:solidFill>
                  <a:srgbClr val="0070C0"/>
                </a:solidFill>
              </a:rPr>
              <a:t> </a:t>
            </a:r>
            <a:r>
              <a:rPr lang="en-CA" dirty="0" err="1" smtClean="0">
                <a:solidFill>
                  <a:srgbClr val="0070C0"/>
                </a:solidFill>
              </a:rPr>
              <a:t>l’examiner</a:t>
            </a:r>
            <a:r>
              <a:rPr lang="en-CA" dirty="0" smtClean="0"/>
              <a:t>; </a:t>
            </a:r>
            <a:r>
              <a:rPr lang="en-CA" dirty="0" err="1" smtClean="0"/>
              <a:t>C’est</a:t>
            </a:r>
            <a:r>
              <a:rPr lang="en-CA" dirty="0" smtClean="0"/>
              <a:t> un </a:t>
            </a:r>
            <a:r>
              <a:rPr lang="en-CA" dirty="0" err="1" smtClean="0"/>
              <a:t>régistre</a:t>
            </a:r>
            <a:r>
              <a:rPr lang="en-CA" dirty="0" smtClean="0"/>
              <a:t> </a:t>
            </a:r>
            <a:r>
              <a:rPr lang="fr-CA" dirty="0"/>
              <a:t>dans lequel des </a:t>
            </a:r>
            <a:r>
              <a:rPr lang="fr-CA" dirty="0">
                <a:solidFill>
                  <a:srgbClr val="0070C0"/>
                </a:solidFill>
              </a:rPr>
              <a:t>opérations arithmétiques </a:t>
            </a:r>
            <a:r>
              <a:rPr lang="fr-CA" dirty="0"/>
              <a:t>peuvent être </a:t>
            </a:r>
            <a:r>
              <a:rPr lang="fr-CA" dirty="0" smtClean="0"/>
              <a:t>effectuées.</a:t>
            </a:r>
          </a:p>
          <a:p>
            <a:pPr marL="0" indent="0">
              <a:buNone/>
            </a:pPr>
            <a:endParaRPr lang="fr-CA" dirty="0" smtClean="0"/>
          </a:p>
          <a:p>
            <a:r>
              <a:rPr lang="fr-CA" dirty="0" smtClean="0"/>
              <a:t>Un </a:t>
            </a:r>
            <a:r>
              <a:rPr lang="fr-CA" dirty="0" smtClean="0">
                <a:solidFill>
                  <a:srgbClr val="0070C0"/>
                </a:solidFill>
              </a:rPr>
              <a:t>espace </a:t>
            </a:r>
            <a:r>
              <a:rPr lang="fr-CA" dirty="0">
                <a:solidFill>
                  <a:srgbClr val="0070C0"/>
                </a:solidFill>
              </a:rPr>
              <a:t>de stockage </a:t>
            </a:r>
            <a:r>
              <a:rPr lang="fr-CA" dirty="0"/>
              <a:t>qui contient les </a:t>
            </a:r>
            <a:r>
              <a:rPr lang="fr-CA" dirty="0">
                <a:solidFill>
                  <a:srgbClr val="0070C0"/>
                </a:solidFill>
              </a:rPr>
              <a:t>instructions à exécuter</a:t>
            </a:r>
            <a:r>
              <a:rPr lang="fr-CA" dirty="0"/>
              <a:t> et les informations à retenir</a:t>
            </a:r>
            <a:endParaRPr lang="en-CA" dirty="0" smtClean="0"/>
          </a:p>
          <a:p>
            <a:endParaRPr lang="en-CA" dirty="0" smtClean="0"/>
          </a:p>
          <a:p>
            <a:endParaRPr lang="en-CA" dirty="0"/>
          </a:p>
        </p:txBody>
      </p:sp>
    </p:spTree>
    <p:extLst>
      <p:ext uri="{BB962C8B-B14F-4D97-AF65-F5344CB8AC3E}">
        <p14:creationId xmlns:p14="http://schemas.microsoft.com/office/powerpoint/2010/main" val="392950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CA" dirty="0" err="1" smtClean="0"/>
              <a:t>Créons</a:t>
            </a:r>
            <a:r>
              <a:rPr lang="en-CA" dirty="0" smtClean="0"/>
              <a:t> </a:t>
            </a:r>
            <a:r>
              <a:rPr lang="en-CA" dirty="0" err="1" smtClean="0"/>
              <a:t>notre</a:t>
            </a:r>
            <a:r>
              <a:rPr lang="en-CA" dirty="0" smtClean="0"/>
              <a:t> </a:t>
            </a:r>
            <a:r>
              <a:rPr lang="en-CA" dirty="0" err="1" smtClean="0"/>
              <a:t>propre</a:t>
            </a:r>
            <a:r>
              <a:rPr lang="en-CA" dirty="0" smtClean="0"/>
              <a:t> </a:t>
            </a:r>
            <a:r>
              <a:rPr lang="en-CA" dirty="0" err="1" smtClean="0"/>
              <a:t>ordinateur</a:t>
            </a:r>
            <a:r>
              <a:rPr lang="en-CA" dirty="0" smtClean="0"/>
              <a:t> : </a:t>
            </a:r>
            <a:br>
              <a:rPr lang="en-CA" dirty="0" smtClean="0"/>
            </a:br>
            <a:r>
              <a:rPr lang="en-CA" dirty="0" smtClean="0"/>
              <a:t>Le </a:t>
            </a:r>
            <a:r>
              <a:rPr lang="en-CA" dirty="0" err="1" smtClean="0"/>
              <a:t>Simpletron</a:t>
            </a:r>
            <a:endParaRPr lang="en-CA" dirty="0"/>
          </a:p>
        </p:txBody>
      </p:sp>
      <p:sp>
        <p:nvSpPr>
          <p:cNvPr id="3" name="Espace réservé du contenu 2"/>
          <p:cNvSpPr>
            <a:spLocks noGrp="1"/>
          </p:cNvSpPr>
          <p:nvPr>
            <p:ph sz="quarter" idx="1"/>
          </p:nvPr>
        </p:nvSpPr>
        <p:spPr>
          <a:xfrm>
            <a:off x="457200" y="1600200"/>
            <a:ext cx="8229600" cy="4853136"/>
          </a:xfrm>
        </p:spPr>
        <p:txBody>
          <a:bodyPr>
            <a:normAutofit lnSpcReduction="10000"/>
          </a:bodyPr>
          <a:lstStyle/>
          <a:p>
            <a:r>
              <a:rPr lang="en-CA" dirty="0" err="1" smtClean="0"/>
              <a:t>Chacune</a:t>
            </a:r>
            <a:r>
              <a:rPr lang="en-CA" dirty="0" smtClean="0"/>
              <a:t> des </a:t>
            </a:r>
            <a:r>
              <a:rPr lang="en-CA" dirty="0" err="1" smtClean="0"/>
              <a:t>informations</a:t>
            </a:r>
            <a:r>
              <a:rPr lang="en-CA" dirty="0" smtClean="0"/>
              <a:t> </a:t>
            </a:r>
            <a:r>
              <a:rPr lang="en-CA" dirty="0" err="1" smtClean="0"/>
              <a:t>dans</a:t>
            </a:r>
            <a:r>
              <a:rPr lang="en-CA" dirty="0" smtClean="0"/>
              <a:t> le </a:t>
            </a:r>
            <a:r>
              <a:rPr lang="en-CA" dirty="0" err="1" smtClean="0"/>
              <a:t>simpletron</a:t>
            </a:r>
            <a:r>
              <a:rPr lang="en-CA" dirty="0" smtClean="0"/>
              <a:t> </a:t>
            </a:r>
            <a:r>
              <a:rPr lang="en-CA" dirty="0" err="1" smtClean="0"/>
              <a:t>est</a:t>
            </a:r>
            <a:r>
              <a:rPr lang="en-CA" dirty="0" smtClean="0"/>
              <a:t> </a:t>
            </a:r>
            <a:r>
              <a:rPr lang="en-CA" dirty="0" err="1" smtClean="0"/>
              <a:t>receuillie</a:t>
            </a:r>
            <a:r>
              <a:rPr lang="en-CA" dirty="0" smtClean="0"/>
              <a:t> </a:t>
            </a:r>
            <a:r>
              <a:rPr lang="en-CA" dirty="0" err="1" smtClean="0"/>
              <a:t>en</a:t>
            </a:r>
            <a:r>
              <a:rPr lang="en-CA" dirty="0" smtClean="0"/>
              <a:t> </a:t>
            </a:r>
            <a:r>
              <a:rPr lang="en-CA" dirty="0" err="1" smtClean="0"/>
              <a:t>terme</a:t>
            </a:r>
            <a:r>
              <a:rPr lang="en-CA" dirty="0" smtClean="0"/>
              <a:t> de </a:t>
            </a:r>
            <a:r>
              <a:rPr lang="en-CA" dirty="0" smtClean="0">
                <a:solidFill>
                  <a:srgbClr val="0070C0"/>
                </a:solidFill>
              </a:rPr>
              <a:t>mots</a:t>
            </a:r>
            <a:r>
              <a:rPr lang="en-CA" dirty="0" smtClean="0"/>
              <a:t>. Un mot </a:t>
            </a:r>
            <a:r>
              <a:rPr lang="en-CA" dirty="0" err="1" smtClean="0"/>
              <a:t>est</a:t>
            </a:r>
            <a:r>
              <a:rPr lang="en-CA" dirty="0" smtClean="0"/>
              <a:t> </a:t>
            </a:r>
            <a:r>
              <a:rPr lang="en-CA" dirty="0" err="1" smtClean="0"/>
              <a:t>une</a:t>
            </a:r>
            <a:r>
              <a:rPr lang="en-CA" dirty="0" smtClean="0"/>
              <a:t> suite </a:t>
            </a:r>
            <a:r>
              <a:rPr lang="en-CA" dirty="0" err="1" smtClean="0"/>
              <a:t>digitale</a:t>
            </a:r>
            <a:r>
              <a:rPr lang="en-CA" dirty="0" smtClean="0"/>
              <a:t> de 5 </a:t>
            </a:r>
            <a:r>
              <a:rPr lang="en-CA" dirty="0" err="1" smtClean="0"/>
              <a:t>chiffres</a:t>
            </a:r>
            <a:r>
              <a:rPr lang="en-CA" dirty="0" smtClean="0"/>
              <a:t>.</a:t>
            </a:r>
            <a:r>
              <a:rPr lang="fr-CA" dirty="0" smtClean="0"/>
              <a:t> et d’un signe, comme </a:t>
            </a:r>
            <a:r>
              <a:rPr lang="fr-CA" dirty="0" smtClean="0">
                <a:solidFill>
                  <a:srgbClr val="0070C0"/>
                </a:solidFill>
              </a:rPr>
              <a:t>+21013, +32009, ‑00022, +00005</a:t>
            </a:r>
            <a:r>
              <a:rPr lang="fr-CA" dirty="0" smtClean="0"/>
              <a:t>, etc. Lorsqu’un mot représente une instruction, son signe est toujours positif. Lorsqu’il représente une information, son signe peut être positif ou négatif.</a:t>
            </a:r>
            <a:endParaRPr lang="en-CA" dirty="0" smtClean="0"/>
          </a:p>
          <a:p>
            <a:endParaRPr lang="en-CA" dirty="0" smtClean="0"/>
          </a:p>
          <a:p>
            <a:r>
              <a:rPr lang="en-CA" dirty="0" smtClean="0"/>
              <a:t>Avant </a:t>
            </a:r>
            <a:r>
              <a:rPr lang="en-CA" dirty="0" err="1" smtClean="0"/>
              <a:t>d’exécuter</a:t>
            </a:r>
            <a:r>
              <a:rPr lang="en-CA" dirty="0" smtClean="0"/>
              <a:t> un programme SML, </a:t>
            </a:r>
            <a:r>
              <a:rPr lang="en-CA" dirty="0" err="1" smtClean="0"/>
              <a:t>vous</a:t>
            </a:r>
            <a:r>
              <a:rPr lang="en-CA" dirty="0" smtClean="0"/>
              <a:t> </a:t>
            </a:r>
            <a:r>
              <a:rPr lang="en-CA" dirty="0" err="1" smtClean="0"/>
              <a:t>devez</a:t>
            </a:r>
            <a:r>
              <a:rPr lang="en-CA" dirty="0" smtClean="0"/>
              <a:t> placer du code </a:t>
            </a:r>
            <a:r>
              <a:rPr lang="en-CA" dirty="0" err="1" smtClean="0"/>
              <a:t>en</a:t>
            </a:r>
            <a:r>
              <a:rPr lang="en-CA" dirty="0" smtClean="0"/>
              <a:t> memoire. La premiere instruction </a:t>
            </a:r>
            <a:r>
              <a:rPr lang="en-CA" dirty="0" err="1" smtClean="0"/>
              <a:t>est</a:t>
            </a:r>
            <a:r>
              <a:rPr lang="en-CA" dirty="0" smtClean="0"/>
              <a:t> </a:t>
            </a:r>
            <a:r>
              <a:rPr lang="en-CA" dirty="0" err="1" smtClean="0"/>
              <a:t>toujour</a:t>
            </a:r>
            <a:r>
              <a:rPr lang="en-CA" dirty="0" smtClean="0"/>
              <a:t> </a:t>
            </a:r>
            <a:r>
              <a:rPr lang="en-CA" dirty="0" err="1" smtClean="0"/>
              <a:t>placée</a:t>
            </a:r>
            <a:r>
              <a:rPr lang="en-CA" dirty="0" smtClean="0"/>
              <a:t> </a:t>
            </a:r>
            <a:r>
              <a:rPr lang="en-CA" dirty="0" err="1" smtClean="0"/>
              <a:t>en</a:t>
            </a:r>
            <a:r>
              <a:rPr lang="en-CA" dirty="0" smtClean="0"/>
              <a:t> position 00.</a:t>
            </a:r>
            <a:r>
              <a:rPr lang="fr-CA" dirty="0" smtClean="0"/>
              <a:t> La mémoire de l’ordinateur </a:t>
            </a:r>
            <a:r>
              <a:rPr lang="fr-CA" dirty="0" err="1" smtClean="0"/>
              <a:t>simpletronique</a:t>
            </a:r>
            <a:r>
              <a:rPr lang="fr-CA" dirty="0" smtClean="0"/>
              <a:t> compte jusqu’à 100 mots numérotés par leur position : 00, 01, …, 99.</a:t>
            </a:r>
            <a:endParaRPr lang="en-CA" dirty="0" smtClean="0"/>
          </a:p>
          <a:p>
            <a:endParaRPr lang="en-CA" dirty="0"/>
          </a:p>
        </p:txBody>
      </p:sp>
    </p:spTree>
    <p:extLst>
      <p:ext uri="{BB962C8B-B14F-4D97-AF65-F5344CB8AC3E}">
        <p14:creationId xmlns:p14="http://schemas.microsoft.com/office/powerpoint/2010/main" val="421314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282154"/>
          </a:xfrm>
        </p:spPr>
        <p:txBody>
          <a:bodyPr>
            <a:normAutofit/>
          </a:bodyPr>
          <a:lstStyle/>
          <a:p>
            <a:r>
              <a:rPr lang="en-CA" dirty="0" err="1" smtClean="0"/>
              <a:t>Créons</a:t>
            </a:r>
            <a:r>
              <a:rPr lang="en-CA" dirty="0" smtClean="0"/>
              <a:t> </a:t>
            </a:r>
            <a:r>
              <a:rPr lang="en-CA" dirty="0" err="1" smtClean="0"/>
              <a:t>notre</a:t>
            </a:r>
            <a:r>
              <a:rPr lang="en-CA" dirty="0" smtClean="0"/>
              <a:t> </a:t>
            </a:r>
            <a:r>
              <a:rPr lang="en-CA" dirty="0" err="1" smtClean="0"/>
              <a:t>propre</a:t>
            </a:r>
            <a:r>
              <a:rPr lang="en-CA" dirty="0" smtClean="0"/>
              <a:t> </a:t>
            </a:r>
            <a:r>
              <a:rPr lang="en-CA" dirty="0" err="1" smtClean="0"/>
              <a:t>ordinateur</a:t>
            </a:r>
            <a:r>
              <a:rPr lang="en-CA" dirty="0" smtClean="0"/>
              <a:t> : </a:t>
            </a:r>
            <a:br>
              <a:rPr lang="en-CA" dirty="0" smtClean="0"/>
            </a:br>
            <a:r>
              <a:rPr lang="en-CA" dirty="0" smtClean="0"/>
              <a:t>Le </a:t>
            </a:r>
            <a:r>
              <a:rPr lang="en-CA" dirty="0" err="1" smtClean="0"/>
              <a:t>Simpletron</a:t>
            </a:r>
            <a:endParaRPr lang="en-CA" dirty="0"/>
          </a:p>
        </p:txBody>
      </p:sp>
      <p:sp>
        <p:nvSpPr>
          <p:cNvPr id="3" name="Espace réservé du contenu 2"/>
          <p:cNvSpPr>
            <a:spLocks noGrp="1"/>
          </p:cNvSpPr>
          <p:nvPr>
            <p:ph sz="quarter" idx="1"/>
          </p:nvPr>
        </p:nvSpPr>
        <p:spPr>
          <a:xfrm>
            <a:off x="467544" y="1916832"/>
            <a:ext cx="8229600" cy="3993307"/>
          </a:xfrm>
        </p:spPr>
        <p:txBody>
          <a:bodyPr>
            <a:normAutofit/>
          </a:bodyPr>
          <a:lstStyle/>
          <a:p>
            <a:r>
              <a:rPr lang="fr-CA" sz="2700" dirty="0"/>
              <a:t>Pour chaque mot qui représente une </a:t>
            </a:r>
            <a:r>
              <a:rPr lang="fr-CA" sz="2700" dirty="0" smtClean="0"/>
              <a:t>instruction.</a:t>
            </a:r>
          </a:p>
          <a:p>
            <a:endParaRPr lang="fr-CA" sz="2700" dirty="0" smtClean="0"/>
          </a:p>
          <a:p>
            <a:r>
              <a:rPr lang="fr-CA" sz="2700" dirty="0"/>
              <a:t>L</a:t>
            </a:r>
            <a:r>
              <a:rPr lang="fr-CA" sz="2700" dirty="0" smtClean="0"/>
              <a:t>es </a:t>
            </a:r>
            <a:r>
              <a:rPr lang="fr-CA" sz="2700" dirty="0"/>
              <a:t>trois premiers caractères indiquent le code d’opération</a:t>
            </a:r>
            <a:r>
              <a:rPr lang="fr-CA" sz="2700" dirty="0" smtClean="0"/>
              <a:t>.</a:t>
            </a:r>
          </a:p>
          <a:p>
            <a:endParaRPr lang="fr-CA" sz="2700" dirty="0"/>
          </a:p>
          <a:p>
            <a:r>
              <a:rPr lang="fr-CA" sz="2700" dirty="0"/>
              <a:t>Les deux derniers caractères d’un mot représentent l’adresse mémoire (la position) qui contient l’opérande auquel l’opération s’applique.</a:t>
            </a:r>
            <a:endParaRPr lang="en-CA" sz="2700" dirty="0"/>
          </a:p>
          <a:p>
            <a:endParaRPr lang="en-CA" dirty="0"/>
          </a:p>
        </p:txBody>
      </p:sp>
    </p:spTree>
    <p:extLst>
      <p:ext uri="{BB962C8B-B14F-4D97-AF65-F5344CB8AC3E}">
        <p14:creationId xmlns:p14="http://schemas.microsoft.com/office/powerpoint/2010/main" val="1321440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323</TotalTime>
  <Words>2897</Words>
  <Application>Microsoft Office PowerPoint</Application>
  <PresentationFormat>Affichage à l'écran (4:3)</PresentationFormat>
  <Paragraphs>205</Paragraphs>
  <Slides>22</Slides>
  <Notes>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22</vt:i4>
      </vt:variant>
    </vt:vector>
  </HeadingPairs>
  <TitlesOfParts>
    <vt:vector size="24" baseType="lpstr">
      <vt:lpstr>Oriel</vt:lpstr>
      <vt:lpstr>Microsoft Word Document</vt:lpstr>
      <vt:lpstr>Construis ton propre Compilateur,  le langage machine  Simpletron Machine language </vt:lpstr>
      <vt:lpstr>Le Langage Machine</vt:lpstr>
      <vt:lpstr>Un compilateur</vt:lpstr>
      <vt:lpstr>Un compilateur</vt:lpstr>
      <vt:lpstr>Un interpréteur</vt:lpstr>
      <vt:lpstr>Languages compilé Vs Interprétés</vt:lpstr>
      <vt:lpstr>Créons notre propre ordinateur :  Le Simpletron</vt:lpstr>
      <vt:lpstr>Créons notre propre ordinateur :  Le Simpletron</vt:lpstr>
      <vt:lpstr>Créons notre propre ordinateur :  Le Simpletron</vt:lpstr>
      <vt:lpstr>Instructions</vt:lpstr>
      <vt:lpstr>Travaux Dirigés</vt:lpstr>
      <vt:lpstr>Exemple 1</vt:lpstr>
      <vt:lpstr>Exemple 2</vt:lpstr>
      <vt:lpstr>Astuces</vt:lpstr>
      <vt:lpstr>Astuces</vt:lpstr>
      <vt:lpstr>Astuces</vt:lpstr>
      <vt:lpstr>Tableau</vt:lpstr>
      <vt:lpstr>Astuce</vt:lpstr>
      <vt:lpstr>Travaux pratiques de groupe</vt:lpstr>
      <vt:lpstr>Fiche d’Autoévaluation</vt:lpstr>
      <vt:lpstr>Fiche d’Autoévaluation</vt:lpstr>
      <vt:lpstr>À Faire pour la prochaine fois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Construis ton propre Compilateur,  le langage machine</dc:title>
  <dc:creator>Joel Sande</dc:creator>
  <cp:lastModifiedBy>Joel Sande</cp:lastModifiedBy>
  <cp:revision>27</cp:revision>
  <dcterms:created xsi:type="dcterms:W3CDTF">2017-11-27T23:25:37Z</dcterms:created>
  <dcterms:modified xsi:type="dcterms:W3CDTF">2017-11-28T04:48:42Z</dcterms:modified>
</cp:coreProperties>
</file>